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26"/>
  </p:notesMasterIdLst>
  <p:handoutMasterIdLst>
    <p:handoutMasterId r:id="rId27"/>
  </p:handoutMasterIdLst>
  <p:sldIdLst>
    <p:sldId id="257" r:id="rId5"/>
    <p:sldId id="258" r:id="rId6"/>
    <p:sldId id="259" r:id="rId7"/>
    <p:sldId id="260" r:id="rId8"/>
    <p:sldId id="261" r:id="rId9"/>
    <p:sldId id="262" r:id="rId10"/>
    <p:sldId id="263" r:id="rId11"/>
    <p:sldId id="268" r:id="rId12"/>
    <p:sldId id="264" r:id="rId13"/>
    <p:sldId id="265" r:id="rId14"/>
    <p:sldId id="266" r:id="rId15"/>
    <p:sldId id="267" r:id="rId16"/>
    <p:sldId id="269" r:id="rId17"/>
    <p:sldId id="270" r:id="rId18"/>
    <p:sldId id="271" r:id="rId19"/>
    <p:sldId id="272" r:id="rId20"/>
    <p:sldId id="273" r:id="rId21"/>
    <p:sldId id="274" r:id="rId22"/>
    <p:sldId id="275" r:id="rId23"/>
    <p:sldId id="276" r:id="rId24"/>
    <p:sldId id="277" r:id="rId25"/>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2496">
          <p15:clr>
            <a:srgbClr val="A4A3A4"/>
          </p15:clr>
        </p15:guide>
        <p15:guide id="3" orient="horz" pos="2880">
          <p15:clr>
            <a:srgbClr val="A4A3A4"/>
          </p15:clr>
        </p15:guide>
        <p15:guide id="4" orient="horz" pos="1056">
          <p15:clr>
            <a:srgbClr val="A4A3A4"/>
          </p15:clr>
        </p15:guide>
        <p15:guide id="5" orient="horz" pos="3888">
          <p15:clr>
            <a:srgbClr val="A4A3A4"/>
          </p15:clr>
        </p15:guide>
        <p15:guide id="6" orient="horz" pos="240">
          <p15:clr>
            <a:srgbClr val="A4A3A4"/>
          </p15:clr>
        </p15:guide>
        <p15:guide id="7" pos="3839">
          <p15:clr>
            <a:srgbClr val="A4A3A4"/>
          </p15:clr>
        </p15:guide>
        <p15:guide id="8" pos="527">
          <p15:clr>
            <a:srgbClr val="A4A3A4"/>
          </p15:clr>
        </p15:guide>
        <p15:guide id="9" pos="815">
          <p15:clr>
            <a:srgbClr val="A4A3A4"/>
          </p15:clr>
        </p15:guide>
        <p15:guide id="10" pos="6863">
          <p15:clr>
            <a:srgbClr val="A4A3A4"/>
          </p15:clr>
        </p15:guide>
        <p15:guide id="11" pos="6143">
          <p15:clr>
            <a:srgbClr val="A4A3A4"/>
          </p15:clr>
        </p15:guide>
        <p15:guide id="12" pos="4703">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p:cViewPr varScale="1">
        <p:scale>
          <a:sx n="116" d="100"/>
          <a:sy n="116" d="100"/>
        </p:scale>
        <p:origin x="222" y="108"/>
      </p:cViewPr>
      <p:guideLst>
        <p:guide orient="horz" pos="2160"/>
        <p:guide orient="horz" pos="2496"/>
        <p:guide orient="horz" pos="2880"/>
        <p:guide orient="horz" pos="1056"/>
        <p:guide orient="horz" pos="3888"/>
        <p:guide orient="horz" pos="240"/>
        <p:guide pos="3839"/>
        <p:guide pos="527"/>
        <p:guide pos="815"/>
        <p:guide pos="6863"/>
        <p:guide pos="6143"/>
        <p:guide pos="4703"/>
      </p:guideLst>
    </p:cSldViewPr>
  </p:slideViewPr>
  <p:notesTextViewPr>
    <p:cViewPr>
      <p:scale>
        <a:sx n="1" d="1"/>
        <a:sy n="1" d="1"/>
      </p:scale>
      <p:origin x="0" y="0"/>
    </p:cViewPr>
  </p:notesTextViewPr>
  <p:notesViewPr>
    <p:cSldViewPr>
      <p:cViewPr varScale="1">
        <p:scale>
          <a:sx n="76" d="100"/>
          <a:sy n="76" d="100"/>
        </p:scale>
        <p:origin x="168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A5A207F-0F91-42F2-96D0-049C6003623B}" type="datetimeFigureOut">
              <a:rPr lang="en-US"/>
              <a:t>11/30/2015</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C567D4A-04CB-4EDF-8FB1-342A02FC8EC5}" type="slidenum">
              <a:rPr/>
              <a:t>‹#›</a:t>
            </a:fld>
            <a:endParaRPr/>
          </a:p>
        </p:txBody>
      </p:sp>
    </p:spTree>
    <p:extLst>
      <p:ext uri="{BB962C8B-B14F-4D97-AF65-F5344CB8AC3E}">
        <p14:creationId xmlns:p14="http://schemas.microsoft.com/office/powerpoint/2010/main" val="1580125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CC13F5-F2B1-464B-BE8F-27ABFBD2FBDE}" type="datetimeFigureOut">
              <a:rPr lang="en-US"/>
              <a:t>11/30/2015</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61351F-DBB1-4664-ADA9-83BC7CB8848D}" type="slidenum">
              <a:rPr/>
              <a:t>‹#›</a:t>
            </a:fld>
            <a:endParaRPr/>
          </a:p>
        </p:txBody>
      </p:sp>
    </p:spTree>
    <p:extLst>
      <p:ext uri="{BB962C8B-B14F-4D97-AF65-F5344CB8AC3E}">
        <p14:creationId xmlns:p14="http://schemas.microsoft.com/office/powerpoint/2010/main" val="3642362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ltGray">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CD9712D-992A-4AB1-A5C2-575F75921AA2}" type="datetimeFigureOut">
              <a:rPr lang="en-US" smtClean="0"/>
              <a:t>11/30/2015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FEFA0A-2F20-4B60-98C6-5FFDA469AA1C}" type="slidenum">
              <a:rPr lang="en-US" smtClean="0"/>
              <a:t>‹#›</a:t>
            </a:fld>
            <a:endParaRPr lang="en-US"/>
          </a:p>
        </p:txBody>
      </p:sp>
      <p:sp>
        <p:nvSpPr>
          <p:cNvPr id="3" name="Subtitle 2"/>
          <p:cNvSpPr>
            <a:spLocks noGrp="1"/>
          </p:cNvSpPr>
          <p:nvPr>
            <p:ph type="subTitle" idx="1"/>
          </p:nvPr>
        </p:nvSpPr>
        <p:spPr>
          <a:xfrm>
            <a:off x="1293813" y="4267200"/>
            <a:ext cx="8458200" cy="1371600"/>
          </a:xfrm>
          <a:noFill/>
        </p:spPr>
        <p:txBody>
          <a:bodyPr>
            <a:norm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2" name="Title 1"/>
          <p:cNvSpPr>
            <a:spLocks noGrp="1"/>
          </p:cNvSpPr>
          <p:nvPr>
            <p:ph type="ctrTitle"/>
          </p:nvPr>
        </p:nvSpPr>
        <p:spPr>
          <a:xfrm>
            <a:off x="1293814" y="990600"/>
            <a:ext cx="8458200" cy="3200400"/>
          </a:xfrm>
        </p:spPr>
        <p:txBody>
          <a:bodyPr>
            <a:normAutofit/>
          </a:bodyPr>
          <a:lstStyle>
            <a:lvl1pPr>
              <a:defRPr sz="6000"/>
            </a:lvl1pPr>
          </a:lstStyle>
          <a:p>
            <a:r>
              <a:rPr lang="en-US" smtClean="0"/>
              <a:t>Click to edit Master title style</a:t>
            </a:r>
            <a:endParaRPr/>
          </a:p>
        </p:txBody>
      </p:sp>
    </p:spTree>
    <p:extLst>
      <p:ext uri="{BB962C8B-B14F-4D97-AF65-F5344CB8AC3E}">
        <p14:creationId xmlns:p14="http://schemas.microsoft.com/office/powerpoint/2010/main" val="287859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CD9712D-992A-4AB1-A5C2-575F75921AA2}" type="datetimeFigureOut">
              <a:rPr lang="en-US" smtClean="0"/>
              <a:t>11/30/2015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FEFA0A-2F20-4B60-98C6-5FFDA469AA1C}" type="slidenum">
              <a:rPr lang="en-US" smtClean="0"/>
              <a:t>‹#›</a:t>
            </a:fld>
            <a:endParaRPr lang="en-US"/>
          </a:p>
        </p:txBody>
      </p:sp>
      <p:sp>
        <p:nvSpPr>
          <p:cNvPr id="3" name="Vertical Text Placeholder 2"/>
          <p:cNvSpPr>
            <a:spLocks noGrp="1"/>
          </p:cNvSpPr>
          <p:nvPr>
            <p:ph type="body" orient="vert" idx="1"/>
          </p:nvPr>
        </p:nvSpPr>
        <p:spPr/>
        <p:txBody>
          <a:bodyPr vert="eaVert"/>
          <a:lstStyle>
            <a:lvl5pPr>
              <a:defRPr/>
            </a:lvl5pPr>
            <a:lvl6pPr marL="1600200">
              <a:defRPr/>
            </a:lvl6pPr>
            <a:lvl7pPr marL="1874520">
              <a:defRPr/>
            </a:lvl7pPr>
            <a:lvl8pPr marL="2148840">
              <a:defRPr/>
            </a:lvl8pPr>
            <a:lvl9pPr marL="242316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3387032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CD9712D-992A-4AB1-A5C2-575F75921AA2}" type="datetimeFigureOut">
              <a:rPr lang="en-US" smtClean="0"/>
              <a:t>11/30/2015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FEFA0A-2F20-4B60-98C6-5FFDA469AA1C}" type="slidenum">
              <a:rPr lang="en-US" smtClean="0"/>
              <a:t>‹#›</a:t>
            </a:fld>
            <a:endParaRPr lang="en-US"/>
          </a:p>
        </p:txBody>
      </p:sp>
      <p:sp>
        <p:nvSpPr>
          <p:cNvPr id="3" name="Vertical Text Placeholder 2"/>
          <p:cNvSpPr>
            <a:spLocks noGrp="1"/>
          </p:cNvSpPr>
          <p:nvPr>
            <p:ph type="body" orient="vert" idx="1"/>
          </p:nvPr>
        </p:nvSpPr>
        <p:spPr>
          <a:xfrm>
            <a:off x="1293814" y="381000"/>
            <a:ext cx="8305800" cy="5791200"/>
          </a:xfrm>
        </p:spPr>
        <p:txBody>
          <a:bodyPr vert="eaVert"/>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Vertical Title 1"/>
          <p:cNvSpPr>
            <a:spLocks noGrp="1"/>
          </p:cNvSpPr>
          <p:nvPr>
            <p:ph type="title" orient="vert"/>
          </p:nvPr>
        </p:nvSpPr>
        <p:spPr>
          <a:xfrm>
            <a:off x="9752014" y="381000"/>
            <a:ext cx="1904998" cy="5791200"/>
          </a:xfrm>
        </p:spPr>
        <p:txBody>
          <a:bodyPr vert="eaVert"/>
          <a:lstStyle/>
          <a:p>
            <a:r>
              <a:rPr lang="en-US" smtClean="0"/>
              <a:t>Click to edit Master title style</a:t>
            </a:r>
            <a:endParaRPr/>
          </a:p>
        </p:txBody>
      </p:sp>
    </p:spTree>
    <p:extLst>
      <p:ext uri="{BB962C8B-B14F-4D97-AF65-F5344CB8AC3E}">
        <p14:creationId xmlns:p14="http://schemas.microsoft.com/office/powerpoint/2010/main" val="61985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CD9712D-992A-4AB1-A5C2-575F75921AA2}" type="datetimeFigureOut">
              <a:rPr lang="en-US" smtClean="0"/>
              <a:t>11/30/2015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FEFA0A-2F20-4B60-98C6-5FFDA469AA1C}" type="slidenum">
              <a:rPr lang="en-US" smtClean="0"/>
              <a:t>‹#›</a:t>
            </a:fld>
            <a:endParaRPr lang="en-US"/>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2194492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CD9712D-992A-4AB1-A5C2-575F75921AA2}" type="datetimeFigureOut">
              <a:rPr lang="en-US" smtClean="0"/>
              <a:t>11/30/2015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FEFA0A-2F20-4B60-98C6-5FFDA469AA1C}" type="slidenum">
              <a:rPr lang="en-US" smtClean="0"/>
              <a:t>‹#›</a:t>
            </a:fld>
            <a:endParaRPr lang="en-US"/>
          </a:p>
        </p:txBody>
      </p:sp>
      <p:sp>
        <p:nvSpPr>
          <p:cNvPr id="3" name="Text Placeholder 2"/>
          <p:cNvSpPr>
            <a:spLocks noGrp="1"/>
          </p:cNvSpPr>
          <p:nvPr>
            <p:ph type="body" idx="1"/>
          </p:nvPr>
        </p:nvSpPr>
        <p:spPr>
          <a:xfrm>
            <a:off x="1293813" y="4876800"/>
            <a:ext cx="8458201" cy="1143000"/>
          </a:xfrm>
          <a:noFill/>
        </p:spPr>
        <p:txBody>
          <a:bodyPr anchor="t">
            <a:normAutofit/>
          </a:bodyPr>
          <a:lstStyle>
            <a:lvl1pPr marL="0" indent="0">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2" name="Title 1"/>
          <p:cNvSpPr>
            <a:spLocks noGrp="1"/>
          </p:cNvSpPr>
          <p:nvPr>
            <p:ph type="title"/>
          </p:nvPr>
        </p:nvSpPr>
        <p:spPr>
          <a:xfrm>
            <a:off x="1293813" y="2057400"/>
            <a:ext cx="8458201" cy="2666999"/>
          </a:xfrm>
        </p:spPr>
        <p:txBody>
          <a:bodyPr anchor="b">
            <a:normAutofit/>
          </a:bodyPr>
          <a:lstStyle>
            <a:lvl1pPr algn="l">
              <a:defRPr sz="4800" b="0" i="0" cap="none" baseline="0"/>
            </a:lvl1pPr>
          </a:lstStyle>
          <a:p>
            <a:r>
              <a:rPr lang="en-US" smtClean="0"/>
              <a:t>Click to edit Master title style</a:t>
            </a:r>
            <a:endParaRPr/>
          </a:p>
        </p:txBody>
      </p:sp>
    </p:spTree>
    <p:extLst>
      <p:ext uri="{BB962C8B-B14F-4D97-AF65-F5344CB8AC3E}">
        <p14:creationId xmlns:p14="http://schemas.microsoft.com/office/powerpoint/2010/main" val="221561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CD9712D-992A-4AB1-A5C2-575F75921AA2}" type="datetimeFigureOut">
              <a:rPr lang="en-US" smtClean="0"/>
              <a:t>11/30/2015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FEFA0A-2F20-4B60-98C6-5FFDA469AA1C}" type="slidenum">
              <a:rPr lang="en-US" smtClean="0"/>
              <a:t>‹#›</a:t>
            </a:fld>
            <a:endParaRPr lang="en-US"/>
          </a:p>
        </p:txBody>
      </p:sp>
      <p:sp>
        <p:nvSpPr>
          <p:cNvPr id="4" name="Content Placeholder 3"/>
          <p:cNvSpPr>
            <a:spLocks noGrp="1"/>
          </p:cNvSpPr>
          <p:nvPr>
            <p:ph sz="half" idx="2"/>
          </p:nvPr>
        </p:nvSpPr>
        <p:spPr>
          <a:xfrm>
            <a:off x="6202035" y="1676401"/>
            <a:ext cx="4700016" cy="4495800"/>
          </a:xfrm>
        </p:spPr>
        <p:txBody>
          <a:bodyPr>
            <a:normAutofit/>
          </a:bodyPr>
          <a:lstStyle>
            <a:lvl1pPr>
              <a:defRPr sz="2400"/>
            </a:lvl1pPr>
            <a:lvl2pPr>
              <a:defRPr sz="2000"/>
            </a:lvl2pPr>
            <a:lvl3pPr>
              <a:defRPr sz="1800"/>
            </a:lvl3pPr>
            <a:lvl4pPr>
              <a:defRPr sz="1600"/>
            </a:lvl4pPr>
            <a:lvl5pPr>
              <a:defRPr sz="1600"/>
            </a:lvl5pPr>
            <a:lvl6pPr marL="1600200">
              <a:defRPr sz="1600"/>
            </a:lvl6pPr>
            <a:lvl7pPr marL="1874520">
              <a:defRPr sz="1600"/>
            </a:lvl7pPr>
            <a:lvl8pPr marL="2148840">
              <a:defRPr sz="1600"/>
            </a:lvl8pPr>
            <a:lvl9pPr marL="242316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Content Placeholder 2"/>
          <p:cNvSpPr>
            <a:spLocks noGrp="1"/>
          </p:cNvSpPr>
          <p:nvPr>
            <p:ph sz="half" idx="1"/>
          </p:nvPr>
        </p:nvSpPr>
        <p:spPr>
          <a:xfrm>
            <a:off x="1293812" y="1676400"/>
            <a:ext cx="4700016" cy="4495800"/>
          </a:xfrm>
        </p:spPr>
        <p:txBody>
          <a:bodyPr>
            <a:normAutofit/>
          </a:bodyPr>
          <a:lstStyle>
            <a:lvl1pPr>
              <a:defRPr sz="2400"/>
            </a:lvl1pPr>
            <a:lvl2pPr>
              <a:defRPr sz="2000"/>
            </a:lvl2pPr>
            <a:lvl3pPr>
              <a:defRPr sz="1800"/>
            </a:lvl3pPr>
            <a:lvl4pPr>
              <a:defRPr sz="1600"/>
            </a:lvl4pPr>
            <a:lvl5pPr>
              <a:defRPr sz="1600"/>
            </a:lvl5pPr>
            <a:lvl6pPr marL="1600200">
              <a:defRPr sz="1600"/>
            </a:lvl6pPr>
            <a:lvl7pPr marL="1874520">
              <a:defRPr sz="1600"/>
            </a:lvl7pPr>
            <a:lvl8pPr marL="2148840">
              <a:defRPr sz="1600"/>
            </a:lvl8pPr>
            <a:lvl9pPr marL="242316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2193451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3CD9712D-992A-4AB1-A5C2-575F75921AA2}" type="datetimeFigureOut">
              <a:rPr lang="en-US" smtClean="0"/>
              <a:t>11/30/2015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FEFA0A-2F20-4B60-98C6-5FFDA469AA1C}" type="slidenum">
              <a:rPr lang="en-US" smtClean="0"/>
              <a:t>‹#›</a:t>
            </a:fld>
            <a:endParaRPr lang="en-US"/>
          </a:p>
        </p:txBody>
      </p:sp>
      <p:sp>
        <p:nvSpPr>
          <p:cNvPr id="6" name="Content Placeholder 5"/>
          <p:cNvSpPr>
            <a:spLocks noGrp="1"/>
          </p:cNvSpPr>
          <p:nvPr>
            <p:ph sz="quarter" idx="4"/>
          </p:nvPr>
        </p:nvSpPr>
        <p:spPr>
          <a:xfrm>
            <a:off x="6191754" y="2516457"/>
            <a:ext cx="4703259" cy="3655743"/>
          </a:xfrm>
        </p:spPr>
        <p:txBody>
          <a:bodyPr/>
          <a:lstStyle>
            <a:lvl1pPr>
              <a:defRPr sz="2200"/>
            </a:lvl1pPr>
            <a:lvl2pPr>
              <a:defRPr sz="2000"/>
            </a:lvl2pPr>
            <a:lvl3pPr>
              <a:defRPr sz="1800"/>
            </a:lvl3pPr>
            <a:lvl4pPr>
              <a:defRPr sz="1600"/>
            </a:lvl4pPr>
            <a:lvl5pPr>
              <a:defRPr sz="1600"/>
            </a:lvl5pPr>
            <a:lvl6pPr marL="1600200">
              <a:defRPr sz="1600"/>
            </a:lvl6pPr>
            <a:lvl7pPr marL="1874520">
              <a:defRPr sz="1600"/>
            </a:lvl7pPr>
            <a:lvl8pPr marL="2148840">
              <a:defRPr sz="1600"/>
            </a:lvl8pPr>
            <a:lvl9pPr marL="242316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191754" y="1676399"/>
            <a:ext cx="4703259" cy="762001"/>
          </a:xfrm>
        </p:spPr>
        <p:txBody>
          <a:bodyPr anchor="ctr">
            <a:noAutofit/>
          </a:bodyP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93813" y="2516457"/>
            <a:ext cx="4701142" cy="3655743"/>
          </a:xfrm>
        </p:spPr>
        <p:txBody>
          <a:bodyPr/>
          <a:lstStyle>
            <a:lvl1pPr>
              <a:defRPr sz="2200"/>
            </a:lvl1pPr>
            <a:lvl2pPr>
              <a:defRPr sz="2000"/>
            </a:lvl2pPr>
            <a:lvl3pPr>
              <a:defRPr sz="1800"/>
            </a:lvl3pPr>
            <a:lvl4pPr>
              <a:defRPr sz="1600"/>
            </a:lvl4pPr>
            <a:lvl5pPr>
              <a:defRPr sz="1600"/>
            </a:lvl5pPr>
            <a:lvl6pPr marL="1600200">
              <a:defRPr sz="1600"/>
            </a:lvl6pPr>
            <a:lvl7pPr marL="1874520">
              <a:defRPr sz="1600"/>
            </a:lvl7pPr>
            <a:lvl8pPr marL="2148840">
              <a:defRPr sz="1600"/>
            </a:lvl8pPr>
            <a:lvl9pPr marL="242316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Text Placeholder 2"/>
          <p:cNvSpPr>
            <a:spLocks noGrp="1"/>
          </p:cNvSpPr>
          <p:nvPr>
            <p:ph type="body" idx="1"/>
          </p:nvPr>
        </p:nvSpPr>
        <p:spPr>
          <a:xfrm>
            <a:off x="1293813" y="1676399"/>
            <a:ext cx="4701142" cy="762001"/>
          </a:xfrm>
        </p:spPr>
        <p:txBody>
          <a:bodyPr anchor="ctr">
            <a:noAutofit/>
          </a:bodyP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 name="Title 1"/>
          <p:cNvSpPr>
            <a:spLocks noGrp="1"/>
          </p:cNvSpPr>
          <p:nvPr>
            <p:ph type="title"/>
          </p:nvPr>
        </p:nvSpPr>
        <p:spPr>
          <a:xfrm>
            <a:off x="1293813" y="381000"/>
            <a:ext cx="9601200" cy="1143000"/>
          </a:xfrm>
        </p:spPr>
        <p:txBody>
          <a:bodyPr/>
          <a:lstStyle>
            <a:lvl1pPr>
              <a:defRPr/>
            </a:lvl1pPr>
          </a:lstStyle>
          <a:p>
            <a:r>
              <a:rPr lang="en-US" smtClean="0"/>
              <a:t>Click to edit Master title style</a:t>
            </a:r>
            <a:endParaRPr/>
          </a:p>
        </p:txBody>
      </p:sp>
    </p:spTree>
    <p:extLst>
      <p:ext uri="{BB962C8B-B14F-4D97-AF65-F5344CB8AC3E}">
        <p14:creationId xmlns:p14="http://schemas.microsoft.com/office/powerpoint/2010/main" val="3057684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CD9712D-992A-4AB1-A5C2-575F75921AA2}" type="datetimeFigureOut">
              <a:rPr lang="en-US" smtClean="0"/>
              <a:t>11/30/2015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FEFA0A-2F20-4B60-98C6-5FFDA469AA1C}"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951180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D9712D-992A-4AB1-A5C2-575F75921AA2}" type="datetimeFigureOut">
              <a:rPr lang="en-US" smtClean="0"/>
              <a:t>11/30/2015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FEFA0A-2F20-4B60-98C6-5FFDA469AA1C}" type="slidenum">
              <a:rPr lang="en-US" smtClean="0"/>
              <a:t>‹#›</a:t>
            </a:fld>
            <a:endParaRPr lang="en-US"/>
          </a:p>
        </p:txBody>
      </p:sp>
    </p:spTree>
    <p:extLst>
      <p:ext uri="{BB962C8B-B14F-4D97-AF65-F5344CB8AC3E}">
        <p14:creationId xmlns:p14="http://schemas.microsoft.com/office/powerpoint/2010/main" val="3339154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CD9712D-992A-4AB1-A5C2-575F75921AA2}" type="datetimeFigureOut">
              <a:rPr lang="en-US" smtClean="0"/>
              <a:t>11/30/2015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FEFA0A-2F20-4B60-98C6-5FFDA469AA1C}" type="slidenum">
              <a:rPr lang="en-US" smtClean="0"/>
              <a:t>‹#›</a:t>
            </a:fld>
            <a:endParaRPr lang="en-US"/>
          </a:p>
        </p:txBody>
      </p:sp>
      <p:sp>
        <p:nvSpPr>
          <p:cNvPr id="4" name="Text Placeholder 3"/>
          <p:cNvSpPr>
            <a:spLocks noGrp="1"/>
          </p:cNvSpPr>
          <p:nvPr>
            <p:ph type="body" sz="half" idx="2"/>
          </p:nvPr>
        </p:nvSpPr>
        <p:spPr>
          <a:xfrm>
            <a:off x="7770811" y="4191000"/>
            <a:ext cx="3810000" cy="1524000"/>
          </a:xfrm>
          <a:noFill/>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Content Placeholder 2"/>
          <p:cNvSpPr>
            <a:spLocks noGrp="1"/>
          </p:cNvSpPr>
          <p:nvPr>
            <p:ph idx="1"/>
          </p:nvPr>
        </p:nvSpPr>
        <p:spPr>
          <a:xfrm>
            <a:off x="1293813" y="685800"/>
            <a:ext cx="6172200" cy="5486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a:xfrm>
            <a:off x="7770811" y="1676400"/>
            <a:ext cx="3810000" cy="2438400"/>
          </a:xfrm>
        </p:spPr>
        <p:txBody>
          <a:bodyPr anchor="b">
            <a:normAutofit/>
          </a:bodyPr>
          <a:lstStyle>
            <a:lvl1pPr algn="l">
              <a:defRPr sz="3200" b="0"/>
            </a:lvl1pPr>
          </a:lstStyle>
          <a:p>
            <a:r>
              <a:rPr lang="en-US" smtClean="0"/>
              <a:t>Click to edit Master title style</a:t>
            </a:r>
            <a:endParaRPr/>
          </a:p>
        </p:txBody>
      </p:sp>
    </p:spTree>
    <p:extLst>
      <p:ext uri="{BB962C8B-B14F-4D97-AF65-F5344CB8AC3E}">
        <p14:creationId xmlns:p14="http://schemas.microsoft.com/office/powerpoint/2010/main" val="3228037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522412" y="0"/>
            <a:ext cx="5943601" cy="6858000"/>
          </a:xfrm>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7770812" y="4191000"/>
            <a:ext cx="3810000" cy="1524000"/>
          </a:xfrm>
          <a:noFill/>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770812" y="1676400"/>
            <a:ext cx="3810000" cy="2438400"/>
          </a:xfrm>
        </p:spPr>
        <p:txBody>
          <a:bodyPr anchor="b">
            <a:noAutofit/>
          </a:bodyPr>
          <a:lstStyle>
            <a:lvl1pPr algn="l">
              <a:defRPr sz="3200" b="0"/>
            </a:lvl1pPr>
          </a:lstStyle>
          <a:p>
            <a:r>
              <a:rPr lang="en-US" smtClean="0"/>
              <a:t>Click to edit Master title style</a:t>
            </a:r>
            <a:endParaRPr/>
          </a:p>
        </p:txBody>
      </p:sp>
    </p:spTree>
    <p:extLst>
      <p:ext uri="{BB962C8B-B14F-4D97-AF65-F5344CB8AC3E}">
        <p14:creationId xmlns:p14="http://schemas.microsoft.com/office/powerpoint/2010/main" val="2099951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1271781" y="6356351"/>
            <a:ext cx="2844059" cy="365125"/>
          </a:xfrm>
          <a:prstGeom prst="rect">
            <a:avLst/>
          </a:prstGeom>
        </p:spPr>
        <p:txBody>
          <a:bodyPr vert="horz" lIns="91440" tIns="45720" rIns="91440" bIns="45720" rtlCol="0" anchor="ctr"/>
          <a:lstStyle>
            <a:lvl1pPr algn="l">
              <a:defRPr sz="900">
                <a:solidFill>
                  <a:schemeClr val="tx1"/>
                </a:solidFill>
              </a:defRPr>
            </a:lvl1pPr>
          </a:lstStyle>
          <a:p>
            <a:fld id="{3CD9712D-992A-4AB1-A5C2-575F75921AA2}" type="datetimeFigureOut">
              <a:rPr lang="en-US" smtClean="0"/>
              <a:pPr/>
              <a:t>11/30/2015</a:t>
            </a:fld>
            <a:endParaRPr lang="en-US"/>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91440" tIns="45720" rIns="91440" bIns="45720" rtlCol="0" anchor="ctr"/>
          <a:lstStyle>
            <a:lvl1pPr algn="ctr">
              <a:defRPr sz="900">
                <a:solidFill>
                  <a:schemeClr val="tx1"/>
                </a:solidFill>
              </a:defRPr>
            </a:lvl1pPr>
          </a:lstStyle>
          <a:p>
            <a:endParaRPr lang="en-US"/>
          </a:p>
        </p:txBody>
      </p:sp>
      <p:sp>
        <p:nvSpPr>
          <p:cNvPr id="6" name="Slide Number Placeholder 5"/>
          <p:cNvSpPr>
            <a:spLocks noGrp="1"/>
          </p:cNvSpPr>
          <p:nvPr>
            <p:ph type="sldNum" sz="quarter" idx="4"/>
          </p:nvPr>
        </p:nvSpPr>
        <p:spPr>
          <a:xfrm>
            <a:off x="8051225" y="6356351"/>
            <a:ext cx="2844059" cy="365125"/>
          </a:xfrm>
          <a:prstGeom prst="rect">
            <a:avLst/>
          </a:prstGeom>
        </p:spPr>
        <p:txBody>
          <a:bodyPr vert="horz" lIns="91440" tIns="45720" rIns="91440" bIns="45720" rtlCol="0" anchor="ctr"/>
          <a:lstStyle>
            <a:lvl1pPr algn="r">
              <a:defRPr sz="900">
                <a:solidFill>
                  <a:schemeClr val="tx1"/>
                </a:solidFill>
              </a:defRPr>
            </a:lvl1pPr>
          </a:lstStyle>
          <a:p>
            <a:fld id="{81FEFA0A-2F20-4B60-98C6-5FFDA469AA1C}" type="slidenum">
              <a:rPr lang="en-US" smtClean="0"/>
              <a:pPr/>
              <a:t>‹#›</a:t>
            </a:fld>
            <a:endParaRPr lang="en-US"/>
          </a:p>
        </p:txBody>
      </p:sp>
      <p:sp>
        <p:nvSpPr>
          <p:cNvPr id="3" name="Text Placeholder 2"/>
          <p:cNvSpPr>
            <a:spLocks noGrp="1"/>
          </p:cNvSpPr>
          <p:nvPr>
            <p:ph type="body" idx="1"/>
          </p:nvPr>
        </p:nvSpPr>
        <p:spPr>
          <a:xfrm>
            <a:off x="1293813" y="1676400"/>
            <a:ext cx="9601200" cy="4495800"/>
          </a:xfrm>
          <a:prstGeom prst="rect">
            <a:avLst/>
          </a:prstGeom>
          <a:solidFill>
            <a:schemeClr val="bg2">
              <a:alpha val="70000"/>
            </a:schemeClr>
          </a:solidFill>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2" name="Title Placeholder 1"/>
          <p:cNvSpPr>
            <a:spLocks noGrp="1"/>
          </p:cNvSpPr>
          <p:nvPr>
            <p:ph type="title"/>
          </p:nvPr>
        </p:nvSpPr>
        <p:spPr>
          <a:xfrm>
            <a:off x="1293813" y="381000"/>
            <a:ext cx="9601200" cy="1143000"/>
          </a:xfrm>
          <a:prstGeom prst="rect">
            <a:avLst/>
          </a:prstGeom>
        </p:spPr>
        <p:txBody>
          <a:bodyPr vert="horz" lIns="91440" tIns="45720" rIns="91440" bIns="45720" rtlCol="0" anchor="b">
            <a:normAutofit/>
          </a:bodyPr>
          <a:lstStyle/>
          <a:p>
            <a:r>
              <a:rPr lang="en-US" smtClean="0"/>
              <a:t>Click to edit Master title style</a:t>
            </a:r>
            <a:endParaRPr dirty="0"/>
          </a:p>
        </p:txBody>
      </p:sp>
    </p:spTree>
    <p:extLst>
      <p:ext uri="{BB962C8B-B14F-4D97-AF65-F5344CB8AC3E}">
        <p14:creationId xmlns:p14="http://schemas.microsoft.com/office/powerpoint/2010/main" val="26957396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3838" indent="-228600" algn="l" defTabSz="914400" rtl="0" eaLnBrk="1" latinLnBrk="0" hangingPunct="1">
        <a:lnSpc>
          <a:spcPct val="90000"/>
        </a:lnSpc>
        <a:spcBef>
          <a:spcPts val="1600"/>
        </a:spcBef>
        <a:buClr>
          <a:schemeClr val="accent6"/>
        </a:buClr>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accent6"/>
        </a:buClr>
        <a:buFont typeface="Euphemia" pitchFamily="34" charset="0"/>
        <a:buChar char="–"/>
        <a:defRPr sz="2000" kern="1200">
          <a:solidFill>
            <a:schemeClr val="tx1"/>
          </a:solidFill>
          <a:latin typeface="+mn-lt"/>
          <a:ea typeface="+mn-ea"/>
          <a:cs typeface="+mn-cs"/>
        </a:defRPr>
      </a:lvl2pPr>
      <a:lvl3pPr marL="777240" indent="-228600" algn="l" defTabSz="914400" rtl="0" eaLnBrk="1" latinLnBrk="0" hangingPunct="1">
        <a:lnSpc>
          <a:spcPct val="90000"/>
        </a:lnSpc>
        <a:spcBef>
          <a:spcPts val="600"/>
        </a:spcBef>
        <a:buClr>
          <a:schemeClr val="accent6"/>
        </a:buClr>
        <a:buFont typeface="Euphemia" pitchFamily="34" charset="0"/>
        <a:buChar char="–"/>
        <a:defRPr sz="1800" kern="1200">
          <a:solidFill>
            <a:schemeClr val="tx1"/>
          </a:solidFill>
          <a:latin typeface="+mn-lt"/>
          <a:ea typeface="+mn-ea"/>
          <a:cs typeface="+mn-cs"/>
        </a:defRPr>
      </a:lvl3pPr>
      <a:lvl4pPr marL="1051560" indent="-228600" algn="l" defTabSz="914400" rtl="0" eaLnBrk="1" latinLnBrk="0" hangingPunct="1">
        <a:lnSpc>
          <a:spcPct val="90000"/>
        </a:lnSpc>
        <a:spcBef>
          <a:spcPts val="600"/>
        </a:spcBef>
        <a:buClr>
          <a:schemeClr val="accent6"/>
        </a:buClr>
        <a:buFont typeface="Euphemia" pitchFamily="34" charset="0"/>
        <a:buChar char="–"/>
        <a:defRPr sz="1600" kern="1200">
          <a:solidFill>
            <a:schemeClr val="tx1"/>
          </a:solidFill>
          <a:latin typeface="+mn-lt"/>
          <a:ea typeface="+mn-ea"/>
          <a:cs typeface="+mn-cs"/>
        </a:defRPr>
      </a:lvl4pPr>
      <a:lvl5pPr marL="1325880" indent="-228600" algn="l" defTabSz="914400" rtl="0" eaLnBrk="1" latinLnBrk="0" hangingPunct="1">
        <a:lnSpc>
          <a:spcPct val="90000"/>
        </a:lnSpc>
        <a:spcBef>
          <a:spcPts val="600"/>
        </a:spcBef>
        <a:buClr>
          <a:schemeClr val="accent6"/>
        </a:buClr>
        <a:buFont typeface="Euphemia" pitchFamily="34" charset="0"/>
        <a:buChar char="–"/>
        <a:defRPr sz="1600" kern="1200">
          <a:solidFill>
            <a:schemeClr val="tx1"/>
          </a:solidFill>
          <a:latin typeface="+mn-lt"/>
          <a:ea typeface="+mn-ea"/>
          <a:cs typeface="+mn-cs"/>
        </a:defRPr>
      </a:lvl5pPr>
      <a:lvl6pPr marL="1600200" indent="-228600" algn="l" defTabSz="914400" rtl="0" eaLnBrk="1" latinLnBrk="0" hangingPunct="1">
        <a:spcBef>
          <a:spcPts val="600"/>
        </a:spcBef>
        <a:buFont typeface="Euphemia" pitchFamily="34" charset="0"/>
        <a:buChar char="–"/>
        <a:defRPr sz="1600" kern="1200">
          <a:solidFill>
            <a:schemeClr val="tx1"/>
          </a:solidFill>
          <a:latin typeface="+mn-lt"/>
          <a:ea typeface="+mn-ea"/>
          <a:cs typeface="+mn-cs"/>
        </a:defRPr>
      </a:lvl6pPr>
      <a:lvl7pPr marL="1874520" indent="-228600" algn="l" defTabSz="914400" rtl="0" eaLnBrk="1" latinLnBrk="0" hangingPunct="1">
        <a:spcBef>
          <a:spcPts val="600"/>
        </a:spcBef>
        <a:buFont typeface="Euphemia" pitchFamily="34" charset="0"/>
        <a:buChar char="–"/>
        <a:defRPr sz="1600" kern="1200">
          <a:solidFill>
            <a:schemeClr val="tx1"/>
          </a:solidFill>
          <a:latin typeface="+mn-lt"/>
          <a:ea typeface="+mn-ea"/>
          <a:cs typeface="+mn-cs"/>
        </a:defRPr>
      </a:lvl7pPr>
      <a:lvl8pPr marL="2148840" indent="-228600" algn="l" defTabSz="914400" rtl="0" eaLnBrk="1" latinLnBrk="0" hangingPunct="1">
        <a:spcBef>
          <a:spcPts val="600"/>
        </a:spcBef>
        <a:buFont typeface="Euphemia" pitchFamily="34" charset="0"/>
        <a:buChar char="–"/>
        <a:defRPr sz="1600" kern="1200">
          <a:solidFill>
            <a:schemeClr val="tx1"/>
          </a:solidFill>
          <a:latin typeface="+mn-lt"/>
          <a:ea typeface="+mn-ea"/>
          <a:cs typeface="+mn-cs"/>
        </a:defRPr>
      </a:lvl8pPr>
      <a:lvl9pPr marL="2423160" indent="-228600" algn="l" defTabSz="914400" rtl="0" eaLnBrk="1" latinLnBrk="0" hangingPunct="1">
        <a:spcBef>
          <a:spcPts val="600"/>
        </a:spcBef>
        <a:buFont typeface="Euphemia"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1.jpg"/><Relationship Id="rId4" Type="http://schemas.openxmlformats.org/officeDocument/2006/relationships/image" Target="../media/image10.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Nuclear Physics</a:t>
            </a:r>
            <a:endParaRPr lang="en-US" dirty="0"/>
          </a:p>
        </p:txBody>
      </p:sp>
      <p:sp>
        <p:nvSpPr>
          <p:cNvPr id="2" name="Title 1"/>
          <p:cNvSpPr>
            <a:spLocks noGrp="1"/>
          </p:cNvSpPr>
          <p:nvPr>
            <p:ph type="ctrTitle"/>
          </p:nvPr>
        </p:nvSpPr>
        <p:spPr/>
        <p:txBody>
          <a:bodyPr/>
          <a:lstStyle/>
          <a:p>
            <a:r>
              <a:rPr lang="en-US" dirty="0" smtClean="0"/>
              <a:t>Nuclear Fission and Fusion</a:t>
            </a:r>
            <a:endParaRPr lang="en-US" dirty="0"/>
          </a:p>
        </p:txBody>
      </p:sp>
    </p:spTree>
    <p:extLst>
      <p:ext uri="{BB962C8B-B14F-4D97-AF65-F5344CB8AC3E}">
        <p14:creationId xmlns:p14="http://schemas.microsoft.com/office/powerpoint/2010/main" val="752280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a:t>Nuclear fission of heavy elements was discovered on </a:t>
            </a:r>
            <a:r>
              <a:rPr lang="en-GB" dirty="0" smtClean="0"/>
              <a:t>17</a:t>
            </a:r>
            <a:r>
              <a:rPr lang="en-GB" baseline="30000" dirty="0" smtClean="0"/>
              <a:t>th</a:t>
            </a:r>
            <a:r>
              <a:rPr lang="en-GB" dirty="0" smtClean="0"/>
              <a:t> December  </a:t>
            </a:r>
            <a:r>
              <a:rPr lang="en-GB" dirty="0"/>
              <a:t>1938 by </a:t>
            </a:r>
            <a:r>
              <a:rPr lang="en-GB" dirty="0" smtClean="0"/>
              <a:t>Otto </a:t>
            </a:r>
            <a:r>
              <a:rPr lang="en-GB" dirty="0"/>
              <a:t>Hahn and his assistant Fritz </a:t>
            </a:r>
            <a:r>
              <a:rPr lang="en-GB" dirty="0" err="1"/>
              <a:t>Strassmann</a:t>
            </a:r>
            <a:r>
              <a:rPr lang="en-GB" dirty="0"/>
              <a:t>, and explained theoretically in January 1939 by </a:t>
            </a:r>
            <a:r>
              <a:rPr lang="en-GB" dirty="0" err="1"/>
              <a:t>Lise</a:t>
            </a:r>
            <a:r>
              <a:rPr lang="en-GB" dirty="0"/>
              <a:t> Meitner and her nephew Otto Robert Frisch. </a:t>
            </a:r>
            <a:endParaRPr lang="en-GB" dirty="0" smtClean="0"/>
          </a:p>
          <a:p>
            <a:r>
              <a:rPr lang="en-GB" dirty="0" smtClean="0"/>
              <a:t>Frisch </a:t>
            </a:r>
            <a:r>
              <a:rPr lang="en-GB" dirty="0"/>
              <a:t>named the process by analogy with biological fission of living cells. </a:t>
            </a:r>
            <a:endParaRPr lang="en-GB" dirty="0" smtClean="0"/>
          </a:p>
          <a:p>
            <a:r>
              <a:rPr lang="en-GB" dirty="0" smtClean="0"/>
              <a:t>It </a:t>
            </a:r>
            <a:r>
              <a:rPr lang="en-GB" dirty="0"/>
              <a:t>is an exothermic reaction which can release large amounts of energy both as electromagnetic radiation and as kinetic energy of the fragments (heating the bulk material where fission takes place</a:t>
            </a:r>
            <a:r>
              <a:rPr lang="en-GB" dirty="0" smtClean="0"/>
              <a:t>).</a:t>
            </a:r>
          </a:p>
          <a:p>
            <a:r>
              <a:rPr lang="en-GB" dirty="0" smtClean="0"/>
              <a:t>In </a:t>
            </a:r>
            <a:r>
              <a:rPr lang="en-GB" dirty="0"/>
              <a:t>order for fission to produce energy, the total binding energy of the resulting elements must be less negative (higher energy) than that of the starting element.</a:t>
            </a:r>
          </a:p>
        </p:txBody>
      </p:sp>
      <p:sp>
        <p:nvSpPr>
          <p:cNvPr id="3" name="Title 2"/>
          <p:cNvSpPr>
            <a:spLocks noGrp="1"/>
          </p:cNvSpPr>
          <p:nvPr>
            <p:ph type="title"/>
          </p:nvPr>
        </p:nvSpPr>
        <p:spPr/>
        <p:txBody>
          <a:bodyPr/>
          <a:lstStyle/>
          <a:p>
            <a:r>
              <a:rPr lang="en-GB" dirty="0" smtClean="0"/>
              <a:t>The Who’s Who of Fission</a:t>
            </a: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389698" cy="1844824"/>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95013" y="0"/>
            <a:ext cx="1293812" cy="1811337"/>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941168"/>
            <a:ext cx="1409435" cy="1916832"/>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766021" y="4941168"/>
            <a:ext cx="1422803" cy="1916832"/>
          </a:xfrm>
          <a:prstGeom prst="rect">
            <a:avLst/>
          </a:prstGeom>
        </p:spPr>
      </p:pic>
    </p:spTree>
    <p:extLst>
      <p:ext uri="{BB962C8B-B14F-4D97-AF65-F5344CB8AC3E}">
        <p14:creationId xmlns:p14="http://schemas.microsoft.com/office/powerpoint/2010/main" val="57625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Fission is a form of nuclear transmutation because the resulting fragments are not the same element as the original atom. </a:t>
            </a:r>
            <a:endParaRPr lang="en-GB" dirty="0" smtClean="0"/>
          </a:p>
          <a:p>
            <a:r>
              <a:rPr lang="en-GB" dirty="0" smtClean="0"/>
              <a:t>The </a:t>
            </a:r>
            <a:r>
              <a:rPr lang="en-GB" dirty="0"/>
              <a:t>two nuclei produced are most often of comparable but slightly different sizes, typically with a mass ratio of products of about 3 to 2, for common fissile isotopes</a:t>
            </a:r>
            <a:r>
              <a:rPr lang="en-GB" dirty="0" smtClean="0"/>
              <a:t>.</a:t>
            </a:r>
            <a:endParaRPr lang="en-GB" dirty="0"/>
          </a:p>
        </p:txBody>
      </p:sp>
      <p:sp>
        <p:nvSpPr>
          <p:cNvPr id="3" name="Title 2"/>
          <p:cNvSpPr>
            <a:spLocks noGrp="1"/>
          </p:cNvSpPr>
          <p:nvPr>
            <p:ph type="title"/>
          </p:nvPr>
        </p:nvSpPr>
        <p:spPr/>
        <p:txBody>
          <a:bodyPr/>
          <a:lstStyle/>
          <a:p>
            <a:r>
              <a:rPr lang="en-GB" dirty="0" smtClean="0"/>
              <a:t>Nuclear Fission</a:t>
            </a:r>
            <a:endParaRPr lang="en-GB" dirty="0"/>
          </a:p>
        </p:txBody>
      </p:sp>
    </p:spTree>
    <p:extLst>
      <p:ext uri="{BB962C8B-B14F-4D97-AF65-F5344CB8AC3E}">
        <p14:creationId xmlns:p14="http://schemas.microsoft.com/office/powerpoint/2010/main" val="3832662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Nuclear Fission – The Liquid Drop Model</a:t>
            </a:r>
            <a:endParaRPr lang="en-GB" dirty="0"/>
          </a:p>
        </p:txBody>
      </p:sp>
      <p:pic>
        <p:nvPicPr>
          <p:cNvPr id="4" name="Content Placeholder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801" t="1888" r="900" b="12351"/>
          <a:stretch/>
        </p:blipFill>
        <p:spPr>
          <a:xfrm>
            <a:off x="1557908" y="1521647"/>
            <a:ext cx="8928992" cy="5291255"/>
          </a:xfrm>
          <a:prstGeom prst="rect">
            <a:avLst/>
          </a:prstGeom>
        </p:spPr>
      </p:pic>
    </p:spTree>
    <p:extLst>
      <p:ext uri="{BB962C8B-B14F-4D97-AF65-F5344CB8AC3E}">
        <p14:creationId xmlns:p14="http://schemas.microsoft.com/office/powerpoint/2010/main" val="3308422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Chain Reactions</a:t>
            </a:r>
            <a:endParaRPr lang="en-GB" dirty="0"/>
          </a:p>
        </p:txBody>
      </p:sp>
      <p:pic>
        <p:nvPicPr>
          <p:cNvPr id="1026" name="Picture 2" descr="Nuclear Chain Reactio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94012" y="1524000"/>
            <a:ext cx="6635682" cy="53085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06639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GB" dirty="0" smtClean="0"/>
              <a:t>Although </a:t>
            </a:r>
            <a:r>
              <a:rPr lang="en-GB" dirty="0"/>
              <a:t>two to three neutrons are produced for every fission, not all of these neutrons are available for continuing the fission reaction. If the conditions are such that the neutrons are lost at a faster rate than they are formed by fission, the chain reaction will not be self-sustaining.</a:t>
            </a:r>
          </a:p>
          <a:p>
            <a:r>
              <a:rPr lang="en-GB" dirty="0"/>
              <a:t>At the point where the chain reaction can become self-sustaining, this is referred to as critical mass.</a:t>
            </a:r>
          </a:p>
          <a:p>
            <a:r>
              <a:rPr lang="en-GB" dirty="0"/>
              <a:t>In an atomic bomb, a mass of fissile material greater than the critical mass must be assembled instantaneously and held together for about a millionth of a second to permit the chain reaction to propagate before the bomb explodes</a:t>
            </a:r>
          </a:p>
          <a:p>
            <a:r>
              <a:rPr lang="en-GB" dirty="0"/>
              <a:t>The amount of a fissionable material's critical mass depends on several factors; the shape of the material, its composition and density, and the level of purity.</a:t>
            </a:r>
          </a:p>
          <a:p>
            <a:r>
              <a:rPr lang="en-GB" dirty="0"/>
              <a:t>A sphere has the minimum possible surface area for a given mass, and hence </a:t>
            </a:r>
            <a:r>
              <a:rPr lang="en-GB" dirty="0" smtClean="0"/>
              <a:t>minimises </a:t>
            </a:r>
            <a:r>
              <a:rPr lang="en-GB" dirty="0"/>
              <a:t>the leakage of neutrons. By surrounding the fissionable material with a suitable neutron "reflector", the loss of neutrons can reduced and the critical mass can be reduced.</a:t>
            </a:r>
          </a:p>
          <a:p>
            <a:r>
              <a:rPr lang="en-GB" dirty="0"/>
              <a:t>By using a neutron reflector, only about </a:t>
            </a:r>
            <a:r>
              <a:rPr lang="en-GB" dirty="0" smtClean="0"/>
              <a:t>5 kilograms </a:t>
            </a:r>
            <a:r>
              <a:rPr lang="en-GB" dirty="0"/>
              <a:t>of nearly pure or weapon's grade plutonium 239 or </a:t>
            </a:r>
            <a:r>
              <a:rPr lang="en-GB" dirty="0" smtClean="0"/>
              <a:t>about 15 kilograms </a:t>
            </a:r>
            <a:r>
              <a:rPr lang="en-GB" dirty="0"/>
              <a:t>uranium 235 is needed to achieve critical mass</a:t>
            </a:r>
            <a:r>
              <a:rPr lang="en-GB" dirty="0" smtClean="0"/>
              <a:t>.</a:t>
            </a:r>
            <a:r>
              <a:rPr lang="en-GB" dirty="0"/>
              <a:t/>
            </a:r>
            <a:br>
              <a:rPr lang="en-GB" dirty="0"/>
            </a:br>
            <a:endParaRPr lang="en-GB" dirty="0"/>
          </a:p>
        </p:txBody>
      </p:sp>
      <p:sp>
        <p:nvSpPr>
          <p:cNvPr id="3" name="Title 2"/>
          <p:cNvSpPr>
            <a:spLocks noGrp="1"/>
          </p:cNvSpPr>
          <p:nvPr>
            <p:ph type="title"/>
          </p:nvPr>
        </p:nvSpPr>
        <p:spPr/>
        <p:txBody>
          <a:bodyPr/>
          <a:lstStyle/>
          <a:p>
            <a:r>
              <a:rPr lang="en-GB" b="1" dirty="0"/>
              <a:t>Critical Mass</a:t>
            </a:r>
            <a:br>
              <a:rPr lang="en-GB" b="1" dirty="0"/>
            </a:br>
            <a:endParaRPr lang="en-GB" dirty="0"/>
          </a:p>
        </p:txBody>
      </p:sp>
    </p:spTree>
    <p:extLst>
      <p:ext uri="{BB962C8B-B14F-4D97-AF65-F5344CB8AC3E}">
        <p14:creationId xmlns:p14="http://schemas.microsoft.com/office/powerpoint/2010/main" val="17495059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GB" dirty="0"/>
              <a:t>To maintain a sustained controlled nuclear reaction, for every 2 or 3 neutrons released, only one must be allowed to strike another uranium nucleus. </a:t>
            </a:r>
            <a:endParaRPr lang="en-GB" dirty="0" smtClean="0"/>
          </a:p>
          <a:p>
            <a:r>
              <a:rPr lang="en-GB" dirty="0" smtClean="0"/>
              <a:t>If </a:t>
            </a:r>
            <a:r>
              <a:rPr lang="en-GB" dirty="0"/>
              <a:t>this ratio is less than one then the reaction will die out; if it is greater than one it will grow uncontrolled (an atomic explosion). </a:t>
            </a:r>
            <a:endParaRPr lang="en-GB" dirty="0" smtClean="0"/>
          </a:p>
          <a:p>
            <a:r>
              <a:rPr lang="en-GB" dirty="0" smtClean="0"/>
              <a:t>A </a:t>
            </a:r>
            <a:r>
              <a:rPr lang="en-GB" dirty="0"/>
              <a:t>neutron absorbing element must be present to control the amount of free neutrons in the reaction space. Most reactors are controlled by means of control rods that are made of a strongly neutron-absorbent material such as boron or cadmium.</a:t>
            </a:r>
          </a:p>
          <a:p>
            <a:r>
              <a:rPr lang="en-GB" dirty="0"/>
              <a:t>In addition to the need to </a:t>
            </a:r>
            <a:r>
              <a:rPr lang="en-GB" i="1" dirty="0"/>
              <a:t>capture</a:t>
            </a:r>
            <a:r>
              <a:rPr lang="en-GB" dirty="0"/>
              <a:t> </a:t>
            </a:r>
            <a:r>
              <a:rPr lang="en-GB" dirty="0" smtClean="0"/>
              <a:t>neutrons</a:t>
            </a:r>
            <a:r>
              <a:rPr lang="en-GB" dirty="0"/>
              <a:t>, the neutrons often have too much kinetic energy. These </a:t>
            </a:r>
            <a:r>
              <a:rPr lang="en-GB" i="1" dirty="0"/>
              <a:t>fast neutrons</a:t>
            </a:r>
            <a:r>
              <a:rPr lang="en-GB" dirty="0"/>
              <a:t> are slowed through the use of a moderator such as heavy water and ordinary water. Some reactors use graphite as a moderator, but this design has several problems. Once the fast neutrons have been slowed, they are more likely to produce further nuclear fissions or be absorbed by the control rod.</a:t>
            </a:r>
          </a:p>
          <a:p>
            <a:endParaRPr lang="en-GB" dirty="0"/>
          </a:p>
        </p:txBody>
      </p:sp>
      <p:sp>
        <p:nvSpPr>
          <p:cNvPr id="3" name="Title 2"/>
          <p:cNvSpPr>
            <a:spLocks noGrp="1"/>
          </p:cNvSpPr>
          <p:nvPr>
            <p:ph type="title"/>
          </p:nvPr>
        </p:nvSpPr>
        <p:spPr/>
        <p:txBody>
          <a:bodyPr/>
          <a:lstStyle/>
          <a:p>
            <a:r>
              <a:rPr lang="en-GB" dirty="0" smtClean="0"/>
              <a:t>Controlling Chain Reactions</a:t>
            </a:r>
            <a:endParaRPr lang="en-GB" dirty="0"/>
          </a:p>
        </p:txBody>
      </p:sp>
    </p:spTree>
    <p:extLst>
      <p:ext uri="{BB962C8B-B14F-4D97-AF65-F5344CB8AC3E}">
        <p14:creationId xmlns:p14="http://schemas.microsoft.com/office/powerpoint/2010/main" val="3612436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The spontaneous nuclear fission rate is the probability per second that a given atom will fission spontaneously--that is, without any external intervention. </a:t>
            </a:r>
            <a:endParaRPr lang="en-GB" dirty="0" smtClean="0"/>
          </a:p>
          <a:p>
            <a:r>
              <a:rPr lang="en-GB" dirty="0" smtClean="0"/>
              <a:t>Plutonium </a:t>
            </a:r>
            <a:r>
              <a:rPr lang="en-GB" dirty="0"/>
              <a:t>239 has a very high spontaneous fission rate compared to the spontaneous fission rate of uranium 235. </a:t>
            </a:r>
            <a:endParaRPr lang="en-GB" dirty="0"/>
          </a:p>
        </p:txBody>
      </p:sp>
      <p:sp>
        <p:nvSpPr>
          <p:cNvPr id="3" name="Title 2"/>
          <p:cNvSpPr>
            <a:spLocks noGrp="1"/>
          </p:cNvSpPr>
          <p:nvPr>
            <p:ph type="title"/>
          </p:nvPr>
        </p:nvSpPr>
        <p:spPr/>
        <p:txBody>
          <a:bodyPr/>
          <a:lstStyle/>
          <a:p>
            <a:r>
              <a:rPr lang="en-GB" dirty="0" smtClean="0"/>
              <a:t>Spontaneous Nuclear Fission</a:t>
            </a:r>
            <a:endParaRPr lang="en-GB" dirty="0"/>
          </a:p>
        </p:txBody>
      </p:sp>
    </p:spTree>
    <p:extLst>
      <p:ext uri="{BB962C8B-B14F-4D97-AF65-F5344CB8AC3E}">
        <p14:creationId xmlns:p14="http://schemas.microsoft.com/office/powerpoint/2010/main" val="8956503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N</a:t>
            </a:r>
            <a:r>
              <a:rPr lang="en-GB" dirty="0" smtClean="0"/>
              <a:t>uclear </a:t>
            </a:r>
            <a:r>
              <a:rPr lang="en-GB" dirty="0"/>
              <a:t>fusion is a nuclear reaction in which two or more atomic nuclei come very close and then collide at a very high speed and join to form a new nucleus. </a:t>
            </a:r>
            <a:endParaRPr lang="en-GB" dirty="0" smtClean="0"/>
          </a:p>
          <a:p>
            <a:r>
              <a:rPr lang="en-GB" dirty="0" smtClean="0"/>
              <a:t>During </a:t>
            </a:r>
            <a:r>
              <a:rPr lang="en-GB" dirty="0"/>
              <a:t>this process, matter is not conserved because some of the matter of the fusing nuclei is converted to </a:t>
            </a:r>
            <a:r>
              <a:rPr lang="en-GB" dirty="0" smtClean="0"/>
              <a:t>photons. </a:t>
            </a:r>
          </a:p>
          <a:p>
            <a:r>
              <a:rPr lang="en-GB" dirty="0" smtClean="0"/>
              <a:t>Fusion </a:t>
            </a:r>
            <a:r>
              <a:rPr lang="en-GB" dirty="0"/>
              <a:t>is the process that powers active or "main sequence" stars.</a:t>
            </a:r>
            <a:endParaRPr lang="en-GB" dirty="0"/>
          </a:p>
        </p:txBody>
      </p:sp>
      <p:sp>
        <p:nvSpPr>
          <p:cNvPr id="3" name="Title 2"/>
          <p:cNvSpPr>
            <a:spLocks noGrp="1"/>
          </p:cNvSpPr>
          <p:nvPr>
            <p:ph type="title"/>
          </p:nvPr>
        </p:nvSpPr>
        <p:spPr/>
        <p:txBody>
          <a:bodyPr/>
          <a:lstStyle/>
          <a:p>
            <a:r>
              <a:rPr lang="en-GB" dirty="0" smtClean="0"/>
              <a:t>Nuclear Fusion</a:t>
            </a:r>
            <a:endParaRPr lang="en-GB" dirty="0"/>
          </a:p>
        </p:txBody>
      </p:sp>
    </p:spTree>
    <p:extLst>
      <p:ext uri="{BB962C8B-B14F-4D97-AF65-F5344CB8AC3E}">
        <p14:creationId xmlns:p14="http://schemas.microsoft.com/office/powerpoint/2010/main" val="39546838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Nuclear Fusion</a:t>
            </a:r>
            <a:endParaRPr lang="en-GB" dirty="0"/>
          </a:p>
        </p:txBody>
      </p:sp>
      <p:pic>
        <p:nvPicPr>
          <p:cNvPr id="3074" name="Picture 2" descr="https://qph.is.quoracdn.net/main-qimg-aa26ef9d58c54e40903d37676cfe8a35?convert_to_webp=tru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82044" y="1654024"/>
            <a:ext cx="6266847" cy="42952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21591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a:t>The origin of the energy released in fusion of light elements is due to interplay of two opposing forces, the nuclear force which combines together protons and neutrons, and the Coulomb force which causes protons to repel each other. </a:t>
            </a:r>
            <a:endParaRPr lang="en-GB" dirty="0" smtClean="0"/>
          </a:p>
          <a:p>
            <a:r>
              <a:rPr lang="en-GB" dirty="0" smtClean="0"/>
              <a:t>The </a:t>
            </a:r>
            <a:r>
              <a:rPr lang="en-GB" dirty="0"/>
              <a:t>protons are positively charged and repel each other but they nonetheless stick together, demonstrating the existence of another force </a:t>
            </a:r>
            <a:r>
              <a:rPr lang="en-GB" dirty="0" smtClean="0"/>
              <a:t>known as </a:t>
            </a:r>
            <a:r>
              <a:rPr lang="en-GB" dirty="0"/>
              <a:t>nuclear attraction. </a:t>
            </a:r>
            <a:endParaRPr lang="en-GB" dirty="0" smtClean="0"/>
          </a:p>
          <a:p>
            <a:r>
              <a:rPr lang="en-GB" dirty="0" smtClean="0"/>
              <a:t>The strong </a:t>
            </a:r>
            <a:r>
              <a:rPr lang="en-GB" dirty="0"/>
              <a:t>nuclear </a:t>
            </a:r>
            <a:r>
              <a:rPr lang="en-GB" dirty="0" smtClean="0"/>
              <a:t>force, </a:t>
            </a:r>
            <a:r>
              <a:rPr lang="en-GB" dirty="0"/>
              <a:t>overcomes electric repulsion in a very close range. The effect of this force is not observed outside the nucleus, hence the force has a strong dependence on distance, making it a short-range force. The same force also pulls the nucleons (neutrons and protons) together</a:t>
            </a:r>
            <a:r>
              <a:rPr lang="en-GB" dirty="0" smtClean="0"/>
              <a:t>.</a:t>
            </a:r>
            <a:r>
              <a:rPr lang="en-GB" dirty="0"/>
              <a:t> </a:t>
            </a:r>
            <a:endParaRPr lang="en-GB" dirty="0" smtClean="0"/>
          </a:p>
        </p:txBody>
      </p:sp>
      <p:sp>
        <p:nvSpPr>
          <p:cNvPr id="3" name="Title 2"/>
          <p:cNvSpPr>
            <a:spLocks noGrp="1"/>
          </p:cNvSpPr>
          <p:nvPr>
            <p:ph type="title"/>
          </p:nvPr>
        </p:nvSpPr>
        <p:spPr/>
        <p:txBody>
          <a:bodyPr/>
          <a:lstStyle/>
          <a:p>
            <a:r>
              <a:rPr lang="en-GB" dirty="0" smtClean="0"/>
              <a:t>Fusing Nuclei </a:t>
            </a:r>
            <a:endParaRPr lang="en-GB" dirty="0"/>
          </a:p>
        </p:txBody>
      </p:sp>
    </p:spTree>
    <p:extLst>
      <p:ext uri="{BB962C8B-B14F-4D97-AF65-F5344CB8AC3E}">
        <p14:creationId xmlns:p14="http://schemas.microsoft.com/office/powerpoint/2010/main" val="35786505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Einstein recap </a:t>
            </a:r>
          </a:p>
          <a:p>
            <a:r>
              <a:rPr lang="en-GB" dirty="0" smtClean="0"/>
              <a:t>Study and identify nuclear fission and fusion</a:t>
            </a:r>
          </a:p>
          <a:p>
            <a:r>
              <a:rPr lang="en-GB" dirty="0" smtClean="0"/>
              <a:t>Binding Energy Curve </a:t>
            </a:r>
            <a:endParaRPr lang="en-GB" dirty="0"/>
          </a:p>
        </p:txBody>
      </p:sp>
      <p:sp>
        <p:nvSpPr>
          <p:cNvPr id="3" name="Title 2"/>
          <p:cNvSpPr>
            <a:spLocks noGrp="1"/>
          </p:cNvSpPr>
          <p:nvPr>
            <p:ph type="title"/>
          </p:nvPr>
        </p:nvSpPr>
        <p:spPr/>
        <p:txBody>
          <a:bodyPr/>
          <a:lstStyle/>
          <a:p>
            <a:r>
              <a:rPr lang="en-GB" dirty="0" smtClean="0"/>
              <a:t>Aims</a:t>
            </a:r>
            <a:endParaRPr lang="en-GB" dirty="0"/>
          </a:p>
        </p:txBody>
      </p:sp>
    </p:spTree>
    <p:extLst>
      <p:ext uri="{BB962C8B-B14F-4D97-AF65-F5344CB8AC3E}">
        <p14:creationId xmlns:p14="http://schemas.microsoft.com/office/powerpoint/2010/main" val="3240605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Because the nuclear force is stronger than the Coulomb force for atomic nuclei smaller than iron and nickel, building up these nuclei from lighter nuclei by fusion releases the extra energy from the net attraction of these particles. </a:t>
            </a:r>
          </a:p>
          <a:p>
            <a:r>
              <a:rPr lang="en-GB" dirty="0"/>
              <a:t>For larger nuclei, however, no energy is released, since the nuclear force is short-range and cannot continue to act across still larger atomic nuclei. Thus, energy is no longer released when such nuclei are made by fusion; instead, energy is absorbed in such processes.</a:t>
            </a:r>
          </a:p>
          <a:p>
            <a:endParaRPr lang="en-GB" dirty="0"/>
          </a:p>
        </p:txBody>
      </p:sp>
      <p:sp>
        <p:nvSpPr>
          <p:cNvPr id="3" name="Title 2"/>
          <p:cNvSpPr>
            <a:spLocks noGrp="1"/>
          </p:cNvSpPr>
          <p:nvPr>
            <p:ph type="title"/>
          </p:nvPr>
        </p:nvSpPr>
        <p:spPr/>
        <p:txBody>
          <a:bodyPr/>
          <a:lstStyle/>
          <a:p>
            <a:r>
              <a:rPr lang="en-GB" dirty="0"/>
              <a:t>Fusing Nuclei </a:t>
            </a:r>
          </a:p>
        </p:txBody>
      </p:sp>
    </p:spTree>
    <p:extLst>
      <p:ext uri="{BB962C8B-B14F-4D97-AF65-F5344CB8AC3E}">
        <p14:creationId xmlns:p14="http://schemas.microsoft.com/office/powerpoint/2010/main" val="28944238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Research into controlled fusion, with the aim of producing fusion power for the production of electricity, has been conducted for over 60 years. </a:t>
            </a:r>
            <a:endParaRPr lang="en-GB" dirty="0" smtClean="0"/>
          </a:p>
          <a:p>
            <a:r>
              <a:rPr lang="en-GB" dirty="0" smtClean="0"/>
              <a:t>It </a:t>
            </a:r>
            <a:r>
              <a:rPr lang="en-GB" dirty="0"/>
              <a:t>has been accompanied by extreme scientific and technological difficulties, but has resulted in progress. </a:t>
            </a:r>
            <a:endParaRPr lang="en-GB" dirty="0" smtClean="0"/>
          </a:p>
          <a:p>
            <a:r>
              <a:rPr lang="en-GB" dirty="0" smtClean="0"/>
              <a:t>At </a:t>
            </a:r>
            <a:r>
              <a:rPr lang="en-GB" dirty="0"/>
              <a:t>present, controlled fusion reactions have been unable to produce break-even (self-sustaining) controlled fusion </a:t>
            </a:r>
            <a:r>
              <a:rPr lang="en-GB" dirty="0" smtClean="0"/>
              <a:t>reactions.</a:t>
            </a:r>
            <a:endParaRPr lang="en-GB" dirty="0"/>
          </a:p>
        </p:txBody>
      </p:sp>
      <p:sp>
        <p:nvSpPr>
          <p:cNvPr id="3" name="Title 2"/>
          <p:cNvSpPr>
            <a:spLocks noGrp="1"/>
          </p:cNvSpPr>
          <p:nvPr>
            <p:ph type="title"/>
          </p:nvPr>
        </p:nvSpPr>
        <p:spPr/>
        <p:txBody>
          <a:bodyPr/>
          <a:lstStyle/>
          <a:p>
            <a:r>
              <a:rPr lang="en-GB" dirty="0" smtClean="0"/>
              <a:t>Fusion Future?</a:t>
            </a:r>
            <a:endParaRPr lang="en-GB" dirty="0"/>
          </a:p>
        </p:txBody>
      </p:sp>
    </p:spTree>
    <p:extLst>
      <p:ext uri="{BB962C8B-B14F-4D97-AF65-F5344CB8AC3E}">
        <p14:creationId xmlns:p14="http://schemas.microsoft.com/office/powerpoint/2010/main" val="39935519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p:cNvSpPr>
                <a:spLocks noGrp="1"/>
              </p:cNvSpPr>
              <p:nvPr>
                <p:ph idx="1"/>
              </p:nvPr>
            </p:nvSpPr>
            <p:spPr/>
            <p:txBody>
              <a:bodyPr>
                <a:normAutofit fontScale="92500"/>
              </a:bodyPr>
              <a:lstStyle/>
              <a:p>
                <a14:m>
                  <m:oMath xmlns:m="http://schemas.openxmlformats.org/officeDocument/2006/math">
                    <m:r>
                      <a:rPr lang="en-GB" i="1">
                        <a:latin typeface="Cambria Math" panose="02040503050406030204" pitchFamily="18" charset="0"/>
                      </a:rPr>
                      <m:t>𝐸</m:t>
                    </m:r>
                    <m:r>
                      <a:rPr lang="en-GB" i="1">
                        <a:latin typeface="Cambria Math" panose="02040503050406030204" pitchFamily="18" charset="0"/>
                      </a:rPr>
                      <m:t>=</m:t>
                    </m:r>
                    <m:r>
                      <a:rPr lang="en-GB" i="1">
                        <a:latin typeface="Cambria Math" panose="02040503050406030204" pitchFamily="18" charset="0"/>
                      </a:rPr>
                      <m:t>𝑚</m:t>
                    </m:r>
                    <m:sSup>
                      <m:sSupPr>
                        <m:ctrlPr>
                          <a:rPr lang="en-GB" i="1">
                            <a:latin typeface="Cambria Math" panose="02040503050406030204" pitchFamily="18" charset="0"/>
                          </a:rPr>
                        </m:ctrlPr>
                      </m:sSupPr>
                      <m:e>
                        <m:r>
                          <a:rPr lang="en-GB" i="1">
                            <a:latin typeface="Cambria Math" panose="02040503050406030204" pitchFamily="18" charset="0"/>
                          </a:rPr>
                          <m:t>𝑐</m:t>
                        </m:r>
                      </m:e>
                      <m:sup>
                        <m:r>
                          <a:rPr lang="en-GB" i="1">
                            <a:latin typeface="Cambria Math" panose="02040503050406030204" pitchFamily="18" charset="0"/>
                          </a:rPr>
                          <m:t>2</m:t>
                        </m:r>
                      </m:sup>
                    </m:sSup>
                  </m:oMath>
                </a14:m>
                <a:endParaRPr lang="en-GB" dirty="0"/>
              </a:p>
              <a:p>
                <a:r>
                  <a:rPr lang="en-GB" dirty="0"/>
                  <a:t>To use this equation we need to deal with the following terms:</a:t>
                </a:r>
              </a:p>
              <a:p>
                <a:r>
                  <a:rPr lang="en-GB" dirty="0"/>
                  <a:t>1 u = 1.667 x10</a:t>
                </a:r>
                <a:r>
                  <a:rPr lang="en-GB" baseline="30000" dirty="0"/>
                  <a:t>-27</a:t>
                </a:r>
                <a:r>
                  <a:rPr lang="en-GB" dirty="0"/>
                  <a:t> kg = 931.3 MeV</a:t>
                </a:r>
              </a:p>
              <a:p>
                <a:r>
                  <a:rPr lang="en-GB" b="1" dirty="0"/>
                  <a:t>Binding Energy </a:t>
                </a:r>
                <a:r>
                  <a:rPr lang="en-GB" dirty="0"/>
                  <a:t>– The binding energy of the nucleus is the work that must be done to separate the constituents of the nucleus into protons and neutrons</a:t>
                </a:r>
              </a:p>
              <a:p>
                <a:r>
                  <a:rPr lang="en-GB" dirty="0"/>
                  <a:t>Proton mass = 1.007 28 u</a:t>
                </a:r>
              </a:p>
              <a:p>
                <a:r>
                  <a:rPr lang="en-GB" dirty="0"/>
                  <a:t>Neutron mass = 1.008 67 u</a:t>
                </a:r>
              </a:p>
              <a:p>
                <a:r>
                  <a:rPr lang="en-GB" b="1" dirty="0"/>
                  <a:t>Mass Defect </a:t>
                </a:r>
                <a:r>
                  <a:rPr lang="en-GB" dirty="0"/>
                  <a:t>– The mass defect of a nucleus is defined as the difference between the mass of the separated nucleons and the mass of the nucleus </a:t>
                </a:r>
              </a:p>
              <a:p>
                <a:endParaRPr lang="en-GB" dirty="0"/>
              </a:p>
            </p:txBody>
          </p:sp>
        </mc:Choice>
        <mc:Fallback xmlns="">
          <p:sp>
            <p:nvSpPr>
              <p:cNvPr id="2" name="Content Placeholder 1"/>
              <p:cNvSpPr>
                <a:spLocks noGrp="1" noRot="1" noChangeAspect="1" noMove="1" noResize="1" noEditPoints="1" noAdjustHandles="1" noChangeArrowheads="1" noChangeShapeType="1" noTextEdit="1"/>
              </p:cNvSpPr>
              <p:nvPr>
                <p:ph idx="1"/>
              </p:nvPr>
            </p:nvSpPr>
            <p:spPr>
              <a:blipFill rotWithShape="0">
                <a:blip r:embed="rId2"/>
                <a:stretch>
                  <a:fillRect l="-698" t="-1355"/>
                </a:stretch>
              </a:blipFill>
            </p:spPr>
            <p:txBody>
              <a:bodyPr/>
              <a:lstStyle/>
              <a:p>
                <a:r>
                  <a:rPr lang="en-GB">
                    <a:noFill/>
                  </a:rPr>
                  <a:t> </a:t>
                </a:r>
              </a:p>
            </p:txBody>
          </p:sp>
        </mc:Fallback>
      </mc:AlternateContent>
      <p:sp>
        <p:nvSpPr>
          <p:cNvPr id="3" name="Title 2"/>
          <p:cNvSpPr>
            <a:spLocks noGrp="1"/>
          </p:cNvSpPr>
          <p:nvPr>
            <p:ph type="title"/>
          </p:nvPr>
        </p:nvSpPr>
        <p:spPr/>
        <p:txBody>
          <a:bodyPr/>
          <a:lstStyle/>
          <a:p>
            <a:r>
              <a:rPr lang="en-GB" dirty="0" smtClean="0"/>
              <a:t>Einstein Recap</a:t>
            </a:r>
            <a:endParaRPr lang="en-GB" dirty="0"/>
          </a:p>
        </p:txBody>
      </p:sp>
    </p:spTree>
    <p:extLst>
      <p:ext uri="{BB962C8B-B14F-4D97-AF65-F5344CB8AC3E}">
        <p14:creationId xmlns:p14="http://schemas.microsoft.com/office/powerpoint/2010/main" val="708454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p:cNvSpPr>
                <a:spLocks noGrp="1"/>
              </p:cNvSpPr>
              <p:nvPr>
                <p:ph idx="1"/>
              </p:nvPr>
            </p:nvSpPr>
            <p:spPr/>
            <p:txBody>
              <a:bodyPr/>
              <a:lstStyle/>
              <a:p>
                <a:r>
                  <a:rPr lang="en-GB" dirty="0"/>
                  <a:t>The mass of a bismuth isotope </a:t>
                </a:r>
                <a14:m>
                  <m:oMath xmlns:m="http://schemas.openxmlformats.org/officeDocument/2006/math">
                    <m:sPre>
                      <m:sPrePr>
                        <m:ctrlPr>
                          <a:rPr lang="en-GB" i="1">
                            <a:latin typeface="Cambria Math" panose="02040503050406030204" pitchFamily="18" charset="0"/>
                          </a:rPr>
                        </m:ctrlPr>
                      </m:sPrePr>
                      <m:sub>
                        <m:r>
                          <a:rPr lang="en-GB" i="1">
                            <a:latin typeface="Cambria Math" panose="02040503050406030204" pitchFamily="18" charset="0"/>
                          </a:rPr>
                          <m:t>83</m:t>
                        </m:r>
                      </m:sub>
                      <m:sup>
                        <m:r>
                          <a:rPr lang="en-GB" i="1">
                            <a:latin typeface="Cambria Math" panose="02040503050406030204" pitchFamily="18" charset="0"/>
                          </a:rPr>
                          <m:t>212</m:t>
                        </m:r>
                      </m:sup>
                      <m:e>
                        <m:r>
                          <a:rPr lang="en-GB" i="1">
                            <a:latin typeface="Cambria Math" panose="02040503050406030204" pitchFamily="18" charset="0"/>
                          </a:rPr>
                          <m:t>𝐵𝑖</m:t>
                        </m:r>
                      </m:e>
                    </m:sPre>
                  </m:oMath>
                </a14:m>
                <a:r>
                  <a:rPr lang="en-GB" dirty="0"/>
                  <a:t> is 211.800 12u.</a:t>
                </a:r>
              </a:p>
              <a:p>
                <a:r>
                  <a:rPr lang="en-GB" dirty="0"/>
                  <a:t>Calculate the mass defect and binding energy of this nucleus</a:t>
                </a:r>
              </a:p>
              <a:p>
                <a:endParaRPr lang="en-GB" dirty="0" smtClean="0"/>
              </a:p>
              <a:p>
                <a:r>
                  <a:rPr lang="en-GB" dirty="0" smtClean="0"/>
                  <a:t>Remember when you have </a:t>
                </a:r>
                <a:r>
                  <a:rPr lang="en-GB" dirty="0"/>
                  <a:t>1 u = 1.667 x10</a:t>
                </a:r>
                <a:r>
                  <a:rPr lang="en-GB" baseline="30000" dirty="0"/>
                  <a:t>-27</a:t>
                </a:r>
                <a:r>
                  <a:rPr lang="en-GB" dirty="0"/>
                  <a:t> kg = 931.3 </a:t>
                </a:r>
                <a:r>
                  <a:rPr lang="en-GB" dirty="0" smtClean="0"/>
                  <a:t>MeV we can use this in order to calculate binding energy from mass deficiency </a:t>
                </a:r>
              </a:p>
              <a:p>
                <a:r>
                  <a:rPr lang="en-GB" dirty="0" smtClean="0"/>
                  <a:t>If we do not have this, we will need to work out the mass deficiency in kg and then use </a:t>
                </a:r>
                <a14:m>
                  <m:oMath xmlns:m="http://schemas.openxmlformats.org/officeDocument/2006/math">
                    <m:r>
                      <a:rPr lang="en-GB" i="1">
                        <a:latin typeface="Cambria Math" panose="02040503050406030204" pitchFamily="18" charset="0"/>
                      </a:rPr>
                      <m:t>𝐸</m:t>
                    </m:r>
                    <m:r>
                      <a:rPr lang="en-GB" i="1">
                        <a:latin typeface="Cambria Math" panose="02040503050406030204" pitchFamily="18" charset="0"/>
                      </a:rPr>
                      <m:t>=</m:t>
                    </m:r>
                    <m:r>
                      <a:rPr lang="en-GB" i="1">
                        <a:latin typeface="Cambria Math" panose="02040503050406030204" pitchFamily="18" charset="0"/>
                      </a:rPr>
                      <m:t>𝑚</m:t>
                    </m:r>
                    <m:sSup>
                      <m:sSupPr>
                        <m:ctrlPr>
                          <a:rPr lang="en-GB" i="1">
                            <a:latin typeface="Cambria Math" panose="02040503050406030204" pitchFamily="18" charset="0"/>
                          </a:rPr>
                        </m:ctrlPr>
                      </m:sSupPr>
                      <m:e>
                        <m:r>
                          <a:rPr lang="en-GB" i="1">
                            <a:latin typeface="Cambria Math" panose="02040503050406030204" pitchFamily="18" charset="0"/>
                          </a:rPr>
                          <m:t>𝑐</m:t>
                        </m:r>
                      </m:e>
                      <m:sup>
                        <m:r>
                          <a:rPr lang="en-GB" i="1">
                            <a:latin typeface="Cambria Math" panose="02040503050406030204" pitchFamily="18" charset="0"/>
                          </a:rPr>
                          <m:t>2</m:t>
                        </m:r>
                      </m:sup>
                    </m:sSup>
                  </m:oMath>
                </a14:m>
                <a:endParaRPr lang="en-GB" dirty="0"/>
              </a:p>
              <a:p>
                <a:endParaRPr lang="en-GB" dirty="0"/>
              </a:p>
            </p:txBody>
          </p:sp>
        </mc:Choice>
        <mc:Fallback xmlns="">
          <p:sp>
            <p:nvSpPr>
              <p:cNvPr id="2" name="Content Placeholder 1"/>
              <p:cNvSpPr>
                <a:spLocks noGrp="1" noRot="1" noChangeAspect="1" noMove="1" noResize="1" noEditPoints="1" noAdjustHandles="1" noChangeArrowheads="1" noChangeShapeType="1" noTextEdit="1"/>
              </p:cNvSpPr>
              <p:nvPr>
                <p:ph idx="1"/>
              </p:nvPr>
            </p:nvSpPr>
            <p:spPr>
              <a:blipFill rotWithShape="0">
                <a:blip r:embed="rId2"/>
                <a:stretch>
                  <a:fillRect l="-825" t="-1762" r="-1460"/>
                </a:stretch>
              </a:blipFill>
            </p:spPr>
            <p:txBody>
              <a:bodyPr/>
              <a:lstStyle/>
              <a:p>
                <a:r>
                  <a:rPr lang="en-GB">
                    <a:noFill/>
                  </a:rPr>
                  <a:t> </a:t>
                </a:r>
              </a:p>
            </p:txBody>
          </p:sp>
        </mc:Fallback>
      </mc:AlternateContent>
      <p:sp>
        <p:nvSpPr>
          <p:cNvPr id="3" name="Title 2"/>
          <p:cNvSpPr>
            <a:spLocks noGrp="1"/>
          </p:cNvSpPr>
          <p:nvPr>
            <p:ph type="title"/>
          </p:nvPr>
        </p:nvSpPr>
        <p:spPr/>
        <p:txBody>
          <a:bodyPr/>
          <a:lstStyle/>
          <a:p>
            <a:r>
              <a:rPr lang="en-GB" dirty="0" smtClean="0"/>
              <a:t>Einstein Recap</a:t>
            </a:r>
            <a:endParaRPr lang="en-GB" dirty="0"/>
          </a:p>
        </p:txBody>
      </p:sp>
    </p:spTree>
    <p:extLst>
      <p:ext uri="{BB962C8B-B14F-4D97-AF65-F5344CB8AC3E}">
        <p14:creationId xmlns:p14="http://schemas.microsoft.com/office/powerpoint/2010/main" val="93888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Do the test yourself questions 1 to 3 on page 216 from the book.</a:t>
            </a:r>
            <a:endParaRPr lang="en-GB" dirty="0"/>
          </a:p>
        </p:txBody>
      </p:sp>
      <p:sp>
        <p:nvSpPr>
          <p:cNvPr id="3" name="Title 2"/>
          <p:cNvSpPr>
            <a:spLocks noGrp="1"/>
          </p:cNvSpPr>
          <p:nvPr>
            <p:ph type="title"/>
          </p:nvPr>
        </p:nvSpPr>
        <p:spPr/>
        <p:txBody>
          <a:bodyPr/>
          <a:lstStyle/>
          <a:p>
            <a:r>
              <a:rPr lang="en-GB" dirty="0" smtClean="0"/>
              <a:t>Einstein Recap</a:t>
            </a:r>
            <a:endParaRPr lang="en-GB" dirty="0"/>
          </a:p>
        </p:txBody>
      </p:sp>
    </p:spTree>
    <p:extLst>
      <p:ext uri="{BB962C8B-B14F-4D97-AF65-F5344CB8AC3E}">
        <p14:creationId xmlns:p14="http://schemas.microsoft.com/office/powerpoint/2010/main" val="897373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845940" y="1676399"/>
            <a:ext cx="8496944" cy="5094255"/>
          </a:xfrm>
          <a:prstGeom prst="rect">
            <a:avLst/>
          </a:prstGeom>
        </p:spPr>
      </p:pic>
      <p:sp>
        <p:nvSpPr>
          <p:cNvPr id="3" name="Title 2"/>
          <p:cNvSpPr>
            <a:spLocks noGrp="1"/>
          </p:cNvSpPr>
          <p:nvPr>
            <p:ph type="title"/>
          </p:nvPr>
        </p:nvSpPr>
        <p:spPr/>
        <p:txBody>
          <a:bodyPr/>
          <a:lstStyle/>
          <a:p>
            <a:r>
              <a:rPr lang="en-GB" dirty="0" smtClean="0"/>
              <a:t>Einstein Recap Answers</a:t>
            </a:r>
            <a:endParaRPr lang="en-GB" dirty="0"/>
          </a:p>
        </p:txBody>
      </p:sp>
    </p:spTree>
    <p:extLst>
      <p:ext uri="{BB962C8B-B14F-4D97-AF65-F5344CB8AC3E}">
        <p14:creationId xmlns:p14="http://schemas.microsoft.com/office/powerpoint/2010/main" val="1173990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010500" y="1844824"/>
            <a:ext cx="10386686" cy="4248472"/>
          </a:xfrm>
          <a:prstGeom prst="rect">
            <a:avLst/>
          </a:prstGeom>
        </p:spPr>
      </p:pic>
      <p:sp>
        <p:nvSpPr>
          <p:cNvPr id="3" name="Title 2"/>
          <p:cNvSpPr>
            <a:spLocks noGrp="1"/>
          </p:cNvSpPr>
          <p:nvPr>
            <p:ph type="title"/>
          </p:nvPr>
        </p:nvSpPr>
        <p:spPr/>
        <p:txBody>
          <a:bodyPr/>
          <a:lstStyle/>
          <a:p>
            <a:r>
              <a:rPr lang="en-GB" dirty="0"/>
              <a:t>Einstein Recap Answers</a:t>
            </a:r>
          </a:p>
        </p:txBody>
      </p:sp>
    </p:spTree>
    <p:extLst>
      <p:ext uri="{BB962C8B-B14F-4D97-AF65-F5344CB8AC3E}">
        <p14:creationId xmlns:p14="http://schemas.microsoft.com/office/powerpoint/2010/main" val="479907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54327" y="1486782"/>
            <a:ext cx="8172533" cy="5371217"/>
          </a:xfrm>
          <a:solidFill>
            <a:schemeClr val="bg1">
              <a:lumMod val="95000"/>
            </a:schemeClr>
          </a:solidFill>
        </p:spPr>
      </p:pic>
      <p:sp>
        <p:nvSpPr>
          <p:cNvPr id="3" name="Title 2"/>
          <p:cNvSpPr>
            <a:spLocks noGrp="1"/>
          </p:cNvSpPr>
          <p:nvPr>
            <p:ph type="title"/>
          </p:nvPr>
        </p:nvSpPr>
        <p:spPr/>
        <p:txBody>
          <a:bodyPr/>
          <a:lstStyle/>
          <a:p>
            <a:r>
              <a:rPr lang="en-GB" dirty="0" smtClean="0"/>
              <a:t>Binding Energy Curve</a:t>
            </a:r>
            <a:endParaRPr lang="en-GB" dirty="0"/>
          </a:p>
        </p:txBody>
      </p:sp>
    </p:spTree>
    <p:extLst>
      <p:ext uri="{BB962C8B-B14F-4D97-AF65-F5344CB8AC3E}">
        <p14:creationId xmlns:p14="http://schemas.microsoft.com/office/powerpoint/2010/main" val="4214205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Nuclear fission is the splitting of heavy parent nuclei into smaller daughter nuclei through the injection of free neutrons (and photons)</a:t>
            </a:r>
          </a:p>
          <a:p>
            <a:r>
              <a:rPr lang="en-GB" dirty="0" smtClean="0"/>
              <a:t>The process releases very large amounts of energy</a:t>
            </a:r>
          </a:p>
          <a:p>
            <a:endParaRPr lang="en-GB" dirty="0"/>
          </a:p>
        </p:txBody>
      </p:sp>
      <p:sp>
        <p:nvSpPr>
          <p:cNvPr id="3" name="Title 2"/>
          <p:cNvSpPr>
            <a:spLocks noGrp="1"/>
          </p:cNvSpPr>
          <p:nvPr>
            <p:ph type="title"/>
          </p:nvPr>
        </p:nvSpPr>
        <p:spPr/>
        <p:txBody>
          <a:bodyPr/>
          <a:lstStyle/>
          <a:p>
            <a:r>
              <a:rPr lang="en-GB" dirty="0" smtClean="0"/>
              <a:t>Nuclear Fission</a:t>
            </a:r>
            <a:endParaRPr lang="en-GB" dirty="0"/>
          </a:p>
        </p:txBody>
      </p:sp>
    </p:spTree>
    <p:extLst>
      <p:ext uri="{BB962C8B-B14F-4D97-AF65-F5344CB8AC3E}">
        <p14:creationId xmlns:p14="http://schemas.microsoft.com/office/powerpoint/2010/main" val="316712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Hexagonal design templat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a:defPPr>
      </a:lstStyle>
      <a:style>
        <a:lnRef idx="1">
          <a:schemeClr val="accent4"/>
        </a:lnRef>
        <a:fillRef idx="3">
          <a:schemeClr val="accent4"/>
        </a:fillRef>
        <a:effectRef idx="2">
          <a:schemeClr val="accent4"/>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accent4"/>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Hexagonal design template" id="{699B46E6-0BF5-4F40-8108-3B66A2589EB2}" vid="{FB18B41F-6995-4495-BAC8-6848877324AF}"/>
    </a:ext>
  </a:extLst>
</a:theme>
</file>

<file path=ppt/theme/theme2.xml><?xml version="1.0" encoding="utf-8"?>
<a:theme xmlns:a="http://schemas.openxmlformats.org/drawingml/2006/main" name="Office Them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CD7DB37F5B7D846863E694E3DBB3DA1" ma:contentTypeVersion="1" ma:contentTypeDescription="Create a new document." ma:contentTypeScope="" ma:versionID="ac753e4bffcb6403742c7c6ad5a49cff">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4C649DC-C81D-4476-956C-B4BF5B5008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F471F0A-0DD7-43AB-A3F8-54B2B46CEE6C}">
  <ds:schemaRefs>
    <ds:schemaRef ds:uri="http://purl.org/dc/dcmitype/"/>
    <ds:schemaRef ds:uri="http://schemas.microsoft.com/sharepoint/v3"/>
    <ds:schemaRef ds:uri="http://www.w3.org/XML/1998/namespace"/>
    <ds:schemaRef ds:uri="http://schemas.microsoft.com/office/2006/documentManagement/types"/>
    <ds:schemaRef ds:uri="http://schemas.openxmlformats.org/package/2006/metadata/core-properties"/>
    <ds:schemaRef ds:uri="http://purl.org/dc/terms/"/>
    <ds:schemaRef ds:uri="http://purl.org/dc/elements/1.1/"/>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E14924CE-8330-4C31-ADB1-B6F076C4EDE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Hexagonal design slides</Template>
  <TotalTime>0</TotalTime>
  <Words>757</Words>
  <Application>Microsoft Office PowerPoint</Application>
  <PresentationFormat>Custom</PresentationFormat>
  <Paragraphs>69</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Cambria Math</vt:lpstr>
      <vt:lpstr>Century Gothic</vt:lpstr>
      <vt:lpstr>Euphemia</vt:lpstr>
      <vt:lpstr>Palatino Linotype</vt:lpstr>
      <vt:lpstr>Hexagonal design template</vt:lpstr>
      <vt:lpstr>Nuclear Fission and Fusion</vt:lpstr>
      <vt:lpstr>Aims</vt:lpstr>
      <vt:lpstr>Einstein Recap</vt:lpstr>
      <vt:lpstr>Einstein Recap</vt:lpstr>
      <vt:lpstr>Einstein Recap</vt:lpstr>
      <vt:lpstr>Einstein Recap Answers</vt:lpstr>
      <vt:lpstr>Einstein Recap Answers</vt:lpstr>
      <vt:lpstr>Binding Energy Curve</vt:lpstr>
      <vt:lpstr>Nuclear Fission</vt:lpstr>
      <vt:lpstr>The Who’s Who of Fission</vt:lpstr>
      <vt:lpstr>Nuclear Fission</vt:lpstr>
      <vt:lpstr>Nuclear Fission – The Liquid Drop Model</vt:lpstr>
      <vt:lpstr>Chain Reactions</vt:lpstr>
      <vt:lpstr>Critical Mass </vt:lpstr>
      <vt:lpstr>Controlling Chain Reactions</vt:lpstr>
      <vt:lpstr>Spontaneous Nuclear Fission</vt:lpstr>
      <vt:lpstr>Nuclear Fusion</vt:lpstr>
      <vt:lpstr>Nuclear Fusion</vt:lpstr>
      <vt:lpstr>Fusing Nuclei </vt:lpstr>
      <vt:lpstr>Fusing Nuclei </vt:lpstr>
      <vt:lpstr>Fusion Future?</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2015-11-30T11:40:13Z</dcterms:created>
  <dcterms:modified xsi:type="dcterms:W3CDTF">2015-11-30T12:56:51Z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TC034605199991</vt:lpwstr>
  </property>
  <property fmtid="{D5CDD505-2E9C-101B-9397-08002B2CF9AE}" pid="3" name="ContentTypeId">
    <vt:lpwstr>0x0101002CD7DB37F5B7D846863E694E3DBB3DA1</vt:lpwstr>
  </property>
</Properties>
</file>