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60" r:id="rId8"/>
    <p:sldId id="261" r:id="rId9"/>
    <p:sldId id="25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4660"/>
  </p:normalViewPr>
  <p:slideViewPr>
    <p:cSldViewPr snapToGrid="0">
      <p:cViewPr>
        <p:scale>
          <a:sx n="90" d="100"/>
          <a:sy n="90" d="100"/>
        </p:scale>
        <p:origin x="6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10/15/2015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Nuclear Physics</a:t>
            </a:r>
            <a:endParaRPr lang="en-GB" dirty="0"/>
          </a:p>
        </p:txBody>
      </p:sp>
      <p:sp>
        <p:nvSpPr>
          <p:cNvPr id="3" name="Subtitle 2"/>
          <p:cNvSpPr>
            <a:spLocks noGrp="1"/>
          </p:cNvSpPr>
          <p:nvPr>
            <p:ph type="subTitle" idx="1"/>
          </p:nvPr>
        </p:nvSpPr>
        <p:spPr/>
        <p:txBody>
          <a:bodyPr/>
          <a:lstStyle/>
          <a:p>
            <a:r>
              <a:rPr lang="en-GB" dirty="0" smtClean="0"/>
              <a:t>The Atom</a:t>
            </a:r>
            <a:endParaRPr lang="en-GB" dirty="0"/>
          </a:p>
        </p:txBody>
      </p:sp>
    </p:spTree>
    <p:extLst>
      <p:ext uri="{BB962C8B-B14F-4D97-AF65-F5344CB8AC3E}">
        <p14:creationId xmlns:p14="http://schemas.microsoft.com/office/powerpoint/2010/main" val="309348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steps towards the nuclear atom</a:t>
            </a:r>
            <a:endParaRPr lang="en-GB" dirty="0"/>
          </a:p>
        </p:txBody>
      </p:sp>
      <p:sp>
        <p:nvSpPr>
          <p:cNvPr id="3" name="Content Placeholder 2"/>
          <p:cNvSpPr>
            <a:spLocks noGrp="1"/>
          </p:cNvSpPr>
          <p:nvPr>
            <p:ph sz="quarter" idx="13"/>
          </p:nvPr>
        </p:nvSpPr>
        <p:spPr/>
        <p:txBody>
          <a:bodyPr/>
          <a:lstStyle/>
          <a:p>
            <a:r>
              <a:rPr lang="en-GB" dirty="0" smtClean="0"/>
              <a:t>As we have seen with today’s modern hindsight, there are consequences with the plum pudding model which needed to be dealt with</a:t>
            </a:r>
          </a:p>
          <a:p>
            <a:r>
              <a:rPr lang="en-GB" dirty="0" smtClean="0"/>
              <a:t>Around the early 1900s, names such as max </a:t>
            </a:r>
            <a:r>
              <a:rPr lang="en-GB" dirty="0" err="1" smtClean="0"/>
              <a:t>planCk</a:t>
            </a:r>
            <a:r>
              <a:rPr lang="en-GB" dirty="0" smtClean="0"/>
              <a:t> </a:t>
            </a:r>
            <a:r>
              <a:rPr lang="en-GB" dirty="0" smtClean="0"/>
              <a:t>and </a:t>
            </a:r>
            <a:r>
              <a:rPr lang="en-GB" dirty="0" err="1" smtClean="0"/>
              <a:t>niels</a:t>
            </a:r>
            <a:r>
              <a:rPr lang="en-GB" dirty="0" smtClean="0"/>
              <a:t> </a:t>
            </a:r>
            <a:r>
              <a:rPr lang="en-GB" dirty="0" err="1" smtClean="0"/>
              <a:t>bohr</a:t>
            </a:r>
            <a:r>
              <a:rPr lang="en-GB" dirty="0" smtClean="0"/>
              <a:t>, along with albert Einstein (although he hated quantum physics) were probing the microscopic and discovering new things</a:t>
            </a:r>
          </a:p>
          <a:p>
            <a:r>
              <a:rPr lang="en-GB" dirty="0" smtClean="0"/>
              <a:t>One such discovery was </a:t>
            </a:r>
            <a:r>
              <a:rPr lang="en-GB" dirty="0" smtClean="0">
                <a:latin typeface="Symbol" panose="05050102010706020507" pitchFamily="18" charset="2"/>
                <a:sym typeface="Symbol" panose="05050102010706020507" pitchFamily="18" charset="2"/>
              </a:rPr>
              <a:t>-</a:t>
            </a:r>
            <a:r>
              <a:rPr lang="en-GB" dirty="0" smtClean="0"/>
              <a:t>radiation and more specifically, alpha radiation as particles</a:t>
            </a:r>
            <a:endParaRPr lang="en-GB" dirty="0"/>
          </a:p>
        </p:txBody>
      </p:sp>
      <p:pic>
        <p:nvPicPr>
          <p:cNvPr id="5122" name="Picture 2" descr="https://upload.wikimedia.org/wikipedia/commons/5/5e/Niels_Bohr_Date_Unverified_L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1452" y="4828032"/>
            <a:ext cx="1720547" cy="20657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f/fc/Bundesarchiv_Bild_183-R0116-504,_Max_Plan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1376" y="0"/>
            <a:ext cx="1787906" cy="248752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5/50/Albert_Einstein_(Nob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 y="0"/>
            <a:ext cx="1758853" cy="248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3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Ernest Rutherford and the nuclear atom</a:t>
            </a:r>
            <a:endParaRPr lang="en-GB" dirty="0"/>
          </a:p>
        </p:txBody>
      </p:sp>
      <p:sp>
        <p:nvSpPr>
          <p:cNvPr id="3" name="Content Placeholder 2"/>
          <p:cNvSpPr>
            <a:spLocks noGrp="1"/>
          </p:cNvSpPr>
          <p:nvPr>
            <p:ph sz="quarter" idx="13"/>
          </p:nvPr>
        </p:nvSpPr>
        <p:spPr/>
        <p:txBody>
          <a:bodyPr/>
          <a:lstStyle/>
          <a:p>
            <a:r>
              <a:rPr lang="en-GB" dirty="0" smtClean="0"/>
              <a:t>Between 1910-11, </a:t>
            </a:r>
            <a:r>
              <a:rPr lang="en-GB" dirty="0" err="1" smtClean="0"/>
              <a:t>ernest</a:t>
            </a:r>
            <a:r>
              <a:rPr lang="en-GB" dirty="0" smtClean="0"/>
              <a:t> Rutherford devised a series of experiments to probe the atom and to test whether Thomson’s view was correct</a:t>
            </a:r>
          </a:p>
          <a:p>
            <a:r>
              <a:rPr lang="en-GB" dirty="0" smtClean="0"/>
              <a:t>Using the newly discovered alpha particles, Rutherford’s two students </a:t>
            </a:r>
            <a:r>
              <a:rPr lang="en-GB" dirty="0" err="1" smtClean="0"/>
              <a:t>hans</a:t>
            </a:r>
            <a:r>
              <a:rPr lang="en-GB" dirty="0" smtClean="0"/>
              <a:t> Geiger and </a:t>
            </a:r>
            <a:r>
              <a:rPr lang="en-GB" dirty="0" err="1" smtClean="0"/>
              <a:t>ernest</a:t>
            </a:r>
            <a:r>
              <a:rPr lang="en-GB" dirty="0" smtClean="0"/>
              <a:t> </a:t>
            </a:r>
            <a:r>
              <a:rPr lang="en-GB" dirty="0" err="1" smtClean="0"/>
              <a:t>marsden</a:t>
            </a:r>
            <a:r>
              <a:rPr lang="en-GB" dirty="0" smtClean="0"/>
              <a:t> ‘probed’ the internal structure (as far as this set up allowed) the atom</a:t>
            </a:r>
            <a:endParaRPr lang="en-GB" dirty="0"/>
          </a:p>
        </p:txBody>
      </p:sp>
    </p:spTree>
    <p:extLst>
      <p:ext uri="{BB962C8B-B14F-4D97-AF65-F5344CB8AC3E}">
        <p14:creationId xmlns:p14="http://schemas.microsoft.com/office/powerpoint/2010/main" val="40898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rutherford</a:t>
            </a:r>
            <a:r>
              <a:rPr lang="en-GB" dirty="0" smtClean="0"/>
              <a:t> gold leaf experiment</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256047" y="1813639"/>
                <a:ext cx="7187490" cy="4266319"/>
              </a:xfrm>
            </p:spPr>
            <p:txBody>
              <a:bodyPr/>
              <a:lstStyle/>
              <a:p>
                <a:r>
                  <a:rPr lang="en-GB" dirty="0" smtClean="0"/>
                  <a:t>The stream of alpha particles have a speed in the order of </a:t>
                </a:r>
                <a14:m>
                  <m:oMath xmlns:m="http://schemas.openxmlformats.org/officeDocument/2006/math">
                    <m:r>
                      <a:rPr lang="en-GB" i="1" smtClean="0">
                        <a:latin typeface="Cambria Math"/>
                        <a:ea typeface="Cambria Math"/>
                      </a:rPr>
                      <m:t>×</m:t>
                    </m:r>
                    <m:sSup>
                      <m:sSupPr>
                        <m:ctrlPr>
                          <a:rPr lang="en-GB" i="1" smtClean="0">
                            <a:latin typeface="Cambria Math"/>
                            <a:ea typeface="Cambria Math"/>
                          </a:rPr>
                        </m:ctrlPr>
                      </m:sSupPr>
                      <m:e>
                        <m:r>
                          <a:rPr lang="en-GB" b="0" i="1" smtClean="0">
                            <a:latin typeface="Cambria Math"/>
                            <a:ea typeface="Cambria Math"/>
                          </a:rPr>
                          <m:t>10</m:t>
                        </m:r>
                      </m:e>
                      <m:sup>
                        <m:r>
                          <a:rPr lang="en-GB" b="0" i="1" smtClean="0">
                            <a:latin typeface="Cambria Math"/>
                            <a:ea typeface="Cambria Math"/>
                          </a:rPr>
                          <m:t>7</m:t>
                        </m:r>
                      </m:sup>
                    </m:sSup>
                    <m:r>
                      <a:rPr lang="en-GB" b="0" i="1" smtClean="0">
                        <a:latin typeface="Cambria Math"/>
                        <a:ea typeface="Cambria Math"/>
                      </a:rPr>
                      <m:t> </m:t>
                    </m:r>
                    <m:r>
                      <a:rPr lang="en-GB" b="0" i="1" smtClean="0">
                        <a:latin typeface="Cambria Math"/>
                        <a:ea typeface="Cambria Math"/>
                      </a:rPr>
                      <m:t>𝑚</m:t>
                    </m:r>
                    <m:sSup>
                      <m:sSupPr>
                        <m:ctrlPr>
                          <a:rPr lang="en-GB" b="0" i="1" smtClean="0">
                            <a:latin typeface="Cambria Math"/>
                            <a:ea typeface="Cambria Math"/>
                          </a:rPr>
                        </m:ctrlPr>
                      </m:sSupPr>
                      <m:e>
                        <m:r>
                          <a:rPr lang="en-GB" b="0" i="1" smtClean="0">
                            <a:latin typeface="Cambria Math"/>
                            <a:ea typeface="Cambria Math"/>
                          </a:rPr>
                          <m:t>𝑠</m:t>
                        </m:r>
                      </m:e>
                      <m:sup>
                        <m:r>
                          <a:rPr lang="en-GB" b="0" i="1" smtClean="0">
                            <a:latin typeface="Cambria Math"/>
                            <a:ea typeface="Cambria Math"/>
                          </a:rPr>
                          <m:t>−1</m:t>
                        </m:r>
                      </m:sup>
                    </m:sSup>
                  </m:oMath>
                </a14:m>
                <a:r>
                  <a:rPr lang="en-GB" dirty="0" smtClean="0"/>
                  <a:t> with a penetration of ~ cm in air</a:t>
                </a:r>
              </a:p>
              <a:p>
                <a:r>
                  <a:rPr lang="en-GB" dirty="0" smtClean="0"/>
                  <a:t>The narrow beam of alpha particles strikes the gold leaf</a:t>
                </a:r>
              </a:p>
              <a:p>
                <a:r>
                  <a:rPr lang="en-GB" dirty="0" smtClean="0"/>
                  <a:t>The electrostatic repulsive forces associated with two or more molecules coming into close contact provided alpha particle deflections</a:t>
                </a:r>
              </a:p>
              <a:p>
                <a:r>
                  <a:rPr lang="en-GB" dirty="0" smtClean="0"/>
                  <a:t>Upon the alpha particles striking the fluorescent screen, the alpha particles scintillate </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256047" y="1813639"/>
                <a:ext cx="7187490" cy="4266319"/>
              </a:xfrm>
              <a:blipFill rotWithShape="1">
                <a:blip r:embed="rId2"/>
                <a:stretch>
                  <a:fillRect l="-679" r="-1612"/>
                </a:stretch>
              </a:blipFill>
            </p:spPr>
            <p:txBody>
              <a:bodyPr/>
              <a:lstStyle/>
              <a:p>
                <a:r>
                  <a:rPr lang="en-GB">
                    <a:noFill/>
                  </a:rPr>
                  <a:t> </a:t>
                </a:r>
              </a:p>
            </p:txBody>
          </p:sp>
        </mc:Fallback>
      </mc:AlternateContent>
      <p:pic>
        <p:nvPicPr>
          <p:cNvPr id="1026" name="Picture 2" descr="http://www.wiredchemist.com/files/shared/images/figure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691" y="2347661"/>
            <a:ext cx="4591905" cy="321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9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gold leaf results</a:t>
            </a:r>
            <a:endParaRPr lang="en-GB" dirty="0"/>
          </a:p>
        </p:txBody>
      </p:sp>
      <p:pic>
        <p:nvPicPr>
          <p:cNvPr id="2050" name="Picture 2" descr="http://ap-physics.david-s.org/wp-content/uploads/2013/04/Rutherford-alpha-ray-scattering-experim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70" y="2370303"/>
            <a:ext cx="5860214" cy="40116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tutorvista.com/content/atom/alpha-particles-showed-deflec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501" y="2037431"/>
            <a:ext cx="4063499" cy="434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8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Spanner in the plum pudding!</a:t>
            </a:r>
            <a:endParaRPr lang="en-GB" dirty="0"/>
          </a:p>
        </p:txBody>
      </p:sp>
      <p:sp>
        <p:nvSpPr>
          <p:cNvPr id="3" name="Content Placeholder 2"/>
          <p:cNvSpPr>
            <a:spLocks noGrp="1"/>
          </p:cNvSpPr>
          <p:nvPr>
            <p:ph sz="quarter" idx="13"/>
          </p:nvPr>
        </p:nvSpPr>
        <p:spPr/>
        <p:txBody>
          <a:bodyPr/>
          <a:lstStyle/>
          <a:p>
            <a:r>
              <a:rPr lang="en-GB" dirty="0" smtClean="0"/>
              <a:t>RUTHERFORD STATED “IT WAS QUITE THE MOST INCREDIBLE EVENT THAT EVER HAPPENED TO ME IN MY LIFE, AS IF YOU HAD FIRED A 15-INCH SHELL AT A PIECE OF TISSUE PAPER AND IT CAME BACK AND HIT YOU”</a:t>
            </a:r>
          </a:p>
          <a:p>
            <a:r>
              <a:rPr lang="en-GB" dirty="0" smtClean="0"/>
              <a:t>Rutherford’s experiment had not only shown that the atom did not consist of a plum pudding nature, but also showed that the mass and positive charge of the atom was concentrated at the centre of the atom</a:t>
            </a:r>
            <a:endParaRPr lang="en-GB" dirty="0"/>
          </a:p>
        </p:txBody>
      </p:sp>
    </p:spTree>
    <p:extLst>
      <p:ext uri="{BB962C8B-B14F-4D97-AF65-F5344CB8AC3E}">
        <p14:creationId xmlns:p14="http://schemas.microsoft.com/office/powerpoint/2010/main" val="476021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nuclear atom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normAutofit lnSpcReduction="10000"/>
              </a:bodyPr>
              <a:lstStyle/>
              <a:p>
                <a:r>
                  <a:rPr lang="en-GB" dirty="0" smtClean="0"/>
                  <a:t>Rutherford calculated that the atom has a dense centre no larger than </a:t>
                </a:r>
                <a14:m>
                  <m:oMath xmlns:m="http://schemas.openxmlformats.org/officeDocument/2006/math">
                    <m:r>
                      <a:rPr lang="en-GB" i="1" smtClean="0">
                        <a:latin typeface="Cambria Math"/>
                        <a:ea typeface="Cambria Math"/>
                      </a:rPr>
                      <m:t>×</m:t>
                    </m:r>
                    <m:r>
                      <a:rPr lang="en-GB" b="0" i="1" smtClean="0">
                        <a:latin typeface="Cambria Math"/>
                        <a:ea typeface="Cambria Math"/>
                      </a:rPr>
                      <m:t>1</m:t>
                    </m:r>
                    <m:sSup>
                      <m:sSupPr>
                        <m:ctrlPr>
                          <a:rPr lang="en-GB" b="0" i="1" smtClean="0">
                            <a:latin typeface="Cambria Math"/>
                            <a:ea typeface="Cambria Math"/>
                          </a:rPr>
                        </m:ctrlPr>
                      </m:sSupPr>
                      <m:e>
                        <m:r>
                          <a:rPr lang="en-GB" b="0" i="1" smtClean="0">
                            <a:latin typeface="Cambria Math"/>
                            <a:ea typeface="Cambria Math"/>
                          </a:rPr>
                          <m:t>0</m:t>
                        </m:r>
                      </m:e>
                      <m:sup>
                        <m:r>
                          <a:rPr lang="en-GB" b="0" i="1" smtClean="0">
                            <a:latin typeface="Cambria Math"/>
                            <a:ea typeface="Cambria Math"/>
                          </a:rPr>
                          <m:t>−14</m:t>
                        </m:r>
                      </m:sup>
                    </m:sSup>
                    <m:r>
                      <a:rPr lang="en-GB" b="0" i="1" smtClean="0">
                        <a:latin typeface="Cambria Math"/>
                        <a:ea typeface="Cambria Math"/>
                      </a:rPr>
                      <m:t>𝑚</m:t>
                    </m:r>
                  </m:oMath>
                </a14:m>
                <a:r>
                  <a:rPr lang="en-GB" dirty="0" smtClean="0"/>
                  <a:t>, contains all of the positive charge and at least 99.95 % of the mass</a:t>
                </a:r>
              </a:p>
              <a:p>
                <a:r>
                  <a:rPr lang="en-GB" dirty="0" smtClean="0"/>
                  <a:t>1918 the proton was discovered</a:t>
                </a:r>
              </a:p>
              <a:p>
                <a:r>
                  <a:rPr lang="en-GB" dirty="0" smtClean="0"/>
                  <a:t>The remaining ‘bit’ of the atom is mostly space</a:t>
                </a:r>
              </a:p>
              <a:p>
                <a:r>
                  <a:rPr lang="en-GB" dirty="0" smtClean="0"/>
                  <a:t>Consider an Nucleus blown up to the size of a cricket ball, where would you expect to find the first electron?</a:t>
                </a:r>
              </a:p>
              <a:p>
                <a:r>
                  <a:rPr lang="en-GB" dirty="0" smtClean="0"/>
                  <a:t>If the cricket ball is in the centre of the cricket field, the first electron would be found in the stands of lords!</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1">
                <a:blip r:embed="rId2"/>
                <a:stretch>
                  <a:fillRect l="-529" t="-534"/>
                </a:stretch>
              </a:blipFill>
            </p:spPr>
            <p:txBody>
              <a:bodyPr/>
              <a:lstStyle/>
              <a:p>
                <a:r>
                  <a:rPr lang="en-GB">
                    <a:noFill/>
                  </a:rPr>
                  <a:t> </a:t>
                </a:r>
              </a:p>
            </p:txBody>
          </p:sp>
        </mc:Fallback>
      </mc:AlternateContent>
      <p:pic>
        <p:nvPicPr>
          <p:cNvPr id="3074" name="Picture 2" descr="https://www.londontheatredirect.com/images/Event/LordsCricketGroundTour/EventGallery-16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96" y="1459833"/>
            <a:ext cx="7990711" cy="500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3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2000"/>
                                        <p:tgtEl>
                                          <p:spTgt spid="3074"/>
                                        </p:tgtEl>
                                      </p:cBhvr>
                                    </p:animEffect>
                                    <p:anim calcmode="lin" valueType="num">
                                      <p:cBhvr>
                                        <p:cTn id="14" dur="2000" fill="hold"/>
                                        <p:tgtEl>
                                          <p:spTgt spid="3074"/>
                                        </p:tgtEl>
                                        <p:attrNameLst>
                                          <p:attrName>ppt_w</p:attrName>
                                        </p:attrNameLst>
                                      </p:cBhvr>
                                      <p:tavLst>
                                        <p:tav tm="0" fmla="#ppt_w*sin(2.5*pi*$)">
                                          <p:val>
                                            <p:fltVal val="0"/>
                                          </p:val>
                                        </p:tav>
                                        <p:tav tm="100000">
                                          <p:val>
                                            <p:fltVal val="1"/>
                                          </p:val>
                                        </p:tav>
                                      </p:tavLst>
                                    </p:anim>
                                    <p:anim calcmode="lin" valueType="num">
                                      <p:cBhvr>
                                        <p:cTn id="15"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 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lstStyle/>
              <a:p>
                <a:r>
                  <a:rPr lang="en-GB" dirty="0" smtClean="0"/>
                  <a:t>An alpha particle (charge 2e) is aimed at a gold nucleus (charge 79E).  What minimum initial kinetic energy must the alpha particle have to approach within </a:t>
                </a:r>
                <a14:m>
                  <m:oMath xmlns:m="http://schemas.openxmlformats.org/officeDocument/2006/math">
                    <m:r>
                      <a:rPr lang="en-GB" b="0" i="1" smtClean="0">
                        <a:latin typeface="Cambria Math"/>
                      </a:rPr>
                      <m:t>5.0</m:t>
                    </m:r>
                    <m:r>
                      <a:rPr lang="en-GB" b="0" i="1" smtClean="0">
                        <a:latin typeface="Cambria Math"/>
                        <a:ea typeface="Cambria Math"/>
                      </a:rPr>
                      <m:t>×</m:t>
                    </m:r>
                    <m:sSup>
                      <m:sSupPr>
                        <m:ctrlPr>
                          <a:rPr lang="en-GB" b="0" i="1" smtClean="0">
                            <a:latin typeface="Cambria Math"/>
                            <a:ea typeface="Cambria Math"/>
                          </a:rPr>
                        </m:ctrlPr>
                      </m:sSupPr>
                      <m:e>
                        <m:r>
                          <a:rPr lang="en-GB" b="0" i="1" smtClean="0">
                            <a:latin typeface="Cambria Math"/>
                            <a:ea typeface="Cambria Math"/>
                          </a:rPr>
                          <m:t>10</m:t>
                        </m:r>
                      </m:e>
                      <m:sup>
                        <m:r>
                          <a:rPr lang="en-GB" b="0" i="1" smtClean="0">
                            <a:latin typeface="Cambria Math"/>
                            <a:ea typeface="Cambria Math"/>
                          </a:rPr>
                          <m:t>−14</m:t>
                        </m:r>
                      </m:sup>
                    </m:sSup>
                    <m:r>
                      <a:rPr lang="en-GB" b="0" i="1" smtClean="0">
                        <a:latin typeface="Cambria Math"/>
                        <a:ea typeface="Cambria Math"/>
                      </a:rPr>
                      <m:t> </m:t>
                    </m:r>
                    <m:r>
                      <a:rPr lang="en-GB" b="0" i="1" smtClean="0">
                        <a:latin typeface="Cambria Math"/>
                        <a:ea typeface="Cambria Math"/>
                      </a:rPr>
                      <m:t>𝑚</m:t>
                    </m:r>
                  </m:oMath>
                </a14:m>
                <a:r>
                  <a:rPr lang="en-GB" dirty="0" smtClean="0"/>
                  <a:t> of the centre of the gold before reversing direction? </a:t>
                </a:r>
                <a:r>
                  <a:rPr lang="en-GB" dirty="0"/>
                  <a:t> </a:t>
                </a:r>
                <a:r>
                  <a:rPr lang="en-GB" dirty="0" smtClean="0"/>
                  <a:t>State any assumptions you may have made.</a:t>
                </a:r>
              </a:p>
              <a:p>
                <a:r>
                  <a:rPr lang="en-GB" dirty="0" smtClean="0"/>
                  <a:t>Assume that the gold nucleus is approximately 50 times the mass of the alpha particle and that it remains at rest</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1">
                <a:blip r:embed="rId2"/>
                <a:stretch>
                  <a:fillRect l="-529"/>
                </a:stretch>
              </a:blipFill>
            </p:spPr>
            <p:txBody>
              <a:bodyPr/>
              <a:lstStyle/>
              <a:p>
                <a:r>
                  <a:rPr lang="en-GB">
                    <a:noFill/>
                  </a:rPr>
                  <a:t> </a:t>
                </a:r>
              </a:p>
            </p:txBody>
          </p:sp>
        </mc:Fallback>
      </mc:AlternateContent>
    </p:spTree>
    <p:extLst>
      <p:ext uri="{BB962C8B-B14F-4D97-AF65-F5344CB8AC3E}">
        <p14:creationId xmlns:p14="http://schemas.microsoft.com/office/powerpoint/2010/main" val="2294343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lstStyle/>
              <a:p>
                <a:r>
                  <a:rPr lang="en-GB" dirty="0" smtClean="0"/>
                  <a:t>Making further assumptions that the interaction is perfectly elastic, potential energy will translate directly into kinetic energy</a:t>
                </a:r>
              </a:p>
              <a:p>
                <a:r>
                  <a:rPr lang="en-GB" dirty="0" smtClean="0"/>
                  <a:t>Using </a:t>
                </a:r>
                <a14:m>
                  <m:oMath xmlns:m="http://schemas.openxmlformats.org/officeDocument/2006/math">
                    <m:r>
                      <a:rPr lang="en-GB" b="0" i="1" smtClean="0">
                        <a:latin typeface="Cambria Math"/>
                      </a:rPr>
                      <m:t>𝑈</m:t>
                    </m:r>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4</m:t>
                        </m:r>
                        <m:r>
                          <a:rPr lang="en-GB" b="0" i="1" smtClean="0">
                            <a:latin typeface="Cambria Math"/>
                            <a:ea typeface="Cambria Math"/>
                          </a:rPr>
                          <m:t>𝜋</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0</m:t>
                            </m:r>
                          </m:sub>
                        </m:sSub>
                      </m:den>
                    </m:f>
                    <m:f>
                      <m:fPr>
                        <m:ctrlPr>
                          <a:rPr lang="en-GB" b="0" i="1" smtClean="0">
                            <a:latin typeface="Cambria Math"/>
                          </a:rPr>
                        </m:ctrlPr>
                      </m:fPr>
                      <m:num>
                        <m:r>
                          <a:rPr lang="en-GB" b="0" i="1" smtClean="0">
                            <a:latin typeface="Cambria Math"/>
                          </a:rPr>
                          <m:t>𝑞</m:t>
                        </m:r>
                        <m:sSub>
                          <m:sSubPr>
                            <m:ctrlPr>
                              <a:rPr lang="en-GB" b="0" i="1" smtClean="0">
                                <a:latin typeface="Cambria Math"/>
                              </a:rPr>
                            </m:ctrlPr>
                          </m:sSubPr>
                          <m:e>
                            <m:r>
                              <a:rPr lang="en-GB" b="0" i="1" smtClean="0">
                                <a:latin typeface="Cambria Math"/>
                              </a:rPr>
                              <m:t>𝑞</m:t>
                            </m:r>
                          </m:e>
                          <m:sub>
                            <m:r>
                              <a:rPr lang="en-GB" b="0" i="1" smtClean="0">
                                <a:latin typeface="Cambria Math"/>
                              </a:rPr>
                              <m:t>0</m:t>
                            </m:r>
                          </m:sub>
                        </m:sSub>
                      </m:num>
                      <m:den>
                        <m:r>
                          <a:rPr lang="en-GB" b="0" i="1" smtClean="0">
                            <a:latin typeface="Cambria Math"/>
                          </a:rPr>
                          <m:t>𝑟</m:t>
                        </m:r>
                      </m:den>
                    </m:f>
                  </m:oMath>
                </a14:m>
                <a:r>
                  <a:rPr lang="en-GB" dirty="0" smtClean="0"/>
                  <a:t> where </a:t>
                </a:r>
                <a14:m>
                  <m:oMath xmlns:m="http://schemas.openxmlformats.org/officeDocument/2006/math">
                    <m:sSub>
                      <m:sSubPr>
                        <m:ctrlPr>
                          <a:rPr lang="en-GB" i="1" smtClean="0">
                            <a:latin typeface="Cambria Math"/>
                          </a:rPr>
                        </m:ctrlPr>
                      </m:sSubPr>
                      <m:e>
                        <m:r>
                          <a:rPr lang="en-GB" b="0" i="1" smtClean="0">
                            <a:latin typeface="Cambria Math"/>
                          </a:rPr>
                          <m:t>𝑄</m:t>
                        </m:r>
                        <m:r>
                          <a:rPr lang="en-GB" b="0" i="1" smtClean="0">
                            <a:latin typeface="Cambria Math"/>
                          </a:rPr>
                          <m:t>=</m:t>
                        </m:r>
                        <m:r>
                          <a:rPr lang="en-GB" b="0" i="1" smtClean="0">
                            <a:latin typeface="Cambria Math"/>
                          </a:rPr>
                          <m:t>𝑞𝑞</m:t>
                        </m:r>
                      </m:e>
                      <m:sub>
                        <m:r>
                          <a:rPr lang="en-GB" b="0" i="1" smtClean="0">
                            <a:latin typeface="Cambria Math"/>
                          </a:rPr>
                          <m:t>0</m:t>
                        </m:r>
                      </m:sub>
                    </m:sSub>
                  </m:oMath>
                </a14:m>
                <a:r>
                  <a:rPr lang="en-GB" dirty="0" smtClean="0"/>
                  <a:t> we find:</a:t>
                </a:r>
              </a:p>
              <a:p>
                <a14:m>
                  <m:oMath xmlns:m="http://schemas.openxmlformats.org/officeDocument/2006/math">
                    <m:r>
                      <a:rPr lang="en-GB" i="1">
                        <a:latin typeface="Cambria Math"/>
                      </a:rPr>
                      <m:t>𝑈</m:t>
                    </m:r>
                    <m:r>
                      <a:rPr lang="en-GB" i="1">
                        <a:latin typeface="Cambria Math"/>
                      </a:rPr>
                      <m:t>=</m:t>
                    </m:r>
                    <m:d>
                      <m:dPr>
                        <m:ctrlPr>
                          <a:rPr lang="en-GB" i="1" smtClean="0">
                            <a:latin typeface="Cambria Math"/>
                          </a:rPr>
                        </m:ctrlPr>
                      </m:dPr>
                      <m:e>
                        <m:r>
                          <a:rPr lang="en-GB" b="0" i="1" smtClean="0">
                            <a:latin typeface="Cambria Math"/>
                          </a:rPr>
                          <m:t>9.0</m:t>
                        </m:r>
                        <m:r>
                          <a:rPr lang="en-GB" b="0" i="1" smtClean="0">
                            <a:latin typeface="Cambria Math"/>
                            <a:ea typeface="Cambria Math"/>
                          </a:rPr>
                          <m:t>×</m:t>
                        </m:r>
                        <m:sSup>
                          <m:sSupPr>
                            <m:ctrlPr>
                              <a:rPr lang="en-GB" b="0" i="1" smtClean="0">
                                <a:latin typeface="Cambria Math"/>
                                <a:ea typeface="Cambria Math"/>
                              </a:rPr>
                            </m:ctrlPr>
                          </m:sSupPr>
                          <m:e>
                            <m:r>
                              <a:rPr lang="en-GB" b="0" i="1" smtClean="0">
                                <a:latin typeface="Cambria Math"/>
                                <a:ea typeface="Cambria Math"/>
                              </a:rPr>
                              <m:t>10</m:t>
                            </m:r>
                          </m:e>
                          <m:sup>
                            <m:r>
                              <a:rPr lang="en-GB" b="0" i="1" smtClean="0">
                                <a:latin typeface="Cambria Math"/>
                                <a:ea typeface="Cambria Math"/>
                              </a:rPr>
                              <m:t>9</m:t>
                            </m:r>
                          </m:sup>
                        </m:sSup>
                      </m:e>
                    </m:d>
                    <m:f>
                      <m:fPr>
                        <m:ctrlPr>
                          <a:rPr lang="en-GB" i="1">
                            <a:latin typeface="Cambria Math"/>
                          </a:rPr>
                        </m:ctrlPr>
                      </m:fPr>
                      <m:num>
                        <m:r>
                          <a:rPr lang="en-GB" b="0" i="1" smtClean="0">
                            <a:latin typeface="Cambria Math"/>
                          </a:rPr>
                          <m:t>2</m:t>
                        </m:r>
                        <m:r>
                          <a:rPr lang="en-GB" b="0" i="1" smtClean="0">
                            <a:latin typeface="Cambria Math"/>
                            <a:ea typeface="Cambria Math"/>
                          </a:rPr>
                          <m:t>×79×1.60×</m:t>
                        </m:r>
                        <m:sSup>
                          <m:sSupPr>
                            <m:ctrlPr>
                              <a:rPr lang="en-GB" b="0" i="1" smtClean="0">
                                <a:latin typeface="Cambria Math"/>
                                <a:ea typeface="Cambria Math"/>
                              </a:rPr>
                            </m:ctrlPr>
                          </m:sSupPr>
                          <m:e>
                            <m:r>
                              <a:rPr lang="en-GB" b="0" i="1" smtClean="0">
                                <a:latin typeface="Cambria Math"/>
                                <a:ea typeface="Cambria Math"/>
                              </a:rPr>
                              <m:t>10</m:t>
                            </m:r>
                          </m:e>
                          <m:sup>
                            <m:r>
                              <a:rPr lang="en-GB" b="0" i="1" smtClean="0">
                                <a:latin typeface="Cambria Math"/>
                                <a:ea typeface="Cambria Math"/>
                              </a:rPr>
                              <m:t>−19</m:t>
                            </m:r>
                          </m:sup>
                        </m:sSup>
                      </m:num>
                      <m:den>
                        <m:r>
                          <a:rPr lang="en-GB" b="0" i="1" smtClean="0">
                            <a:latin typeface="Cambria Math"/>
                          </a:rPr>
                          <m:t>5.0</m:t>
                        </m:r>
                        <m:r>
                          <a:rPr lang="en-GB" b="0" i="1" smtClean="0">
                            <a:latin typeface="Cambria Math"/>
                            <a:ea typeface="Cambria Math"/>
                          </a:rPr>
                          <m:t>×</m:t>
                        </m:r>
                        <m:sSup>
                          <m:sSupPr>
                            <m:ctrlPr>
                              <a:rPr lang="en-GB" b="0" i="1" smtClean="0">
                                <a:latin typeface="Cambria Math"/>
                                <a:ea typeface="Cambria Math"/>
                              </a:rPr>
                            </m:ctrlPr>
                          </m:sSupPr>
                          <m:e>
                            <m:r>
                              <a:rPr lang="en-GB" b="0" i="1" smtClean="0">
                                <a:latin typeface="Cambria Math"/>
                                <a:ea typeface="Cambria Math"/>
                              </a:rPr>
                              <m:t>10</m:t>
                            </m:r>
                          </m:e>
                          <m:sup>
                            <m:r>
                              <a:rPr lang="en-GB" b="0" i="1" smtClean="0">
                                <a:latin typeface="Cambria Math"/>
                                <a:ea typeface="Cambria Math"/>
                              </a:rPr>
                              <m:t>−14</m:t>
                            </m:r>
                          </m:sup>
                        </m:sSup>
                      </m:den>
                    </m:f>
                    <m:r>
                      <a:rPr lang="en-GB" b="0" i="1" smtClean="0">
                        <a:latin typeface="Cambria Math"/>
                      </a:rPr>
                      <m:t>=4.6</m:t>
                    </m:r>
                    <m:r>
                      <a:rPr lang="en-GB" b="0" i="1" smtClean="0">
                        <a:latin typeface="Cambria Math"/>
                        <a:ea typeface="Cambria Math"/>
                      </a:rPr>
                      <m:t>×</m:t>
                    </m:r>
                    <m:sSup>
                      <m:sSupPr>
                        <m:ctrlPr>
                          <a:rPr lang="en-GB" b="0" i="1" smtClean="0">
                            <a:latin typeface="Cambria Math"/>
                            <a:ea typeface="Cambria Math"/>
                          </a:rPr>
                        </m:ctrlPr>
                      </m:sSupPr>
                      <m:e>
                        <m:r>
                          <a:rPr lang="en-GB" b="0" i="1" smtClean="0">
                            <a:latin typeface="Cambria Math"/>
                            <a:ea typeface="Cambria Math"/>
                          </a:rPr>
                          <m:t>10</m:t>
                        </m:r>
                      </m:e>
                      <m:sup>
                        <m:r>
                          <a:rPr lang="en-GB" b="0" i="1" smtClean="0">
                            <a:latin typeface="Cambria Math"/>
                            <a:ea typeface="Cambria Math"/>
                          </a:rPr>
                          <m:t>6</m:t>
                        </m:r>
                      </m:sup>
                    </m:sSup>
                    <m:r>
                      <a:rPr lang="en-GB" b="0" i="1" smtClean="0">
                        <a:latin typeface="Cambria Math"/>
                        <a:ea typeface="Cambria Math"/>
                      </a:rPr>
                      <m:t>𝑒𝑉</m:t>
                    </m:r>
                    <m:r>
                      <a:rPr lang="en-GB" b="0" i="1" smtClean="0">
                        <a:latin typeface="Cambria Math"/>
                        <a:ea typeface="Cambria Math"/>
                      </a:rPr>
                      <m:t>=7.9×</m:t>
                    </m:r>
                    <m:sSup>
                      <m:sSupPr>
                        <m:ctrlPr>
                          <a:rPr lang="en-GB" b="0" i="1" smtClean="0">
                            <a:latin typeface="Cambria Math"/>
                            <a:ea typeface="Cambria Math"/>
                          </a:rPr>
                        </m:ctrlPr>
                      </m:sSupPr>
                      <m:e>
                        <m:r>
                          <a:rPr lang="en-GB" b="0" i="1" smtClean="0">
                            <a:latin typeface="Cambria Math"/>
                            <a:ea typeface="Cambria Math"/>
                          </a:rPr>
                          <m:t>10</m:t>
                        </m:r>
                      </m:e>
                      <m:sup>
                        <m:r>
                          <a:rPr lang="en-GB" b="0" i="1" smtClean="0">
                            <a:latin typeface="Cambria Math"/>
                            <a:ea typeface="Cambria Math"/>
                          </a:rPr>
                          <m:t>−13</m:t>
                        </m:r>
                      </m:sup>
                    </m:sSup>
                    <m:r>
                      <a:rPr lang="en-GB" b="0" i="1" smtClean="0">
                        <a:latin typeface="Cambria Math"/>
                        <a:ea typeface="Cambria Math"/>
                      </a:rPr>
                      <m:t>𝐽</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1">
                <a:blip r:embed="rId2"/>
                <a:stretch>
                  <a:fillRect l="-529"/>
                </a:stretch>
              </a:blipFill>
            </p:spPr>
            <p:txBody>
              <a:bodyPr/>
              <a:lstStyle/>
              <a:p>
                <a:r>
                  <a:rPr lang="en-GB">
                    <a:noFill/>
                  </a:rPr>
                  <a:t> </a:t>
                </a:r>
              </a:p>
            </p:txBody>
          </p:sp>
        </mc:Fallback>
      </mc:AlternateContent>
    </p:spTree>
    <p:extLst>
      <p:ext uri="{BB962C8B-B14F-4D97-AF65-F5344CB8AC3E}">
        <p14:creationId xmlns:p14="http://schemas.microsoft.com/office/powerpoint/2010/main" val="1229189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4098" name="Picture 2"/>
          <p:cNvPicPr>
            <a:picLocks noGrp="1" noChangeAspect="1" noChangeArrowheads="1"/>
          </p:cNvPicPr>
          <p:nvPr>
            <p:ph sz="quarter" idx="13"/>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390" t="2980" r="2317" b="11294"/>
          <a:stretch/>
        </p:blipFill>
        <p:spPr bwMode="auto">
          <a:xfrm rot="10800000">
            <a:off x="1540038" y="1644313"/>
            <a:ext cx="8245645" cy="5039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96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61236" y="191387"/>
            <a:ext cx="10731291" cy="642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735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historical atom</a:t>
            </a:r>
            <a:endParaRPr lang="en-GB" dirty="0"/>
          </a:p>
        </p:txBody>
      </p:sp>
      <p:sp>
        <p:nvSpPr>
          <p:cNvPr id="3" name="Content Placeholder 2"/>
          <p:cNvSpPr>
            <a:spLocks noGrp="1"/>
          </p:cNvSpPr>
          <p:nvPr>
            <p:ph sz="quarter" idx="13"/>
          </p:nvPr>
        </p:nvSpPr>
        <p:spPr/>
        <p:txBody>
          <a:bodyPr/>
          <a:lstStyle/>
          <a:p>
            <a:r>
              <a:rPr lang="en-GB" dirty="0" smtClean="0"/>
              <a:t>Since the dawn of time the first thoughts on scientific matters were concerned with….</a:t>
            </a:r>
          </a:p>
          <a:p>
            <a:r>
              <a:rPr lang="en-GB" dirty="0" smtClean="0"/>
              <a:t>“what is everything made up of?”</a:t>
            </a:r>
          </a:p>
          <a:p>
            <a:r>
              <a:rPr lang="en-GB" dirty="0" smtClean="0"/>
              <a:t>Many ancient cultures such as the </a:t>
            </a:r>
            <a:r>
              <a:rPr lang="en-GB" dirty="0" err="1" smtClean="0"/>
              <a:t>greeks</a:t>
            </a:r>
            <a:r>
              <a:rPr lang="en-GB" dirty="0" smtClean="0"/>
              <a:t> were first pondering such questions</a:t>
            </a:r>
            <a:endParaRPr lang="en-GB" dirty="0"/>
          </a:p>
        </p:txBody>
      </p:sp>
    </p:spTree>
    <p:extLst>
      <p:ext uri="{BB962C8B-B14F-4D97-AF65-F5344CB8AC3E}">
        <p14:creationId xmlns:p14="http://schemas.microsoft.com/office/powerpoint/2010/main" val="4135126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76" y="529633"/>
            <a:ext cx="10226749" cy="606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728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37" y="1400951"/>
            <a:ext cx="10698500" cy="333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226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116" y="225610"/>
            <a:ext cx="9216544" cy="647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595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Greek atoms</a:t>
            </a:r>
            <a:endParaRPr lang="en-GB" dirty="0"/>
          </a:p>
        </p:txBody>
      </p:sp>
      <p:sp>
        <p:nvSpPr>
          <p:cNvPr id="3" name="Content Placeholder 2"/>
          <p:cNvSpPr>
            <a:spLocks noGrp="1"/>
          </p:cNvSpPr>
          <p:nvPr>
            <p:ph sz="quarter" idx="13"/>
          </p:nvPr>
        </p:nvSpPr>
        <p:spPr/>
        <p:txBody>
          <a:bodyPr/>
          <a:lstStyle/>
          <a:p>
            <a:r>
              <a:rPr lang="en-GB" dirty="0"/>
              <a:t>600 B.C. Thales of Miletus discovered that a piece of amber, after rubbing it with fur, attracts bits of hair and feathers and other light </a:t>
            </a:r>
            <a:r>
              <a:rPr lang="en-GB" dirty="0" smtClean="0"/>
              <a:t>objects</a:t>
            </a:r>
          </a:p>
          <a:p>
            <a:r>
              <a:rPr lang="en-GB" dirty="0" smtClean="0"/>
              <a:t>He </a:t>
            </a:r>
            <a:r>
              <a:rPr lang="en-GB" dirty="0"/>
              <a:t>suggested that this mysterious force came from the </a:t>
            </a:r>
            <a:r>
              <a:rPr lang="en-GB" dirty="0" smtClean="0"/>
              <a:t>amber</a:t>
            </a:r>
          </a:p>
          <a:p>
            <a:r>
              <a:rPr lang="en-GB" dirty="0" smtClean="0"/>
              <a:t>Thales</a:t>
            </a:r>
            <a:r>
              <a:rPr lang="en-GB" dirty="0"/>
              <a:t>, however, did not connect this force with any atomic </a:t>
            </a:r>
            <a:r>
              <a:rPr lang="en-GB" dirty="0" smtClean="0"/>
              <a:t>particle</a:t>
            </a:r>
            <a:endParaRPr lang="en-GB" dirty="0"/>
          </a:p>
        </p:txBody>
      </p:sp>
      <p:pic>
        <p:nvPicPr>
          <p:cNvPr id="2050" name="Picture 2" descr="https://s-media-cache-ak0.pinimg.com/236x/b1/6e/0d/b16e0d6906a210bdb3d61580d912a8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529" y="1"/>
            <a:ext cx="215529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16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r>
              <a:rPr lang="en-GB" dirty="0"/>
              <a:t>Not until around 460 B.C., did a Greek philosopher, Democritus, develop the idea of </a:t>
            </a:r>
            <a:r>
              <a:rPr lang="en-GB" dirty="0" smtClean="0"/>
              <a:t>atoms</a:t>
            </a:r>
          </a:p>
          <a:p>
            <a:r>
              <a:rPr lang="en-GB" dirty="0" smtClean="0"/>
              <a:t>He </a:t>
            </a:r>
            <a:r>
              <a:rPr lang="en-GB" dirty="0"/>
              <a:t>asked this question: If you break a piece of matter in half, and then break it in half again, how many breaks will you have to make before you can break it no further? </a:t>
            </a:r>
          </a:p>
          <a:p>
            <a:r>
              <a:rPr lang="en-GB" dirty="0" smtClean="0"/>
              <a:t>Democritus </a:t>
            </a:r>
            <a:r>
              <a:rPr lang="en-GB" dirty="0"/>
              <a:t>thought that it ended at some point, a smallest possible bit of </a:t>
            </a:r>
            <a:r>
              <a:rPr lang="en-GB" dirty="0" smtClean="0"/>
              <a:t>matter</a:t>
            </a:r>
          </a:p>
          <a:p>
            <a:r>
              <a:rPr lang="en-GB" dirty="0" smtClean="0"/>
              <a:t>He </a:t>
            </a:r>
            <a:r>
              <a:rPr lang="en-GB" dirty="0"/>
              <a:t>called these basic matter particles, </a:t>
            </a:r>
            <a:r>
              <a:rPr lang="en-GB" dirty="0" err="1" smtClean="0"/>
              <a:t>atomos</a:t>
            </a:r>
            <a:r>
              <a:rPr lang="en-GB" dirty="0" smtClean="0"/>
              <a:t> </a:t>
            </a:r>
            <a:r>
              <a:rPr lang="en-GB" dirty="0"/>
              <a:t>which means indivisible </a:t>
            </a:r>
          </a:p>
        </p:txBody>
      </p:sp>
      <p:pic>
        <p:nvPicPr>
          <p:cNvPr id="3074" name="Picture 2" descr="http://www.philosophy.gr/presocratics/democri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0"/>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9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the right tracks but….</a:t>
            </a:r>
            <a:endParaRPr lang="en-GB" dirty="0"/>
          </a:p>
        </p:txBody>
      </p:sp>
      <p:sp>
        <p:nvSpPr>
          <p:cNvPr id="3" name="Content Placeholder 2"/>
          <p:cNvSpPr>
            <a:spLocks noGrp="1"/>
          </p:cNvSpPr>
          <p:nvPr>
            <p:ph sz="quarter" idx="13"/>
          </p:nvPr>
        </p:nvSpPr>
        <p:spPr/>
        <p:txBody>
          <a:bodyPr/>
          <a:lstStyle/>
          <a:p>
            <a:r>
              <a:rPr lang="en-GB" dirty="0" smtClean="0"/>
              <a:t>More </a:t>
            </a:r>
            <a:r>
              <a:rPr lang="en-GB" dirty="0"/>
              <a:t>philosophical than experimental but on the right tracks but not correct in terms on how atoms behaved </a:t>
            </a:r>
          </a:p>
        </p:txBody>
      </p:sp>
    </p:spTree>
    <p:extLst>
      <p:ext uri="{BB962C8B-B14F-4D97-AF65-F5344CB8AC3E}">
        <p14:creationId xmlns:p14="http://schemas.microsoft.com/office/powerpoint/2010/main" val="137131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experimental steps</a:t>
            </a:r>
            <a:endParaRPr lang="en-GB" dirty="0"/>
          </a:p>
        </p:txBody>
      </p:sp>
      <p:sp>
        <p:nvSpPr>
          <p:cNvPr id="3" name="Content Placeholder 2"/>
          <p:cNvSpPr>
            <a:spLocks noGrp="1"/>
          </p:cNvSpPr>
          <p:nvPr>
            <p:ph sz="quarter" idx="13"/>
          </p:nvPr>
        </p:nvSpPr>
        <p:spPr/>
        <p:txBody>
          <a:bodyPr>
            <a:normAutofit fontScale="70000" lnSpcReduction="20000"/>
          </a:bodyPr>
          <a:lstStyle/>
          <a:p>
            <a:r>
              <a:rPr lang="en-GB" dirty="0"/>
              <a:t>Unfortunately, the atomic ideas of Democritus had no lasting effects on other Greek philosophers, including Aristotle. In fact, Aristotle dismissed the atomic idea as worthless. People considered Aristotle's opinions very important and if Aristotle thought the atomic idea had no merit, then most other people thought the same also. </a:t>
            </a:r>
            <a:endParaRPr lang="en-GB" dirty="0" smtClean="0"/>
          </a:p>
          <a:p>
            <a:r>
              <a:rPr lang="en-GB" dirty="0" smtClean="0"/>
              <a:t>For </a:t>
            </a:r>
            <a:r>
              <a:rPr lang="en-GB" dirty="0"/>
              <a:t>more than 2000 years nobody did anything to continue the explorations that the Greeks had started into the nature of matter. </a:t>
            </a:r>
            <a:endParaRPr lang="en-GB" dirty="0" smtClean="0"/>
          </a:p>
          <a:p>
            <a:r>
              <a:rPr lang="en-GB" dirty="0" smtClean="0"/>
              <a:t>Not </a:t>
            </a:r>
            <a:r>
              <a:rPr lang="en-GB" dirty="0"/>
              <a:t>until the </a:t>
            </a:r>
            <a:r>
              <a:rPr lang="en-GB" dirty="0" smtClean="0"/>
              <a:t>early </a:t>
            </a:r>
            <a:r>
              <a:rPr lang="en-GB" dirty="0"/>
              <a:t>1800s, </a:t>
            </a:r>
            <a:r>
              <a:rPr lang="en-GB" dirty="0" smtClean="0"/>
              <a:t>did John </a:t>
            </a:r>
            <a:r>
              <a:rPr lang="en-GB" dirty="0"/>
              <a:t>Dalton used the concept of atoms to explain why elements always react in ratios of small whole numbers </a:t>
            </a:r>
            <a:r>
              <a:rPr lang="en-GB" dirty="0" smtClean="0"/>
              <a:t>- the </a:t>
            </a:r>
            <a:r>
              <a:rPr lang="en-GB" dirty="0"/>
              <a:t>law of multiple </a:t>
            </a:r>
            <a:r>
              <a:rPr lang="en-GB" dirty="0" smtClean="0"/>
              <a:t>proportions</a:t>
            </a:r>
          </a:p>
          <a:p>
            <a:r>
              <a:rPr lang="en-GB" dirty="0" smtClean="0"/>
              <a:t>He performed </a:t>
            </a:r>
            <a:r>
              <a:rPr lang="en-GB" dirty="0"/>
              <a:t>experiments with various chemicals that showed that matter, indeed, seem to consist of elementary lumpy </a:t>
            </a:r>
            <a:r>
              <a:rPr lang="en-GB" dirty="0" smtClean="0"/>
              <a:t>particles </a:t>
            </a:r>
          </a:p>
          <a:p>
            <a:r>
              <a:rPr lang="en-GB" dirty="0" smtClean="0"/>
              <a:t>Although </a:t>
            </a:r>
            <a:r>
              <a:rPr lang="en-GB" dirty="0"/>
              <a:t>he did not know about their structure, he knew that the evidence pointed to something </a:t>
            </a:r>
            <a:r>
              <a:rPr lang="en-GB" dirty="0" smtClean="0"/>
              <a:t>fundamental</a:t>
            </a:r>
          </a:p>
          <a:p>
            <a:endParaRPr lang="en-GB" dirty="0"/>
          </a:p>
        </p:txBody>
      </p:sp>
      <p:pic>
        <p:nvPicPr>
          <p:cNvPr id="1026" name="Picture 2" descr="http://www.timeone.ca/wp-content/uploads/2012/05/John-Dal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0325" y="0"/>
            <a:ext cx="1971675"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6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‘Dessert’ atoms?!</a:t>
            </a:r>
            <a:endParaRPr lang="en-GB" dirty="0"/>
          </a:p>
        </p:txBody>
      </p:sp>
      <p:sp>
        <p:nvSpPr>
          <p:cNvPr id="3" name="Content Placeholder 2"/>
          <p:cNvSpPr>
            <a:spLocks noGrp="1"/>
          </p:cNvSpPr>
          <p:nvPr>
            <p:ph sz="quarter" idx="13"/>
          </p:nvPr>
        </p:nvSpPr>
        <p:spPr/>
        <p:txBody>
          <a:bodyPr/>
          <a:lstStyle/>
          <a:p>
            <a:r>
              <a:rPr lang="en-GB" dirty="0"/>
              <a:t>In 1897, the English physicist J.J. Thomson discovered the electron and proposed a model for the structure of the </a:t>
            </a:r>
            <a:r>
              <a:rPr lang="en-GB" dirty="0" smtClean="0"/>
              <a:t>atom</a:t>
            </a:r>
          </a:p>
          <a:p>
            <a:r>
              <a:rPr lang="en-GB" dirty="0" smtClean="0"/>
              <a:t>Thomson </a:t>
            </a:r>
            <a:r>
              <a:rPr lang="en-GB" dirty="0"/>
              <a:t>knew that electrons had a negative charge and thought that matter must have a positive </a:t>
            </a:r>
            <a:r>
              <a:rPr lang="en-GB" dirty="0" smtClean="0"/>
              <a:t>charge</a:t>
            </a:r>
          </a:p>
          <a:p>
            <a:r>
              <a:rPr lang="en-GB" dirty="0" smtClean="0"/>
              <a:t>His </a:t>
            </a:r>
            <a:r>
              <a:rPr lang="en-GB" dirty="0"/>
              <a:t>model looked like </a:t>
            </a:r>
            <a:r>
              <a:rPr lang="en-GB" dirty="0" smtClean="0"/>
              <a:t>plums stuck </a:t>
            </a:r>
            <a:r>
              <a:rPr lang="en-GB" dirty="0"/>
              <a:t>on </a:t>
            </a:r>
            <a:r>
              <a:rPr lang="en-GB" dirty="0" smtClean="0"/>
              <a:t>in a lump </a:t>
            </a:r>
            <a:r>
              <a:rPr lang="en-GB" dirty="0"/>
              <a:t>of </a:t>
            </a:r>
            <a:r>
              <a:rPr lang="en-GB" dirty="0" smtClean="0"/>
              <a:t>pudding</a:t>
            </a:r>
          </a:p>
          <a:p>
            <a:r>
              <a:rPr lang="en-GB" dirty="0" smtClean="0"/>
              <a:t>This theory is affectionately known as the ‘plum pudding’ model</a:t>
            </a:r>
            <a:endParaRPr lang="en-GB" dirty="0"/>
          </a:p>
        </p:txBody>
      </p:sp>
      <p:pic>
        <p:nvPicPr>
          <p:cNvPr id="4098" name="Picture 2" descr="http://blog.sciencemuseum.org.uk/insight/files/2013/11/jj_thomsom_4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240" y="0"/>
            <a:ext cx="1889760" cy="25325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s.tutorvista.com/cms/images/81/thomson-mod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752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withfriendship.com/images/i/40036/card-33-of-5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4480" y="3840480"/>
            <a:ext cx="3017519"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0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sz="quarter" idx="13"/>
          </p:nvPr>
        </p:nvSpPr>
        <p:spPr/>
        <p:txBody>
          <a:bodyPr/>
          <a:lstStyle/>
          <a:p>
            <a:r>
              <a:rPr lang="en-GB" dirty="0" smtClean="0"/>
              <a:t>What is wrong with the plum pudding model?</a:t>
            </a:r>
            <a:endParaRPr lang="en-GB" dirty="0"/>
          </a:p>
        </p:txBody>
      </p:sp>
    </p:spTree>
    <p:extLst>
      <p:ext uri="{BB962C8B-B14F-4D97-AF65-F5344CB8AC3E}">
        <p14:creationId xmlns:p14="http://schemas.microsoft.com/office/powerpoint/2010/main" val="355360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sz="quarter" idx="13"/>
          </p:nvPr>
        </p:nvSpPr>
        <p:spPr/>
        <p:txBody>
          <a:bodyPr/>
          <a:lstStyle/>
          <a:p>
            <a:r>
              <a:rPr lang="en-GB" dirty="0" smtClean="0"/>
              <a:t>How would you rectify the plum pudding model problem?</a:t>
            </a:r>
            <a:endParaRPr lang="en-GB" dirty="0"/>
          </a:p>
        </p:txBody>
      </p:sp>
    </p:spTree>
    <p:extLst>
      <p:ext uri="{BB962C8B-B14F-4D97-AF65-F5344CB8AC3E}">
        <p14:creationId xmlns:p14="http://schemas.microsoft.com/office/powerpoint/2010/main" val="99155413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D7DB37F5B7D846863E694E3DBB3DA1" ma:contentTypeVersion="1" ma:contentTypeDescription="Create a new document." ma:contentTypeScope="" ma:versionID="ac753e4bffcb6403742c7c6ad5a49cf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305C215-D302-4B9F-9A48-43F08E6C17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8CD41D-FF93-48F7-B455-43D4E78B7C9B}">
  <ds:schemaRefs>
    <ds:schemaRef ds:uri="http://schemas.microsoft.com/sharepoint/v3/contenttype/forms"/>
  </ds:schemaRefs>
</ds:datastoreItem>
</file>

<file path=customXml/itemProps3.xml><?xml version="1.0" encoding="utf-8"?>
<ds:datastoreItem xmlns:ds="http://schemas.openxmlformats.org/officeDocument/2006/customXml" ds:itemID="{E140C5AD-5041-4DBF-94A5-3C6E29B2F122}">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http://purl.org/dc/terms/"/>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1501</TotalTime>
  <Words>1019</Words>
  <Application>Microsoft Office PowerPoint</Application>
  <PresentationFormat>Custom</PresentationFormat>
  <Paragraphs>61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Droplet</vt:lpstr>
      <vt:lpstr>Nuclear Physics</vt:lpstr>
      <vt:lpstr>The historical atom</vt:lpstr>
      <vt:lpstr>Greek atoms</vt:lpstr>
      <vt:lpstr>PowerPoint Presentation</vt:lpstr>
      <vt:lpstr>On the right tracks but….</vt:lpstr>
      <vt:lpstr>First experimental steps</vt:lpstr>
      <vt:lpstr>‘Dessert’ atoms?!</vt:lpstr>
      <vt:lpstr>Question</vt:lpstr>
      <vt:lpstr>question</vt:lpstr>
      <vt:lpstr>First steps towards the nuclear atom</vt:lpstr>
      <vt:lpstr>Ernest Rutherford and the nuclear atom</vt:lpstr>
      <vt:lpstr>The rutherford gold leaf experiment</vt:lpstr>
      <vt:lpstr>The gold leaf results</vt:lpstr>
      <vt:lpstr>Spanner in the plum pudding!</vt:lpstr>
      <vt:lpstr>The nuclear atom</vt:lpstr>
      <vt:lpstr>Hard question</vt:lpstr>
      <vt:lpstr>answer</vt:lpstr>
      <vt:lpstr>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Physics</dc:title>
  <dc:creator>Andy Morris</dc:creator>
  <cp:lastModifiedBy>Andy Morris</cp:lastModifiedBy>
  <cp:revision>17</cp:revision>
  <dcterms:created xsi:type="dcterms:W3CDTF">2015-10-11T12:41:27Z</dcterms:created>
  <dcterms:modified xsi:type="dcterms:W3CDTF">2015-10-15T09:46:27Z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0x0101002CD7DB37F5B7D846863E694E3DBB3DA1</vt:lpwstr>
  </property>
</Properties>
</file>