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4"/>
  </p:sldMasterIdLst>
  <p:notesMasterIdLst>
    <p:notesMasterId r:id="rId15"/>
  </p:notesMasterIdLst>
  <p:handoutMasterIdLst>
    <p:handoutMasterId r:id="rId16"/>
  </p:handoutMasterIdLst>
  <p:sldIdLst>
    <p:sldId id="267" r:id="rId5"/>
    <p:sldId id="256" r:id="rId6"/>
    <p:sldId id="268" r:id="rId7"/>
    <p:sldId id="269" r:id="rId8"/>
    <p:sldId id="270" r:id="rId9"/>
    <p:sldId id="271" r:id="rId10"/>
    <p:sldId id="272" r:id="rId11"/>
    <p:sldId id="280" r:id="rId12"/>
    <p:sldId id="281" r:id="rId13"/>
    <p:sldId id="275" r:id="rId14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4" autoAdjust="0"/>
    <p:restoredTop sz="79828" autoAdjust="0"/>
  </p:normalViewPr>
  <p:slideViewPr>
    <p:cSldViewPr>
      <p:cViewPr varScale="1">
        <p:scale>
          <a:sx n="88" d="100"/>
          <a:sy n="88" d="100"/>
        </p:scale>
        <p:origin x="20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448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2" tIns="45656" rIns="91312" bIns="45656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643" y="0"/>
            <a:ext cx="2945448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2" tIns="45656" rIns="91312" bIns="45656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800"/>
            <a:ext cx="2945448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2" tIns="45656" rIns="91312" bIns="45656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643" y="9428800"/>
            <a:ext cx="2945448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2" tIns="45656" rIns="91312" bIns="45656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7DDBC95-3C14-40A1-913E-827C17D499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739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448" cy="497838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643" y="1"/>
            <a:ext cx="2945448" cy="497838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027DDA55-7F3C-402F-B195-049861EF493D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085" y="4777027"/>
            <a:ext cx="5437506" cy="3908187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7838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7838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5C7E88FC-9492-4118-81CE-445793A01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866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6253DE-7EB1-406B-8A66-7A8D05984F5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79543C-AF0C-4F44-84A9-46FC0C41659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9A4F3A-3A13-49FB-9C21-257A9D2B0CA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A62690-12AA-48C0-AABC-DDE4AF7C3E9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BED11-4741-4A2F-A7B8-356B376A1A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D68443-C833-484A-B44D-122EDD983DA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38A0DB-4A44-4272-8410-69DF6B02E7E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E5CCB3-C0FA-46B0-9795-E156F9F4850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4DE08F-78BF-43AF-9CCA-2D55AD7FF0C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44940-D10F-4C92-87A0-5736F5D2B88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EB936F57-90C0-496C-9DDB-FA8290E7C53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E180C685-EDA5-44D6-8EF2-964A24E0632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Operations Management Recap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96855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can a business increase added value?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Using an example for each, explain the 3 different methods of production (job, batch and flow)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Extension: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Which production method is likely to be the most labour intensive? Explain your reasoning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Which production method is likely to be the most productive? Explain your reasoning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693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Read the ‘Chapter 25 Productivity’ </a:t>
            </a:r>
            <a:r>
              <a:rPr lang="en-GB" dirty="0" smtClean="0"/>
              <a:t>exam board notes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Complete the </a:t>
            </a:r>
            <a:r>
              <a:rPr lang="en-GB" dirty="0" smtClean="0"/>
              <a:t>productivity workbook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For past paper questions be mindful of what the question is asking of you and how your structure your answer.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685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Productivity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171" y="332656"/>
            <a:ext cx="8229600" cy="1143000"/>
          </a:xfrm>
        </p:spPr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491" y="1556792"/>
            <a:ext cx="8640960" cy="5166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Productivity:</a:t>
            </a:r>
          </a:p>
          <a:p>
            <a:pPr lvl="1"/>
            <a:r>
              <a:rPr lang="en-GB" dirty="0" smtClean="0"/>
              <a:t>Explain what is meant by productivity</a:t>
            </a:r>
          </a:p>
          <a:p>
            <a:pPr marL="393192" lvl="1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Understand ways of measuring productivity</a:t>
            </a:r>
          </a:p>
          <a:p>
            <a:pPr marL="393192" lvl="1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Explain ways in which productivity can be increased</a:t>
            </a:r>
          </a:p>
          <a:p>
            <a:pPr marL="393192" lvl="1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Evaluate the importance and impact of productivity for a business and its stakeholders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513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Autofit/>
          </a:bodyPr>
          <a:lstStyle/>
          <a:p>
            <a:r>
              <a:rPr lang="en-GB" sz="4000" dirty="0" smtClean="0"/>
              <a:t>Measurement of Labour Productivity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389120"/>
          </a:xfrm>
        </p:spPr>
        <p:txBody>
          <a:bodyPr>
            <a:noAutofit/>
          </a:bodyPr>
          <a:lstStyle/>
          <a:p>
            <a:r>
              <a:rPr lang="en-GB" sz="2400" b="1" dirty="0" smtClean="0"/>
              <a:t>Definition</a:t>
            </a:r>
            <a:r>
              <a:rPr lang="en-GB" sz="2400" dirty="0" smtClean="0"/>
              <a:t>: Productivity is the efficiency with which a business turns inputs into outputs.</a:t>
            </a:r>
          </a:p>
          <a:p>
            <a:endParaRPr lang="en-GB" sz="2400" dirty="0"/>
          </a:p>
          <a:p>
            <a:r>
              <a:rPr lang="en-GB" sz="2400" dirty="0" smtClean="0"/>
              <a:t>Labour productivity (output per worker) is the most common measure of productivity</a:t>
            </a:r>
          </a:p>
          <a:p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Why measure productivity?</a:t>
            </a:r>
          </a:p>
          <a:p>
            <a:r>
              <a:rPr lang="en-GB" sz="2000" dirty="0" smtClean="0"/>
              <a:t>Most organisations use cost as an indicator  and therefore will monitor efficiency.</a:t>
            </a:r>
          </a:p>
          <a:p>
            <a:r>
              <a:rPr lang="en-GB" sz="2000" dirty="0" smtClean="0"/>
              <a:t>To improve control of the business</a:t>
            </a:r>
          </a:p>
          <a:p>
            <a:r>
              <a:rPr lang="en-GB" sz="2000" dirty="0" smtClean="0"/>
              <a:t>To make comparisons with competitors</a:t>
            </a:r>
          </a:p>
          <a:p>
            <a:r>
              <a:rPr lang="en-GB" sz="2000" dirty="0" smtClean="0"/>
              <a:t>To monitor and review wages, levels of staff.</a:t>
            </a:r>
          </a:p>
          <a:p>
            <a:r>
              <a:rPr lang="en-GB" sz="2000" dirty="0" smtClean="0"/>
              <a:t>Costs are only one indicator of efficiency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4756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Measuring  Labour efficiency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9784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en-GB" sz="2000" dirty="0" smtClean="0"/>
              <a:t>Labour productivity =</a:t>
            </a:r>
          </a:p>
          <a:p>
            <a:pPr marL="914400" lvl="2" indent="0">
              <a:buNone/>
            </a:pPr>
            <a:r>
              <a:rPr lang="en-GB" sz="2000" u="sng" dirty="0" smtClean="0"/>
              <a:t>Output (per period)</a:t>
            </a:r>
          </a:p>
          <a:p>
            <a:pPr marL="914400" lvl="2" indent="0">
              <a:buNone/>
            </a:pPr>
            <a:r>
              <a:rPr lang="en-GB" sz="2000" dirty="0" smtClean="0"/>
              <a:t>Number of employees (per period)</a:t>
            </a:r>
          </a:p>
          <a:p>
            <a:pPr marL="914400" lvl="2" indent="0">
              <a:buNone/>
            </a:pPr>
            <a:endParaRPr lang="en-GB" sz="2000" dirty="0"/>
          </a:p>
          <a:p>
            <a:pPr marL="914400" lvl="2" indent="0">
              <a:buNone/>
            </a:pPr>
            <a:r>
              <a:rPr lang="en-GB" sz="2000" dirty="0" smtClean="0"/>
              <a:t>An example: 20 employees pick 40,000 lettuces a day therefore productivity is 2,000 lettuces per worker per day.</a:t>
            </a:r>
          </a:p>
          <a:p>
            <a:pPr marL="914400" lvl="2" indent="0">
              <a:buNone/>
            </a:pPr>
            <a:endParaRPr lang="en-GB" sz="2000" dirty="0" smtClean="0"/>
          </a:p>
          <a:p>
            <a:pPr marL="0" lvl="2" indent="0" algn="ctr">
              <a:buNone/>
            </a:pPr>
            <a:r>
              <a:rPr lang="en-GB" sz="2000" dirty="0"/>
              <a:t>The higher the productivity the more efficient production or sales </a:t>
            </a:r>
            <a:r>
              <a:rPr lang="en-GB" sz="2000" dirty="0" smtClean="0"/>
              <a:t>generation is</a:t>
            </a:r>
          </a:p>
          <a:p>
            <a:pPr marL="0" lvl="2" indent="0">
              <a:buNone/>
            </a:pPr>
            <a:endParaRPr lang="en-GB" sz="2000" dirty="0"/>
          </a:p>
          <a:p>
            <a:pPr marL="0" lvl="2" indent="0">
              <a:buNone/>
            </a:pPr>
            <a:r>
              <a:rPr lang="en-GB" sz="2000" dirty="0" smtClean="0"/>
              <a:t>Retail productivity = </a:t>
            </a:r>
          </a:p>
          <a:p>
            <a:pPr marL="0" lvl="2" indent="0">
              <a:buNone/>
            </a:pPr>
            <a:r>
              <a:rPr lang="en-GB" sz="2000" u="sng" dirty="0" smtClean="0"/>
              <a:t>Sales (per period)</a:t>
            </a:r>
          </a:p>
          <a:p>
            <a:pPr marL="0" lvl="2" indent="0">
              <a:buNone/>
            </a:pPr>
            <a:r>
              <a:rPr lang="en-GB" sz="2000" dirty="0" smtClean="0"/>
              <a:t>Square footage of the shop</a:t>
            </a: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419872" y="5563544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+mn-lt"/>
              </a:rPr>
              <a:t>= sales per square foot</a:t>
            </a:r>
          </a:p>
        </p:txBody>
      </p:sp>
    </p:spTree>
    <p:extLst>
      <p:ext uri="{BB962C8B-B14F-4D97-AF65-F5344CB8AC3E}">
        <p14:creationId xmlns:p14="http://schemas.microsoft.com/office/powerpoint/2010/main" val="343228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Measuring Capital Productivity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GB" sz="2000" dirty="0" smtClean="0"/>
              <a:t>Capital productivity =  </a:t>
            </a:r>
            <a:r>
              <a:rPr lang="en-GB" sz="2000" u="sng" dirty="0" smtClean="0"/>
              <a:t>Output</a:t>
            </a:r>
          </a:p>
          <a:p>
            <a:pPr marL="2743200" lvl="6" indent="0">
              <a:spcBef>
                <a:spcPts val="0"/>
              </a:spcBef>
              <a:buNone/>
            </a:pPr>
            <a:r>
              <a:rPr lang="en-GB" sz="2000" dirty="0" smtClean="0"/>
              <a:t>Capital employed</a:t>
            </a:r>
          </a:p>
          <a:p>
            <a:pPr marL="2743200" lvl="6" indent="0">
              <a:buNone/>
            </a:pPr>
            <a:endParaRPr lang="en-GB" sz="2000" dirty="0" smtClean="0"/>
          </a:p>
          <a:p>
            <a:pPr marL="2743200" lvl="6" indent="0">
              <a:buNone/>
            </a:pPr>
            <a:endParaRPr lang="en-GB" sz="2000" dirty="0"/>
          </a:p>
          <a:p>
            <a:pPr marL="2743200" lvl="6" indent="0">
              <a:buNone/>
            </a:pPr>
            <a:r>
              <a:rPr lang="en-GB" sz="2000" dirty="0" smtClean="0"/>
              <a:t>Example: 10 employees using 10 sewing machines and  produced  900 garments per day then the productivity would be 90 garments per machine per day.</a:t>
            </a:r>
          </a:p>
        </p:txBody>
      </p:sp>
    </p:spTree>
    <p:extLst>
      <p:ext uri="{BB962C8B-B14F-4D97-AF65-F5344CB8AC3E}">
        <p14:creationId xmlns:p14="http://schemas.microsoft.com/office/powerpoint/2010/main" val="1284243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improve efficiency?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Increase labour productivity and reduce costs.</a:t>
            </a:r>
          </a:p>
          <a:p>
            <a:r>
              <a:rPr lang="en-GB" sz="2000" dirty="0" smtClean="0"/>
              <a:t>Division of labour – divide tasks up results in specialist tasks.</a:t>
            </a:r>
          </a:p>
          <a:p>
            <a:r>
              <a:rPr lang="en-GB" sz="2000" dirty="0" smtClean="0"/>
              <a:t>Flexible shift patterns</a:t>
            </a:r>
          </a:p>
          <a:p>
            <a:r>
              <a:rPr lang="en-GB" sz="2000" dirty="0" smtClean="0"/>
              <a:t>Employ different workers, part time workers, distant/remote workers home workers.</a:t>
            </a:r>
          </a:p>
          <a:p>
            <a:r>
              <a:rPr lang="en-GB" sz="2000" dirty="0" smtClean="0"/>
              <a:t>Teamwork each team is responsible for each other work , Post Office</a:t>
            </a:r>
          </a:p>
          <a:p>
            <a:r>
              <a:rPr lang="en-GB" sz="2000" dirty="0" smtClean="0"/>
              <a:t>Multi –skilling, employees are training in a variety of roles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92193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051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How to improve productivity in manufacturing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151" y="2348880"/>
            <a:ext cx="8229600" cy="4389120"/>
          </a:xfrm>
        </p:spPr>
        <p:txBody>
          <a:bodyPr/>
          <a:lstStyle/>
          <a:p>
            <a:r>
              <a:rPr lang="en-GB" dirty="0" smtClean="0"/>
              <a:t>Technology</a:t>
            </a:r>
          </a:p>
          <a:p>
            <a:r>
              <a:rPr lang="en-GB" dirty="0" smtClean="0"/>
              <a:t>Lean production </a:t>
            </a:r>
            <a:r>
              <a:rPr lang="en-GB" sz="1600" dirty="0" smtClean="0"/>
              <a:t>(strategies designed to reduce the waste in production)</a:t>
            </a:r>
          </a:p>
          <a:p>
            <a:r>
              <a:rPr lang="en-GB" dirty="0" smtClean="0"/>
              <a:t>Training</a:t>
            </a:r>
          </a:p>
          <a:p>
            <a:r>
              <a:rPr lang="en-GB" dirty="0" smtClean="0"/>
              <a:t>Workplace reorganisation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698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Advantages of High Productivity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Increased economies of scale</a:t>
            </a:r>
          </a:p>
          <a:p>
            <a:r>
              <a:rPr lang="en-GB" dirty="0" smtClean="0"/>
              <a:t>Increased competitiveness</a:t>
            </a:r>
          </a:p>
          <a:p>
            <a:r>
              <a:rPr lang="en-GB" dirty="0" smtClean="0"/>
              <a:t>Spreading of fixed costs over higher output</a:t>
            </a:r>
          </a:p>
          <a:p>
            <a:r>
              <a:rPr lang="en-GB" dirty="0" smtClean="0"/>
              <a:t>Lower unit costs</a:t>
            </a:r>
          </a:p>
          <a:p>
            <a:r>
              <a:rPr lang="en-GB" dirty="0" smtClean="0"/>
              <a:t>Performance bonuses to workers motivation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535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46AC9B-80F7-46C0-A80D-9B73BBB24B99}">
  <ds:schemaRefs>
    <ds:schemaRef ds:uri="http://purl.org/dc/dcmitype/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FAB8D57-4480-4FC4-A21F-E35D1767DB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9A642FF-BD8A-4C08-8FE2-802DDEB1A9E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1095</TotalTime>
  <Words>428</Words>
  <Application>Microsoft Office PowerPoint</Application>
  <PresentationFormat>On-screen Show (4:3)</PresentationFormat>
  <Paragraphs>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Constantia</vt:lpstr>
      <vt:lpstr>Wingdings 2</vt:lpstr>
      <vt:lpstr>Flow</vt:lpstr>
      <vt:lpstr>Operations Management Recap</vt:lpstr>
      <vt:lpstr>Productivity</vt:lpstr>
      <vt:lpstr>Learning Objectives</vt:lpstr>
      <vt:lpstr>Measurement of Labour Productivity</vt:lpstr>
      <vt:lpstr>Measuring  Labour efficiency</vt:lpstr>
      <vt:lpstr>Measuring Capital Productivity</vt:lpstr>
      <vt:lpstr>How to improve efficiency?</vt:lpstr>
      <vt:lpstr>How to improve productivity in manufacturing </vt:lpstr>
      <vt:lpstr>Advantages of High Productivity</vt:lpstr>
      <vt:lpstr>Activities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Capacity Utilization</dc:title>
  <dc:creator>bat</dc:creator>
  <cp:lastModifiedBy>Rebecca Crumpton</cp:lastModifiedBy>
  <cp:revision>63</cp:revision>
  <cp:lastPrinted>2017-03-17T17:10:30Z</cp:lastPrinted>
  <dcterms:created xsi:type="dcterms:W3CDTF">2007-02-19T12:04:21Z</dcterms:created>
  <dcterms:modified xsi:type="dcterms:W3CDTF">2021-04-23T09:44:12Z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