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6" r:id="rId13"/>
    <p:sldId id="264"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3" r:id="rId31"/>
    <p:sldId id="281" r:id="rId32"/>
    <p:sldId id="284" r:id="rId33"/>
    <p:sldId id="285" r:id="rId34"/>
    <p:sldId id="286" r:id="rId35"/>
    <p:sldId id="287" r:id="rId36"/>
    <p:sldId id="288" r:id="rId37"/>
    <p:sldId id="289"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AC83D3-D14C-486F-AE1C-2D37EA45A2BB}" type="datetimeFigureOut">
              <a:rPr lang="en-GB" smtClean="0"/>
              <a:t>05/10/2015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138971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AC83D3-D14C-486F-AE1C-2D37EA45A2BB}" type="datetimeFigureOut">
              <a:rPr lang="en-GB" smtClean="0"/>
              <a:t>05/10/2015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114230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AC83D3-D14C-486F-AE1C-2D37EA45A2BB}" type="datetimeFigureOut">
              <a:rPr lang="en-GB" smtClean="0"/>
              <a:t>05/10/2015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285375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AC83D3-D14C-486F-AE1C-2D37EA45A2BB}" type="datetimeFigureOut">
              <a:rPr lang="en-GB" smtClean="0"/>
              <a:t>05/10/2015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382956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C83D3-D14C-486F-AE1C-2D37EA45A2BB}" type="datetimeFigureOut">
              <a:rPr lang="en-GB" smtClean="0"/>
              <a:t>05/10/2015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332029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AC83D3-D14C-486F-AE1C-2D37EA45A2BB}" type="datetimeFigureOut">
              <a:rPr lang="en-GB" smtClean="0"/>
              <a:t>05/10/2015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4952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AC83D3-D14C-486F-AE1C-2D37EA45A2BB}" type="datetimeFigureOut">
              <a:rPr lang="en-GB" smtClean="0"/>
              <a:t>05/10/2015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55823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AC83D3-D14C-486F-AE1C-2D37EA45A2BB}" type="datetimeFigureOut">
              <a:rPr lang="en-GB" smtClean="0"/>
              <a:t>05/10/2015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4102188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C83D3-D14C-486F-AE1C-2D37EA45A2BB}" type="datetimeFigureOut">
              <a:rPr lang="en-GB" smtClean="0"/>
              <a:t>05/10/2015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118765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C83D3-D14C-486F-AE1C-2D37EA45A2BB}" type="datetimeFigureOut">
              <a:rPr lang="en-GB" smtClean="0"/>
              <a:t>05/10/2015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409101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C83D3-D14C-486F-AE1C-2D37EA45A2BB}" type="datetimeFigureOut">
              <a:rPr lang="en-GB" smtClean="0"/>
              <a:t>05/10/2015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438AC-7C99-4D70-8A49-3F22FD0DD21F}" type="slidenum">
              <a:rPr lang="en-GB" smtClean="0"/>
              <a:t>‹#›</a:t>
            </a:fld>
            <a:endParaRPr lang="en-GB"/>
          </a:p>
        </p:txBody>
      </p:sp>
    </p:spTree>
    <p:extLst>
      <p:ext uri="{BB962C8B-B14F-4D97-AF65-F5344CB8AC3E}">
        <p14:creationId xmlns:p14="http://schemas.microsoft.com/office/powerpoint/2010/main" val="252947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40000"/>
              <a:lumOff val="60000"/>
            </a:schemeClr>
          </a:solidFill>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a:solidFill>
            <a:schemeClr val="tx2">
              <a:lumMod val="40000"/>
              <a:lumOff val="60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C83D3-D14C-486F-AE1C-2D37EA45A2BB}" type="datetimeFigureOut">
              <a:rPr lang="en-GB" smtClean="0"/>
              <a:t>05/10/2015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38AC-7C99-4D70-8A49-3F22FD0DD21F}" type="slidenum">
              <a:rPr lang="en-GB" smtClean="0"/>
              <a:t>‹#›</a:t>
            </a:fld>
            <a:endParaRPr lang="en-GB"/>
          </a:p>
        </p:txBody>
      </p:sp>
    </p:spTree>
    <p:extLst>
      <p:ext uri="{BB962C8B-B14F-4D97-AF65-F5344CB8AC3E}">
        <p14:creationId xmlns:p14="http://schemas.microsoft.com/office/powerpoint/2010/main" val="37132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Kinetic Theory of Gases</a:t>
            </a:r>
            <a:endParaRPr lang="en-GB" dirty="0"/>
          </a:p>
        </p:txBody>
      </p:sp>
      <p:sp>
        <p:nvSpPr>
          <p:cNvPr id="3" name="Subtitle 2"/>
          <p:cNvSpPr>
            <a:spLocks noGrp="1"/>
          </p:cNvSpPr>
          <p:nvPr>
            <p:ph type="subTitle" idx="1"/>
          </p:nvPr>
        </p:nvSpPr>
        <p:spPr/>
        <p:txBody>
          <a:bodyPr/>
          <a:lstStyle/>
          <a:p>
            <a:r>
              <a:rPr lang="en-GB" dirty="0" smtClean="0"/>
              <a:t>3.5.3 Thermal Physics</a:t>
            </a:r>
            <a:endParaRPr lang="en-GB" dirty="0"/>
          </a:p>
        </p:txBody>
      </p:sp>
    </p:spTree>
    <p:extLst>
      <p:ext uri="{BB962C8B-B14F-4D97-AF65-F5344CB8AC3E}">
        <p14:creationId xmlns:p14="http://schemas.microsoft.com/office/powerpoint/2010/main" val="3088208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Molar Mass</a:t>
            </a:r>
            <a:endParaRPr lang="en-GB" dirty="0"/>
          </a:p>
        </p:txBody>
      </p:sp>
      <p:sp>
        <p:nvSpPr>
          <p:cNvPr id="3" name="Content Placeholder 2"/>
          <p:cNvSpPr>
            <a:spLocks noGrp="1"/>
          </p:cNvSpPr>
          <p:nvPr>
            <p:ph idx="1"/>
          </p:nvPr>
        </p:nvSpPr>
        <p:spPr/>
        <p:txBody>
          <a:bodyPr/>
          <a:lstStyle/>
          <a:p>
            <a:r>
              <a:rPr lang="en-GB" dirty="0" smtClean="0"/>
              <a:t>One mole of mass is defined as the N</a:t>
            </a:r>
            <a:r>
              <a:rPr lang="en-GB" baseline="-25000" dirty="0" smtClean="0"/>
              <a:t>A </a:t>
            </a:r>
            <a:r>
              <a:rPr lang="en-GB" dirty="0" smtClean="0"/>
              <a:t>amount of substance containing identical particles</a:t>
            </a:r>
          </a:p>
          <a:p>
            <a:r>
              <a:rPr lang="en-GB" dirty="0" smtClean="0"/>
              <a:t>The amount of moles in a substance is called its molarity and is given the unit </a:t>
            </a:r>
            <a:r>
              <a:rPr lang="en-GB" dirty="0" err="1" smtClean="0"/>
              <a:t>mol</a:t>
            </a:r>
            <a:endParaRPr lang="en-GB" dirty="0"/>
          </a:p>
        </p:txBody>
      </p:sp>
    </p:spTree>
    <p:extLst>
      <p:ext uri="{BB962C8B-B14F-4D97-AF65-F5344CB8AC3E}">
        <p14:creationId xmlns:p14="http://schemas.microsoft.com/office/powerpoint/2010/main" val="2818108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Ideal Gas Law</a:t>
            </a:r>
            <a:endParaRPr lang="en-GB" dirty="0"/>
          </a:p>
        </p:txBody>
      </p:sp>
      <p:sp>
        <p:nvSpPr>
          <p:cNvPr id="3" name="Content Placeholder 2"/>
          <p:cNvSpPr>
            <a:spLocks noGrp="1"/>
          </p:cNvSpPr>
          <p:nvPr>
            <p:ph idx="1"/>
          </p:nvPr>
        </p:nvSpPr>
        <p:spPr/>
        <p:txBody>
          <a:bodyPr/>
          <a:lstStyle/>
          <a:p>
            <a:r>
              <a:rPr lang="en-GB" dirty="0" smtClean="0"/>
              <a:t>Previously was noted each of the gas laws;</a:t>
            </a:r>
          </a:p>
          <a:p>
            <a:r>
              <a:rPr lang="en-GB" dirty="0" smtClean="0"/>
              <a:t>Boyle’s Law</a:t>
            </a:r>
          </a:p>
          <a:p>
            <a:r>
              <a:rPr lang="en-GB" dirty="0" smtClean="0"/>
              <a:t>Charles’ Law</a:t>
            </a:r>
          </a:p>
          <a:p>
            <a:r>
              <a:rPr lang="en-GB" dirty="0" err="1" smtClean="0"/>
              <a:t>Amonton</a:t>
            </a:r>
            <a:r>
              <a:rPr lang="en-GB" dirty="0" smtClean="0"/>
              <a:t>/Gay-Lussac Law</a:t>
            </a:r>
          </a:p>
          <a:p>
            <a:r>
              <a:rPr lang="en-GB" dirty="0" smtClean="0"/>
              <a:t>Finally we use the laws to describe ideal gases in their entirety </a:t>
            </a:r>
            <a:endParaRPr lang="en-GB" dirty="0"/>
          </a:p>
        </p:txBody>
      </p:sp>
    </p:spTree>
    <p:extLst>
      <p:ext uri="{BB962C8B-B14F-4D97-AF65-F5344CB8AC3E}">
        <p14:creationId xmlns:p14="http://schemas.microsoft.com/office/powerpoint/2010/main" val="3829592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Ideal Gas Law</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
                      <m:fPr>
                        <m:ctrlPr>
                          <a:rPr lang="en-GB" i="1" smtClean="0">
                            <a:latin typeface="Cambria Math"/>
                          </a:rPr>
                        </m:ctrlPr>
                      </m:fPr>
                      <m:num>
                        <m:r>
                          <a:rPr lang="en-GB" b="0" i="1" smtClean="0">
                            <a:latin typeface="Cambria Math"/>
                          </a:rPr>
                          <m:t>𝑝𝑉</m:t>
                        </m:r>
                      </m:num>
                      <m:den>
                        <m:r>
                          <a:rPr lang="en-GB" b="0" i="1" smtClean="0">
                            <a:latin typeface="Cambria Math"/>
                          </a:rPr>
                          <m:t>𝑇</m:t>
                        </m:r>
                      </m:den>
                    </m:f>
                    <m:r>
                      <a:rPr lang="en-GB" b="0" i="1" smtClean="0">
                        <a:latin typeface="Cambria Math"/>
                      </a:rPr>
                      <m:t>=</m:t>
                    </m:r>
                    <m:r>
                      <a:rPr lang="en-GB" b="0" i="1" smtClean="0">
                        <a:latin typeface="Cambria Math"/>
                      </a:rPr>
                      <m:t>𝑐𝑜𝑛𝑠𝑡𝑎𝑛𝑡</m:t>
                    </m:r>
                    <m:r>
                      <a:rPr lang="en-GB" b="0" i="1" smtClean="0">
                        <a:latin typeface="Cambria Math"/>
                      </a:rPr>
                      <m:t> </m:t>
                    </m:r>
                  </m:oMath>
                </a14:m>
                <a:r>
                  <a:rPr lang="en-GB" dirty="0" smtClean="0"/>
                  <a:t>, for a fixed mass of ideal gas</a:t>
                </a:r>
              </a:p>
              <a:p>
                <a:r>
                  <a:rPr lang="en-GB" dirty="0" smtClean="0"/>
                  <a:t>Just as before:</a:t>
                </a:r>
              </a:p>
              <a:p>
                <a14:m>
                  <m:oMath xmlns:m="http://schemas.openxmlformats.org/officeDocument/2006/math">
                    <m:f>
                      <m:fPr>
                        <m:ctrlPr>
                          <a:rPr lang="en-GB" i="1" smtClean="0">
                            <a:latin typeface="Cambria Math"/>
                          </a:rPr>
                        </m:ctrlPr>
                      </m:fPr>
                      <m:num>
                        <m:sSub>
                          <m:sSubPr>
                            <m:ctrlPr>
                              <a:rPr lang="en-GB" i="1" smtClean="0">
                                <a:latin typeface="Cambria Math"/>
                              </a:rPr>
                            </m:ctrlPr>
                          </m:sSubPr>
                          <m:e>
                            <m:r>
                              <a:rPr lang="en-GB" b="0" i="1" smtClean="0">
                                <a:latin typeface="Cambria Math"/>
                              </a:rPr>
                              <m:t>𝑝</m:t>
                            </m:r>
                          </m:e>
                          <m:sub>
                            <m:r>
                              <a:rPr lang="en-GB" b="0" i="1" smtClean="0">
                                <a:latin typeface="Cambria Math"/>
                              </a:rPr>
                              <m:t>1</m:t>
                            </m:r>
                          </m:sub>
                        </m:sSub>
                        <m:sSub>
                          <m:sSubPr>
                            <m:ctrlPr>
                              <a:rPr lang="en-GB" i="1" smtClean="0">
                                <a:latin typeface="Cambria Math"/>
                              </a:rPr>
                            </m:ctrlPr>
                          </m:sSubPr>
                          <m:e>
                            <m:r>
                              <a:rPr lang="en-GB" b="0" i="1" smtClean="0">
                                <a:latin typeface="Cambria Math"/>
                              </a:rPr>
                              <m:t>𝑉</m:t>
                            </m:r>
                          </m:e>
                          <m:sub>
                            <m:r>
                              <a:rPr lang="en-GB" b="0" i="1" smtClean="0">
                                <a:latin typeface="Cambria Math"/>
                              </a:rPr>
                              <m:t>1</m:t>
                            </m:r>
                          </m:sub>
                        </m:sSub>
                      </m:num>
                      <m:den>
                        <m:sSub>
                          <m:sSubPr>
                            <m:ctrlPr>
                              <a:rPr lang="en-GB" i="1" smtClean="0">
                                <a:latin typeface="Cambria Math"/>
                              </a:rPr>
                            </m:ctrlPr>
                          </m:sSubPr>
                          <m:e>
                            <m:r>
                              <a:rPr lang="en-GB" b="0" i="1" smtClean="0">
                                <a:latin typeface="Cambria Math"/>
                              </a:rPr>
                              <m:t>𝑇</m:t>
                            </m:r>
                          </m:e>
                          <m:sub>
                            <m:r>
                              <a:rPr lang="en-GB" b="0" i="1" smtClean="0">
                                <a:latin typeface="Cambria Math"/>
                              </a:rPr>
                              <m:t>1</m:t>
                            </m:r>
                          </m:sub>
                        </m:sSub>
                      </m:den>
                    </m:f>
                    <m:r>
                      <a:rPr lang="en-GB" b="0" i="1" smtClean="0">
                        <a:latin typeface="Cambria Math"/>
                      </a:rPr>
                      <m:t>=</m:t>
                    </m:r>
                    <m:f>
                      <m:fPr>
                        <m:ctrlPr>
                          <a:rPr lang="en-GB" i="1">
                            <a:latin typeface="Cambria Math"/>
                          </a:rPr>
                        </m:ctrlPr>
                      </m:fPr>
                      <m:num>
                        <m:sSub>
                          <m:sSubPr>
                            <m:ctrlPr>
                              <a:rPr lang="en-GB" i="1">
                                <a:latin typeface="Cambria Math"/>
                              </a:rPr>
                            </m:ctrlPr>
                          </m:sSubPr>
                          <m:e>
                            <m:r>
                              <a:rPr lang="en-GB" b="0" i="1" smtClean="0">
                                <a:latin typeface="Cambria Math"/>
                              </a:rPr>
                              <m:t>𝑝</m:t>
                            </m:r>
                          </m:e>
                          <m:sub>
                            <m:r>
                              <a:rPr lang="en-GB" b="0" i="1" smtClean="0">
                                <a:latin typeface="Cambria Math"/>
                              </a:rPr>
                              <m:t>2</m:t>
                            </m:r>
                          </m:sub>
                        </m:sSub>
                        <m:sSub>
                          <m:sSubPr>
                            <m:ctrlPr>
                              <a:rPr lang="en-GB" i="1">
                                <a:latin typeface="Cambria Math"/>
                              </a:rPr>
                            </m:ctrlPr>
                          </m:sSubPr>
                          <m:e>
                            <m:r>
                              <a:rPr lang="en-GB" b="0" i="1" smtClean="0">
                                <a:latin typeface="Cambria Math"/>
                              </a:rPr>
                              <m:t>𝑉</m:t>
                            </m:r>
                          </m:e>
                          <m:sub>
                            <m:r>
                              <a:rPr lang="en-GB" b="0" i="1" smtClean="0">
                                <a:latin typeface="Cambria Math"/>
                              </a:rPr>
                              <m:t>2</m:t>
                            </m:r>
                          </m:sub>
                        </m:sSub>
                      </m:num>
                      <m:den>
                        <m:sSub>
                          <m:sSubPr>
                            <m:ctrlPr>
                              <a:rPr lang="en-GB" i="1">
                                <a:latin typeface="Cambria Math"/>
                              </a:rPr>
                            </m:ctrlPr>
                          </m:sSubPr>
                          <m:e>
                            <m:r>
                              <a:rPr lang="en-GB" b="0" i="1" smtClean="0">
                                <a:latin typeface="Cambria Math"/>
                              </a:rPr>
                              <m:t>𝑇</m:t>
                            </m:r>
                          </m:e>
                          <m:sub>
                            <m:r>
                              <a:rPr lang="en-GB" b="0" i="1" smtClean="0">
                                <a:latin typeface="Cambria Math"/>
                              </a:rPr>
                              <m:t>2</m:t>
                            </m:r>
                          </m:sub>
                        </m:sSub>
                      </m:den>
                    </m:f>
                  </m:oMath>
                </a14:m>
                <a:endParaRPr lang="en-GB"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GB">
                    <a:noFill/>
                  </a:rPr>
                  <a:t> </a:t>
                </a:r>
              </a:p>
            </p:txBody>
          </p:sp>
        </mc:Fallback>
      </mc:AlternateContent>
    </p:spTree>
    <p:extLst>
      <p:ext uri="{BB962C8B-B14F-4D97-AF65-F5344CB8AC3E}">
        <p14:creationId xmlns:p14="http://schemas.microsoft.com/office/powerpoint/2010/main" val="2878458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Ideal gas law and Avogadro</a:t>
            </a:r>
            <a:endParaRPr lang="en-GB" dirty="0"/>
          </a:p>
        </p:txBody>
      </p:sp>
      <p:sp>
        <p:nvSpPr>
          <p:cNvPr id="3" name="Content Placeholder 2"/>
          <p:cNvSpPr>
            <a:spLocks noGrp="1"/>
          </p:cNvSpPr>
          <p:nvPr>
            <p:ph idx="1"/>
          </p:nvPr>
        </p:nvSpPr>
        <p:spPr/>
        <p:txBody>
          <a:bodyPr/>
          <a:lstStyle/>
          <a:p>
            <a:r>
              <a:rPr lang="en-GB" dirty="0" smtClean="0"/>
              <a:t>Equal volumes of ideal gases held at a constant temperature and pressure will contain the same amount of substance</a:t>
            </a:r>
          </a:p>
          <a:p>
            <a:r>
              <a:rPr lang="en-GB" dirty="0" smtClean="0"/>
              <a:t>273 K    101 </a:t>
            </a:r>
            <a:r>
              <a:rPr lang="en-GB" dirty="0" err="1" smtClean="0"/>
              <a:t>kPa</a:t>
            </a:r>
            <a:r>
              <a:rPr lang="en-GB" dirty="0" smtClean="0"/>
              <a:t>      0.0224 m</a:t>
            </a:r>
            <a:r>
              <a:rPr lang="en-GB" baseline="30000" dirty="0" smtClean="0"/>
              <a:t>3</a:t>
            </a:r>
          </a:p>
          <a:p>
            <a:r>
              <a:rPr lang="en-GB" dirty="0" smtClean="0"/>
              <a:t>Calculate ideal gas law for the above variable</a:t>
            </a:r>
          </a:p>
          <a:p>
            <a:endParaRPr lang="en-GB" dirty="0"/>
          </a:p>
          <a:p>
            <a:r>
              <a:rPr lang="en-GB" dirty="0" smtClean="0"/>
              <a:t>8.31 J mol</a:t>
            </a:r>
            <a:r>
              <a:rPr lang="en-GB" baseline="30000" dirty="0" smtClean="0"/>
              <a:t>-1</a:t>
            </a:r>
            <a:r>
              <a:rPr lang="en-GB" dirty="0" smtClean="0"/>
              <a:t> K</a:t>
            </a:r>
            <a:r>
              <a:rPr lang="en-GB" baseline="30000" dirty="0" smtClean="0"/>
              <a:t>-1</a:t>
            </a:r>
          </a:p>
          <a:p>
            <a:r>
              <a:rPr lang="en-GB" dirty="0" smtClean="0"/>
              <a:t>Molar Gas Constant R</a:t>
            </a:r>
            <a:endParaRPr lang="en-GB" dirty="0"/>
          </a:p>
        </p:txBody>
      </p:sp>
    </p:spTree>
    <p:extLst>
      <p:ext uri="{BB962C8B-B14F-4D97-AF65-F5344CB8AC3E}">
        <p14:creationId xmlns:p14="http://schemas.microsoft.com/office/powerpoint/2010/main" val="407067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ideal gas laws can be given in several forms and some use the molar gas constant</a:t>
                </a:r>
              </a:p>
              <a:p>
                <a14:m>
                  <m:oMath xmlns:m="http://schemas.openxmlformats.org/officeDocument/2006/math">
                    <m:sSub>
                      <m:sSubPr>
                        <m:ctrlPr>
                          <a:rPr lang="en-GB" i="1" smtClean="0">
                            <a:latin typeface="Cambria Math"/>
                          </a:rPr>
                        </m:ctrlPr>
                      </m:sSubPr>
                      <m:e>
                        <m:r>
                          <a:rPr lang="en-GB" b="0" i="1" smtClean="0">
                            <a:latin typeface="Cambria Math"/>
                          </a:rPr>
                          <m:t>𝑝𝑉</m:t>
                        </m:r>
                      </m:e>
                      <m:sub>
                        <m:r>
                          <a:rPr lang="en-GB" b="0" i="1" smtClean="0">
                            <a:latin typeface="Cambria Math"/>
                          </a:rPr>
                          <m:t>𝑚</m:t>
                        </m:r>
                      </m:sub>
                    </m:sSub>
                    <m:r>
                      <a:rPr lang="en-GB" b="0" i="1" smtClean="0">
                        <a:latin typeface="Cambria Math"/>
                      </a:rPr>
                      <m:t>=</m:t>
                    </m:r>
                    <m:r>
                      <a:rPr lang="en-GB" b="0" i="1" smtClean="0">
                        <a:latin typeface="Cambria Math"/>
                      </a:rPr>
                      <m:t>𝑅𝑇</m:t>
                    </m:r>
                  </m:oMath>
                </a14:m>
                <a:endParaRPr lang="en-GB" dirty="0" smtClean="0"/>
              </a:p>
              <a:p>
                <a:r>
                  <a:rPr lang="en-GB" dirty="0" smtClean="0"/>
                  <a:t>With V</a:t>
                </a:r>
                <a:r>
                  <a:rPr lang="en-GB" baseline="-25000" dirty="0" smtClean="0"/>
                  <a:t>m</a:t>
                </a:r>
                <a:r>
                  <a:rPr lang="en-GB" dirty="0" smtClean="0"/>
                  <a:t> is the volume for 1 mole of ideal gas</a:t>
                </a:r>
              </a:p>
              <a:p>
                <a:r>
                  <a:rPr lang="en-GB" dirty="0" smtClean="0"/>
                  <a:t>Incorporating n moles of ideal gas we get:</a:t>
                </a:r>
              </a:p>
              <a:p>
                <a14:m>
                  <m:oMath xmlns:m="http://schemas.openxmlformats.org/officeDocument/2006/math">
                    <m:r>
                      <a:rPr lang="en-GB" b="0" i="1" smtClean="0">
                        <a:latin typeface="Cambria Math"/>
                      </a:rPr>
                      <m:t>𝑝𝑉</m:t>
                    </m:r>
                    <m:r>
                      <a:rPr lang="en-GB" b="0" i="1" smtClean="0">
                        <a:latin typeface="Cambria Math"/>
                      </a:rPr>
                      <m:t>=</m:t>
                    </m:r>
                    <m:r>
                      <a:rPr lang="en-GB" b="0" i="1" smtClean="0">
                        <a:latin typeface="Cambria Math"/>
                      </a:rPr>
                      <m:t>𝑛𝑅𝑇</m:t>
                    </m:r>
                  </m:oMath>
                </a14:m>
                <a:endParaRPr lang="en-GB" dirty="0" smtClean="0"/>
              </a:p>
              <a:p>
                <a:r>
                  <a:rPr lang="en-GB" dirty="0" smtClean="0"/>
                  <a:t>This is the </a:t>
                </a:r>
                <a:r>
                  <a:rPr lang="en-GB" b="1" dirty="0" smtClean="0"/>
                  <a:t>ideal gas equation</a:t>
                </a:r>
                <a:endParaRPr lang="en-GB"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Tree>
    <p:extLst>
      <p:ext uri="{BB962C8B-B14F-4D97-AF65-F5344CB8AC3E}">
        <p14:creationId xmlns:p14="http://schemas.microsoft.com/office/powerpoint/2010/main" val="2904208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Mass and Ideal Gas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To find mass of an ideal gas we use:</a:t>
                </a:r>
              </a:p>
              <a:p>
                <a:r>
                  <a:rPr lang="en-GB" dirty="0" smtClean="0"/>
                  <a:t>Molar Mass  x  no. of moles of gas = </a:t>
                </a:r>
              </a:p>
              <a:p>
                <a14:m>
                  <m:oMath xmlns:m="http://schemas.openxmlformats.org/officeDocument/2006/math">
                    <m:sSub>
                      <m:sSubPr>
                        <m:ctrlPr>
                          <a:rPr lang="en-GB" i="1" smtClean="0">
                            <a:latin typeface="Cambria Math"/>
                          </a:rPr>
                        </m:ctrlPr>
                      </m:sSubPr>
                      <m:e>
                        <m:r>
                          <a:rPr lang="en-GB" b="0" i="1" smtClean="0">
                            <a:latin typeface="Cambria Math"/>
                          </a:rPr>
                          <m:t>𝑀</m:t>
                        </m:r>
                      </m:e>
                      <m:sub>
                        <m:r>
                          <a:rPr lang="en-GB" b="0" i="1" smtClean="0">
                            <a:latin typeface="Cambria Math"/>
                          </a:rPr>
                          <m:t>𝑠</m:t>
                        </m:r>
                      </m:sub>
                    </m:sSub>
                    <m:r>
                      <a:rPr lang="en-GB" b="0" i="1" smtClean="0">
                        <a:latin typeface="Cambria Math"/>
                      </a:rPr>
                      <m:t>=</m:t>
                    </m:r>
                    <m:r>
                      <a:rPr lang="en-GB" b="0" i="1" smtClean="0">
                        <a:latin typeface="Cambria Math"/>
                      </a:rPr>
                      <m:t>𝑀</m:t>
                    </m:r>
                    <m:d>
                      <m:dPr>
                        <m:ctrlPr>
                          <a:rPr lang="en-GB" b="0" i="1" smtClean="0">
                            <a:latin typeface="Cambria Math"/>
                          </a:rPr>
                        </m:ctrlPr>
                      </m:dPr>
                      <m:e>
                        <m:f>
                          <m:fPr>
                            <m:ctrlPr>
                              <a:rPr lang="en-GB" b="0" i="1" smtClean="0">
                                <a:latin typeface="Cambria Math"/>
                              </a:rPr>
                            </m:ctrlPr>
                          </m:fPr>
                          <m:num>
                            <m:r>
                              <a:rPr lang="en-GB" b="0" i="1" smtClean="0">
                                <a:latin typeface="Cambria Math"/>
                              </a:rPr>
                              <m:t>𝑝𝑉</m:t>
                            </m:r>
                          </m:num>
                          <m:den>
                            <m:r>
                              <a:rPr lang="en-GB" b="0" i="1" smtClean="0">
                                <a:latin typeface="Cambria Math"/>
                              </a:rPr>
                              <m:t>𝑅𝑇</m:t>
                            </m:r>
                          </m:den>
                        </m:f>
                      </m:e>
                    </m:d>
                  </m:oMath>
                </a14:m>
                <a:r>
                  <a:rPr lang="en-GB" dirty="0" smtClean="0"/>
                  <a:t> s</a:t>
                </a:r>
                <a14:m>
                  <m:oMath xmlns:m="http://schemas.openxmlformats.org/officeDocument/2006/math">
                    <m:r>
                      <m:rPr>
                        <m:sty m:val="p"/>
                      </m:rPr>
                      <a:rPr lang="en-GB" b="0" i="0" smtClean="0">
                        <a:latin typeface="Cambria Math"/>
                      </a:rPr>
                      <m:t>inc</m:t>
                    </m:r>
                    <m:r>
                      <a:rPr lang="en-GB" b="0" i="1" smtClean="0">
                        <a:latin typeface="Cambria Math"/>
                      </a:rPr>
                      <m:t>𝑒</m:t>
                    </m:r>
                    <m:r>
                      <a:rPr lang="en-GB" b="0" i="1" smtClean="0">
                        <a:latin typeface="Cambria Math"/>
                      </a:rPr>
                      <m:t> </m:t>
                    </m:r>
                    <m:r>
                      <a:rPr lang="en-GB" b="0" i="1" smtClean="0">
                        <a:latin typeface="Cambria Math"/>
                      </a:rPr>
                      <m:t>𝑡h𝑎𝑡</m:t>
                    </m:r>
                    <m:r>
                      <a:rPr lang="en-GB" b="0" i="1" smtClean="0">
                        <a:latin typeface="Cambria Math"/>
                      </a:rPr>
                      <m:t> </m:t>
                    </m:r>
                    <m:r>
                      <a:rPr lang="en-GB" b="0" i="1" smtClean="0">
                        <a:latin typeface="Cambria Math"/>
                      </a:rPr>
                      <m:t>𝑛</m:t>
                    </m:r>
                    <m:r>
                      <a:rPr lang="en-GB" b="0" i="1" smtClean="0">
                        <a:latin typeface="Cambria Math"/>
                      </a:rPr>
                      <m:t>=</m:t>
                    </m:r>
                    <m:f>
                      <m:fPr>
                        <m:ctrlPr>
                          <a:rPr lang="en-GB" b="0" i="1" smtClean="0">
                            <a:latin typeface="Cambria Math"/>
                          </a:rPr>
                        </m:ctrlPr>
                      </m:fPr>
                      <m:num>
                        <m:r>
                          <a:rPr lang="en-GB" b="0" i="1" smtClean="0">
                            <a:latin typeface="Cambria Math"/>
                          </a:rPr>
                          <m:t>𝑝𝑉</m:t>
                        </m:r>
                      </m:num>
                      <m:den>
                        <m:r>
                          <a:rPr lang="en-GB" b="0" i="1" smtClean="0">
                            <a:latin typeface="Cambria Math"/>
                          </a:rPr>
                          <m:t>𝑅𝑇</m:t>
                        </m:r>
                      </m:den>
                    </m:f>
                  </m:oMath>
                </a14:m>
                <a:endParaRPr lang="en-GB" dirty="0" smtClean="0"/>
              </a:p>
              <a:p>
                <a:r>
                  <a:rPr lang="en-GB" dirty="0" smtClean="0"/>
                  <a:t>This leads us onto density of an ideal gas:</a:t>
                </a:r>
              </a:p>
              <a:p>
                <a14:m>
                  <m:oMath xmlns:m="http://schemas.openxmlformats.org/officeDocument/2006/math">
                    <m:r>
                      <a:rPr lang="en-GB" i="1" smtClean="0">
                        <a:latin typeface="Cambria Math"/>
                        <a:ea typeface="Cambria Math"/>
                      </a:rPr>
                      <m:t>𝜌</m:t>
                    </m:r>
                    <m:r>
                      <a:rPr lang="en-GB" b="0" i="1" smtClean="0">
                        <a:latin typeface="Cambria Math"/>
                        <a:ea typeface="Cambria Math"/>
                      </a:rPr>
                      <m:t>=</m:t>
                    </m:r>
                    <m:f>
                      <m:fPr>
                        <m:ctrlPr>
                          <a:rPr lang="en-GB" b="0" i="1" smtClean="0">
                            <a:latin typeface="Cambria Math"/>
                            <a:ea typeface="Cambria Math"/>
                          </a:rPr>
                        </m:ctrlPr>
                      </m:fPr>
                      <m:num>
                        <m:sSub>
                          <m:sSubPr>
                            <m:ctrlPr>
                              <a:rPr lang="en-GB" b="0" i="1" smtClean="0">
                                <a:latin typeface="Cambria Math"/>
                                <a:ea typeface="Cambria Math"/>
                              </a:rPr>
                            </m:ctrlPr>
                          </m:sSubPr>
                          <m:e>
                            <m:r>
                              <a:rPr lang="en-GB" b="0" i="1" smtClean="0">
                                <a:latin typeface="Cambria Math"/>
                                <a:ea typeface="Cambria Math"/>
                              </a:rPr>
                              <m:t>𝑀</m:t>
                            </m:r>
                          </m:e>
                          <m:sub>
                            <m:r>
                              <a:rPr lang="en-GB" b="0" i="1" smtClean="0">
                                <a:latin typeface="Cambria Math"/>
                                <a:ea typeface="Cambria Math"/>
                              </a:rPr>
                              <m:t>𝑠</m:t>
                            </m:r>
                          </m:sub>
                        </m:sSub>
                      </m:num>
                      <m:den>
                        <m:r>
                          <a:rPr lang="en-GB" b="0" i="1" smtClean="0">
                            <a:latin typeface="Cambria Math"/>
                            <a:ea typeface="Cambria Math"/>
                          </a:rPr>
                          <m:t>𝑉</m:t>
                        </m:r>
                      </m:den>
                    </m:f>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𝑛𝑀</m:t>
                        </m:r>
                      </m:num>
                      <m:den>
                        <m:r>
                          <a:rPr lang="en-GB" b="0" i="1" smtClean="0">
                            <a:latin typeface="Cambria Math"/>
                            <a:ea typeface="Cambria Math"/>
                          </a:rPr>
                          <m:t>𝑉</m:t>
                        </m:r>
                      </m:den>
                    </m:f>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𝑝𝑀</m:t>
                        </m:r>
                      </m:num>
                      <m:den>
                        <m:r>
                          <a:rPr lang="en-GB" b="0" i="1" smtClean="0">
                            <a:latin typeface="Cambria Math"/>
                            <a:ea typeface="Cambria Math"/>
                          </a:rPr>
                          <m:t>𝑅𝑇</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Tree>
    <p:extLst>
      <p:ext uri="{BB962C8B-B14F-4D97-AF65-F5344CB8AC3E}">
        <p14:creationId xmlns:p14="http://schemas.microsoft.com/office/powerpoint/2010/main" val="1728059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Ideal Gas Constant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GB" dirty="0" smtClean="0"/>
                  <a:t>Sometimes we express the ideal gas law in terms of a single constant associated with the gas:</a:t>
                </a:r>
              </a:p>
              <a:p>
                <a14:m>
                  <m:oMath xmlns:m="http://schemas.openxmlformats.org/officeDocument/2006/math">
                    <m:r>
                      <a:rPr lang="en-GB" b="0" i="1" smtClean="0">
                        <a:latin typeface="Cambria Math"/>
                      </a:rPr>
                      <m:t>𝑝𝑉</m:t>
                    </m:r>
                    <m:r>
                      <a:rPr lang="en-GB" b="0" i="1" smtClean="0">
                        <a:latin typeface="Cambria Math"/>
                      </a:rPr>
                      <m:t>=</m:t>
                    </m:r>
                    <m:r>
                      <a:rPr lang="en-GB" b="0" i="1" smtClean="0">
                        <a:latin typeface="Cambria Math"/>
                      </a:rPr>
                      <m:t>𝑛𝑅𝑇</m:t>
                    </m:r>
                  </m:oMath>
                </a14:m>
                <a:r>
                  <a:rPr lang="en-GB" dirty="0" smtClean="0"/>
                  <a:t>  substitute </a:t>
                </a:r>
                <a14:m>
                  <m:oMath xmlns:m="http://schemas.openxmlformats.org/officeDocument/2006/math">
                    <m:r>
                      <a:rPr lang="en-GB" b="0" i="1" smtClean="0">
                        <a:latin typeface="Cambria Math"/>
                      </a:rPr>
                      <m:t>𝑛</m:t>
                    </m:r>
                    <m:r>
                      <a:rPr lang="en-GB" b="0" i="1" smtClean="0">
                        <a:latin typeface="Cambria Math"/>
                      </a:rPr>
                      <m:t>=</m:t>
                    </m:r>
                    <m:f>
                      <m:fPr>
                        <m:ctrlPr>
                          <a:rPr lang="en-GB" b="0" i="1" smtClean="0">
                            <a:latin typeface="Cambria Math"/>
                          </a:rPr>
                        </m:ctrlPr>
                      </m:fPr>
                      <m:num>
                        <m:r>
                          <a:rPr lang="en-GB" b="0" i="1" smtClean="0">
                            <a:latin typeface="Cambria Math"/>
                          </a:rPr>
                          <m:t>𝑁</m:t>
                        </m:r>
                      </m:num>
                      <m:den>
                        <m:sSub>
                          <m:sSubPr>
                            <m:ctrlPr>
                              <a:rPr lang="en-GB" b="0" i="1" smtClean="0">
                                <a:latin typeface="Cambria Math"/>
                              </a:rPr>
                            </m:ctrlPr>
                          </m:sSubPr>
                          <m:e>
                            <m:r>
                              <a:rPr lang="en-GB" b="0" i="1" smtClean="0">
                                <a:latin typeface="Cambria Math"/>
                              </a:rPr>
                              <m:t>𝑁</m:t>
                            </m:r>
                          </m:e>
                          <m:sub>
                            <m:r>
                              <a:rPr lang="en-GB" b="0" i="1" smtClean="0">
                                <a:latin typeface="Cambria Math"/>
                              </a:rPr>
                              <m:t>𝐴</m:t>
                            </m:r>
                          </m:sub>
                        </m:sSub>
                      </m:den>
                    </m:f>
                  </m:oMath>
                </a14:m>
                <a:endParaRPr lang="en-GB" dirty="0" smtClean="0"/>
              </a:p>
              <a:p>
                <a:r>
                  <a:rPr lang="en-GB" dirty="0" smtClean="0"/>
                  <a:t>Gives….</a:t>
                </a:r>
              </a:p>
              <a:p>
                <a14:m>
                  <m:oMath xmlns:m="http://schemas.openxmlformats.org/officeDocument/2006/math">
                    <m:r>
                      <a:rPr lang="en-GB" b="0" i="1" smtClean="0">
                        <a:latin typeface="Cambria Math"/>
                      </a:rPr>
                      <m:t>𝑝𝑉</m:t>
                    </m:r>
                    <m:r>
                      <a:rPr lang="en-GB" b="0" i="1" smtClean="0">
                        <a:latin typeface="Cambria Math"/>
                      </a:rPr>
                      <m:t>=</m:t>
                    </m:r>
                    <m:r>
                      <a:rPr lang="en-GB" b="0" i="1" smtClean="0">
                        <a:latin typeface="Cambria Math"/>
                      </a:rPr>
                      <m:t>𝑁𝑘𝑇</m:t>
                    </m:r>
                  </m:oMath>
                </a14:m>
                <a:endParaRPr lang="en-GB" dirty="0" smtClean="0"/>
              </a:p>
              <a:p>
                <a:r>
                  <a:rPr lang="en-GB" dirty="0" smtClean="0"/>
                  <a:t>Where </a:t>
                </a:r>
                <a14:m>
                  <m:oMath xmlns:m="http://schemas.openxmlformats.org/officeDocument/2006/math">
                    <m:r>
                      <a:rPr lang="en-GB" b="0" i="1" smtClean="0">
                        <a:latin typeface="Cambria Math"/>
                      </a:rPr>
                      <m:t>𝑘</m:t>
                    </m:r>
                    <m:r>
                      <a:rPr lang="en-GB" b="0" i="1" smtClean="0">
                        <a:latin typeface="Cambria Math"/>
                      </a:rPr>
                      <m:t>=</m:t>
                    </m:r>
                    <m:f>
                      <m:fPr>
                        <m:ctrlPr>
                          <a:rPr lang="en-GB" b="0" i="1" smtClean="0">
                            <a:latin typeface="Cambria Math"/>
                          </a:rPr>
                        </m:ctrlPr>
                      </m:fPr>
                      <m:num>
                        <m:r>
                          <a:rPr lang="en-GB" b="0" i="1" smtClean="0">
                            <a:latin typeface="Cambria Math"/>
                          </a:rPr>
                          <m:t>𝑅</m:t>
                        </m:r>
                      </m:num>
                      <m:den>
                        <m:sSub>
                          <m:sSubPr>
                            <m:ctrlPr>
                              <a:rPr lang="en-GB" b="0" i="1" smtClean="0">
                                <a:latin typeface="Cambria Math"/>
                              </a:rPr>
                            </m:ctrlPr>
                          </m:sSubPr>
                          <m:e>
                            <m:r>
                              <a:rPr lang="en-GB" b="0" i="1" smtClean="0">
                                <a:latin typeface="Cambria Math"/>
                              </a:rPr>
                              <m:t>𝑁</m:t>
                            </m:r>
                          </m:e>
                          <m:sub>
                            <m:r>
                              <a:rPr lang="en-GB" b="0" i="1" smtClean="0">
                                <a:latin typeface="Cambria Math"/>
                              </a:rPr>
                              <m:t>𝐴</m:t>
                            </m:r>
                          </m:sub>
                        </m:sSub>
                      </m:den>
                    </m:f>
                  </m:oMath>
                </a14:m>
                <a:r>
                  <a:rPr lang="en-GB" dirty="0" smtClean="0"/>
                  <a:t> is the Boltzmann constant </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889"/>
                </a:stretch>
              </a:blipFill>
            </p:spPr>
            <p:txBody>
              <a:bodyPr/>
              <a:lstStyle/>
              <a:p>
                <a:r>
                  <a:rPr lang="en-GB">
                    <a:noFill/>
                  </a:rPr>
                  <a:t> </a:t>
                </a:r>
              </a:p>
            </p:txBody>
          </p:sp>
        </mc:Fallback>
      </mc:AlternateContent>
    </p:spTree>
    <p:extLst>
      <p:ext uri="{BB962C8B-B14F-4D97-AF65-F5344CB8AC3E}">
        <p14:creationId xmlns:p14="http://schemas.microsoft.com/office/powerpoint/2010/main" val="249990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Boltzmann Constant</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What is the value for k?</a:t>
                </a:r>
              </a:p>
              <a:p>
                <a:endParaRPr lang="en-GB" dirty="0" smtClean="0"/>
              </a:p>
              <a:p>
                <a14:m>
                  <m:oMath xmlns:m="http://schemas.openxmlformats.org/officeDocument/2006/math">
                    <m:r>
                      <a:rPr lang="en-GB" i="1">
                        <a:latin typeface="Cambria Math"/>
                      </a:rPr>
                      <m:t>𝑘</m:t>
                    </m:r>
                    <m:r>
                      <a:rPr lang="en-GB" i="1">
                        <a:latin typeface="Cambria Math"/>
                      </a:rPr>
                      <m:t>=</m:t>
                    </m:r>
                    <m:f>
                      <m:fPr>
                        <m:ctrlPr>
                          <a:rPr lang="en-GB" i="1">
                            <a:latin typeface="Cambria Math"/>
                          </a:rPr>
                        </m:ctrlPr>
                      </m:fPr>
                      <m:num>
                        <m:r>
                          <a:rPr lang="en-GB" i="1">
                            <a:latin typeface="Cambria Math"/>
                          </a:rPr>
                          <m:t>𝑅</m:t>
                        </m:r>
                      </m:num>
                      <m:den>
                        <m:sSub>
                          <m:sSubPr>
                            <m:ctrlPr>
                              <a:rPr lang="en-GB" i="1">
                                <a:latin typeface="Cambria Math"/>
                              </a:rPr>
                            </m:ctrlPr>
                          </m:sSubPr>
                          <m:e>
                            <m:r>
                              <a:rPr lang="en-GB" i="1">
                                <a:latin typeface="Cambria Math"/>
                              </a:rPr>
                              <m:t>𝑁</m:t>
                            </m:r>
                          </m:e>
                          <m:sub>
                            <m:r>
                              <a:rPr lang="en-GB" i="1">
                                <a:latin typeface="Cambria Math"/>
                              </a:rPr>
                              <m:t>𝐴</m:t>
                            </m:r>
                          </m:sub>
                        </m:sSub>
                      </m:den>
                    </m:f>
                    <m:r>
                      <a:rPr lang="en-GB" b="0" i="1" smtClean="0">
                        <a:latin typeface="Cambria Math"/>
                      </a:rPr>
                      <m:t>=</m:t>
                    </m:r>
                    <m:f>
                      <m:fPr>
                        <m:ctrlPr>
                          <a:rPr lang="en-GB" b="0" i="1" smtClean="0">
                            <a:latin typeface="Cambria Math"/>
                          </a:rPr>
                        </m:ctrlPr>
                      </m:fPr>
                      <m:num>
                        <m:r>
                          <a:rPr lang="en-GB" b="0" i="1" smtClean="0">
                            <a:latin typeface="Cambria Math"/>
                          </a:rPr>
                          <m:t>8.31</m:t>
                        </m:r>
                      </m:num>
                      <m:den>
                        <m:r>
                          <a:rPr lang="en-GB" b="0" i="1" smtClean="0">
                            <a:latin typeface="Cambria Math"/>
                          </a:rPr>
                          <m:t>6.023</m:t>
                        </m:r>
                        <m:r>
                          <a:rPr lang="en-GB" b="0" i="1" smtClean="0">
                            <a:latin typeface="Cambria Math"/>
                            <a:ea typeface="Cambria Math"/>
                          </a:rPr>
                          <m:t>×1</m:t>
                        </m:r>
                        <m:sSup>
                          <m:sSupPr>
                            <m:ctrlPr>
                              <a:rPr lang="en-GB" b="0" i="1" smtClean="0">
                                <a:latin typeface="Cambria Math"/>
                                <a:ea typeface="Cambria Math"/>
                              </a:rPr>
                            </m:ctrlPr>
                          </m:sSupPr>
                          <m:e>
                            <m:r>
                              <a:rPr lang="en-GB" b="0" i="1" smtClean="0">
                                <a:latin typeface="Cambria Math"/>
                                <a:ea typeface="Cambria Math"/>
                              </a:rPr>
                              <m:t>0</m:t>
                            </m:r>
                          </m:e>
                          <m:sup>
                            <m:r>
                              <a:rPr lang="en-GB" b="0" i="1" smtClean="0">
                                <a:latin typeface="Cambria Math"/>
                                <a:ea typeface="Cambria Math"/>
                              </a:rPr>
                              <m:t>23</m:t>
                            </m:r>
                          </m:sup>
                        </m:sSup>
                      </m:den>
                    </m:f>
                    <m:r>
                      <a:rPr lang="en-GB" b="0" i="1" smtClean="0">
                        <a:latin typeface="Cambria Math"/>
                      </a:rPr>
                      <m:t>=1.38</m:t>
                    </m:r>
                    <m:r>
                      <a:rPr lang="en-GB" b="0" i="1" smtClean="0">
                        <a:latin typeface="Cambria Math"/>
                        <a:ea typeface="Cambria Math"/>
                      </a:rPr>
                      <m:t>×1</m:t>
                    </m:r>
                    <m:sSup>
                      <m:sSupPr>
                        <m:ctrlPr>
                          <a:rPr lang="en-GB" b="0" i="1" smtClean="0">
                            <a:latin typeface="Cambria Math"/>
                            <a:ea typeface="Cambria Math"/>
                          </a:rPr>
                        </m:ctrlPr>
                      </m:sSupPr>
                      <m:e>
                        <m:r>
                          <a:rPr lang="en-GB" b="0" i="1" smtClean="0">
                            <a:latin typeface="Cambria Math"/>
                            <a:ea typeface="Cambria Math"/>
                          </a:rPr>
                          <m:t>0</m:t>
                        </m:r>
                      </m:e>
                      <m:sup>
                        <m:r>
                          <a:rPr lang="en-GB" b="0" i="1" smtClean="0">
                            <a:latin typeface="Cambria Math"/>
                            <a:ea typeface="Cambria Math"/>
                          </a:rPr>
                          <m:t>−23</m:t>
                        </m:r>
                      </m:sup>
                    </m:sSup>
                    <m:r>
                      <a:rPr lang="en-GB" b="0" i="1" smtClean="0">
                        <a:latin typeface="Cambria Math"/>
                        <a:ea typeface="Cambria Math"/>
                      </a:rPr>
                      <m:t>𝐽</m:t>
                    </m:r>
                    <m:r>
                      <a:rPr lang="en-GB" b="0" i="1" smtClean="0">
                        <a:latin typeface="Cambria Math"/>
                        <a:ea typeface="Cambria Math"/>
                      </a:rPr>
                      <m:t> </m:t>
                    </m:r>
                    <m:sSup>
                      <m:sSupPr>
                        <m:ctrlPr>
                          <a:rPr lang="en-GB" b="0" i="1" smtClean="0">
                            <a:latin typeface="Cambria Math"/>
                            <a:ea typeface="Cambria Math"/>
                          </a:rPr>
                        </m:ctrlPr>
                      </m:sSupPr>
                      <m:e>
                        <m:r>
                          <a:rPr lang="en-GB" b="0" i="1" smtClean="0">
                            <a:latin typeface="Cambria Math"/>
                            <a:ea typeface="Cambria Math"/>
                          </a:rPr>
                          <m:t>𝐾</m:t>
                        </m:r>
                      </m:e>
                      <m:sup>
                        <m:r>
                          <a:rPr lang="en-GB" b="0" i="1" smtClean="0">
                            <a:latin typeface="Cambria Math"/>
                            <a:ea typeface="Cambria Math"/>
                          </a:rPr>
                          <m:t>−1</m:t>
                        </m:r>
                      </m:sup>
                    </m:sSup>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Tree>
    <p:extLst>
      <p:ext uri="{BB962C8B-B14F-4D97-AF65-F5344CB8AC3E}">
        <p14:creationId xmlns:p14="http://schemas.microsoft.com/office/powerpoint/2010/main" val="23724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normAutofit fontScale="85000" lnSpcReduction="20000"/>
          </a:bodyPr>
          <a:lstStyle/>
          <a:p>
            <a:r>
              <a:rPr lang="en-GB" b="1" dirty="0"/>
              <a:t>(a) </a:t>
            </a:r>
            <a:r>
              <a:rPr lang="en-GB" dirty="0"/>
              <a:t>In a diesel engine, the piston compresses air at 305 K to a volume that is </a:t>
            </a:r>
            <a:r>
              <a:rPr lang="en-GB" dirty="0" smtClean="0"/>
              <a:t>one-sixth </a:t>
            </a:r>
            <a:r>
              <a:rPr lang="en-GB" dirty="0"/>
              <a:t>of the original volume and a pressure that is 48.5 times the original pressure. What is the temperature of the air after the compression? </a:t>
            </a:r>
            <a:br>
              <a:rPr lang="en-GB" dirty="0"/>
            </a:br>
            <a:r>
              <a:rPr lang="en-GB" dirty="0"/>
              <a:t/>
            </a:r>
            <a:br>
              <a:rPr lang="en-GB" dirty="0"/>
            </a:br>
            <a:r>
              <a:rPr lang="en-GB" b="1" dirty="0"/>
              <a:t>(b) </a:t>
            </a:r>
            <a:r>
              <a:rPr lang="en-GB" dirty="0"/>
              <a:t>A balloon contains 2.0 </a:t>
            </a:r>
            <a:r>
              <a:rPr lang="en-GB" dirty="0" smtClean="0"/>
              <a:t>litres </a:t>
            </a:r>
            <a:r>
              <a:rPr lang="en-GB" dirty="0"/>
              <a:t>(1 </a:t>
            </a:r>
            <a:r>
              <a:rPr lang="en-GB" dirty="0" smtClean="0"/>
              <a:t>litre </a:t>
            </a:r>
            <a:r>
              <a:rPr lang="en-GB" dirty="0"/>
              <a:t>= 10</a:t>
            </a:r>
            <a:r>
              <a:rPr lang="en-GB" baseline="30000" dirty="0"/>
              <a:t>3</a:t>
            </a:r>
            <a:r>
              <a:rPr lang="en-GB" dirty="0"/>
              <a:t> cm</a:t>
            </a:r>
            <a:r>
              <a:rPr lang="en-GB" baseline="30000" dirty="0"/>
              <a:t>3</a:t>
            </a:r>
            <a:r>
              <a:rPr lang="en-GB" dirty="0"/>
              <a:t>) of nitrogen gas at a temperature of 77 K and a pressure of 101 </a:t>
            </a:r>
            <a:r>
              <a:rPr lang="en-GB" dirty="0" err="1"/>
              <a:t>kPa</a:t>
            </a:r>
            <a:r>
              <a:rPr lang="en-GB" dirty="0"/>
              <a:t>. If the temperature of the gas is allowed to increase to 23 </a:t>
            </a:r>
            <a:r>
              <a:rPr lang="en-GB" baseline="30000" dirty="0" err="1"/>
              <a:t>o</a:t>
            </a:r>
            <a:r>
              <a:rPr lang="en-GB" dirty="0" err="1"/>
              <a:t>C</a:t>
            </a:r>
            <a:r>
              <a:rPr lang="en-GB" dirty="0"/>
              <a:t> and the pressure remains constant, what volume will the gas occupy? </a:t>
            </a:r>
            <a:br>
              <a:rPr lang="en-GB" dirty="0"/>
            </a:br>
            <a:endParaRPr lang="en-GB" dirty="0"/>
          </a:p>
        </p:txBody>
      </p:sp>
    </p:spTree>
    <p:extLst>
      <p:ext uri="{BB962C8B-B14F-4D97-AF65-F5344CB8AC3E}">
        <p14:creationId xmlns:p14="http://schemas.microsoft.com/office/powerpoint/2010/main" val="857017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Kinetic Theory of Gases</a:t>
            </a:r>
            <a:endParaRPr lang="en-GB" dirty="0"/>
          </a:p>
        </p:txBody>
      </p:sp>
      <p:sp>
        <p:nvSpPr>
          <p:cNvPr id="3" name="Content Placeholder 2"/>
          <p:cNvSpPr>
            <a:spLocks noGrp="1"/>
          </p:cNvSpPr>
          <p:nvPr>
            <p:ph idx="1"/>
          </p:nvPr>
        </p:nvSpPr>
        <p:spPr/>
        <p:txBody>
          <a:bodyPr>
            <a:normAutofit/>
          </a:bodyPr>
          <a:lstStyle/>
          <a:p>
            <a:r>
              <a:rPr lang="en-GB" dirty="0"/>
              <a:t>The kinetic theory describes a gas as a large number of </a:t>
            </a:r>
            <a:r>
              <a:rPr lang="en-GB" dirty="0" smtClean="0"/>
              <a:t>sub microscopic </a:t>
            </a:r>
            <a:r>
              <a:rPr lang="en-GB" dirty="0"/>
              <a:t>particles (atoms or molecules), all of which are in constant, random </a:t>
            </a:r>
            <a:r>
              <a:rPr lang="en-GB" dirty="0" smtClean="0"/>
              <a:t>motion</a:t>
            </a:r>
          </a:p>
          <a:p>
            <a:r>
              <a:rPr lang="en-GB" dirty="0" smtClean="0"/>
              <a:t>The </a:t>
            </a:r>
            <a:r>
              <a:rPr lang="en-GB" dirty="0"/>
              <a:t>rapidly moving particles constantly collide with each other and with the walls of the </a:t>
            </a:r>
            <a:r>
              <a:rPr lang="en-GB" dirty="0" smtClean="0"/>
              <a:t>container </a:t>
            </a:r>
            <a:endParaRPr lang="en-GB" dirty="0" smtClean="0"/>
          </a:p>
        </p:txBody>
      </p:sp>
    </p:spTree>
    <p:extLst>
      <p:ext uri="{BB962C8B-B14F-4D97-AF65-F5344CB8AC3E}">
        <p14:creationId xmlns:p14="http://schemas.microsoft.com/office/powerpoint/2010/main" val="17174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Gases</a:t>
            </a:r>
          </a:p>
          <a:p>
            <a:r>
              <a:rPr lang="en-GB" dirty="0" smtClean="0"/>
              <a:t>Brownian Motion</a:t>
            </a:r>
          </a:p>
          <a:p>
            <a:r>
              <a:rPr lang="en-GB" dirty="0" smtClean="0"/>
              <a:t>Avogadro</a:t>
            </a:r>
          </a:p>
          <a:p>
            <a:r>
              <a:rPr lang="en-GB" dirty="0" smtClean="0"/>
              <a:t>Molar Mass</a:t>
            </a:r>
          </a:p>
          <a:p>
            <a:r>
              <a:rPr lang="en-GB" dirty="0" smtClean="0"/>
              <a:t>Ideal Gas Law</a:t>
            </a:r>
          </a:p>
          <a:p>
            <a:r>
              <a:rPr lang="en-GB" dirty="0" smtClean="0"/>
              <a:t>Kinetic Theory</a:t>
            </a:r>
          </a:p>
          <a:p>
            <a:endParaRPr lang="en-GB" dirty="0"/>
          </a:p>
        </p:txBody>
      </p:sp>
    </p:spTree>
    <p:extLst>
      <p:ext uri="{BB962C8B-B14F-4D97-AF65-F5344CB8AC3E}">
        <p14:creationId xmlns:p14="http://schemas.microsoft.com/office/powerpoint/2010/main" val="1888944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Kinetic Theory</a:t>
            </a:r>
            <a:endParaRPr lang="en-GB" dirty="0"/>
          </a:p>
        </p:txBody>
      </p:sp>
      <p:sp>
        <p:nvSpPr>
          <p:cNvPr id="3" name="Content Placeholder 2"/>
          <p:cNvSpPr>
            <a:spLocks noGrp="1"/>
          </p:cNvSpPr>
          <p:nvPr>
            <p:ph idx="1"/>
          </p:nvPr>
        </p:nvSpPr>
        <p:spPr/>
        <p:txBody>
          <a:bodyPr>
            <a:normAutofit lnSpcReduction="10000"/>
          </a:bodyPr>
          <a:lstStyle/>
          <a:p>
            <a:r>
              <a:rPr lang="en-GB" dirty="0"/>
              <a:t>Kinetic theory explains macroscopic properties of gases, such as pressure, temperature, viscosity, thermal conductivity, and volume, by considering their molecular composition and </a:t>
            </a:r>
            <a:r>
              <a:rPr lang="en-GB" dirty="0" smtClean="0"/>
              <a:t>motion</a:t>
            </a:r>
            <a:endParaRPr lang="en-GB" dirty="0"/>
          </a:p>
          <a:p>
            <a:r>
              <a:rPr lang="en-GB" dirty="0"/>
              <a:t>The theory postulates that gas pressure is due to the impacts, on the walls of a container, of molecules or atoms moving at different </a:t>
            </a:r>
            <a:r>
              <a:rPr lang="en-GB" dirty="0" smtClean="0"/>
              <a:t>velocities</a:t>
            </a:r>
            <a:endParaRPr lang="en-GB" dirty="0"/>
          </a:p>
          <a:p>
            <a:endParaRPr lang="en-GB" dirty="0"/>
          </a:p>
        </p:txBody>
      </p:sp>
    </p:spTree>
    <p:extLst>
      <p:ext uri="{BB962C8B-B14F-4D97-AF65-F5344CB8AC3E}">
        <p14:creationId xmlns:p14="http://schemas.microsoft.com/office/powerpoint/2010/main" val="159260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Assumptions of Kinetic Theory</a:t>
            </a:r>
            <a:endParaRPr lang="en-GB" dirty="0"/>
          </a:p>
        </p:txBody>
      </p:sp>
      <p:sp>
        <p:nvSpPr>
          <p:cNvPr id="3" name="Content Placeholder 2"/>
          <p:cNvSpPr>
            <a:spLocks noGrp="1"/>
          </p:cNvSpPr>
          <p:nvPr>
            <p:ph idx="1"/>
          </p:nvPr>
        </p:nvSpPr>
        <p:spPr/>
        <p:txBody>
          <a:bodyPr>
            <a:normAutofit fontScale="92500" lnSpcReduction="20000"/>
          </a:bodyPr>
          <a:lstStyle/>
          <a:p>
            <a:r>
              <a:rPr lang="en-US" dirty="0"/>
              <a:t>The gas consists of very small particles known as </a:t>
            </a:r>
            <a:r>
              <a:rPr lang="en-US" dirty="0" smtClean="0"/>
              <a:t>molecules</a:t>
            </a:r>
          </a:p>
          <a:p>
            <a:r>
              <a:rPr lang="en-US" dirty="0" smtClean="0"/>
              <a:t>This </a:t>
            </a:r>
            <a:r>
              <a:rPr lang="en-US" dirty="0"/>
              <a:t>smallness of their size is such that the total volume of the individual gas molecules added up is negligible compared to the </a:t>
            </a:r>
            <a:r>
              <a:rPr lang="en-US" dirty="0" smtClean="0"/>
              <a:t>container</a:t>
            </a:r>
          </a:p>
          <a:p>
            <a:r>
              <a:rPr lang="en-US" dirty="0" smtClean="0"/>
              <a:t>This </a:t>
            </a:r>
            <a:r>
              <a:rPr lang="en-US" dirty="0"/>
              <a:t>is equivalent to stating that the average </a:t>
            </a:r>
            <a:r>
              <a:rPr lang="en-US" dirty="0" smtClean="0"/>
              <a:t>distance </a:t>
            </a:r>
            <a:r>
              <a:rPr lang="en-US" dirty="0"/>
              <a:t>separating the gas particles is large compared to their </a:t>
            </a:r>
            <a:r>
              <a:rPr lang="en-US" dirty="0" smtClean="0"/>
              <a:t>size</a:t>
            </a:r>
            <a:endParaRPr lang="en-GB" dirty="0"/>
          </a:p>
          <a:p>
            <a:r>
              <a:rPr lang="en-US" dirty="0"/>
              <a:t>These particles have the same </a:t>
            </a:r>
            <a:r>
              <a:rPr lang="en-US" dirty="0" smtClean="0"/>
              <a:t>mass</a:t>
            </a:r>
            <a:endParaRPr lang="en-GB" dirty="0"/>
          </a:p>
          <a:p>
            <a:r>
              <a:rPr lang="en-US" dirty="0"/>
              <a:t>The number of molecules is so large that statistical treatment can be </a:t>
            </a:r>
            <a:r>
              <a:rPr lang="en-US" dirty="0" smtClean="0"/>
              <a:t>applied</a:t>
            </a:r>
            <a:endParaRPr lang="en-GB" dirty="0"/>
          </a:p>
          <a:p>
            <a:endParaRPr lang="en-GB" dirty="0"/>
          </a:p>
        </p:txBody>
      </p:sp>
    </p:spTree>
    <p:extLst>
      <p:ext uri="{BB962C8B-B14F-4D97-AF65-F5344CB8AC3E}">
        <p14:creationId xmlns:p14="http://schemas.microsoft.com/office/powerpoint/2010/main" val="1831186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Assumptions of Kinetic Theory</a:t>
            </a:r>
            <a:endParaRPr lang="en-GB" dirty="0"/>
          </a:p>
        </p:txBody>
      </p:sp>
      <p:sp>
        <p:nvSpPr>
          <p:cNvPr id="3" name="Content Placeholder 2"/>
          <p:cNvSpPr>
            <a:spLocks noGrp="1"/>
          </p:cNvSpPr>
          <p:nvPr>
            <p:ph idx="1"/>
          </p:nvPr>
        </p:nvSpPr>
        <p:spPr/>
        <p:txBody>
          <a:bodyPr>
            <a:normAutofit fontScale="92500" lnSpcReduction="10000"/>
          </a:bodyPr>
          <a:lstStyle/>
          <a:p>
            <a:r>
              <a:rPr lang="en-US" dirty="0"/>
              <a:t>These molecules are in constant, random, and rapid </a:t>
            </a:r>
            <a:r>
              <a:rPr lang="en-US" dirty="0" smtClean="0"/>
              <a:t>motion</a:t>
            </a:r>
            <a:endParaRPr lang="en-GB" dirty="0"/>
          </a:p>
          <a:p>
            <a:r>
              <a:rPr lang="en-US" dirty="0"/>
              <a:t>The rapidly moving particles constantly collide among themselves and with the walls of the container. All these collisions are perfectly elastic. This means, the molecules are considered to be perfectly spherical in shape, and elastic in nature. </a:t>
            </a:r>
            <a:endParaRPr lang="en-GB" dirty="0"/>
          </a:p>
          <a:p>
            <a:r>
              <a:rPr lang="en-US" dirty="0"/>
              <a:t>Except during collisions, the interactions among molecules are negligible. (That is, they exert no forces on one another.) </a:t>
            </a:r>
            <a:endParaRPr lang="en-GB" dirty="0"/>
          </a:p>
          <a:p>
            <a:endParaRPr lang="en-GB" dirty="0"/>
          </a:p>
        </p:txBody>
      </p:sp>
    </p:spTree>
    <p:extLst>
      <p:ext uri="{BB962C8B-B14F-4D97-AF65-F5344CB8AC3E}">
        <p14:creationId xmlns:p14="http://schemas.microsoft.com/office/powerpoint/2010/main" val="3060443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of Kinetic Theory</a:t>
            </a:r>
            <a:endParaRPr lang="en-GB" dirty="0"/>
          </a:p>
        </p:txBody>
      </p:sp>
      <p:sp>
        <p:nvSpPr>
          <p:cNvPr id="3" name="Content Placeholder 2"/>
          <p:cNvSpPr>
            <a:spLocks noGrp="1"/>
          </p:cNvSpPr>
          <p:nvPr>
            <p:ph idx="1"/>
          </p:nvPr>
        </p:nvSpPr>
        <p:spPr/>
        <p:txBody>
          <a:bodyPr/>
          <a:lstStyle/>
          <a:p>
            <a:r>
              <a:rPr lang="en-GB" dirty="0" smtClean="0"/>
              <a:t>From the assumptions made in Kinetic Theory and thinking as creatively as possible in all terms physical….</a:t>
            </a:r>
          </a:p>
          <a:p>
            <a:r>
              <a:rPr lang="en-GB" dirty="0" smtClean="0"/>
              <a:t>What implications can you draw?</a:t>
            </a:r>
            <a:endParaRPr lang="en-GB" dirty="0"/>
          </a:p>
        </p:txBody>
      </p:sp>
    </p:spTree>
    <p:extLst>
      <p:ext uri="{BB962C8B-B14F-4D97-AF65-F5344CB8AC3E}">
        <p14:creationId xmlns:p14="http://schemas.microsoft.com/office/powerpoint/2010/main" val="3682295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Implications of Kinetic Theory</a:t>
            </a:r>
          </a:p>
        </p:txBody>
      </p:sp>
      <p:sp>
        <p:nvSpPr>
          <p:cNvPr id="3" name="Content Placeholder 2"/>
          <p:cNvSpPr>
            <a:spLocks noGrp="1"/>
          </p:cNvSpPr>
          <p:nvPr>
            <p:ph idx="1"/>
          </p:nvPr>
        </p:nvSpPr>
        <p:spPr/>
        <p:txBody>
          <a:bodyPr>
            <a:normAutofit fontScale="92500"/>
          </a:bodyPr>
          <a:lstStyle/>
          <a:p>
            <a:r>
              <a:rPr lang="en-US" dirty="0"/>
              <a:t>Relativistic effects are negligible.</a:t>
            </a:r>
            <a:endParaRPr lang="en-GB" dirty="0"/>
          </a:p>
          <a:p>
            <a:r>
              <a:rPr lang="en-US" dirty="0"/>
              <a:t>Quantum-mechanical effects are negligible. This means that the inter-particle distance is much larger than the de Broglie wavelength and the molecules are treated as classical objects.</a:t>
            </a:r>
            <a:endParaRPr lang="en-GB" dirty="0"/>
          </a:p>
          <a:p>
            <a:r>
              <a:rPr lang="en-US" dirty="0"/>
              <a:t>Because of the above two, their dynamics can be treated classically. This means, the equations of motion of the molecules are time-reversible.</a:t>
            </a:r>
            <a:endParaRPr lang="en-GB" dirty="0"/>
          </a:p>
          <a:p>
            <a:endParaRPr lang="en-GB" dirty="0"/>
          </a:p>
        </p:txBody>
      </p:sp>
    </p:spTree>
    <p:extLst>
      <p:ext uri="{BB962C8B-B14F-4D97-AF65-F5344CB8AC3E}">
        <p14:creationId xmlns:p14="http://schemas.microsoft.com/office/powerpoint/2010/main" val="213694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Implications of Kinetic Theory</a:t>
            </a:r>
          </a:p>
        </p:txBody>
      </p:sp>
      <p:sp>
        <p:nvSpPr>
          <p:cNvPr id="3" name="Content Placeholder 2"/>
          <p:cNvSpPr>
            <a:spLocks noGrp="1"/>
          </p:cNvSpPr>
          <p:nvPr>
            <p:ph idx="1"/>
          </p:nvPr>
        </p:nvSpPr>
        <p:spPr/>
        <p:txBody>
          <a:bodyPr>
            <a:normAutofit/>
          </a:bodyPr>
          <a:lstStyle/>
          <a:p>
            <a:r>
              <a:rPr lang="en-US" dirty="0"/>
              <a:t>The average kinetic energy of the gas particles depends only on the absolute temperature of the system. </a:t>
            </a:r>
            <a:endParaRPr lang="en-US" dirty="0" smtClean="0"/>
          </a:p>
          <a:p>
            <a:r>
              <a:rPr lang="en-US" dirty="0" smtClean="0"/>
              <a:t>The </a:t>
            </a:r>
            <a:r>
              <a:rPr lang="en-US" dirty="0"/>
              <a:t>time during collision of molecule with the container's wall is negligible as compared to the time between successive collisions. </a:t>
            </a:r>
            <a:endParaRPr lang="en-GB" dirty="0"/>
          </a:p>
          <a:p>
            <a:r>
              <a:rPr lang="en-US" dirty="0"/>
              <a:t>Because they have mass, the gas molecules will be affected by gravity. </a:t>
            </a:r>
            <a:endParaRPr lang="en-GB" dirty="0"/>
          </a:p>
          <a:p>
            <a:endParaRPr lang="en-GB" dirty="0"/>
          </a:p>
        </p:txBody>
      </p:sp>
    </p:spTree>
    <p:extLst>
      <p:ext uri="{BB962C8B-B14F-4D97-AF65-F5344CB8AC3E}">
        <p14:creationId xmlns:p14="http://schemas.microsoft.com/office/powerpoint/2010/main" val="3260312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Boyle’s Law by Kinetic Theory</a:t>
            </a:r>
            <a:endParaRPr lang="en-GB" dirty="0"/>
          </a:p>
        </p:txBody>
      </p:sp>
      <p:sp>
        <p:nvSpPr>
          <p:cNvPr id="3" name="Content Placeholder 2"/>
          <p:cNvSpPr>
            <a:spLocks noGrp="1"/>
          </p:cNvSpPr>
          <p:nvPr>
            <p:ph idx="1"/>
          </p:nvPr>
        </p:nvSpPr>
        <p:spPr/>
        <p:txBody>
          <a:bodyPr/>
          <a:lstStyle/>
          <a:p>
            <a:r>
              <a:rPr lang="en-GB" dirty="0" smtClean="0"/>
              <a:t>The pressure of a gas at constant temperature</a:t>
            </a:r>
          </a:p>
          <a:p>
            <a:r>
              <a:rPr lang="en-GB" dirty="0" smtClean="0"/>
              <a:t>Increase pressure by reducing volume</a:t>
            </a:r>
          </a:p>
          <a:p>
            <a:r>
              <a:rPr lang="en-GB" dirty="0" smtClean="0"/>
              <a:t>Gas molecules travel less distance between impacts at the walls because of less space</a:t>
            </a:r>
          </a:p>
          <a:p>
            <a:r>
              <a:rPr lang="en-GB" dirty="0" smtClean="0"/>
              <a:t>Therefore more impacts per second = greater pressure</a:t>
            </a:r>
            <a:endParaRPr lang="en-GB" dirty="0"/>
          </a:p>
        </p:txBody>
      </p:sp>
    </p:spTree>
    <p:extLst>
      <p:ext uri="{BB962C8B-B14F-4D97-AF65-F5344CB8AC3E}">
        <p14:creationId xmlns:p14="http://schemas.microsoft.com/office/powerpoint/2010/main" val="3109848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Pressure Law by Kinetic Theory</a:t>
            </a:r>
            <a:endParaRPr lang="en-GB" dirty="0"/>
          </a:p>
        </p:txBody>
      </p:sp>
      <p:sp>
        <p:nvSpPr>
          <p:cNvPr id="3" name="Content Placeholder 2"/>
          <p:cNvSpPr>
            <a:spLocks noGrp="1"/>
          </p:cNvSpPr>
          <p:nvPr>
            <p:ph idx="1"/>
          </p:nvPr>
        </p:nvSpPr>
        <p:spPr/>
        <p:txBody>
          <a:bodyPr/>
          <a:lstStyle/>
          <a:p>
            <a:r>
              <a:rPr lang="en-GB" dirty="0" smtClean="0"/>
              <a:t>Proportionality between pressure and temperature keeping volume constant</a:t>
            </a:r>
          </a:p>
          <a:p>
            <a:r>
              <a:rPr lang="en-GB" dirty="0" smtClean="0"/>
              <a:t>The average speed of the molecules is increased with the increase in temperature</a:t>
            </a:r>
          </a:p>
          <a:p>
            <a:r>
              <a:rPr lang="en-GB" dirty="0" smtClean="0"/>
              <a:t>This results in more frequent and harder impacts from the molecules onto the container walls resulting in increased pressure</a:t>
            </a:r>
            <a:endParaRPr lang="en-GB" dirty="0"/>
          </a:p>
        </p:txBody>
      </p:sp>
    </p:spTree>
    <p:extLst>
      <p:ext uri="{BB962C8B-B14F-4D97-AF65-F5344CB8AC3E}">
        <p14:creationId xmlns:p14="http://schemas.microsoft.com/office/powerpoint/2010/main" val="65830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Properties of Kinetic Theory</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Pressure and kinetic energy</a:t>
            </a:r>
          </a:p>
          <a:p>
            <a:r>
              <a:rPr lang="en-GB" dirty="0"/>
              <a:t>Pressure is explained by kinetic theory as arising from the force exerted by molecules or atoms impacting on the walls of a </a:t>
            </a:r>
            <a:r>
              <a:rPr lang="en-GB" dirty="0" smtClean="0"/>
              <a:t>container</a:t>
            </a:r>
          </a:p>
          <a:p>
            <a:r>
              <a:rPr lang="en-GB" dirty="0" smtClean="0"/>
              <a:t>Consider </a:t>
            </a:r>
            <a:r>
              <a:rPr lang="en-GB" dirty="0"/>
              <a:t>a gas of </a:t>
            </a:r>
            <a:r>
              <a:rPr lang="en-GB" i="1" dirty="0"/>
              <a:t>N</a:t>
            </a:r>
            <a:r>
              <a:rPr lang="en-GB" dirty="0"/>
              <a:t> molecules, each of mass </a:t>
            </a:r>
            <a:r>
              <a:rPr lang="en-GB" i="1" dirty="0"/>
              <a:t>m</a:t>
            </a:r>
            <a:r>
              <a:rPr lang="en-GB" dirty="0"/>
              <a:t>, enclosed in a cuboidal container of volume </a:t>
            </a:r>
            <a:r>
              <a:rPr lang="en-GB" i="1" dirty="0" smtClean="0"/>
              <a:t>V</a:t>
            </a:r>
            <a:endParaRPr lang="en-GB" dirty="0" smtClean="0"/>
          </a:p>
          <a:p>
            <a:r>
              <a:rPr lang="en-GB" dirty="0" smtClean="0"/>
              <a:t>When </a:t>
            </a:r>
            <a:r>
              <a:rPr lang="en-GB" dirty="0"/>
              <a:t>a gas molecule collides with the wall of the container perpendicular to the </a:t>
            </a:r>
            <a:r>
              <a:rPr lang="en-GB" i="1" dirty="0"/>
              <a:t>x</a:t>
            </a:r>
            <a:r>
              <a:rPr lang="en-GB" dirty="0"/>
              <a:t> coordinate axis and bounces off in the opposite direction with the same speed (an elastic collision), then the momentum lost by the particle and gained by the wall is:</a:t>
            </a:r>
          </a:p>
        </p:txBody>
      </p:sp>
    </p:spTree>
    <p:extLst>
      <p:ext uri="{BB962C8B-B14F-4D97-AF65-F5344CB8AC3E}">
        <p14:creationId xmlns:p14="http://schemas.microsoft.com/office/powerpoint/2010/main" val="2097647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Momentum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GB" i="1" smtClean="0">
                        <a:latin typeface="Cambria Math"/>
                        <a:ea typeface="Cambria Math"/>
                      </a:rPr>
                      <m:t>∆</m:t>
                    </m:r>
                    <m:r>
                      <a:rPr lang="en-GB" b="0" i="1" smtClean="0">
                        <a:latin typeface="Cambria Math"/>
                        <a:ea typeface="Cambria Math"/>
                      </a:rPr>
                      <m:t>𝑝</m:t>
                    </m:r>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𝑖</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𝑓</m:t>
                        </m:r>
                      </m:sub>
                    </m:sSub>
                    <m:r>
                      <a:rPr lang="en-GB" b="0" i="1" smtClean="0">
                        <a:latin typeface="Cambria Math"/>
                        <a:ea typeface="Cambria Math"/>
                      </a:rPr>
                      <m:t>=</m:t>
                    </m:r>
                    <m:sSub>
                      <m:sSubPr>
                        <m:ctrlPr>
                          <a:rPr lang="en-GB" i="1">
                            <a:latin typeface="Cambria Math"/>
                            <a:ea typeface="Cambria Math"/>
                          </a:rPr>
                        </m:ctrlPr>
                      </m:sSubPr>
                      <m:e>
                        <m:r>
                          <a:rPr lang="en-GB" i="1">
                            <a:latin typeface="Cambria Math"/>
                            <a:ea typeface="Cambria Math"/>
                          </a:rPr>
                          <m:t>𝑝</m:t>
                        </m:r>
                      </m:e>
                      <m:sub>
                        <m:r>
                          <a:rPr lang="en-GB" i="1">
                            <a:latin typeface="Cambria Math"/>
                            <a:ea typeface="Cambria Math"/>
                          </a:rPr>
                          <m:t>𝑖</m:t>
                        </m:r>
                      </m:sub>
                    </m:sSub>
                    <m:r>
                      <a:rPr lang="en-GB" i="1">
                        <a:latin typeface="Cambria Math"/>
                        <a:ea typeface="Cambria Math"/>
                      </a:rPr>
                      <m:t>−</m:t>
                    </m:r>
                    <m:d>
                      <m:dPr>
                        <m:ctrlPr>
                          <a:rPr lang="en-GB" i="1" smtClean="0">
                            <a:latin typeface="Cambria Math"/>
                            <a:ea typeface="Cambria Math"/>
                          </a:rPr>
                        </m:ctrlPr>
                      </m:dPr>
                      <m:e>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𝑖</m:t>
                            </m:r>
                          </m:sub>
                        </m:sSub>
                      </m:e>
                    </m:d>
                    <m:r>
                      <a:rPr lang="en-GB" i="1">
                        <a:latin typeface="Cambria Math"/>
                        <a:ea typeface="Cambria Math"/>
                      </a:rPr>
                      <m:t>=</m:t>
                    </m:r>
                    <m:r>
                      <a:rPr lang="en-GB" b="0" i="1" smtClean="0">
                        <a:latin typeface="Cambria Math"/>
                        <a:ea typeface="Cambria Math"/>
                      </a:rPr>
                      <m:t>2</m:t>
                    </m:r>
                    <m:sSub>
                      <m:sSubPr>
                        <m:ctrlPr>
                          <a:rPr lang="en-GB" b="0" i="1" smtClean="0">
                            <a:latin typeface="Cambria Math"/>
                            <a:ea typeface="Cambria Math"/>
                          </a:rPr>
                        </m:ctrlPr>
                      </m:sSubPr>
                      <m:e>
                        <m:r>
                          <a:rPr lang="en-GB" b="0" i="1" smtClean="0">
                            <a:latin typeface="Cambria Math"/>
                            <a:ea typeface="Cambria Math"/>
                          </a:rPr>
                          <m:t>𝑝</m:t>
                        </m:r>
                      </m:e>
                      <m:sub>
                        <m:r>
                          <a:rPr lang="en-GB" b="0" i="1" smtClean="0">
                            <a:latin typeface="Cambria Math"/>
                            <a:ea typeface="Cambria Math"/>
                          </a:rPr>
                          <m:t>𝑖</m:t>
                        </m:r>
                      </m:sub>
                    </m:sSub>
                    <m:r>
                      <a:rPr lang="en-GB" b="0" i="1" smtClean="0">
                        <a:latin typeface="Cambria Math"/>
                        <a:ea typeface="Cambria Math"/>
                      </a:rPr>
                      <m:t>=2</m:t>
                    </m:r>
                    <m:r>
                      <a:rPr lang="en-GB" b="0" i="1" smtClean="0">
                        <a:latin typeface="Cambria Math"/>
                        <a:ea typeface="Cambria Math"/>
                      </a:rPr>
                      <m:t>𝑚𝑣</m:t>
                    </m:r>
                  </m:oMath>
                </a14:m>
                <a:endParaRPr lang="en-GB" dirty="0" smtClean="0"/>
              </a:p>
              <a:p>
                <a:r>
                  <a:rPr lang="en-GB" dirty="0"/>
                  <a:t>The particle impacts one specific side wall once </a:t>
                </a:r>
                <a:r>
                  <a:rPr lang="en-GB" dirty="0" smtClean="0"/>
                  <a:t>every </a:t>
                </a:r>
                <a14:m>
                  <m:oMath xmlns:m="http://schemas.openxmlformats.org/officeDocument/2006/math">
                    <m:r>
                      <a:rPr lang="en-GB" i="1" smtClean="0">
                        <a:latin typeface="Cambria Math"/>
                        <a:ea typeface="Cambria Math"/>
                      </a:rPr>
                      <m:t>∆</m:t>
                    </m:r>
                    <m:r>
                      <a:rPr lang="en-GB" b="0" i="1" smtClean="0">
                        <a:latin typeface="Cambria Math"/>
                        <a:ea typeface="Cambria Math"/>
                      </a:rPr>
                      <m:t>𝑡</m:t>
                    </m:r>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2</m:t>
                        </m:r>
                        <m:r>
                          <a:rPr lang="en-GB" b="0" i="1" smtClean="0">
                            <a:latin typeface="Cambria Math"/>
                            <a:ea typeface="Cambria Math"/>
                          </a:rPr>
                          <m:t>𝐿</m:t>
                        </m:r>
                      </m:num>
                      <m:den>
                        <m:r>
                          <a:rPr lang="en-GB" b="0" i="1" smtClean="0">
                            <a:latin typeface="Cambria Math"/>
                            <a:ea typeface="Cambria Math"/>
                          </a:rPr>
                          <m:t>𝑣</m:t>
                        </m:r>
                      </m:den>
                    </m:f>
                  </m:oMath>
                </a14:m>
                <a:r>
                  <a:rPr lang="en-GB" dirty="0" smtClean="0"/>
                  <a:t> , where</a:t>
                </a:r>
                <a:r>
                  <a:rPr lang="en-GB" dirty="0"/>
                  <a:t> </a:t>
                </a:r>
                <a:r>
                  <a:rPr lang="en-GB" i="1" dirty="0"/>
                  <a:t>L</a:t>
                </a:r>
                <a:r>
                  <a:rPr lang="en-GB" dirty="0"/>
                  <a:t> is the distance between opposite </a:t>
                </a:r>
                <a:r>
                  <a:rPr lang="en-GB" dirty="0" smtClean="0"/>
                  <a:t>walls</a:t>
                </a:r>
              </a:p>
              <a:p>
                <a:endParaRPr lang="en-GB" dirty="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GB">
                    <a:noFill/>
                  </a:rPr>
                  <a:t> </a:t>
                </a:r>
              </a:p>
            </p:txBody>
          </p:sp>
        </mc:Fallback>
      </mc:AlternateContent>
    </p:spTree>
    <p:extLst>
      <p:ext uri="{BB962C8B-B14F-4D97-AF65-F5344CB8AC3E}">
        <p14:creationId xmlns:p14="http://schemas.microsoft.com/office/powerpoint/2010/main" val="8983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Gases</a:t>
            </a:r>
            <a:endParaRPr lang="en-GB" dirty="0"/>
          </a:p>
        </p:txBody>
      </p:sp>
      <p:sp>
        <p:nvSpPr>
          <p:cNvPr id="3" name="Content Placeholder 2"/>
          <p:cNvSpPr>
            <a:spLocks noGrp="1"/>
          </p:cNvSpPr>
          <p:nvPr>
            <p:ph idx="1"/>
          </p:nvPr>
        </p:nvSpPr>
        <p:spPr/>
        <p:txBody>
          <a:bodyPr/>
          <a:lstStyle/>
          <a:p>
            <a:r>
              <a:rPr lang="en-GB" dirty="0" smtClean="0"/>
              <a:t>As we noted last time, gases are moving situations which are complex systems</a:t>
            </a:r>
          </a:p>
          <a:p>
            <a:r>
              <a:rPr lang="en-GB" dirty="0" smtClean="0"/>
              <a:t>Also we noted that the pressure from a gas is due to the molecules striking the walls of the container</a:t>
            </a:r>
          </a:p>
          <a:p>
            <a:r>
              <a:rPr lang="en-GB" dirty="0" smtClean="0"/>
              <a:t>But how do we prove this?</a:t>
            </a:r>
            <a:endParaRPr lang="en-GB" dirty="0"/>
          </a:p>
        </p:txBody>
      </p:sp>
    </p:spTree>
    <p:extLst>
      <p:ext uri="{BB962C8B-B14F-4D97-AF65-F5344CB8AC3E}">
        <p14:creationId xmlns:p14="http://schemas.microsoft.com/office/powerpoint/2010/main" val="404726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Force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The force due to a gas particle is given by:</a:t>
                </a:r>
              </a:p>
              <a:p>
                <a14:m>
                  <m:oMath xmlns:m="http://schemas.openxmlformats.org/officeDocument/2006/math">
                    <m:r>
                      <a:rPr lang="en-GB" b="0" i="1" smtClean="0">
                        <a:latin typeface="Cambria Math"/>
                      </a:rPr>
                      <m:t>𝐹</m:t>
                    </m:r>
                    <m:r>
                      <a:rPr lang="en-GB" b="0" i="1" smtClean="0">
                        <a:latin typeface="Cambria Math"/>
                      </a:rPr>
                      <m:t>=</m:t>
                    </m:r>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𝑝</m:t>
                        </m:r>
                      </m:num>
                      <m:den>
                        <m:r>
                          <a:rPr lang="en-GB" b="0" i="1" smtClean="0">
                            <a:latin typeface="Cambria Math"/>
                            <a:ea typeface="Cambria Math"/>
                          </a:rPr>
                          <m:t>∆</m:t>
                        </m:r>
                        <m:r>
                          <a:rPr lang="en-GB" b="0" i="1" smtClean="0">
                            <a:latin typeface="Cambria Math"/>
                            <a:ea typeface="Cambria Math"/>
                          </a:rPr>
                          <m:t>𝑡</m:t>
                        </m:r>
                      </m:den>
                    </m:f>
                    <m:r>
                      <a:rPr lang="en-GB" b="0" i="1" smtClean="0">
                        <a:latin typeface="Cambria Math"/>
                      </a:rPr>
                      <m:t>=</m:t>
                    </m:r>
                    <m:f>
                      <m:fPr>
                        <m:ctrlPr>
                          <a:rPr lang="en-GB" b="0" i="1" smtClean="0">
                            <a:latin typeface="Cambria Math"/>
                          </a:rPr>
                        </m:ctrlPr>
                      </m:fPr>
                      <m:num>
                        <m:sSup>
                          <m:sSupPr>
                            <m:ctrlPr>
                              <a:rPr lang="en-GB" b="0" i="1" smtClean="0">
                                <a:latin typeface="Cambria Math"/>
                              </a:rPr>
                            </m:ctrlPr>
                          </m:sSupPr>
                          <m:e>
                            <m:r>
                              <a:rPr lang="en-GB" b="0" i="1" smtClean="0">
                                <a:latin typeface="Cambria Math"/>
                              </a:rPr>
                              <m:t>𝑚𝑣</m:t>
                            </m:r>
                          </m:e>
                          <m:sup>
                            <m:r>
                              <a:rPr lang="en-GB" b="0" i="1" smtClean="0">
                                <a:latin typeface="Cambria Math"/>
                              </a:rPr>
                              <m:t>2</m:t>
                            </m:r>
                          </m:sup>
                        </m:sSup>
                      </m:num>
                      <m:den>
                        <m:r>
                          <a:rPr lang="en-GB" b="0" i="1" smtClean="0">
                            <a:latin typeface="Cambria Math"/>
                          </a:rPr>
                          <m:t>𝐿</m:t>
                        </m:r>
                      </m:den>
                    </m:f>
                  </m:oMath>
                </a14:m>
                <a:endParaRPr lang="en-GB" dirty="0" smtClean="0"/>
              </a:p>
              <a:p>
                <a:r>
                  <a:rPr lang="en-GB" dirty="0" smtClean="0"/>
                  <a:t>The total force by N particles is:</a:t>
                </a:r>
              </a:p>
              <a:p>
                <a14:m>
                  <m:oMath xmlns:m="http://schemas.openxmlformats.org/officeDocument/2006/math">
                    <m:r>
                      <a:rPr lang="en-GB" b="0" i="1" smtClean="0">
                        <a:latin typeface="Cambria Math"/>
                      </a:rPr>
                      <m:t>𝐹</m:t>
                    </m:r>
                    <m:r>
                      <a:rPr lang="en-GB" b="0" i="1" smtClean="0">
                        <a:latin typeface="Cambria Math"/>
                      </a:rPr>
                      <m:t>=</m:t>
                    </m:r>
                    <m:f>
                      <m:fPr>
                        <m:ctrlPr>
                          <a:rPr lang="en-GB" b="0" i="1" smtClean="0">
                            <a:latin typeface="Cambria Math"/>
                          </a:rPr>
                        </m:ctrlPr>
                      </m:fPr>
                      <m:num>
                        <m:r>
                          <a:rPr lang="en-GB" b="0" i="1" smtClean="0">
                            <a:latin typeface="Cambria Math"/>
                          </a:rPr>
                          <m:t>𝑁𝑚</m:t>
                        </m:r>
                        <m:acc>
                          <m:accPr>
                            <m:chr m:val="̅"/>
                            <m:ctrlPr>
                              <a:rPr lang="en-GB" b="0" i="1" smtClean="0">
                                <a:latin typeface="Cambria Math"/>
                              </a:rPr>
                            </m:ctrlPr>
                          </m:accPr>
                          <m:e>
                            <m:sSup>
                              <m:sSupPr>
                                <m:ctrlPr>
                                  <a:rPr lang="en-GB" b="0" i="1" smtClean="0">
                                    <a:latin typeface="Cambria Math"/>
                                  </a:rPr>
                                </m:ctrlPr>
                              </m:sSupPr>
                              <m:e>
                                <m:r>
                                  <a:rPr lang="en-GB" b="0" i="1" smtClean="0">
                                    <a:latin typeface="Cambria Math"/>
                                  </a:rPr>
                                  <m:t>𝑣</m:t>
                                </m:r>
                              </m:e>
                              <m:sup>
                                <m:r>
                                  <a:rPr lang="en-GB" b="0" i="1" smtClean="0">
                                    <a:latin typeface="Cambria Math"/>
                                  </a:rPr>
                                  <m:t>2</m:t>
                                </m:r>
                              </m:sup>
                            </m:sSup>
                          </m:e>
                        </m:acc>
                      </m:num>
                      <m:den>
                        <m:r>
                          <a:rPr lang="en-GB" b="0" i="1" smtClean="0">
                            <a:latin typeface="Cambria Math"/>
                          </a:rPr>
                          <m:t>𝐿</m:t>
                        </m:r>
                      </m:den>
                    </m:f>
                  </m:oMath>
                </a14:m>
                <a:r>
                  <a:rPr lang="en-GB" dirty="0" smtClean="0"/>
                  <a:t> , where </a:t>
                </a:r>
                <a14:m>
                  <m:oMath xmlns:m="http://schemas.openxmlformats.org/officeDocument/2006/math">
                    <m:acc>
                      <m:accPr>
                        <m:chr m:val="̅"/>
                        <m:ctrlPr>
                          <a:rPr lang="en-GB" i="1">
                            <a:latin typeface="Cambria Math"/>
                          </a:rPr>
                        </m:ctrlPr>
                      </m:accPr>
                      <m:e>
                        <m:sSup>
                          <m:sSupPr>
                            <m:ctrlPr>
                              <a:rPr lang="en-GB" i="1">
                                <a:latin typeface="Cambria Math"/>
                              </a:rPr>
                            </m:ctrlPr>
                          </m:sSupPr>
                          <m:e>
                            <m:r>
                              <a:rPr lang="en-GB" i="1">
                                <a:latin typeface="Cambria Math"/>
                              </a:rPr>
                              <m:t>𝑣</m:t>
                            </m:r>
                          </m:e>
                          <m:sup>
                            <m:r>
                              <a:rPr lang="en-GB" i="1">
                                <a:latin typeface="Cambria Math"/>
                              </a:rPr>
                              <m:t>2</m:t>
                            </m:r>
                          </m:sup>
                        </m:sSup>
                      </m:e>
                    </m:acc>
                  </m:oMath>
                </a14:m>
                <a:r>
                  <a:rPr lang="en-GB" dirty="0" smtClean="0"/>
                  <a:t> is average velocity over the N particles</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Tree>
    <p:extLst>
      <p:ext uri="{BB962C8B-B14F-4D97-AF65-F5344CB8AC3E}">
        <p14:creationId xmlns:p14="http://schemas.microsoft.com/office/powerpoint/2010/main" val="180231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Averaging Velocity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GB" dirty="0" smtClean="0"/>
                  <a:t>In most cases, we only consider the action of particles in the x-direction….until now!</a:t>
                </a:r>
              </a:p>
              <a:p>
                <a:r>
                  <a:rPr lang="en-GB" dirty="0" smtClean="0"/>
                  <a:t>We must consider the velocity of all of the particles in 3-D</a:t>
                </a:r>
              </a:p>
              <a:p>
                <a14:m>
                  <m:oMath xmlns:m="http://schemas.openxmlformats.org/officeDocument/2006/math">
                    <m:acc>
                      <m:accPr>
                        <m:chr m:val="̅"/>
                        <m:ctrlPr>
                          <a:rPr lang="en-GB" b="0" i="1" smtClean="0">
                            <a:latin typeface="Cambria Math"/>
                          </a:rPr>
                        </m:ctrlPr>
                      </m:accPr>
                      <m:e>
                        <m:sSup>
                          <m:sSupPr>
                            <m:ctrlPr>
                              <a:rPr lang="en-GB" b="0" i="1" smtClean="0">
                                <a:latin typeface="Cambria Math"/>
                              </a:rPr>
                            </m:ctrlPr>
                          </m:sSupPr>
                          <m:e>
                            <m:r>
                              <a:rPr lang="en-GB" b="0" i="1" smtClean="0">
                                <a:latin typeface="Cambria Math"/>
                              </a:rPr>
                              <m:t>𝑣</m:t>
                            </m:r>
                          </m:e>
                          <m:sup>
                            <m:r>
                              <a:rPr lang="en-GB" b="0" i="1" smtClean="0">
                                <a:latin typeface="Cambria Math"/>
                              </a:rPr>
                              <m:t>2</m:t>
                            </m:r>
                          </m:sup>
                        </m:sSup>
                      </m:e>
                    </m:acc>
                    <m:r>
                      <a:rPr lang="en-GB" b="0" i="1" smtClean="0">
                        <a:latin typeface="Cambria Math"/>
                      </a:rPr>
                      <m:t>=</m:t>
                    </m:r>
                    <m:f>
                      <m:fPr>
                        <m:ctrlPr>
                          <a:rPr lang="en-GB" b="0" i="1" smtClean="0">
                            <a:latin typeface="Cambria Math"/>
                          </a:rPr>
                        </m:ctrlPr>
                      </m:fPr>
                      <m:num>
                        <m:sSubSup>
                          <m:sSubSupPr>
                            <m:ctrlPr>
                              <a:rPr lang="en-GB" i="1">
                                <a:latin typeface="Cambria Math"/>
                              </a:rPr>
                            </m:ctrlPr>
                          </m:sSubSupPr>
                          <m:e>
                            <m:r>
                              <a:rPr lang="en-GB" i="1">
                                <a:latin typeface="Cambria Math"/>
                              </a:rPr>
                              <m:t>𝑣</m:t>
                            </m:r>
                          </m:e>
                          <m:sub>
                            <m:r>
                              <a:rPr lang="en-GB" i="1">
                                <a:latin typeface="Cambria Math"/>
                              </a:rPr>
                              <m:t>𝑟𝑚𝑠</m:t>
                            </m:r>
                          </m:sub>
                          <m:sup>
                            <m:r>
                              <a:rPr lang="en-GB" i="1">
                                <a:latin typeface="Cambria Math"/>
                              </a:rPr>
                              <m:t>2</m:t>
                            </m:r>
                          </m:sup>
                        </m:sSubSup>
                        <m:r>
                          <m:rPr>
                            <m:nor/>
                          </m:rPr>
                          <a:rPr lang="en-GB"/>
                          <m:t>   </m:t>
                        </m:r>
                      </m:num>
                      <m:den>
                        <m:r>
                          <a:rPr lang="en-GB" b="0" i="1" smtClean="0">
                            <a:latin typeface="Cambria Math"/>
                          </a:rPr>
                          <m:t>3</m:t>
                        </m:r>
                      </m:den>
                    </m:f>
                  </m:oMath>
                </a14:m>
                <a:endParaRPr lang="en-GB" dirty="0" smtClean="0"/>
              </a:p>
              <a:p>
                <a:r>
                  <a:rPr lang="en-GB" dirty="0" smtClean="0"/>
                  <a:t>Here we see the new 3-D velocity using the averaging tool of root-mean-square</a:t>
                </a:r>
              </a:p>
              <a:p>
                <a14:m>
                  <m:oMath xmlns:m="http://schemas.openxmlformats.org/officeDocument/2006/math">
                    <m:sSubSup>
                      <m:sSubSupPr>
                        <m:ctrlPr>
                          <a:rPr lang="en-GB" i="1">
                            <a:latin typeface="Cambria Math"/>
                          </a:rPr>
                        </m:ctrlPr>
                      </m:sSubSupPr>
                      <m:e>
                        <m:r>
                          <a:rPr lang="en-GB" i="1">
                            <a:latin typeface="Cambria Math"/>
                          </a:rPr>
                          <m:t>𝑣</m:t>
                        </m:r>
                      </m:e>
                      <m:sub>
                        <m:r>
                          <a:rPr lang="en-GB" i="1">
                            <a:latin typeface="Cambria Math"/>
                          </a:rPr>
                          <m:t>𝑟𝑚𝑠</m:t>
                        </m:r>
                      </m:sub>
                      <m:sup>
                        <m:r>
                          <a:rPr lang="en-GB" i="1">
                            <a:latin typeface="Cambria Math"/>
                          </a:rPr>
                          <m:t>2</m:t>
                        </m:r>
                      </m:sup>
                    </m:sSubSup>
                    <m:r>
                      <a:rPr lang="en-GB" b="0" i="1" smtClean="0">
                        <a:latin typeface="Cambria Math"/>
                      </a:rPr>
                      <m:t>=</m:t>
                    </m:r>
                    <m:sSup>
                      <m:sSupPr>
                        <m:ctrlPr>
                          <a:rPr lang="en-GB" b="0" i="1" smtClean="0">
                            <a:latin typeface="Cambria Math"/>
                          </a:rPr>
                        </m:ctrlPr>
                      </m:sSupPr>
                      <m:e>
                        <m:d>
                          <m:dPr>
                            <m:begChr m:val="["/>
                            <m:endChr m:val="]"/>
                            <m:ctrlPr>
                              <a:rPr lang="en-GB" i="1">
                                <a:latin typeface="Cambria Math"/>
                              </a:rPr>
                            </m:ctrlPr>
                          </m:dPr>
                          <m:e>
                            <m:d>
                              <m:dPr>
                                <m:ctrlPr>
                                  <a:rPr lang="en-GB" i="1">
                                    <a:latin typeface="Cambria Math"/>
                                  </a:rPr>
                                </m:ctrlPr>
                              </m:dPr>
                              <m:e>
                                <m:f>
                                  <m:fPr>
                                    <m:ctrlPr>
                                      <a:rPr lang="en-GB" i="1">
                                        <a:latin typeface="Cambria Math"/>
                                      </a:rPr>
                                    </m:ctrlPr>
                                  </m:fPr>
                                  <m:num>
                                    <m:sSubSup>
                                      <m:sSubSupPr>
                                        <m:ctrlPr>
                                          <a:rPr lang="en-GB" i="1">
                                            <a:latin typeface="Cambria Math"/>
                                          </a:rPr>
                                        </m:ctrlPr>
                                      </m:sSubSupPr>
                                      <m:e>
                                        <m:r>
                                          <a:rPr lang="en-GB" i="1">
                                            <a:latin typeface="Cambria Math"/>
                                          </a:rPr>
                                          <m:t>𝑣</m:t>
                                        </m:r>
                                      </m:e>
                                      <m:sub>
                                        <m:r>
                                          <a:rPr lang="en-GB" i="1">
                                            <a:latin typeface="Cambria Math"/>
                                          </a:rPr>
                                          <m:t>1</m:t>
                                        </m:r>
                                      </m:sub>
                                      <m:sup>
                                        <m:r>
                                          <a:rPr lang="en-GB" i="1">
                                            <a:latin typeface="Cambria Math"/>
                                          </a:rPr>
                                          <m:t>2</m:t>
                                        </m:r>
                                      </m:sup>
                                    </m:sSubSup>
                                    <m:r>
                                      <m:rPr>
                                        <m:nor/>
                                      </m:rPr>
                                      <a:rPr lang="en-GB"/>
                                      <m:t> </m:t>
                                    </m:r>
                                    <m:r>
                                      <a:rPr lang="en-GB" b="0" i="1" smtClean="0">
                                        <a:latin typeface="Cambria Math"/>
                                      </a:rPr>
                                      <m:t>+</m:t>
                                    </m:r>
                                    <m:sSubSup>
                                      <m:sSubSupPr>
                                        <m:ctrlPr>
                                          <a:rPr lang="en-GB" i="1">
                                            <a:latin typeface="Cambria Math"/>
                                          </a:rPr>
                                        </m:ctrlPr>
                                      </m:sSubSupPr>
                                      <m:e>
                                        <m:r>
                                          <a:rPr lang="en-GB" i="1">
                                            <a:latin typeface="Cambria Math"/>
                                          </a:rPr>
                                          <m:t>𝑣</m:t>
                                        </m:r>
                                      </m:e>
                                      <m:sub>
                                        <m:r>
                                          <a:rPr lang="en-GB" b="0" i="1" smtClean="0">
                                            <a:latin typeface="Cambria Math"/>
                                          </a:rPr>
                                          <m:t>2</m:t>
                                        </m:r>
                                      </m:sub>
                                      <m:sup>
                                        <m:r>
                                          <a:rPr lang="en-GB" i="1">
                                            <a:latin typeface="Cambria Math"/>
                                          </a:rPr>
                                          <m:t>2</m:t>
                                        </m:r>
                                      </m:sup>
                                    </m:sSubSup>
                                    <m:r>
                                      <m:rPr>
                                        <m:nor/>
                                      </m:rPr>
                                      <a:rPr lang="en-GB"/>
                                      <m:t> </m:t>
                                    </m:r>
                                    <m:r>
                                      <a:rPr lang="en-GB" b="0" i="1" smtClean="0">
                                        <a:latin typeface="Cambria Math"/>
                                      </a:rPr>
                                      <m:t>+…</m:t>
                                    </m:r>
                                    <m:sSubSup>
                                      <m:sSubSupPr>
                                        <m:ctrlPr>
                                          <a:rPr lang="en-GB" i="1">
                                            <a:latin typeface="Cambria Math"/>
                                          </a:rPr>
                                        </m:ctrlPr>
                                      </m:sSubSupPr>
                                      <m:e>
                                        <m:r>
                                          <a:rPr lang="en-GB" i="1">
                                            <a:latin typeface="Cambria Math"/>
                                          </a:rPr>
                                          <m:t>𝑣</m:t>
                                        </m:r>
                                      </m:e>
                                      <m:sub>
                                        <m:r>
                                          <a:rPr lang="en-GB" b="0" i="1" smtClean="0">
                                            <a:latin typeface="Cambria Math"/>
                                          </a:rPr>
                                          <m:t>𝑁</m:t>
                                        </m:r>
                                      </m:sub>
                                      <m:sup>
                                        <m:r>
                                          <a:rPr lang="en-GB" i="1">
                                            <a:latin typeface="Cambria Math"/>
                                          </a:rPr>
                                          <m:t>2</m:t>
                                        </m:r>
                                      </m:sup>
                                    </m:sSubSup>
                                    <m:r>
                                      <m:rPr>
                                        <m:nor/>
                                      </m:rPr>
                                      <a:rPr lang="en-GB"/>
                                      <m:t> </m:t>
                                    </m:r>
                                  </m:num>
                                  <m:den>
                                    <m:r>
                                      <a:rPr lang="en-GB" b="0" i="1" smtClean="0">
                                        <a:latin typeface="Cambria Math"/>
                                      </a:rPr>
                                      <m:t>𝑁</m:t>
                                    </m:r>
                                  </m:den>
                                </m:f>
                              </m:e>
                            </m:d>
                          </m:e>
                        </m:d>
                      </m:e>
                      <m:sup>
                        <m:f>
                          <m:fPr>
                            <m:ctrlPr>
                              <a:rPr lang="en-GB" b="0" i="1" smtClean="0">
                                <a:latin typeface="Cambria Math"/>
                              </a:rPr>
                            </m:ctrlPr>
                          </m:fPr>
                          <m:num>
                            <m:r>
                              <a:rPr lang="en-GB" b="0" i="1" smtClean="0">
                                <a:latin typeface="Cambria Math"/>
                              </a:rPr>
                              <m:t>1</m:t>
                            </m:r>
                          </m:num>
                          <m:den>
                            <m:r>
                              <a:rPr lang="en-GB" b="0" i="1" smtClean="0">
                                <a:latin typeface="Cambria Math"/>
                              </a:rPr>
                              <m:t>2</m:t>
                            </m:r>
                          </m:den>
                        </m:f>
                      </m:sup>
                    </m:sSup>
                  </m:oMath>
                </a14:m>
                <a:endParaRPr lang="en-GB" dirty="0"/>
              </a:p>
              <a:p>
                <a14:m>
                  <m:oMath xmlns:m="http://schemas.openxmlformats.org/officeDocument/2006/math">
                    <m:r>
                      <m:rPr>
                        <m:nor/>
                      </m:rPr>
                      <a:rPr lang="en-GB"/>
                      <m:t> </m:t>
                    </m:r>
                  </m:oMath>
                </a14:m>
                <a:endParaRPr lang="en-GB" dirty="0"/>
              </a:p>
              <a:p>
                <a:endParaRPr lang="en-GB"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a:stretch>
              </a:blipFill>
            </p:spPr>
            <p:txBody>
              <a:bodyPr/>
              <a:lstStyle/>
              <a:p>
                <a:r>
                  <a:rPr lang="en-GB">
                    <a:noFill/>
                  </a:rPr>
                  <a:t> </a:t>
                </a:r>
              </a:p>
            </p:txBody>
          </p:sp>
        </mc:Fallback>
      </mc:AlternateContent>
      <p:pic>
        <p:nvPicPr>
          <p:cNvPr id="1026" name="Picture 2" descr="http://chemwiki.ucdavis.edu/@api/deki/files/39333/607904f6f82718b5ad0cca212f4c5d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893791"/>
            <a:ext cx="4333051" cy="293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341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New Force and Pressure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Incorporating the average 3-dimensional velocity we now have force as:</a:t>
                </a:r>
              </a:p>
              <a:p>
                <a14:m>
                  <m:oMath xmlns:m="http://schemas.openxmlformats.org/officeDocument/2006/math">
                    <m:r>
                      <a:rPr lang="en-GB" b="0" i="1" smtClean="0">
                        <a:latin typeface="Cambria Math"/>
                      </a:rPr>
                      <m:t>𝐹</m:t>
                    </m:r>
                    <m:r>
                      <a:rPr lang="en-GB" b="0" i="1" smtClean="0">
                        <a:latin typeface="Cambria Math"/>
                      </a:rPr>
                      <m:t>=</m:t>
                    </m:r>
                    <m:f>
                      <m:fPr>
                        <m:ctrlPr>
                          <a:rPr lang="en-GB" b="0" i="1" smtClean="0">
                            <a:latin typeface="Cambria Math"/>
                          </a:rPr>
                        </m:ctrlPr>
                      </m:fPr>
                      <m:num>
                        <m:r>
                          <a:rPr lang="en-GB" b="0" i="1" smtClean="0">
                            <a:latin typeface="Cambria Math"/>
                          </a:rPr>
                          <m:t>𝑁𝑚</m:t>
                        </m:r>
                        <m:sSubSup>
                          <m:sSubSupPr>
                            <m:ctrlPr>
                              <a:rPr lang="en-GB" i="1">
                                <a:latin typeface="Cambria Math"/>
                              </a:rPr>
                            </m:ctrlPr>
                          </m:sSubSupPr>
                          <m:e>
                            <m:r>
                              <a:rPr lang="en-GB" i="1">
                                <a:latin typeface="Cambria Math"/>
                              </a:rPr>
                              <m:t>𝑣</m:t>
                            </m:r>
                          </m:e>
                          <m:sub>
                            <m:r>
                              <a:rPr lang="en-GB" i="1">
                                <a:latin typeface="Cambria Math"/>
                              </a:rPr>
                              <m:t>𝑟𝑚𝑠</m:t>
                            </m:r>
                          </m:sub>
                          <m:sup>
                            <m:r>
                              <a:rPr lang="en-GB" i="1">
                                <a:latin typeface="Cambria Math"/>
                              </a:rPr>
                              <m:t>2</m:t>
                            </m:r>
                          </m:sup>
                        </m:sSubSup>
                        <m:r>
                          <m:rPr>
                            <m:nor/>
                          </m:rPr>
                          <a:rPr lang="en-GB"/>
                          <m:t>   </m:t>
                        </m:r>
                      </m:num>
                      <m:den>
                        <m:r>
                          <a:rPr lang="en-GB" b="0" i="1" smtClean="0">
                            <a:latin typeface="Cambria Math"/>
                          </a:rPr>
                          <m:t>3</m:t>
                        </m:r>
                        <m:r>
                          <a:rPr lang="en-GB" b="0" i="1" smtClean="0">
                            <a:latin typeface="Cambria Math"/>
                          </a:rPr>
                          <m:t>𝐿</m:t>
                        </m:r>
                      </m:den>
                    </m:f>
                  </m:oMath>
                </a14:m>
                <a:endParaRPr lang="en-GB" dirty="0" smtClean="0"/>
              </a:p>
              <a:p>
                <a:r>
                  <a:rPr lang="en-GB" dirty="0" smtClean="0"/>
                  <a:t>If we have a gas hitting one whole side of a box, we can incorporate the area of the side:</a:t>
                </a:r>
              </a:p>
              <a:p>
                <a14:m>
                  <m:oMath xmlns:m="http://schemas.openxmlformats.org/officeDocument/2006/math">
                    <m:r>
                      <a:rPr lang="en-GB" b="0" i="1" smtClean="0">
                        <a:latin typeface="Cambria Math"/>
                      </a:rPr>
                      <m:t>𝑃</m:t>
                    </m:r>
                    <m:r>
                      <a:rPr lang="en-GB" b="0" i="1" smtClean="0">
                        <a:latin typeface="Cambria Math"/>
                      </a:rPr>
                      <m:t>=</m:t>
                    </m:r>
                    <m:f>
                      <m:fPr>
                        <m:ctrlPr>
                          <a:rPr lang="en-GB" b="0" i="1" smtClean="0">
                            <a:latin typeface="Cambria Math"/>
                          </a:rPr>
                        </m:ctrlPr>
                      </m:fPr>
                      <m:num>
                        <m:r>
                          <a:rPr lang="en-GB" b="0" i="1" smtClean="0">
                            <a:latin typeface="Cambria Math"/>
                          </a:rPr>
                          <m:t>𝐹𝑜𝑟𝑐𝑒</m:t>
                        </m:r>
                      </m:num>
                      <m:den>
                        <m:r>
                          <a:rPr lang="en-GB" b="0" i="1" smtClean="0">
                            <a:latin typeface="Cambria Math"/>
                          </a:rPr>
                          <m:t>𝐴𝑟𝑒𝑎</m:t>
                        </m:r>
                      </m:den>
                    </m:f>
                    <m:r>
                      <a:rPr lang="en-GB" b="0" i="1" smtClean="0">
                        <a:latin typeface="Cambria Math"/>
                      </a:rPr>
                      <m:t>=</m:t>
                    </m:r>
                    <m:f>
                      <m:fPr>
                        <m:ctrlPr>
                          <a:rPr lang="en-GB" b="0" i="1" smtClean="0">
                            <a:latin typeface="Cambria Math"/>
                          </a:rPr>
                        </m:ctrlPr>
                      </m:fPr>
                      <m:num>
                        <m:r>
                          <a:rPr lang="en-GB" b="0" i="1" smtClean="0">
                            <a:latin typeface="Cambria Math"/>
                          </a:rPr>
                          <m:t>𝐹</m:t>
                        </m:r>
                      </m:num>
                      <m:den>
                        <m:sSup>
                          <m:sSupPr>
                            <m:ctrlPr>
                              <a:rPr lang="en-GB" b="0" i="1" smtClean="0">
                                <a:latin typeface="Cambria Math"/>
                              </a:rPr>
                            </m:ctrlPr>
                          </m:sSupPr>
                          <m:e>
                            <m:r>
                              <a:rPr lang="en-GB" b="0" i="1" smtClean="0">
                                <a:latin typeface="Cambria Math"/>
                              </a:rPr>
                              <m:t>𝐿</m:t>
                            </m:r>
                          </m:e>
                          <m:sup>
                            <m:r>
                              <a:rPr lang="en-GB" b="0" i="1" smtClean="0">
                                <a:latin typeface="Cambria Math"/>
                              </a:rPr>
                              <m:t>2</m:t>
                            </m:r>
                          </m:sup>
                        </m:sSup>
                      </m:den>
                    </m:f>
                    <m:r>
                      <a:rPr lang="en-GB" i="1">
                        <a:latin typeface="Cambria Math"/>
                      </a:rPr>
                      <m:t>=</m:t>
                    </m:r>
                    <m:f>
                      <m:fPr>
                        <m:ctrlPr>
                          <a:rPr lang="en-GB" i="1">
                            <a:latin typeface="Cambria Math"/>
                          </a:rPr>
                        </m:ctrlPr>
                      </m:fPr>
                      <m:num>
                        <m:r>
                          <a:rPr lang="en-GB" i="1">
                            <a:latin typeface="Cambria Math"/>
                          </a:rPr>
                          <m:t>𝑁𝑚</m:t>
                        </m:r>
                        <m:sSubSup>
                          <m:sSubSupPr>
                            <m:ctrlPr>
                              <a:rPr lang="en-GB" i="1">
                                <a:latin typeface="Cambria Math"/>
                              </a:rPr>
                            </m:ctrlPr>
                          </m:sSubSupPr>
                          <m:e>
                            <m:r>
                              <a:rPr lang="en-GB" i="1">
                                <a:latin typeface="Cambria Math"/>
                              </a:rPr>
                              <m:t>𝑣</m:t>
                            </m:r>
                          </m:e>
                          <m:sub>
                            <m:r>
                              <a:rPr lang="en-GB" i="1">
                                <a:latin typeface="Cambria Math"/>
                              </a:rPr>
                              <m:t>𝑟𝑚𝑠</m:t>
                            </m:r>
                          </m:sub>
                          <m:sup>
                            <m:r>
                              <a:rPr lang="en-GB" i="1">
                                <a:latin typeface="Cambria Math"/>
                              </a:rPr>
                              <m:t>2</m:t>
                            </m:r>
                          </m:sup>
                        </m:sSubSup>
                        <m:r>
                          <m:rPr>
                            <m:nor/>
                          </m:rPr>
                          <a:rPr lang="en-GB"/>
                          <m:t>   </m:t>
                        </m:r>
                      </m:num>
                      <m:den>
                        <m:r>
                          <a:rPr lang="en-GB" i="1">
                            <a:latin typeface="Cambria Math"/>
                          </a:rPr>
                          <m:t>3</m:t>
                        </m:r>
                        <m:r>
                          <a:rPr lang="en-GB" b="0" i="1" smtClean="0">
                            <a:latin typeface="Cambria Math"/>
                          </a:rPr>
                          <m:t>𝑉</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Tree>
    <p:extLst>
      <p:ext uri="{BB962C8B-B14F-4D97-AF65-F5344CB8AC3E}">
        <p14:creationId xmlns:p14="http://schemas.microsoft.com/office/powerpoint/2010/main" val="46248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Kinetic Theory Pressure with 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We can determine the kinetic theory approach to pressure in terms of particle number density description of </a:t>
                </a:r>
                <a:r>
                  <a:rPr lang="en-GB" dirty="0"/>
                  <a:t>the degree of concentration of countable objects (particles, </a:t>
                </a:r>
                <a:r>
                  <a:rPr lang="en-GB" dirty="0" smtClean="0"/>
                  <a:t>molecules, </a:t>
                </a:r>
                <a:r>
                  <a:rPr lang="en-GB" dirty="0"/>
                  <a:t>etc.) in physical space</a:t>
                </a:r>
                <a:r>
                  <a:rPr lang="en-GB" dirty="0" smtClean="0"/>
                  <a:t>:</a:t>
                </a:r>
              </a:p>
              <a:p>
                <a14:m>
                  <m:oMath xmlns:m="http://schemas.openxmlformats.org/officeDocument/2006/math">
                    <m:r>
                      <a:rPr lang="en-GB" b="0" i="1" smtClean="0">
                        <a:latin typeface="Cambria Math"/>
                      </a:rPr>
                      <m:t>𝑛</m:t>
                    </m:r>
                    <m:r>
                      <a:rPr lang="en-GB" b="0" i="1" smtClean="0">
                        <a:latin typeface="Cambria Math"/>
                      </a:rPr>
                      <m:t>=</m:t>
                    </m:r>
                    <m:f>
                      <m:fPr>
                        <m:ctrlPr>
                          <a:rPr lang="en-GB" b="0" i="1" smtClean="0">
                            <a:latin typeface="Cambria Math"/>
                          </a:rPr>
                        </m:ctrlPr>
                      </m:fPr>
                      <m:num>
                        <m:r>
                          <a:rPr lang="en-GB" b="0" i="1" smtClean="0">
                            <a:latin typeface="Cambria Math"/>
                          </a:rPr>
                          <m:t>𝑁</m:t>
                        </m:r>
                      </m:num>
                      <m:den>
                        <m:r>
                          <a:rPr lang="en-GB" b="0" i="1" smtClean="0">
                            <a:latin typeface="Cambria Math"/>
                          </a:rPr>
                          <m:t>𝑉</m:t>
                        </m:r>
                      </m:den>
                    </m:f>
                  </m:oMath>
                </a14:m>
                <a:endParaRPr lang="en-GB" dirty="0" smtClean="0"/>
              </a:p>
              <a:p>
                <a14:m>
                  <m:oMath xmlns:m="http://schemas.openxmlformats.org/officeDocument/2006/math">
                    <m:r>
                      <m:rPr>
                        <m:sty m:val="p"/>
                      </m:rPr>
                      <a:rPr lang="en-GB" b="0" i="0" smtClean="0">
                        <a:latin typeface="Cambria Math"/>
                      </a:rPr>
                      <m:t>P</m:t>
                    </m:r>
                    <m:r>
                      <a:rPr lang="en-GB" b="0" i="1" smtClean="0">
                        <a:latin typeface="Cambria Math"/>
                      </a:rPr>
                      <m:t>=</m:t>
                    </m:r>
                    <m:f>
                      <m:fPr>
                        <m:ctrlPr>
                          <a:rPr lang="en-GB" i="1">
                            <a:latin typeface="Cambria Math"/>
                          </a:rPr>
                        </m:ctrlPr>
                      </m:fPr>
                      <m:num>
                        <m:r>
                          <a:rPr lang="en-GB" b="0" i="1" smtClean="0">
                            <a:latin typeface="Cambria Math"/>
                          </a:rPr>
                          <m:t>𝑛</m:t>
                        </m:r>
                        <m:r>
                          <a:rPr lang="en-GB" i="1">
                            <a:latin typeface="Cambria Math"/>
                          </a:rPr>
                          <m:t>𝑚</m:t>
                        </m:r>
                        <m:sSubSup>
                          <m:sSubSupPr>
                            <m:ctrlPr>
                              <a:rPr lang="en-GB" i="1">
                                <a:latin typeface="Cambria Math"/>
                              </a:rPr>
                            </m:ctrlPr>
                          </m:sSubSupPr>
                          <m:e>
                            <m:r>
                              <a:rPr lang="en-GB" i="1">
                                <a:latin typeface="Cambria Math"/>
                              </a:rPr>
                              <m:t>𝑣</m:t>
                            </m:r>
                          </m:e>
                          <m:sub>
                            <m:r>
                              <a:rPr lang="en-GB" i="1">
                                <a:latin typeface="Cambria Math"/>
                              </a:rPr>
                              <m:t>𝑟𝑚𝑠</m:t>
                            </m:r>
                          </m:sub>
                          <m:sup>
                            <m:r>
                              <a:rPr lang="en-GB" i="1">
                                <a:latin typeface="Cambria Math"/>
                              </a:rPr>
                              <m:t>2</m:t>
                            </m:r>
                          </m:sup>
                        </m:sSubSup>
                        <m:r>
                          <m:rPr>
                            <m:nor/>
                          </m:rPr>
                          <a:rPr lang="en-GB"/>
                          <m:t>   </m:t>
                        </m:r>
                      </m:num>
                      <m:den>
                        <m:r>
                          <a:rPr lang="en-GB" i="1">
                            <a:latin typeface="Cambria Math"/>
                          </a:rPr>
                          <m:t>3</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889"/>
                </a:stretch>
              </a:blipFill>
            </p:spPr>
            <p:txBody>
              <a:bodyPr/>
              <a:lstStyle/>
              <a:p>
                <a:r>
                  <a:rPr lang="en-GB">
                    <a:noFill/>
                  </a:rPr>
                  <a:t> </a:t>
                </a:r>
              </a:p>
            </p:txBody>
          </p:sp>
        </mc:Fallback>
      </mc:AlternateContent>
    </p:spTree>
    <p:extLst>
      <p:ext uri="{BB962C8B-B14F-4D97-AF65-F5344CB8AC3E}">
        <p14:creationId xmlns:p14="http://schemas.microsoft.com/office/powerpoint/2010/main" val="1871036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Kinetic Theory Meets Ideal Gas Law</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GB" dirty="0" smtClean="0"/>
                  <a:t>Using </a:t>
                </a:r>
                <a14:m>
                  <m:oMath xmlns:m="http://schemas.openxmlformats.org/officeDocument/2006/math">
                    <m:r>
                      <m:rPr>
                        <m:sty m:val="p"/>
                      </m:rPr>
                      <a:rPr lang="en-GB" dirty="0" smtClean="0">
                        <a:latin typeface="Cambria Math"/>
                      </a:rPr>
                      <m:t>P</m:t>
                    </m:r>
                    <m:r>
                      <a:rPr lang="en-GB" b="0" i="0" smtClean="0">
                        <a:latin typeface="Cambria Math"/>
                      </a:rPr>
                      <m:t>=</m:t>
                    </m:r>
                    <m:f>
                      <m:fPr>
                        <m:ctrlPr>
                          <a:rPr lang="en-GB" i="1">
                            <a:latin typeface="Cambria Math"/>
                          </a:rPr>
                        </m:ctrlPr>
                      </m:fPr>
                      <m:num>
                        <m:r>
                          <a:rPr lang="en-GB" i="1">
                            <a:latin typeface="Cambria Math"/>
                          </a:rPr>
                          <m:t>𝑁𝑚</m:t>
                        </m:r>
                        <m:sSubSup>
                          <m:sSubSupPr>
                            <m:ctrlPr>
                              <a:rPr lang="en-GB" i="1">
                                <a:latin typeface="Cambria Math"/>
                              </a:rPr>
                            </m:ctrlPr>
                          </m:sSubSupPr>
                          <m:e>
                            <m:r>
                              <a:rPr lang="en-GB" i="1">
                                <a:latin typeface="Cambria Math"/>
                              </a:rPr>
                              <m:t>𝑣</m:t>
                            </m:r>
                          </m:e>
                          <m:sub>
                            <m:r>
                              <a:rPr lang="en-GB" i="1">
                                <a:latin typeface="Cambria Math"/>
                              </a:rPr>
                              <m:t>𝑟𝑚𝑠</m:t>
                            </m:r>
                          </m:sub>
                          <m:sup>
                            <m:r>
                              <a:rPr lang="en-GB" i="1">
                                <a:latin typeface="Cambria Math"/>
                              </a:rPr>
                              <m:t>2</m:t>
                            </m:r>
                          </m:sup>
                        </m:sSubSup>
                        <m:r>
                          <m:rPr>
                            <m:nor/>
                          </m:rPr>
                          <a:rPr lang="en-GB"/>
                          <m:t>   </m:t>
                        </m:r>
                      </m:num>
                      <m:den>
                        <m:r>
                          <a:rPr lang="en-GB" i="1">
                            <a:latin typeface="Cambria Math"/>
                          </a:rPr>
                          <m:t>3</m:t>
                        </m:r>
                        <m:r>
                          <a:rPr lang="en-GB" i="1">
                            <a:latin typeface="Cambria Math"/>
                          </a:rPr>
                          <m:t>𝑉</m:t>
                        </m:r>
                      </m:den>
                    </m:f>
                  </m:oMath>
                </a14:m>
                <a:r>
                  <a:rPr lang="en-GB" dirty="0" smtClean="0"/>
                  <a:t> , we can rewrite this in the form of the ideal gas law:</a:t>
                </a:r>
              </a:p>
              <a:p>
                <a14:m>
                  <m:oMath xmlns:m="http://schemas.openxmlformats.org/officeDocument/2006/math">
                    <m:r>
                      <m:rPr>
                        <m:sty m:val="p"/>
                      </m:rPr>
                      <a:rPr lang="en-GB">
                        <a:latin typeface="Cambria Math"/>
                      </a:rPr>
                      <m:t>P</m:t>
                    </m:r>
                    <m:r>
                      <m:rPr>
                        <m:sty m:val="p"/>
                      </m:rPr>
                      <a:rPr lang="en-GB" b="0" i="0" smtClean="0">
                        <a:latin typeface="Cambria Math"/>
                      </a:rPr>
                      <m:t>V</m:t>
                    </m:r>
                    <m:r>
                      <a:rPr lang="en-GB">
                        <a:latin typeface="Cambria Math"/>
                      </a:rPr>
                      <m:t>=</m:t>
                    </m:r>
                    <m:f>
                      <m:fPr>
                        <m:ctrlPr>
                          <a:rPr lang="en-GB" i="1">
                            <a:latin typeface="Cambria Math"/>
                          </a:rPr>
                        </m:ctrlPr>
                      </m:fPr>
                      <m:num>
                        <m:r>
                          <a:rPr lang="en-GB" i="1">
                            <a:latin typeface="Cambria Math"/>
                          </a:rPr>
                          <m:t>𝑁𝑚</m:t>
                        </m:r>
                        <m:sSubSup>
                          <m:sSubSupPr>
                            <m:ctrlPr>
                              <a:rPr lang="en-GB" i="1">
                                <a:latin typeface="Cambria Math"/>
                              </a:rPr>
                            </m:ctrlPr>
                          </m:sSubSupPr>
                          <m:e>
                            <m:r>
                              <a:rPr lang="en-GB" i="1">
                                <a:latin typeface="Cambria Math"/>
                              </a:rPr>
                              <m:t>𝑣</m:t>
                            </m:r>
                          </m:e>
                          <m:sub>
                            <m:r>
                              <a:rPr lang="en-GB" i="1">
                                <a:latin typeface="Cambria Math"/>
                              </a:rPr>
                              <m:t>𝑟𝑚𝑠</m:t>
                            </m:r>
                          </m:sub>
                          <m:sup>
                            <m:r>
                              <a:rPr lang="en-GB" i="1">
                                <a:latin typeface="Cambria Math"/>
                              </a:rPr>
                              <m:t>2</m:t>
                            </m:r>
                          </m:sup>
                        </m:sSubSup>
                        <m:r>
                          <m:rPr>
                            <m:nor/>
                          </m:rPr>
                          <a:rPr lang="en-GB"/>
                          <m:t>   </m:t>
                        </m:r>
                      </m:num>
                      <m:den>
                        <m:r>
                          <a:rPr lang="en-GB" i="1">
                            <a:latin typeface="Cambria Math"/>
                          </a:rPr>
                          <m:t>3</m:t>
                        </m:r>
                      </m:den>
                    </m:f>
                  </m:oMath>
                </a14:m>
                <a:endParaRPr lang="en-GB" dirty="0" smtClean="0"/>
              </a:p>
              <a:p>
                <a:r>
                  <a:rPr lang="en-GB" dirty="0" smtClean="0"/>
                  <a:t>We also know </a:t>
                </a:r>
                <a14:m>
                  <m:oMath xmlns:m="http://schemas.openxmlformats.org/officeDocument/2006/math">
                    <m:r>
                      <a:rPr lang="en-GB" b="0" i="1" smtClean="0">
                        <a:latin typeface="Cambria Math"/>
                      </a:rPr>
                      <m:t>𝑃𝑉</m:t>
                    </m:r>
                    <m:r>
                      <a:rPr lang="en-GB" b="0" i="1" smtClean="0">
                        <a:latin typeface="Cambria Math"/>
                      </a:rPr>
                      <m:t>=</m:t>
                    </m:r>
                    <m:r>
                      <a:rPr lang="en-GB" b="0" i="1" smtClean="0">
                        <a:latin typeface="Cambria Math"/>
                      </a:rPr>
                      <m:t>𝑁𝑘𝑇</m:t>
                    </m:r>
                  </m:oMath>
                </a14:m>
                <a:endParaRPr lang="en-GB" dirty="0" smtClean="0"/>
              </a:p>
              <a:p>
                <a14:m>
                  <m:oMath xmlns:m="http://schemas.openxmlformats.org/officeDocument/2006/math">
                    <m:r>
                      <a:rPr lang="en-GB" i="1" smtClean="0">
                        <a:latin typeface="Cambria Math"/>
                        <a:ea typeface="Cambria Math"/>
                      </a:rPr>
                      <m:t>∴</m:t>
                    </m:r>
                    <m:r>
                      <a:rPr lang="en-GB" b="0" i="1" smtClean="0">
                        <a:latin typeface="Cambria Math"/>
                        <a:ea typeface="Cambria Math"/>
                      </a:rPr>
                      <m:t>𝑘𝑇</m:t>
                    </m:r>
                    <m:r>
                      <a:rPr lang="en-GB" b="0" i="1" smtClean="0">
                        <a:latin typeface="Cambria Math"/>
                        <a:ea typeface="Cambria Math"/>
                      </a:rPr>
                      <m:t>=</m:t>
                    </m:r>
                    <m:f>
                      <m:fPr>
                        <m:ctrlPr>
                          <a:rPr lang="en-GB" i="1">
                            <a:latin typeface="Cambria Math"/>
                          </a:rPr>
                        </m:ctrlPr>
                      </m:fPr>
                      <m:num>
                        <m:r>
                          <a:rPr lang="en-GB" i="1">
                            <a:latin typeface="Cambria Math"/>
                          </a:rPr>
                          <m:t>𝑚</m:t>
                        </m:r>
                        <m:sSubSup>
                          <m:sSubSupPr>
                            <m:ctrlPr>
                              <a:rPr lang="en-GB" i="1">
                                <a:latin typeface="Cambria Math"/>
                              </a:rPr>
                            </m:ctrlPr>
                          </m:sSubSupPr>
                          <m:e>
                            <m:r>
                              <a:rPr lang="en-GB" i="1">
                                <a:latin typeface="Cambria Math"/>
                              </a:rPr>
                              <m:t>𝑣</m:t>
                            </m:r>
                          </m:e>
                          <m:sub>
                            <m:r>
                              <a:rPr lang="en-GB" i="1">
                                <a:latin typeface="Cambria Math"/>
                              </a:rPr>
                              <m:t>𝑟𝑚𝑠</m:t>
                            </m:r>
                          </m:sub>
                          <m:sup>
                            <m:r>
                              <a:rPr lang="en-GB" i="1">
                                <a:latin typeface="Cambria Math"/>
                              </a:rPr>
                              <m:t>2</m:t>
                            </m:r>
                          </m:sup>
                        </m:sSubSup>
                        <m:r>
                          <m:rPr>
                            <m:nor/>
                          </m:rPr>
                          <a:rPr lang="en-GB"/>
                          <m:t>   </m:t>
                        </m:r>
                      </m:num>
                      <m:den>
                        <m:r>
                          <a:rPr lang="en-GB" i="1">
                            <a:latin typeface="Cambria Math"/>
                          </a:rPr>
                          <m:t>3</m:t>
                        </m:r>
                      </m:den>
                    </m:f>
                  </m:oMath>
                </a14:m>
                <a:endParaRPr lang="en-GB" dirty="0" smtClean="0"/>
              </a:p>
              <a:p>
                <a:r>
                  <a:rPr lang="en-GB" dirty="0" smtClean="0"/>
                  <a:t>Which then gives us kinetic energy:</a:t>
                </a:r>
              </a:p>
              <a:p>
                <a14:m>
                  <m:oMath xmlns:m="http://schemas.openxmlformats.org/officeDocument/2006/math">
                    <m:f>
                      <m:fPr>
                        <m:ctrlPr>
                          <a:rPr lang="en-GB" i="1" smtClean="0">
                            <a:latin typeface="Cambria Math"/>
                          </a:rPr>
                        </m:ctrlPr>
                      </m:fPr>
                      <m:num>
                        <m:r>
                          <a:rPr lang="en-GB" b="0" i="1" smtClean="0">
                            <a:latin typeface="Cambria Math"/>
                          </a:rPr>
                          <m:t>1</m:t>
                        </m:r>
                      </m:num>
                      <m:den>
                        <m:r>
                          <a:rPr lang="en-GB" b="0" i="1" smtClean="0">
                            <a:latin typeface="Cambria Math"/>
                          </a:rPr>
                          <m:t>2</m:t>
                        </m:r>
                      </m:den>
                    </m:f>
                    <m:r>
                      <a:rPr lang="en-GB" i="1">
                        <a:latin typeface="Cambria Math"/>
                      </a:rPr>
                      <m:t>𝑚</m:t>
                    </m:r>
                    <m:sSubSup>
                      <m:sSubSupPr>
                        <m:ctrlPr>
                          <a:rPr lang="en-GB" i="1">
                            <a:latin typeface="Cambria Math"/>
                          </a:rPr>
                        </m:ctrlPr>
                      </m:sSubSupPr>
                      <m:e>
                        <m:r>
                          <a:rPr lang="en-GB" i="1">
                            <a:latin typeface="Cambria Math"/>
                          </a:rPr>
                          <m:t>𝑣</m:t>
                        </m:r>
                      </m:e>
                      <m:sub>
                        <m:r>
                          <a:rPr lang="en-GB" i="1">
                            <a:latin typeface="Cambria Math"/>
                          </a:rPr>
                          <m:t>𝑟𝑚𝑠</m:t>
                        </m:r>
                      </m:sub>
                      <m:sup>
                        <m:r>
                          <a:rPr lang="en-GB" i="1">
                            <a:latin typeface="Cambria Math"/>
                          </a:rPr>
                          <m:t>2</m:t>
                        </m:r>
                      </m:sup>
                    </m:sSubSup>
                    <m:r>
                      <a:rPr lang="en-GB" b="0" i="1" smtClean="0">
                        <a:latin typeface="Cambria Math"/>
                      </a:rPr>
                      <m:t>=</m:t>
                    </m:r>
                    <m:f>
                      <m:fPr>
                        <m:ctrlPr>
                          <a:rPr lang="en-GB" b="0" i="1" smtClean="0">
                            <a:latin typeface="Cambria Math"/>
                          </a:rPr>
                        </m:ctrlPr>
                      </m:fPr>
                      <m:num>
                        <m:r>
                          <a:rPr lang="en-GB" b="0" i="1" smtClean="0">
                            <a:latin typeface="Cambria Math"/>
                          </a:rPr>
                          <m:t>3</m:t>
                        </m:r>
                      </m:num>
                      <m:den>
                        <m:r>
                          <a:rPr lang="en-GB" b="0" i="1" smtClean="0">
                            <a:latin typeface="Cambria Math"/>
                          </a:rPr>
                          <m:t>2</m:t>
                        </m:r>
                      </m:den>
                    </m:f>
                    <m:r>
                      <a:rPr lang="en-GB" b="0" i="1" smtClean="0">
                        <a:latin typeface="Cambria Math"/>
                      </a:rPr>
                      <m:t>𝑘𝑇</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404"/>
                </a:stretch>
              </a:blipFill>
            </p:spPr>
            <p:txBody>
              <a:bodyPr/>
              <a:lstStyle/>
              <a:p>
                <a:r>
                  <a:rPr lang="en-GB">
                    <a:noFill/>
                  </a:rPr>
                  <a:t> </a:t>
                </a:r>
              </a:p>
            </p:txBody>
          </p:sp>
        </mc:Fallback>
      </mc:AlternateContent>
    </p:spTree>
    <p:extLst>
      <p:ext uri="{BB962C8B-B14F-4D97-AF65-F5344CB8AC3E}">
        <p14:creationId xmlns:p14="http://schemas.microsoft.com/office/powerpoint/2010/main" val="2276972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Kinetic Theory and v</a:t>
            </a:r>
            <a:r>
              <a:rPr lang="en-GB" baseline="-25000" dirty="0" smtClean="0"/>
              <a:t>rms</a:t>
            </a:r>
            <a:endParaRPr lang="en-GB" baseline="-25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Finally we can show the root-mean-square velocity of ideal gases as:</a:t>
                </a:r>
              </a:p>
              <a:p>
                <a14:m>
                  <m:oMath xmlns:m="http://schemas.openxmlformats.org/officeDocument/2006/math">
                    <m:sSub>
                      <m:sSubPr>
                        <m:ctrlPr>
                          <a:rPr lang="en-GB" i="1" smtClean="0">
                            <a:latin typeface="Cambria Math"/>
                          </a:rPr>
                        </m:ctrlPr>
                      </m:sSubPr>
                      <m:e>
                        <m:r>
                          <a:rPr lang="en-GB" b="0" i="1" smtClean="0">
                            <a:latin typeface="Cambria Math"/>
                          </a:rPr>
                          <m:t>𝑣</m:t>
                        </m:r>
                      </m:e>
                      <m:sub>
                        <m:r>
                          <a:rPr lang="en-GB" b="0" i="1" smtClean="0">
                            <a:latin typeface="Cambria Math"/>
                          </a:rPr>
                          <m:t>𝑟𝑚𝑠</m:t>
                        </m:r>
                      </m:sub>
                    </m:sSub>
                    <m:r>
                      <a:rPr lang="en-GB" b="0" i="1" smtClean="0">
                        <a:latin typeface="Cambria Math"/>
                      </a:rPr>
                      <m:t>=</m:t>
                    </m:r>
                    <m:rad>
                      <m:radPr>
                        <m:degHide m:val="on"/>
                        <m:ctrlPr>
                          <a:rPr lang="en-GB" b="0" i="1" smtClean="0">
                            <a:latin typeface="Cambria Math"/>
                          </a:rPr>
                        </m:ctrlPr>
                      </m:radPr>
                      <m:deg/>
                      <m:e>
                        <m:f>
                          <m:fPr>
                            <m:ctrlPr>
                              <a:rPr lang="en-GB" b="0" i="1" smtClean="0">
                                <a:latin typeface="Cambria Math"/>
                              </a:rPr>
                            </m:ctrlPr>
                          </m:fPr>
                          <m:num>
                            <m:r>
                              <a:rPr lang="en-GB" b="0" i="1" smtClean="0">
                                <a:latin typeface="Cambria Math"/>
                              </a:rPr>
                              <m:t>3</m:t>
                            </m:r>
                            <m:r>
                              <a:rPr lang="en-GB" b="0" i="1" smtClean="0">
                                <a:latin typeface="Cambria Math"/>
                              </a:rPr>
                              <m:t>𝑘𝑇</m:t>
                            </m:r>
                          </m:num>
                          <m:den>
                            <m:r>
                              <a:rPr lang="en-GB" b="0" i="1" smtClean="0">
                                <a:latin typeface="Cambria Math"/>
                              </a:rPr>
                              <m:t>𝑚</m:t>
                            </m:r>
                          </m:den>
                        </m:f>
                      </m:e>
                    </m:rad>
                  </m:oMath>
                </a14:m>
                <a:endParaRPr lang="en-GB" dirty="0" smtClean="0"/>
              </a:p>
              <a:p>
                <a:r>
                  <a:rPr lang="en-GB" dirty="0" smtClean="0"/>
                  <a:t>Where v is velocity (ms</a:t>
                </a:r>
                <a:r>
                  <a:rPr lang="en-GB" baseline="30000" dirty="0" smtClean="0"/>
                  <a:t>-1</a:t>
                </a:r>
                <a:r>
                  <a:rPr lang="en-GB" dirty="0" smtClean="0"/>
                  <a:t>) and m is molecular mass (kg)</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Tree>
    <p:extLst>
      <p:ext uri="{BB962C8B-B14F-4D97-AF65-F5344CB8AC3E}">
        <p14:creationId xmlns:p14="http://schemas.microsoft.com/office/powerpoint/2010/main" val="374044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Brownian Motion</a:t>
            </a:r>
            <a:endParaRPr lang="en-GB" dirty="0"/>
          </a:p>
        </p:txBody>
      </p:sp>
      <p:sp>
        <p:nvSpPr>
          <p:cNvPr id="3" name="Content Placeholder 2"/>
          <p:cNvSpPr>
            <a:spLocks noGrp="1"/>
          </p:cNvSpPr>
          <p:nvPr>
            <p:ph idx="1"/>
          </p:nvPr>
        </p:nvSpPr>
        <p:spPr/>
        <p:txBody>
          <a:bodyPr/>
          <a:lstStyle/>
          <a:p>
            <a:r>
              <a:rPr lang="en-GB" dirty="0" smtClean="0"/>
              <a:t>Robert Brown first observed gas</a:t>
            </a:r>
          </a:p>
          <a:p>
            <a:pPr marL="0" indent="0">
              <a:buNone/>
            </a:pPr>
            <a:r>
              <a:rPr lang="en-GB" dirty="0" smtClean="0"/>
              <a:t>    motion in 1827</a:t>
            </a:r>
          </a:p>
          <a:p>
            <a:r>
              <a:rPr lang="en-GB" dirty="0" smtClean="0"/>
              <a:t>He used pollen grains in water with a light source to view the random motion of the pollen grains</a:t>
            </a:r>
          </a:p>
          <a:p>
            <a:r>
              <a:rPr lang="en-GB" dirty="0" smtClean="0"/>
              <a:t>Now we use smoke particles instead of pollen grains</a:t>
            </a:r>
            <a:endParaRPr lang="en-GB" dirty="0"/>
          </a:p>
        </p:txBody>
      </p:sp>
      <p:pic>
        <p:nvPicPr>
          <p:cNvPr id="1026" name="Picture 2" descr="https://upload.wikimedia.org/wikipedia/commons/3/32/Robert_Brown_%28botanist%29.jpg"/>
          <p:cNvPicPr>
            <a:picLocks noChangeAspect="1" noChangeArrowheads="1"/>
          </p:cNvPicPr>
          <p:nvPr/>
        </p:nvPicPr>
        <p:blipFill rotWithShape="1">
          <a:blip r:embed="rId2">
            <a:extLst>
              <a:ext uri="{28A0092B-C50C-407E-A947-70E740481C1C}">
                <a14:useLocalDpi xmlns:a14="http://schemas.microsoft.com/office/drawing/2010/main" val="0"/>
              </a:ext>
            </a:extLst>
          </a:blip>
          <a:srcRect t="11942"/>
          <a:stretch/>
        </p:blipFill>
        <p:spPr bwMode="auto">
          <a:xfrm>
            <a:off x="7092280" y="1"/>
            <a:ext cx="2051719" cy="219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66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Brownian Motion Evaluation</a:t>
            </a:r>
            <a:endParaRPr lang="en-GB" dirty="0"/>
          </a:p>
        </p:txBody>
      </p:sp>
      <p:sp>
        <p:nvSpPr>
          <p:cNvPr id="3" name="Content Placeholder 2"/>
          <p:cNvSpPr>
            <a:spLocks noGrp="1"/>
          </p:cNvSpPr>
          <p:nvPr>
            <p:ph idx="1"/>
          </p:nvPr>
        </p:nvSpPr>
        <p:spPr>
          <a:xfrm>
            <a:off x="88760" y="1629674"/>
            <a:ext cx="5554960" cy="4525963"/>
          </a:xfrm>
        </p:spPr>
        <p:txBody>
          <a:bodyPr>
            <a:normAutofit fontScale="92500" lnSpcReduction="10000"/>
          </a:bodyPr>
          <a:lstStyle/>
          <a:p>
            <a:r>
              <a:rPr lang="en-GB" dirty="0" smtClean="0"/>
              <a:t>Gas molecules are too small to see individually</a:t>
            </a:r>
          </a:p>
          <a:p>
            <a:r>
              <a:rPr lang="en-GB" dirty="0" smtClean="0"/>
              <a:t>The motion of the smoke particles results from collisions from the gas particles</a:t>
            </a:r>
          </a:p>
          <a:p>
            <a:r>
              <a:rPr lang="en-GB" dirty="0" smtClean="0"/>
              <a:t>The Brownian motion shows:</a:t>
            </a:r>
          </a:p>
          <a:p>
            <a:pPr>
              <a:buFont typeface="Courier New" panose="02070309020205020404" pitchFamily="49" charset="0"/>
              <a:buChar char="o"/>
            </a:pPr>
            <a:r>
              <a:rPr lang="en-GB" dirty="0" smtClean="0"/>
              <a:t>Varying lengths of motion</a:t>
            </a:r>
          </a:p>
          <a:p>
            <a:pPr>
              <a:buFont typeface="Courier New" panose="02070309020205020404" pitchFamily="49" charset="0"/>
              <a:buChar char="o"/>
            </a:pPr>
            <a:r>
              <a:rPr lang="en-GB" dirty="0" smtClean="0"/>
              <a:t>Random direction from collisions</a:t>
            </a:r>
          </a:p>
          <a:p>
            <a:endParaRPr lang="en-GB" dirty="0"/>
          </a:p>
        </p:txBody>
      </p:sp>
      <p:pic>
        <p:nvPicPr>
          <p:cNvPr id="2050" name="Picture 2" descr="http://images.tutorcircle.com/cms/images/124/brownian-mo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9674"/>
            <a:ext cx="3419872"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748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Brownian Motion Atomic Style</a:t>
            </a:r>
            <a:endParaRPr lang="en-GB" dirty="0"/>
          </a:p>
        </p:txBody>
      </p:sp>
      <p:pic>
        <p:nvPicPr>
          <p:cNvPr id="3074" name="Picture 2" descr="http://web2.clarkson.edu/projects/crcd/me537/notes/aerosols/formulas_brownian/image00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882" y="1844824"/>
            <a:ext cx="7843144" cy="3888432"/>
          </a:xfrm>
          <a:prstGeom prst="rect">
            <a:avLst/>
          </a:prstGeom>
          <a:solidFill>
            <a:schemeClr val="bg1"/>
          </a:solidFill>
        </p:spPr>
      </p:pic>
    </p:spTree>
    <p:extLst>
      <p:ext uri="{BB962C8B-B14F-4D97-AF65-F5344CB8AC3E}">
        <p14:creationId xmlns:p14="http://schemas.microsoft.com/office/powerpoint/2010/main" val="96400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Avogadro’s Constant</a:t>
            </a:r>
            <a:endParaRPr lang="en-GB" dirty="0"/>
          </a:p>
        </p:txBody>
      </p:sp>
      <p:sp>
        <p:nvSpPr>
          <p:cNvPr id="3" name="Content Placeholder 2"/>
          <p:cNvSpPr>
            <a:spLocks noGrp="1"/>
          </p:cNvSpPr>
          <p:nvPr>
            <p:ph idx="1"/>
          </p:nvPr>
        </p:nvSpPr>
        <p:spPr/>
        <p:txBody>
          <a:bodyPr/>
          <a:lstStyle/>
          <a:p>
            <a:r>
              <a:rPr lang="en-GB" dirty="0" smtClean="0"/>
              <a:t>In the 19</a:t>
            </a:r>
            <a:r>
              <a:rPr lang="en-GB" baseline="30000" dirty="0" smtClean="0"/>
              <a:t>th</a:t>
            </a:r>
            <a:r>
              <a:rPr lang="en-GB" dirty="0" smtClean="0"/>
              <a:t> century, </a:t>
            </a:r>
            <a:r>
              <a:rPr lang="en-GB" dirty="0" err="1" smtClean="0"/>
              <a:t>Amadeo</a:t>
            </a:r>
            <a:r>
              <a:rPr lang="en-GB" dirty="0" smtClean="0"/>
              <a:t> Avogadro</a:t>
            </a:r>
          </a:p>
          <a:p>
            <a:r>
              <a:rPr lang="en-GB" dirty="0" smtClean="0"/>
              <a:t>Hypothesised that equal volumes of gases at    </a:t>
            </a:r>
            <a:r>
              <a:rPr lang="en-GB" dirty="0"/>
              <a:t> </a:t>
            </a:r>
            <a:r>
              <a:rPr lang="en-GB" dirty="0" smtClean="0"/>
              <a:t>   the same temperature and pressure contain equal number of molecules</a:t>
            </a:r>
          </a:p>
          <a:p>
            <a:r>
              <a:rPr lang="en-GB" dirty="0" smtClean="0"/>
              <a:t>The Avogadro constant N</a:t>
            </a:r>
            <a:r>
              <a:rPr lang="en-GB" baseline="-25000" dirty="0" smtClean="0"/>
              <a:t>A</a:t>
            </a:r>
            <a:r>
              <a:rPr lang="en-GB" dirty="0" smtClean="0"/>
              <a:t> is defined as the number of atoms in exactly 12g Carbon-12</a:t>
            </a:r>
          </a:p>
          <a:p>
            <a:r>
              <a:rPr lang="en-GB" dirty="0"/>
              <a:t>6.022 140 857(74)×10</a:t>
            </a:r>
            <a:r>
              <a:rPr lang="en-GB" baseline="30000" dirty="0"/>
              <a:t>23</a:t>
            </a:r>
            <a:r>
              <a:rPr lang="en-GB" dirty="0"/>
              <a:t> mol</a:t>
            </a:r>
            <a:r>
              <a:rPr lang="en-GB" baseline="30000" dirty="0"/>
              <a:t>−1</a:t>
            </a:r>
            <a:endParaRPr lang="en-GB" dirty="0" smtClean="0"/>
          </a:p>
          <a:p>
            <a:endParaRPr lang="en-GB" dirty="0"/>
          </a:p>
        </p:txBody>
      </p:sp>
      <p:pic>
        <p:nvPicPr>
          <p:cNvPr id="4098" name="Picture 2" descr="https://upload.wikimedia.org/wikipedia/commons/3/3d/Avogadro_Amed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6106" y="0"/>
            <a:ext cx="1477894" cy="215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84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What is the mass of a Carbon-12 atom?</a:t>
                </a:r>
              </a:p>
              <a:p>
                <a14:m>
                  <m:oMath xmlns:m="http://schemas.openxmlformats.org/officeDocument/2006/math">
                    <m:f>
                      <m:fPr>
                        <m:ctrlPr>
                          <a:rPr lang="en-GB" i="1" smtClean="0">
                            <a:latin typeface="Cambria Math"/>
                          </a:rPr>
                        </m:ctrlPr>
                      </m:fPr>
                      <m:num>
                        <m:r>
                          <a:rPr lang="en-GB" b="0" i="1" smtClean="0">
                            <a:latin typeface="Cambria Math"/>
                          </a:rPr>
                          <m:t>12</m:t>
                        </m:r>
                        <m:r>
                          <a:rPr lang="en-GB" b="0" i="1" smtClean="0">
                            <a:latin typeface="Cambria Math"/>
                          </a:rPr>
                          <m:t>𝑔</m:t>
                        </m:r>
                      </m:num>
                      <m:den>
                        <m:r>
                          <a:rPr lang="en-GB" b="0" i="1" smtClean="0">
                            <a:latin typeface="Cambria Math"/>
                          </a:rPr>
                          <m:t>6.023</m:t>
                        </m:r>
                        <m:r>
                          <a:rPr lang="en-GB" b="0" i="1" smtClean="0">
                            <a:latin typeface="Cambria Math"/>
                            <a:ea typeface="Cambria Math"/>
                          </a:rPr>
                          <m:t>×1</m:t>
                        </m:r>
                        <m:sSup>
                          <m:sSupPr>
                            <m:ctrlPr>
                              <a:rPr lang="en-GB" b="0" i="1" smtClean="0">
                                <a:latin typeface="Cambria Math"/>
                                <a:ea typeface="Cambria Math"/>
                              </a:rPr>
                            </m:ctrlPr>
                          </m:sSupPr>
                          <m:e>
                            <m:r>
                              <a:rPr lang="en-GB" b="0" i="1" smtClean="0">
                                <a:latin typeface="Cambria Math"/>
                                <a:ea typeface="Cambria Math"/>
                              </a:rPr>
                              <m:t>0</m:t>
                            </m:r>
                          </m:e>
                          <m:sup>
                            <m:r>
                              <a:rPr lang="en-GB" b="0" i="1" smtClean="0">
                                <a:latin typeface="Cambria Math"/>
                                <a:ea typeface="Cambria Math"/>
                              </a:rPr>
                              <m:t>23</m:t>
                            </m:r>
                          </m:sup>
                        </m:sSup>
                      </m:den>
                    </m:f>
                    <m:r>
                      <a:rPr lang="en-GB" b="0" i="1" smtClean="0">
                        <a:latin typeface="Cambria Math"/>
                      </a:rPr>
                      <m:t>=1.993</m:t>
                    </m:r>
                    <m:r>
                      <a:rPr lang="en-GB" b="0" i="1" smtClean="0">
                        <a:latin typeface="Cambria Math"/>
                        <a:ea typeface="Cambria Math"/>
                      </a:rPr>
                      <m:t>×1</m:t>
                    </m:r>
                    <m:sSup>
                      <m:sSupPr>
                        <m:ctrlPr>
                          <a:rPr lang="en-GB" b="0" i="1" smtClean="0">
                            <a:latin typeface="Cambria Math"/>
                            <a:ea typeface="Cambria Math"/>
                          </a:rPr>
                        </m:ctrlPr>
                      </m:sSupPr>
                      <m:e>
                        <m:r>
                          <a:rPr lang="en-GB" b="0" i="1" smtClean="0">
                            <a:latin typeface="Cambria Math"/>
                            <a:ea typeface="Cambria Math"/>
                          </a:rPr>
                          <m:t>0</m:t>
                        </m:r>
                      </m:e>
                      <m:sup>
                        <m:r>
                          <a:rPr lang="en-GB" b="0" i="1" smtClean="0">
                            <a:latin typeface="Cambria Math"/>
                            <a:ea typeface="Cambria Math"/>
                          </a:rPr>
                          <m:t>−23</m:t>
                        </m:r>
                      </m:sup>
                    </m:sSup>
                    <m:r>
                      <a:rPr lang="en-GB" b="0" i="1" smtClean="0">
                        <a:latin typeface="Cambria Math"/>
                        <a:ea typeface="Cambria Math"/>
                      </a:rPr>
                      <m:t>𝑔</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spTree>
    <p:extLst>
      <p:ext uri="{BB962C8B-B14F-4D97-AF65-F5344CB8AC3E}">
        <p14:creationId xmlns:p14="http://schemas.microsoft.com/office/powerpoint/2010/main" val="130922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Avogadro’s Constant</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Redefining the kg</a:t>
            </a:r>
          </a:p>
          <a:p>
            <a:r>
              <a:rPr lang="en-GB" dirty="0" smtClean="0"/>
              <a:t>In </a:t>
            </a:r>
            <a:r>
              <a:rPr lang="en-GB" dirty="0"/>
              <a:t>2007, a 4.8-kg single crystal of isotopically-enriched silicon (99.94% </a:t>
            </a:r>
            <a:r>
              <a:rPr lang="en-GB" baseline="30000" dirty="0"/>
              <a:t>28</a:t>
            </a:r>
            <a:r>
              <a:rPr lang="en-GB" dirty="0"/>
              <a:t>Si) was grown</a:t>
            </a:r>
            <a:r>
              <a:rPr lang="en-GB" dirty="0" smtClean="0"/>
              <a:t>, </a:t>
            </a:r>
            <a:r>
              <a:rPr lang="en-GB" dirty="0"/>
              <a:t>and two one-kilogram spheres cut from it. </a:t>
            </a:r>
            <a:endParaRPr lang="en-GB" dirty="0" smtClean="0"/>
          </a:p>
          <a:p>
            <a:r>
              <a:rPr lang="en-GB" dirty="0" smtClean="0"/>
              <a:t>Diameter </a:t>
            </a:r>
            <a:r>
              <a:rPr lang="en-GB" dirty="0"/>
              <a:t>measurements on the spheres are repeatable to within 0.3 nm, and the uncertainty in the mass is 3 µg. </a:t>
            </a:r>
            <a:endParaRPr lang="en-GB" dirty="0" smtClean="0"/>
          </a:p>
          <a:p>
            <a:r>
              <a:rPr lang="en-GB" dirty="0" smtClean="0"/>
              <a:t>Paper</a:t>
            </a:r>
            <a:r>
              <a:rPr lang="en-GB" dirty="0"/>
              <a:t>, published in January 2011, summarized the result of the International Avogadro Coordination and presented a measurement of the Avogadro constant to be </a:t>
            </a:r>
            <a:r>
              <a:rPr lang="en-GB" dirty="0" smtClean="0"/>
              <a:t>6.02214078(18</a:t>
            </a:r>
            <a:r>
              <a:rPr lang="en-GB" dirty="0"/>
              <a:t>)×10</a:t>
            </a:r>
            <a:r>
              <a:rPr lang="en-GB" baseline="30000" dirty="0"/>
              <a:t>23</a:t>
            </a:r>
            <a:r>
              <a:rPr lang="en-GB" dirty="0"/>
              <a:t> mol</a:t>
            </a:r>
            <a:r>
              <a:rPr lang="en-GB" baseline="30000" dirty="0"/>
              <a:t>−1</a:t>
            </a:r>
            <a:endParaRPr lang="en-GB" dirty="0"/>
          </a:p>
        </p:txBody>
      </p:sp>
      <p:pic>
        <p:nvPicPr>
          <p:cNvPr id="1026" name="Picture 2" descr="https://upload.wikimedia.org/wikipedia/commons/4/41/Silicon_sphere_for_Avogadro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84782"/>
            <a:ext cx="3816424" cy="52196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48064" y="5589240"/>
            <a:ext cx="3528392" cy="400110"/>
          </a:xfrm>
          <a:prstGeom prst="rect">
            <a:avLst/>
          </a:prstGeom>
        </p:spPr>
        <p:txBody>
          <a:bodyPr wrap="square">
            <a:spAutoFit/>
          </a:bodyPr>
          <a:lstStyle/>
          <a:p>
            <a:r>
              <a:rPr lang="en-GB" sz="2000" dirty="0" smtClean="0"/>
              <a:t>(6.022 </a:t>
            </a:r>
            <a:r>
              <a:rPr lang="en-GB" sz="2000" dirty="0"/>
              <a:t>140 857(74)×10</a:t>
            </a:r>
            <a:r>
              <a:rPr lang="en-GB" sz="2000" baseline="30000" dirty="0"/>
              <a:t>23</a:t>
            </a:r>
            <a:r>
              <a:rPr lang="en-GB" sz="2000" dirty="0"/>
              <a:t> mol</a:t>
            </a:r>
            <a:r>
              <a:rPr lang="en-GB" sz="2000" baseline="30000" dirty="0"/>
              <a:t>−</a:t>
            </a:r>
            <a:r>
              <a:rPr lang="en-GB" sz="2000" baseline="30000" dirty="0" smtClean="0"/>
              <a:t>1</a:t>
            </a:r>
            <a:r>
              <a:rPr lang="en-GB" sz="2000" dirty="0" smtClean="0"/>
              <a:t>)</a:t>
            </a:r>
            <a:endParaRPr lang="en-GB" sz="2000" dirty="0"/>
          </a:p>
        </p:txBody>
      </p:sp>
      <p:pic>
        <p:nvPicPr>
          <p:cNvPr id="6" name="Picture 2" descr="https://upload.wikimedia.org/wikipedia/commons/4/41/Silicon_sphere_for_Avogadro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260648"/>
            <a:ext cx="1225616" cy="167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004E3-446D-4D1A-AD62-1BDE79A7D19F}">
  <ds:schemaRefs>
    <ds:schemaRef ds:uri="http://schemas.microsoft.com/sharepoint/v3/contenttype/forms"/>
  </ds:schemaRefs>
</ds:datastoreItem>
</file>

<file path=customXml/itemProps2.xml><?xml version="1.0" encoding="utf-8"?>
<ds:datastoreItem xmlns:ds="http://schemas.openxmlformats.org/officeDocument/2006/customXml" ds:itemID="{86DF2A23-5B0C-4A07-AF51-4B348BE6C5A4}">
  <ds:schemaRefs>
    <ds:schemaRef ds:uri="http://schemas.microsoft.com/sharepoint/v3"/>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5967164A-0E13-4C7A-9A4C-2AFB8D506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395</TotalTime>
  <Words>1681</Words>
  <Application>Microsoft Office PowerPoint</Application>
  <PresentationFormat>On-screen Show (4:3)</PresentationFormat>
  <Paragraphs>161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Kinetic Theory of Gases</vt:lpstr>
      <vt:lpstr>Aims</vt:lpstr>
      <vt:lpstr>Moving Gases</vt:lpstr>
      <vt:lpstr>Brownian Motion</vt:lpstr>
      <vt:lpstr>Brownian Motion Evaluation</vt:lpstr>
      <vt:lpstr>Brownian Motion Atomic Style</vt:lpstr>
      <vt:lpstr>Avogadro’s Constant</vt:lpstr>
      <vt:lpstr>Question</vt:lpstr>
      <vt:lpstr>Use of Avogadro’s Constant</vt:lpstr>
      <vt:lpstr>Molar Mass</vt:lpstr>
      <vt:lpstr>Ideal Gas Law</vt:lpstr>
      <vt:lpstr>Ideal Gas Law</vt:lpstr>
      <vt:lpstr>Ideal gas law and Avogadro</vt:lpstr>
      <vt:lpstr>Why R?</vt:lpstr>
      <vt:lpstr>Mass and Ideal Gas</vt:lpstr>
      <vt:lpstr>Ideal Gas Constant</vt:lpstr>
      <vt:lpstr>Boltzmann Constant</vt:lpstr>
      <vt:lpstr>Question</vt:lpstr>
      <vt:lpstr>Kinetic Theory of Gases</vt:lpstr>
      <vt:lpstr>Kinetic Theory</vt:lpstr>
      <vt:lpstr>Assumptions of Kinetic Theory</vt:lpstr>
      <vt:lpstr>Assumptions of Kinetic Theory</vt:lpstr>
      <vt:lpstr>Implications of Kinetic Theory</vt:lpstr>
      <vt:lpstr>Implications of Kinetic Theory</vt:lpstr>
      <vt:lpstr>Implications of Kinetic Theory</vt:lpstr>
      <vt:lpstr>Boyle’s Law by Kinetic Theory</vt:lpstr>
      <vt:lpstr>Pressure Law by Kinetic Theory</vt:lpstr>
      <vt:lpstr>Properties of Kinetic Theory</vt:lpstr>
      <vt:lpstr>Momentum</vt:lpstr>
      <vt:lpstr>Force</vt:lpstr>
      <vt:lpstr>Averaging Velocity</vt:lpstr>
      <vt:lpstr>The New Force and Pressure</vt:lpstr>
      <vt:lpstr>Kinetic Theory Pressure with n</vt:lpstr>
      <vt:lpstr>Kinetic Theory Meets Ideal Gas Law</vt:lpstr>
      <vt:lpstr>Kinetic Theory and vrms</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Kinetic Theory of Gases</dc:title>
  <dc:creator>Andy Morris</dc:creator>
  <cp:lastModifiedBy>Andy Morris</cp:lastModifiedBy>
  <cp:revision>29</cp:revision>
  <dcterms:created xsi:type="dcterms:W3CDTF">2015-09-14T08:56:26Z</dcterms:created>
  <dcterms:modified xsi:type="dcterms:W3CDTF">2015-10-05T13:36:41Z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0x0101002CD7DB37F5B7D846863E694E3DBB3DA1</vt:lpwstr>
  </property>
</Properties>
</file>