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>
        <p:scale>
          <a:sx n="119" d="100"/>
          <a:sy n="119" d="100"/>
        </p:scale>
        <p:origin x="-21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8B63-9563-4677-9F21-992135DFC466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4B20-6B60-44C8-B749-EDEA79FEA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97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8B63-9563-4677-9F21-992135DFC466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4B20-6B60-44C8-B749-EDEA79FEA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4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8B63-9563-4677-9F21-992135DFC466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4B20-6B60-44C8-B749-EDEA79FEA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38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8B63-9563-4677-9F21-992135DFC466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4B20-6B60-44C8-B749-EDEA79FEA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0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8B63-9563-4677-9F21-992135DFC466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4B20-6B60-44C8-B749-EDEA79FEA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73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8B63-9563-4677-9F21-992135DFC466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4B20-6B60-44C8-B749-EDEA79FEA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35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8B63-9563-4677-9F21-992135DFC466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4B20-6B60-44C8-B749-EDEA79FEA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38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8B63-9563-4677-9F21-992135DFC466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4B20-6B60-44C8-B749-EDEA79FEA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34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8B63-9563-4677-9F21-992135DFC466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4B20-6B60-44C8-B749-EDEA79FEA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25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8B63-9563-4677-9F21-992135DFC466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4B20-6B60-44C8-B749-EDEA79FEA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50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8B63-9563-4677-9F21-992135DFC466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4B20-6B60-44C8-B749-EDEA79FEA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15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38B63-9563-4677-9F21-992135DFC466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C4B20-6B60-44C8-B749-EDEA79FEA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64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Bodoni MT Black" panose="02070A030806060202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 cap="none" spc="0">
          <a:ln w="0"/>
          <a:solidFill>
            <a:schemeClr val="tx1"/>
          </a:solidFill>
          <a:effectLst/>
          <a:latin typeface="Bookman Old Style" panose="02050604050505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 cap="none" spc="0">
          <a:ln w="0"/>
          <a:solidFill>
            <a:schemeClr val="tx1"/>
          </a:solidFill>
          <a:effectLst/>
          <a:latin typeface="Bookman Old Style" panose="02050604050505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 cap="none" spc="0">
          <a:ln w="0"/>
          <a:solidFill>
            <a:schemeClr val="tx1"/>
          </a:solidFill>
          <a:effectLst/>
          <a:latin typeface="Bookman Old Style" panose="02050604050505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 cap="none" spc="0">
          <a:ln w="0"/>
          <a:solidFill>
            <a:schemeClr val="tx1"/>
          </a:solidFill>
          <a:effectLst/>
          <a:latin typeface="Bookman Old Style" panose="02050604050505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 cap="none" spc="0">
          <a:ln w="0"/>
          <a:solidFill>
            <a:schemeClr val="tx1"/>
          </a:solidFill>
          <a:effectLst/>
          <a:latin typeface="Bookman Old Style" panose="02050604050505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Experimental Gas Laws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3.5.3 Thermal Physics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5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Because the pressure is the same with ideal gases as it is with knife-points or books, the same law applies</a:t>
            </a:r>
          </a:p>
          <a:p>
            <a:r>
              <a:rPr lang="en-GB" dirty="0" smtClean="0"/>
              <a:t>The force is the force of the particles striking the area it acts against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5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Pressure and Volume in Ideal Gases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Robert </a:t>
            </a:r>
            <a:r>
              <a:rPr lang="en-GB" dirty="0" err="1" smtClean="0"/>
              <a:t>Townley</a:t>
            </a:r>
            <a:r>
              <a:rPr lang="en-GB" dirty="0" smtClean="0"/>
              <a:t> and Henry Power were believed to the first scientists to discover that pressure and volume of gases were linked</a:t>
            </a:r>
          </a:p>
          <a:p>
            <a:r>
              <a:rPr lang="en-GB" dirty="0" smtClean="0"/>
              <a:t>Afterwards, this was confirmed by Robert Boyle with the help of his student Robert Hooke</a:t>
            </a:r>
          </a:p>
        </p:txBody>
      </p:sp>
      <p:pic>
        <p:nvPicPr>
          <p:cNvPr id="1026" name="Picture 2" descr="https://upload.wikimedia.org/wikipedia/commons/thumb/e/e7/Robert_boyle.jpg/220px-Robert_boy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263" y="4407852"/>
            <a:ext cx="20955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7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Boyle’s Law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i="1" dirty="0" smtClean="0"/>
                  <a:t>“For a fixed mass of gas at constant temperature,</a:t>
                </a:r>
              </a:p>
              <a:p>
                <a:pPr marL="0" indent="0">
                  <a:buNone/>
                </a:pPr>
                <a:r>
                  <a:rPr lang="en-GB" b="0" dirty="0" smtClean="0"/>
                  <a:t>                  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r>
                  <a:rPr lang="en-GB" i="1" dirty="0" smtClean="0"/>
                  <a:t>”</a:t>
                </a:r>
              </a:p>
              <a:p>
                <a:pPr marL="0" indent="0">
                  <a:buNone/>
                </a:pPr>
                <a:endParaRPr lang="en-GB" i="1" dirty="0"/>
              </a:p>
              <a:p>
                <a:r>
                  <a:rPr lang="en-GB" dirty="0" smtClean="0"/>
                  <a:t>Where p = gas pressure and V = gas volume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Boyle’s Law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6" t="6172" r="82659" b="64128"/>
          <a:stretch/>
        </p:blipFill>
        <p:spPr>
          <a:xfrm>
            <a:off x="3315656" y="1659764"/>
            <a:ext cx="5247626" cy="519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Boyle’s Law</a:t>
            </a:r>
            <a:endParaRPr lang="en-GB" dirty="0"/>
          </a:p>
        </p:txBody>
      </p:sp>
      <p:pic>
        <p:nvPicPr>
          <p:cNvPr id="2050" name="Picture 2" descr="https://www.chem.wisc.edu/deptfiles/genchem/sstutorial/Text9/Tx95/tx95p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859" y="1863769"/>
            <a:ext cx="6578089" cy="460466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125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Boyle’s Law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763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If we plot the graph obeying Boyle’s law for two separate temperatures, we find that the isotherms act differently</a:t>
            </a:r>
            <a:endParaRPr lang="en-GB" dirty="0"/>
          </a:p>
        </p:txBody>
      </p:sp>
      <p:pic>
        <p:nvPicPr>
          <p:cNvPr id="3074" name="Picture 2" descr="http://www.everyscience.com/Chemistry/Physical/Gases/.images/boylesla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87210"/>
            <a:ext cx="4270790" cy="427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1.askiitians.com/Images/201486-1201984-2038-LP_2.9.5.1.2.1.1_Utpal_GSX_SS_html_1fc328bf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1"/>
          <a:stretch/>
        </p:blipFill>
        <p:spPr bwMode="auto">
          <a:xfrm>
            <a:off x="7434669" y="2508856"/>
            <a:ext cx="3919131" cy="43922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629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Boyle’s Law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Isotherms can be plotted as straight lines on a p-V graph provided the graph is actually pressure vs. 1/volume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Mathematically this fact shows us that Boyle’s law can be re-written as: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𝑐𝑜𝑛𝑠𝑡𝑎𝑛𝑡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GB" dirty="0" smtClean="0"/>
                  <a:t> </a:t>
                </a:r>
              </a:p>
              <a:p>
                <a:r>
                  <a:rPr lang="en-GB" dirty="0" smtClean="0"/>
                  <a:t>(which is conveniently a straight line equation)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 r="-1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4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Boyle’s Law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Many situations in thermal dynamics requires us to calculate closed systems </a:t>
                </a:r>
              </a:p>
              <a:p>
                <a:r>
                  <a:rPr lang="en-GB" dirty="0" smtClean="0"/>
                  <a:t>Using Boyle’s law, we can find answers to such situations unless we require something else</a:t>
                </a:r>
              </a:p>
              <a:p>
                <a:r>
                  <a:rPr lang="en-GB" dirty="0" smtClean="0"/>
                  <a:t>Remember – Boyle’s law holds for ideal systems at constant temperature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 r="-1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9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hand pump of volume 2.0 x10</a:t>
            </a:r>
            <a:r>
              <a:rPr lang="en-GB" baseline="30000" dirty="0" smtClean="0"/>
              <a:t>-4</a:t>
            </a:r>
            <a:r>
              <a:rPr lang="en-GB" dirty="0" smtClean="0"/>
              <a:t> m</a:t>
            </a:r>
            <a:r>
              <a:rPr lang="en-GB" baseline="30000" dirty="0" smtClean="0"/>
              <a:t>3</a:t>
            </a:r>
            <a:r>
              <a:rPr lang="en-GB" dirty="0" smtClean="0"/>
              <a:t> is used to force air through a valve into a container of volume 8.0 x10</a:t>
            </a:r>
            <a:r>
              <a:rPr lang="en-GB" baseline="30000" dirty="0" smtClean="0"/>
              <a:t>-4</a:t>
            </a:r>
            <a:r>
              <a:rPr lang="en-GB" dirty="0" smtClean="0"/>
              <a:t> m</a:t>
            </a:r>
            <a:r>
              <a:rPr lang="en-GB" baseline="30000" dirty="0" smtClean="0"/>
              <a:t>3</a:t>
            </a:r>
            <a:r>
              <a:rPr lang="en-GB" dirty="0" smtClean="0"/>
              <a:t> which contains air at an initial pressure of 101 </a:t>
            </a:r>
            <a:r>
              <a:rPr lang="en-GB" dirty="0" err="1" smtClean="0"/>
              <a:t>kPa</a:t>
            </a:r>
            <a:r>
              <a:rPr lang="en-GB" dirty="0" smtClean="0"/>
              <a:t>.</a:t>
            </a:r>
          </a:p>
          <a:p>
            <a:r>
              <a:rPr lang="en-GB" dirty="0" smtClean="0"/>
              <a:t>Calculate the pressure of the air in the container after one stroke of the pump, assuming the temperature is unchanged.</a:t>
            </a:r>
          </a:p>
          <a:p>
            <a:endParaRPr lang="en-GB" b="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2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GB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GB" dirty="0" smtClean="0"/>
              </a:p>
              <a:p>
                <a:r>
                  <a:rPr lang="en-GB" dirty="0" smtClean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101 000×2×1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8×1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</m:den>
                    </m:f>
                  </m:oMath>
                </a14:m>
                <a:endParaRPr lang="en-GB" dirty="0" smtClean="0">
                  <a:ea typeface="Cambria Math" panose="02040503050406030204" pitchFamily="18" charset="0"/>
                </a:endParaRPr>
              </a:p>
              <a:p>
                <a:r>
                  <a:rPr lang="en-GB" b="0" dirty="0" smtClean="0"/>
                  <a:t>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=25 250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𝑃𝑎</m:t>
                    </m:r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𝑓𝑖𝑛𝑎𝑙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𝑝𝑟𝑒𝑠𝑠𝑢𝑟𝑒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=101 000+25 250=126 250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333" y="1825625"/>
            <a:ext cx="6354467" cy="23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Ideal Gas</a:t>
            </a:r>
          </a:p>
          <a:p>
            <a:r>
              <a:rPr lang="en-GB" dirty="0" smtClean="0"/>
              <a:t>Pressure</a:t>
            </a:r>
          </a:p>
          <a:p>
            <a:r>
              <a:rPr lang="en-GB" dirty="0" smtClean="0"/>
              <a:t>Volume</a:t>
            </a:r>
          </a:p>
          <a:p>
            <a:r>
              <a:rPr lang="en-GB" dirty="0" smtClean="0"/>
              <a:t>Boyle’s Law</a:t>
            </a:r>
          </a:p>
          <a:p>
            <a:r>
              <a:rPr lang="en-GB" dirty="0" smtClean="0"/>
              <a:t>Charles’ Law (Law of Volumes)</a:t>
            </a:r>
          </a:p>
          <a:p>
            <a:r>
              <a:rPr lang="en-GB" dirty="0" err="1" smtClean="0"/>
              <a:t>Amonton’s</a:t>
            </a:r>
            <a:r>
              <a:rPr lang="en-GB" dirty="0" smtClean="0"/>
              <a:t> Law (The Pressure Law)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Charles’ Law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Sometimes referred as the Law of Volumes, describes the experimental gas law which relates the expansion of a dry gas with the application of heat</a:t>
                </a:r>
              </a:p>
              <a:p>
                <a:r>
                  <a:rPr lang="en-GB" i="1" dirty="0" smtClean="0"/>
                  <a:t>“When </a:t>
                </a:r>
                <a:r>
                  <a:rPr lang="en-GB" i="1" dirty="0"/>
                  <a:t>the pressure on a sample of a dry gas is held constant, the Kelvin temperature and the volume will be directly </a:t>
                </a:r>
                <a:r>
                  <a:rPr lang="en-GB" i="1" dirty="0" smtClean="0"/>
                  <a:t>related”</a:t>
                </a:r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𝑉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en-GB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∴</m:t>
                    </m:r>
                    <m:f>
                      <m:fPr>
                        <m:ctrlPr>
                          <a:rPr lang="en-GB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𝑐𝑜𝑛𝑠𝑡𝑎𝑛𝑡</m:t>
                    </m:r>
                  </m:oMath>
                </a14:m>
                <a:r>
                  <a:rPr lang="en-GB" dirty="0" smtClean="0"/>
                  <a:t>, where V is the volume of </a:t>
                </a:r>
                <a:r>
                  <a:rPr lang="en-GB" smtClean="0"/>
                  <a:t>the gas and </a:t>
                </a:r>
                <a:r>
                  <a:rPr lang="en-GB" dirty="0" smtClean="0"/>
                  <a:t>T is the temperature </a:t>
                </a:r>
                <a:r>
                  <a:rPr lang="en-GB" smtClean="0"/>
                  <a:t>in Kelvin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381" r="-1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upload.wikimedia.org/wikipedia/commons/9/98/Jacques_Alexandre_C%C3%A9sar_Charl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t="9625" r="10287" b="32835"/>
          <a:stretch/>
        </p:blipFill>
        <p:spPr bwMode="auto">
          <a:xfrm>
            <a:off x="10371221" y="72189"/>
            <a:ext cx="1768642" cy="185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Charles’ Law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Just as with Boyle’s law, provided that a system holding an ideal gas is closed and well behaved (in terms of variables), we get….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3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Given a container of carbon dioxide gas with an initial volume of 44 L and temperature of -8.7 °C,</a:t>
                </a:r>
                <a:br>
                  <a:rPr lang="en-GB" dirty="0" smtClean="0"/>
                </a:br>
                <a:r>
                  <a:rPr lang="en-GB" dirty="0" smtClean="0"/>
                  <a:t>calculate the volume if the temperature is changed to 26.2 °C.</a:t>
                </a:r>
              </a:p>
              <a:p>
                <a:r>
                  <a:rPr lang="en-GB" dirty="0" smtClean="0"/>
                  <a:t>The first problem comes with the temperatures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−8. 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𝐶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≡264.45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26.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sup>
                    </m:sSup>
                    <m:r>
                      <a:rPr lang="en-GB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≡299.35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  <a:ea typeface="Cambria Math"/>
                      </a:rPr>
                      <m:t>∴</m:t>
                    </m:r>
                    <m:sSub>
                      <m:sSubPr>
                        <m:ctrlPr>
                          <a:rPr lang="en-GB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GB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b="0" i="1" dirty="0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dirty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b="0" i="1" dirty="0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b="0" i="1" dirty="0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 dirty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GB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/>
                            <a:ea typeface="Cambria Math"/>
                          </a:rPr>
                          <m:t>44×299.35</m:t>
                        </m:r>
                      </m:num>
                      <m:den>
                        <m:r>
                          <a:rPr lang="en-GB" b="0" i="1" dirty="0" smtClean="0">
                            <a:latin typeface="Cambria Math"/>
                            <a:ea typeface="Cambria Math"/>
                          </a:rPr>
                          <m:t>264.45</m:t>
                        </m:r>
                      </m:den>
                    </m:f>
                    <m:r>
                      <a:rPr lang="en-GB" b="0" i="1" dirty="0" smtClean="0">
                        <a:latin typeface="Cambria Math"/>
                        <a:ea typeface="Cambria Math"/>
                      </a:rPr>
                      <m:t>=49.81</m:t>
                    </m:r>
                    <m:r>
                      <a:rPr lang="en-GB" b="0" i="1" dirty="0" smtClean="0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0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Amonton’s</a:t>
            </a:r>
            <a:r>
              <a:rPr lang="en-GB" dirty="0"/>
              <a:t> </a:t>
            </a:r>
            <a:r>
              <a:rPr lang="en-GB" dirty="0" smtClean="0"/>
              <a:t>Law/Gay-Lussac’s Law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Amonton’s law sometimes known as the pressure law and sometimes attributed as Gay-Lussac law</a:t>
                </a:r>
                <a:endParaRPr lang="en-GB" i="1" dirty="0"/>
              </a:p>
              <a:p>
                <a:r>
                  <a:rPr lang="en-GB" i="1" dirty="0" smtClean="0"/>
                  <a:t>“The pressure of a gas of fixed mass and fixed volume is directly proportional to the gas’s absolute temperature”</a:t>
                </a:r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Or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𝑐𝑜𝑛𝑠𝑡𝑎𝑛𝑡</m:t>
                    </m:r>
                  </m:oMath>
                </a14:m>
                <a:r>
                  <a:rPr lang="en-GB" dirty="0" smtClean="0"/>
                  <a:t> </a:t>
                </a:r>
              </a:p>
              <a:p>
                <a:r>
                  <a:rPr lang="en-GB" dirty="0" smtClean="0"/>
                  <a:t>where P is pressure and T is temperature in 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381" r="-1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upload.wikimedia.org/wikipedia/commons/c/ca/Guillaume_Amont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985" cy="103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2/2f/Gaylussa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3"/>
          <a:stretch/>
        </p:blipFill>
        <p:spPr bwMode="auto">
          <a:xfrm>
            <a:off x="10603832" y="1"/>
            <a:ext cx="1588168" cy="18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5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</a:t>
            </a:r>
            <a:r>
              <a:rPr lang="en-GB" dirty="0" err="1" smtClean="0"/>
              <a:t>Amonton’s</a:t>
            </a:r>
            <a:r>
              <a:rPr lang="en-GB" dirty="0" smtClean="0"/>
              <a:t> </a:t>
            </a:r>
            <a:r>
              <a:rPr lang="en-GB" dirty="0"/>
              <a:t>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Just as with the other relationships, we can use the pressure law when the system is fixed….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5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10.0 L of a gas is found to exert 97.0 </a:t>
                </a:r>
                <a:r>
                  <a:rPr lang="en-GB" dirty="0" err="1"/>
                  <a:t>kPa</a:t>
                </a:r>
                <a:r>
                  <a:rPr lang="en-GB" dirty="0"/>
                  <a:t> at 25.0°C. What would be the required temperature (in Celsius) to change the pressure to standard </a:t>
                </a:r>
                <a:r>
                  <a:rPr lang="en-GB" dirty="0" smtClean="0"/>
                  <a:t>pressure</a:t>
                </a:r>
                <a:r>
                  <a:rPr lang="en-GB" dirty="0" smtClean="0"/>
                  <a:t>? (standard pressure is 101 325 Pa</a:t>
                </a:r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Change </a:t>
                </a:r>
                <a:r>
                  <a:rPr lang="en-GB" dirty="0"/>
                  <a:t>25.0°C to 298.0 K and </a:t>
                </a:r>
                <a:r>
                  <a:rPr lang="en-GB" dirty="0" smtClean="0"/>
                  <a:t>that </a:t>
                </a:r>
                <a:r>
                  <a:rPr lang="en-GB" dirty="0"/>
                  <a:t>standard pressure in </a:t>
                </a:r>
                <a:r>
                  <a:rPr lang="en-GB" dirty="0" err="1"/>
                  <a:t>kPa</a:t>
                </a:r>
                <a:r>
                  <a:rPr lang="en-GB" dirty="0"/>
                  <a:t> is </a:t>
                </a:r>
                <a:r>
                  <a:rPr lang="en-GB" dirty="0" smtClean="0"/>
                  <a:t>101.325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∴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97×298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101.325</m:t>
                        </m:r>
                      </m:den>
                    </m:f>
                    <m:r>
                      <a:rPr lang="en-GB" b="0" i="1" smtClean="0">
                        <a:latin typeface="Cambria Math"/>
                        <a:ea typeface="Cambria Math"/>
                      </a:rPr>
                      <m:t>=311.3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≡38.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sup>
                    </m:sSup>
                    <m:r>
                      <a:rPr lang="en-GB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381" r="-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04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Page 211 from A2 Physics 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8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Idealised Situations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Within the wonderful world of Physics, we find that calculating is much easier when we consider idealised situations</a:t>
                </a:r>
              </a:p>
              <a:p>
                <a:r>
                  <a:rPr lang="en-GB" dirty="0" smtClean="0"/>
                  <a:t>The Universe contains many situations which are incredibly complicated such as rotating </a:t>
                </a:r>
                <a:r>
                  <a:rPr lang="en-GB" dirty="0"/>
                  <a:t>b</a:t>
                </a:r>
                <a:r>
                  <a:rPr lang="en-GB" dirty="0" smtClean="0"/>
                  <a:t>lack holes and their gravitational effects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81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Ideal Gases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Apart from black holes, even the mundane and taken for granted is incredibly complicated </a:t>
            </a:r>
          </a:p>
          <a:p>
            <a:r>
              <a:rPr lang="en-GB" dirty="0" smtClean="0"/>
              <a:t>Gases are no different</a:t>
            </a:r>
          </a:p>
          <a:p>
            <a:endParaRPr lang="en-GB" dirty="0"/>
          </a:p>
          <a:p>
            <a:r>
              <a:rPr lang="en-GB" dirty="0" smtClean="0"/>
              <a:t>Take a moment to write down everything you know about a gas in terms of properties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Ideal Gases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Real gases are made up of molecules which have….</a:t>
            </a:r>
          </a:p>
          <a:p>
            <a:r>
              <a:rPr lang="en-GB" dirty="0" smtClean="0"/>
              <a:t>compressibility effects;</a:t>
            </a:r>
          </a:p>
          <a:p>
            <a:r>
              <a:rPr lang="en-GB" dirty="0" smtClean="0"/>
              <a:t>variable specific heat capacity;</a:t>
            </a:r>
          </a:p>
          <a:p>
            <a:r>
              <a:rPr lang="en-GB" dirty="0" smtClean="0"/>
              <a:t>van der Waals forces;</a:t>
            </a:r>
          </a:p>
          <a:p>
            <a:r>
              <a:rPr lang="en-GB" dirty="0" smtClean="0"/>
              <a:t>non-equilibrium thermodynamic effects;</a:t>
            </a:r>
          </a:p>
          <a:p>
            <a:r>
              <a:rPr lang="en-GB" dirty="0" smtClean="0"/>
              <a:t>issues with molecular dissociation and elementary reactions with variable composition.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5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Ideal Gases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considering ideal gases, we like to simplify our gas to the very basic level:</a:t>
            </a:r>
          </a:p>
          <a:p>
            <a:r>
              <a:rPr lang="en-GB" dirty="0" smtClean="0"/>
              <a:t>The gas molecules are made up of point-like particles</a:t>
            </a:r>
          </a:p>
          <a:p>
            <a:r>
              <a:rPr lang="en-GB" dirty="0" smtClean="0"/>
              <a:t>Their mass is centred within the molecule</a:t>
            </a:r>
          </a:p>
          <a:p>
            <a:r>
              <a:rPr lang="en-GB" dirty="0" smtClean="0"/>
              <a:t>They move randomly </a:t>
            </a:r>
          </a:p>
          <a:p>
            <a:r>
              <a:rPr lang="en-GB" dirty="0" smtClean="0"/>
              <a:t>They do not interact with each other</a:t>
            </a:r>
          </a:p>
          <a:p>
            <a:r>
              <a:rPr lang="en-GB" dirty="0" smtClean="0"/>
              <a:t>They do collide but only elastically </a:t>
            </a:r>
          </a:p>
          <a:p>
            <a:r>
              <a:rPr lang="en-GB" dirty="0" smtClean="0"/>
              <a:t>They strictly obey the ideal gas laws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6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Pressure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As you already know, pressure is a force-area ratio given by: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GB" dirty="0" smtClean="0"/>
                  <a:t>, where P is pressure in Nm</a:t>
                </a:r>
                <a:r>
                  <a:rPr lang="en-GB" baseline="30000" dirty="0" smtClean="0"/>
                  <a:t>-2</a:t>
                </a:r>
                <a:r>
                  <a:rPr lang="en-GB" dirty="0" smtClean="0"/>
                  <a:t> or Pa, F is force in N and finally a is area where the force acts in m</a:t>
                </a:r>
                <a:r>
                  <a:rPr lang="en-GB" baseline="30000" dirty="0" smtClean="0"/>
                  <a:t>2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7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Find the base units for pressure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𝑁𝑚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𝑘𝑔</m:t>
                    </m:r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 smtClean="0"/>
                  <a:t>    Using F=ma for </a:t>
                </a:r>
                <a:r>
                  <a:rPr lang="en-GB" dirty="0" err="1" smtClean="0"/>
                  <a:t>def</a:t>
                </a:r>
                <a:r>
                  <a:rPr lang="en-GB" dirty="0" smtClean="0"/>
                  <a:t> of N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97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Back to pressure!</a:t>
            </a:r>
          </a:p>
          <a:p>
            <a:r>
              <a:rPr lang="en-GB" dirty="0" smtClean="0"/>
              <a:t>Gases exert pressure on the walls and surfaces of their environment such as pressurised diving tanks</a:t>
            </a:r>
          </a:p>
          <a:p>
            <a:r>
              <a:rPr lang="en-GB" dirty="0" smtClean="0"/>
              <a:t>Consider a balloon filled with gas, the balloon expands under the pressure exerted by the gas inside which fights against the pressure exerted by the atmosphere outside</a:t>
            </a:r>
          </a:p>
          <a:p>
            <a:r>
              <a:rPr lang="en-GB" dirty="0" smtClean="0"/>
              <a:t>This allows the balloon to remain inflated until it leaks sufficient gas through the pores and deflates over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6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D7DB37F5B7D846863E694E3DBB3DA1" ma:contentTypeVersion="1" ma:contentTypeDescription="Create a new document." ma:contentTypeScope="" ma:versionID="ac753e4bffcb6403742c7c6ad5a49cf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93B0C52-3552-448A-9C6B-488B38C4CE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F8A856-1E28-4A74-9463-E89BEB11C4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32F316-35BE-4709-8857-716265CD407C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1209</Words>
  <Application>Microsoft Office PowerPoint</Application>
  <PresentationFormat>Custom</PresentationFormat>
  <Paragraphs>112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Experimental Gas Laws</vt:lpstr>
      <vt:lpstr>Aims</vt:lpstr>
      <vt:lpstr>Idealised Situations</vt:lpstr>
      <vt:lpstr>Ideal Gases</vt:lpstr>
      <vt:lpstr>Ideal Gases</vt:lpstr>
      <vt:lpstr>Ideal Gases</vt:lpstr>
      <vt:lpstr>Pressure</vt:lpstr>
      <vt:lpstr>Question</vt:lpstr>
      <vt:lpstr>Pressure</vt:lpstr>
      <vt:lpstr>Pressure</vt:lpstr>
      <vt:lpstr>Pressure and Volume in Ideal Gases</vt:lpstr>
      <vt:lpstr>Boyle’s Law</vt:lpstr>
      <vt:lpstr>Boyle’s Law</vt:lpstr>
      <vt:lpstr>Boyle’s Law</vt:lpstr>
      <vt:lpstr>Boyle’s Law</vt:lpstr>
      <vt:lpstr>Boyle’s Law</vt:lpstr>
      <vt:lpstr>Using Boyle’s Law</vt:lpstr>
      <vt:lpstr>Question</vt:lpstr>
      <vt:lpstr>Question</vt:lpstr>
      <vt:lpstr>Charles’ Law</vt:lpstr>
      <vt:lpstr>Using Charles’ Law</vt:lpstr>
      <vt:lpstr>Question</vt:lpstr>
      <vt:lpstr>Amonton’s Law/Gay-Lussac’s Law</vt:lpstr>
      <vt:lpstr>Using Amonton’s Law</vt:lpstr>
      <vt:lpstr>Question </vt:lpstr>
      <vt:lpstr>Summary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Experimental Gas Laws</dc:title>
  <dc:creator>Andy Morris</dc:creator>
  <cp:lastModifiedBy>Andy Morris</cp:lastModifiedBy>
  <cp:revision>26</cp:revision>
  <dcterms:created xsi:type="dcterms:W3CDTF">2015-09-02T13:30:33Z</dcterms:created>
  <dcterms:modified xsi:type="dcterms:W3CDTF">2015-09-14T07:48:11Z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0x0101002CD7DB37F5B7D846863E694E3DBB3DA1</vt:lpwstr>
  </property>
</Properties>
</file>