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6" r:id="rId3"/>
    <p:sldId id="267" r:id="rId4"/>
    <p:sldId id="269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70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7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45BCC-CD2E-4D1D-BB3C-1B51C1C5A9E6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035C6-D7A5-44B3-AFEC-927E277ED7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1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035C6-D7A5-44B3-AFEC-927E277ED7D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9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4.wmf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1.wmf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E6B3-F578-497E-AD3B-E19DC3924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Boyle’s law?</a:t>
            </a:r>
          </a:p>
          <a:p>
            <a:r>
              <a:rPr lang="en-GB" dirty="0"/>
              <a:t>Charles’ law?</a:t>
            </a:r>
          </a:p>
          <a:p>
            <a:r>
              <a:rPr lang="en-GB" dirty="0"/>
              <a:t>Pressure law?</a:t>
            </a:r>
          </a:p>
          <a:p>
            <a:r>
              <a:rPr lang="en-GB" dirty="0"/>
              <a:t>Combined gas law?</a:t>
            </a:r>
          </a:p>
          <a:p>
            <a:r>
              <a:rPr lang="en-GB" dirty="0"/>
              <a:t>Work done by expanding gas?</a:t>
            </a:r>
          </a:p>
          <a:p>
            <a:r>
              <a:rPr lang="en-GB" dirty="0"/>
              <a:t>Kinetic theory?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AA45D-86C9-4FDF-9842-347BDE0E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Recap</a:t>
            </a:r>
            <a:br>
              <a:rPr lang="en-GB" dirty="0"/>
            </a:br>
            <a:r>
              <a:rPr lang="en-GB" dirty="0"/>
              <a:t>Write these down while I take the register</a:t>
            </a:r>
          </a:p>
        </p:txBody>
      </p:sp>
    </p:spTree>
    <p:extLst>
      <p:ext uri="{BB962C8B-B14F-4D97-AF65-F5344CB8AC3E}">
        <p14:creationId xmlns:p14="http://schemas.microsoft.com/office/powerpoint/2010/main" val="104054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Molar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91600" cy="25907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One </a:t>
            </a:r>
            <a:r>
              <a:rPr lang="en-GB" b="1" dirty="0"/>
              <a:t>mole</a:t>
            </a:r>
            <a:r>
              <a:rPr lang="en-GB" dirty="0"/>
              <a:t> of pure substance contains </a:t>
            </a:r>
            <a:r>
              <a:rPr lang="en-GB" i="1" dirty="0"/>
              <a:t>N</a:t>
            </a:r>
            <a:r>
              <a:rPr lang="en-GB" baseline="-25000" dirty="0"/>
              <a:t>A</a:t>
            </a:r>
            <a:r>
              <a:rPr lang="en-GB" dirty="0"/>
              <a:t> particles in a sample</a:t>
            </a:r>
          </a:p>
          <a:p>
            <a:r>
              <a:rPr lang="en-GB" dirty="0"/>
              <a:t>The </a:t>
            </a:r>
            <a:r>
              <a:rPr lang="en-GB" b="1" dirty="0"/>
              <a:t>molarity</a:t>
            </a:r>
            <a:r>
              <a:rPr lang="en-GB" dirty="0"/>
              <a:t> of sample is how many moles it contains; the unit is </a:t>
            </a:r>
            <a:r>
              <a:rPr lang="en-GB" b="1" dirty="0" err="1"/>
              <a:t>mol</a:t>
            </a:r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molar mass</a:t>
            </a:r>
            <a:r>
              <a:rPr lang="en-GB" dirty="0"/>
              <a:t> of a substance is the mass of 1 </a:t>
            </a:r>
            <a:r>
              <a:rPr lang="en-GB" dirty="0" err="1"/>
              <a:t>mol</a:t>
            </a:r>
            <a:r>
              <a:rPr lang="en-GB" dirty="0"/>
              <a:t> in kg mol</a:t>
            </a:r>
            <a:r>
              <a:rPr lang="en-GB" baseline="30000" dirty="0"/>
              <a:t>-1</a:t>
            </a:r>
            <a:r>
              <a:rPr lang="en-GB" dirty="0"/>
              <a:t> (e.g. Oxygen gas is 0.032 kg mol</a:t>
            </a:r>
            <a:r>
              <a:rPr lang="en-GB" baseline="30000" dirty="0"/>
              <a:t>-1</a:t>
            </a:r>
            <a:r>
              <a:rPr lang="en-GB" dirty="0"/>
              <a:t>)</a:t>
            </a:r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244070"/>
              </p:ext>
            </p:extLst>
          </p:nvPr>
        </p:nvGraphicFramePr>
        <p:xfrm>
          <a:off x="1219200" y="3962400"/>
          <a:ext cx="69686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3" imgW="2400120" imgH="393480" progId="Equation.3">
                  <p:embed/>
                </p:oleObj>
              </mc:Choice>
              <mc:Fallback>
                <p:oleObj name="Equation" r:id="rId3" imgW="2400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962400"/>
                        <a:ext cx="6968613" cy="1143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463796"/>
              </p:ext>
            </p:extLst>
          </p:nvPr>
        </p:nvGraphicFramePr>
        <p:xfrm>
          <a:off x="927100" y="5562600"/>
          <a:ext cx="77073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5" imgW="2654280" imgH="393480" progId="Equation.3">
                  <p:embed/>
                </p:oleObj>
              </mc:Choice>
              <mc:Fallback>
                <p:oleObj name="Equation" r:id="rId5" imgW="2654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5562600"/>
                        <a:ext cx="7707313" cy="1143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2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Ideal Gas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334000"/>
          </a:xfrm>
        </p:spPr>
        <p:txBody>
          <a:bodyPr>
            <a:normAutofit/>
          </a:bodyPr>
          <a:lstStyle/>
          <a:p>
            <a:r>
              <a:rPr lang="en-GB" dirty="0"/>
              <a:t>You know three gas laws:</a:t>
            </a:r>
          </a:p>
          <a:p>
            <a:pPr lvl="1"/>
            <a:r>
              <a:rPr lang="en-GB" dirty="0"/>
              <a:t>Boyle’s law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Charles’ law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The pressure law</a:t>
            </a:r>
          </a:p>
          <a:p>
            <a:endParaRPr lang="en-GB" dirty="0"/>
          </a:p>
          <a:p>
            <a:r>
              <a:rPr lang="en-GB" dirty="0"/>
              <a:t>Also, Volume is proportional to number of molecules</a:t>
            </a:r>
          </a:p>
          <a:p>
            <a:pPr lvl="1"/>
            <a:r>
              <a:rPr lang="en-GB" dirty="0" err="1"/>
              <a:t>Avagadro’s</a:t>
            </a:r>
            <a:r>
              <a:rPr lang="en-GB" dirty="0"/>
              <a:t> law</a:t>
            </a:r>
          </a:p>
          <a:p>
            <a:pPr lvl="1"/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271659"/>
              </p:ext>
            </p:extLst>
          </p:nvPr>
        </p:nvGraphicFramePr>
        <p:xfrm>
          <a:off x="3124200" y="1676400"/>
          <a:ext cx="22018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3" imgW="927000" imgH="203040" progId="Equation.3">
                  <p:embed/>
                </p:oleObj>
              </mc:Choice>
              <mc:Fallback>
                <p:oleObj name="Equation" r:id="rId3" imgW="9270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22018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413347"/>
              </p:ext>
            </p:extLst>
          </p:nvPr>
        </p:nvGraphicFramePr>
        <p:xfrm>
          <a:off x="3276600" y="2514600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14600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059016"/>
              </p:ext>
            </p:extLst>
          </p:nvPr>
        </p:nvGraphicFramePr>
        <p:xfrm>
          <a:off x="3810000" y="3505200"/>
          <a:ext cx="19907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Equation" r:id="rId7" imgW="838080" imgH="393480" progId="Equation.3">
                  <p:embed/>
                </p:oleObj>
              </mc:Choice>
              <mc:Fallback>
                <p:oleObj name="Equation" r:id="rId7" imgW="8380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05200"/>
                        <a:ext cx="199072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9A0F71A-64D5-4807-8AA9-75C23942BB51}"/>
                  </a:ext>
                </a:extLst>
              </p:cNvPr>
              <p:cNvSpPr txBox="1"/>
              <p:nvPr/>
            </p:nvSpPr>
            <p:spPr bwMode="auto">
              <a:xfrm>
                <a:off x="3830782" y="5609705"/>
                <a:ext cx="2362200" cy="1066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constant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9A0F71A-64D5-4807-8AA9-75C23942B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0782" y="5609705"/>
                <a:ext cx="2362200" cy="10668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10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Ideal Gas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334000"/>
          </a:xfrm>
        </p:spPr>
        <p:txBody>
          <a:bodyPr>
            <a:normAutofit/>
          </a:bodyPr>
          <a:lstStyle/>
          <a:p>
            <a:r>
              <a:rPr lang="en-GB" dirty="0"/>
              <a:t>Combine the four equations to give us the Ideal Gas Equation: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We call this constant: </a:t>
            </a:r>
            <a:r>
              <a:rPr lang="en-GB" b="1" dirty="0"/>
              <a:t>R </a:t>
            </a:r>
            <a:r>
              <a:rPr lang="en-GB" dirty="0"/>
              <a:t>and rearrange:</a:t>
            </a:r>
          </a:p>
          <a:p>
            <a:pPr lvl="1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9A0F71A-64D5-4807-8AA9-75C23942BB51}"/>
                  </a:ext>
                </a:extLst>
              </p:cNvPr>
              <p:cNvSpPr txBox="1"/>
              <p:nvPr/>
            </p:nvSpPr>
            <p:spPr bwMode="auto">
              <a:xfrm>
                <a:off x="3009900" y="1981200"/>
                <a:ext cx="2971800" cy="137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𝑛𝑇</m:t>
                          </m:r>
                        </m:den>
                      </m:f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constant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69A0F71A-64D5-4807-8AA9-75C23942B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9900" y="1981200"/>
                <a:ext cx="2971800" cy="1371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13">
                <a:extLst>
                  <a:ext uri="{FF2B5EF4-FFF2-40B4-BE49-F238E27FC236}">
                    <a16:creationId xmlns:a16="http://schemas.microsoft.com/office/drawing/2014/main" id="{4ABD6979-03D8-4571-AA3E-33C11ED7A00E}"/>
                  </a:ext>
                </a:extLst>
              </p:cNvPr>
              <p:cNvSpPr txBox="1"/>
              <p:nvPr/>
            </p:nvSpPr>
            <p:spPr bwMode="auto">
              <a:xfrm>
                <a:off x="3009900" y="4249189"/>
                <a:ext cx="2971800" cy="1371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nRT</m:t>
                      </m:r>
                    </m:oMath>
                  </m:oMathPara>
                </a14:m>
                <a:endParaRPr lang="en-GB" sz="2800" i="1" dirty="0"/>
              </a:p>
            </p:txBody>
          </p:sp>
        </mc:Choice>
        <mc:Fallback>
          <p:sp>
            <p:nvSpPr>
              <p:cNvPr id="8" name="Object 13">
                <a:extLst>
                  <a:ext uri="{FF2B5EF4-FFF2-40B4-BE49-F238E27FC236}">
                    <a16:creationId xmlns:a16="http://schemas.microsoft.com/office/drawing/2014/main" id="{4ABD6979-03D8-4571-AA3E-33C11ED7A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9900" y="4249189"/>
                <a:ext cx="2971800" cy="1371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727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/>
              <a:t>Calculating the constant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1"/>
            <a:ext cx="8991600" cy="2438400"/>
          </a:xfrm>
        </p:spPr>
        <p:txBody>
          <a:bodyPr>
            <a:normAutofit/>
          </a:bodyPr>
          <a:lstStyle/>
          <a:p>
            <a:r>
              <a:rPr lang="en-GB" dirty="0"/>
              <a:t>By plotting </a:t>
            </a:r>
            <a:r>
              <a:rPr lang="en-GB" i="1" dirty="0" err="1"/>
              <a:t>pV</a:t>
            </a:r>
            <a:r>
              <a:rPr lang="en-GB" dirty="0"/>
              <a:t> against </a:t>
            </a:r>
            <a:r>
              <a:rPr lang="en-GB" i="1" dirty="0" err="1"/>
              <a:t>nT</a:t>
            </a:r>
            <a:r>
              <a:rPr lang="en-GB" dirty="0"/>
              <a:t> (in Kelvin) for a gas then you get a straight line from the origin</a:t>
            </a:r>
          </a:p>
          <a:p>
            <a:r>
              <a:rPr lang="en-GB" dirty="0"/>
              <a:t>The gradient of this line is </a:t>
            </a:r>
            <a:r>
              <a:rPr lang="en-GB" i="1" dirty="0"/>
              <a:t>R</a:t>
            </a:r>
            <a:r>
              <a:rPr lang="en-GB" dirty="0"/>
              <a:t> which is called the </a:t>
            </a:r>
            <a:r>
              <a:rPr lang="en-GB" b="1" dirty="0"/>
              <a:t>molar gas constant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300696"/>
              </p:ext>
            </p:extLst>
          </p:nvPr>
        </p:nvGraphicFramePr>
        <p:xfrm>
          <a:off x="1828800" y="3657600"/>
          <a:ext cx="5486400" cy="9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4" imgW="1206360" imgH="203040" progId="Equation.3">
                  <p:embed/>
                </p:oleObj>
              </mc:Choice>
              <mc:Fallback>
                <p:oleObj name="Equation" r:id="rId4" imgW="1206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3657600"/>
                        <a:ext cx="5486400" cy="92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47244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formula can then be rearranged to give: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256491"/>
              </p:ext>
            </p:extLst>
          </p:nvPr>
        </p:nvGraphicFramePr>
        <p:xfrm>
          <a:off x="1355725" y="5486400"/>
          <a:ext cx="6053138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6" imgW="1396800" imgH="203040" progId="Equation.3">
                  <p:embed/>
                </p:oleObj>
              </mc:Choice>
              <mc:Fallback>
                <p:oleObj name="Equation" r:id="rId6" imgW="1396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5725" y="5486400"/>
                        <a:ext cx="6053138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6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Boltzmann Constant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3276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Another way of using the ideal gas equation is to know the number of particles (usually molecules) instead of the number of moles</a:t>
            </a:r>
          </a:p>
          <a:p>
            <a:r>
              <a:rPr lang="en-GB" dirty="0"/>
              <a:t>This is often more useful to a Physicist whereas the previous formulae is used more by Chemists</a:t>
            </a:r>
          </a:p>
          <a:p>
            <a:r>
              <a:rPr lang="en-GB" dirty="0"/>
              <a:t>The only difference is that the constant is different in the formula: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282031"/>
              </p:ext>
            </p:extLst>
          </p:nvPr>
        </p:nvGraphicFramePr>
        <p:xfrm>
          <a:off x="2748395" y="3886200"/>
          <a:ext cx="638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3" imgW="1701720" imgH="203040" progId="Equation.3">
                  <p:embed/>
                </p:oleObj>
              </mc:Choice>
              <mc:Fallback>
                <p:oleObj name="Equation" r:id="rId3" imgW="1701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8395" y="3886200"/>
                        <a:ext cx="63817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396293"/>
              </p:ext>
            </p:extLst>
          </p:nvPr>
        </p:nvGraphicFramePr>
        <p:xfrm>
          <a:off x="1676400" y="5029200"/>
          <a:ext cx="5486400" cy="1446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5" imgW="1638000" imgH="431640" progId="Equation.3">
                  <p:embed/>
                </p:oleObj>
              </mc:Choice>
              <mc:Fallback>
                <p:oleObj name="Equation" r:id="rId5" imgW="1638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5029200"/>
                        <a:ext cx="5486400" cy="144602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505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2" y="914401"/>
            <a:ext cx="8894618" cy="3276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 mole of a substance contains the Avogadro constant of particles</a:t>
            </a:r>
          </a:p>
          <a:p>
            <a:r>
              <a:rPr lang="en-GB" dirty="0"/>
              <a:t>The number of moles of a substance is called its molarity (</a:t>
            </a:r>
            <a:r>
              <a:rPr lang="en-GB" dirty="0" err="1"/>
              <a:t>mol</a:t>
            </a:r>
            <a:r>
              <a:rPr lang="en-GB" dirty="0"/>
              <a:t>)</a:t>
            </a:r>
          </a:p>
          <a:p>
            <a:r>
              <a:rPr lang="en-GB" dirty="0"/>
              <a:t>The ideal gas equation has two forms using either the number of moles </a:t>
            </a:r>
            <a:r>
              <a:rPr lang="en-GB" i="1" dirty="0"/>
              <a:t>n</a:t>
            </a:r>
            <a:r>
              <a:rPr lang="en-GB" dirty="0"/>
              <a:t> or the number of particles </a:t>
            </a:r>
            <a:r>
              <a:rPr lang="en-GB" i="1" dirty="0"/>
              <a:t>N</a:t>
            </a:r>
            <a:r>
              <a:rPr lang="en-GB" dirty="0"/>
              <a:t> – care must be taken to use the correct constant in each case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692075"/>
              </p:ext>
            </p:extLst>
          </p:nvPr>
        </p:nvGraphicFramePr>
        <p:xfrm>
          <a:off x="381000" y="4343400"/>
          <a:ext cx="5181600" cy="754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3" imgW="1396800" imgH="203040" progId="Equation.3">
                  <p:embed/>
                </p:oleObj>
              </mc:Choice>
              <mc:Fallback>
                <p:oleObj name="Equation" r:id="rId3" imgW="13968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5181600" cy="754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9256"/>
              </p:ext>
            </p:extLst>
          </p:nvPr>
        </p:nvGraphicFramePr>
        <p:xfrm>
          <a:off x="381000" y="5334000"/>
          <a:ext cx="638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5" imgW="1701720" imgH="203040" progId="Equation.3">
                  <p:embed/>
                </p:oleObj>
              </mc:Choice>
              <mc:Fallback>
                <p:oleObj name="Equation" r:id="rId5" imgW="17017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0"/>
                        <a:ext cx="63817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71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E6B3-F578-497E-AD3B-E19DC3924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Boyle’s law?</a:t>
            </a:r>
          </a:p>
          <a:p>
            <a:endParaRPr lang="en-GB" dirty="0"/>
          </a:p>
          <a:p>
            <a:r>
              <a:rPr lang="en-GB" dirty="0"/>
              <a:t>Charles’ law?</a:t>
            </a:r>
          </a:p>
          <a:p>
            <a:endParaRPr lang="en-GB" dirty="0"/>
          </a:p>
          <a:p>
            <a:r>
              <a:rPr lang="en-GB" dirty="0"/>
              <a:t>Pressure law?</a:t>
            </a:r>
          </a:p>
          <a:p>
            <a:endParaRPr lang="en-GB" dirty="0"/>
          </a:p>
          <a:p>
            <a:r>
              <a:rPr lang="en-GB" dirty="0"/>
              <a:t>Combined gas law?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AA45D-86C9-4FDF-9842-347BDE0E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7EDAACE-0A17-42C8-AFE7-A781D01C59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450825"/>
              </p:ext>
            </p:extLst>
          </p:nvPr>
        </p:nvGraphicFramePr>
        <p:xfrm>
          <a:off x="5288450" y="1629857"/>
          <a:ext cx="2468880" cy="50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3" imgW="927000" imgH="203040" progId="Equation.3">
                  <p:embed/>
                </p:oleObj>
              </mc:Choice>
              <mc:Fallback>
                <p:oleObj name="Equation" r:id="rId3" imgW="927000" imgH="20304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8450" y="1629857"/>
                        <a:ext cx="2468880" cy="509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6D312B9-220C-47A8-B226-563CE5327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634826"/>
              </p:ext>
            </p:extLst>
          </p:nvPr>
        </p:nvGraphicFramePr>
        <p:xfrm>
          <a:off x="5288450" y="2427398"/>
          <a:ext cx="2039457" cy="957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8450" y="2427398"/>
                        <a:ext cx="2039457" cy="9576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020404C-1DE7-4602-B47B-10ABDB17C1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186749"/>
              </p:ext>
            </p:extLst>
          </p:nvPr>
        </p:nvGraphicFramePr>
        <p:xfrm>
          <a:off x="5218113" y="3597275"/>
          <a:ext cx="19907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7" imgW="838080" imgH="393480" progId="Equation.3">
                  <p:embed/>
                </p:oleObj>
              </mc:Choice>
              <mc:Fallback>
                <p:oleObj name="Equation" r:id="rId7" imgW="838080" imgH="39348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3" y="3597275"/>
                        <a:ext cx="19907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BDF017AB-DB7A-4CEC-AF86-65F93E0DF10C}"/>
                  </a:ext>
                </a:extLst>
              </p:cNvPr>
              <p:cNvSpPr txBox="1"/>
              <p:nvPr/>
            </p:nvSpPr>
            <p:spPr bwMode="auto">
              <a:xfrm>
                <a:off x="3318833" y="2769488"/>
                <a:ext cx="1127585" cy="6698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r>
                  <a:rPr lang="en-GB" sz="3200" dirty="0">
                    <a:solidFill>
                      <a:srgbClr val="000000"/>
                    </a:solidFill>
                  </a:rPr>
                  <a:t>V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Object 12">
                <a:extLst>
                  <a:ext uri="{FF2B5EF4-FFF2-40B4-BE49-F238E27FC236}">
                    <a16:creationId xmlns:a16="http://schemas.microsoft.com/office/drawing/2014/main" id="{BDF017AB-DB7A-4CEC-AF86-65F93E0DF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8833" y="2769488"/>
                <a:ext cx="1127585" cy="669898"/>
              </a:xfrm>
              <a:prstGeom prst="rect">
                <a:avLst/>
              </a:prstGeom>
              <a:blipFill>
                <a:blip r:embed="rId9"/>
                <a:stretch>
                  <a:fillRect l="-13514" t="-10909" b="-17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3" name="Picture 13" descr="Proportional to">
            <a:extLst>
              <a:ext uri="{FF2B5EF4-FFF2-40B4-BE49-F238E27FC236}">
                <a16:creationId xmlns:a16="http://schemas.microsoft.com/office/drawing/2014/main" id="{D524E8A5-1332-45A8-8453-7F59A4C76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564" y="1179102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Proportional to">
            <a:extLst>
              <a:ext uri="{FF2B5EF4-FFF2-40B4-BE49-F238E27FC236}">
                <a16:creationId xmlns:a16="http://schemas.microsoft.com/office/drawing/2014/main" id="{B29840CB-C34A-4C94-B863-BBC52D545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229" y="4736799"/>
            <a:ext cx="1215076" cy="12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Proportional to">
            <a:extLst>
              <a:ext uri="{FF2B5EF4-FFF2-40B4-BE49-F238E27FC236}">
                <a16:creationId xmlns:a16="http://schemas.microsoft.com/office/drawing/2014/main" id="{872806D1-A997-467A-AAA0-6F4C685B7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001" y="3473176"/>
            <a:ext cx="1209675" cy="134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3" descr="Proportional to">
            <a:extLst>
              <a:ext uri="{FF2B5EF4-FFF2-40B4-BE49-F238E27FC236}">
                <a16:creationId xmlns:a16="http://schemas.microsoft.com/office/drawing/2014/main" id="{6AA1DECF-4723-4E26-9424-10ABA7F52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743" y="2310344"/>
            <a:ext cx="1209675" cy="134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12">
                <a:extLst>
                  <a:ext uri="{FF2B5EF4-FFF2-40B4-BE49-F238E27FC236}">
                    <a16:creationId xmlns:a16="http://schemas.microsoft.com/office/drawing/2014/main" id="{60A07866-1CC0-49B9-847A-CC65182B4482}"/>
                  </a:ext>
                </a:extLst>
              </p:cNvPr>
              <p:cNvSpPr txBox="1"/>
              <p:nvPr/>
            </p:nvSpPr>
            <p:spPr bwMode="auto">
              <a:xfrm>
                <a:off x="3308543" y="3917360"/>
                <a:ext cx="1127585" cy="6698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r>
                  <a:rPr lang="en-GB" sz="3200" dirty="0">
                    <a:solidFill>
                      <a:srgbClr val="000000"/>
                    </a:solidFill>
                  </a:rPr>
                  <a:t>P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Object 12">
                <a:extLst>
                  <a:ext uri="{FF2B5EF4-FFF2-40B4-BE49-F238E27FC236}">
                    <a16:creationId xmlns:a16="http://schemas.microsoft.com/office/drawing/2014/main" id="{60A07866-1CC0-49B9-847A-CC65182B4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8543" y="3917360"/>
                <a:ext cx="1127585" cy="669898"/>
              </a:xfrm>
              <a:prstGeom prst="rect">
                <a:avLst/>
              </a:prstGeom>
              <a:blipFill>
                <a:blip r:embed="rId13"/>
                <a:stretch>
                  <a:fillRect l="-14054" t="-10909" b="-17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12">
                <a:extLst>
                  <a:ext uri="{FF2B5EF4-FFF2-40B4-BE49-F238E27FC236}">
                    <a16:creationId xmlns:a16="http://schemas.microsoft.com/office/drawing/2014/main" id="{428F776B-45B5-48DC-B3C7-8A37773C57EC}"/>
                  </a:ext>
                </a:extLst>
              </p:cNvPr>
              <p:cNvSpPr txBox="1"/>
              <p:nvPr/>
            </p:nvSpPr>
            <p:spPr bwMode="auto">
              <a:xfrm>
                <a:off x="3139176" y="1517886"/>
                <a:ext cx="1637591" cy="7477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r>
                  <a:rPr lang="en-GB" sz="3200" dirty="0">
                    <a:solidFill>
                      <a:srgbClr val="000000"/>
                    </a:solidFill>
                  </a:rPr>
                  <a:t>V</a:t>
                </a:r>
                <a:r>
                  <a:rPr lang="en-GB" sz="2800" dirty="0">
                    <a:solidFill>
                      <a:srgbClr val="0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1/</m:t>
                    </m:r>
                    <m:r>
                      <m:rPr>
                        <m:nor/>
                      </m:rPr>
                      <a:rPr lang="en-GB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Object 12">
                <a:extLst>
                  <a:ext uri="{FF2B5EF4-FFF2-40B4-BE49-F238E27FC236}">
                    <a16:creationId xmlns:a16="http://schemas.microsoft.com/office/drawing/2014/main" id="{428F776B-45B5-48DC-B3C7-8A37773C5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9176" y="1517886"/>
                <a:ext cx="1637591" cy="747741"/>
              </a:xfrm>
              <a:prstGeom prst="rect">
                <a:avLst/>
              </a:prstGeom>
              <a:blipFill>
                <a:blip r:embed="rId14"/>
                <a:stretch>
                  <a:fillRect l="-9665" t="-10569" b="-40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12">
                <a:extLst>
                  <a:ext uri="{FF2B5EF4-FFF2-40B4-BE49-F238E27FC236}">
                    <a16:creationId xmlns:a16="http://schemas.microsoft.com/office/drawing/2014/main" id="{DE0CD4FF-B127-4CF8-B714-82882EEF7D37}"/>
                  </a:ext>
                </a:extLst>
              </p:cNvPr>
              <p:cNvSpPr txBox="1"/>
              <p:nvPr/>
            </p:nvSpPr>
            <p:spPr bwMode="auto">
              <a:xfrm>
                <a:off x="4191000" y="5095546"/>
                <a:ext cx="1752600" cy="7643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r>
                  <a:rPr lang="en-GB" sz="3200" dirty="0">
                    <a:solidFill>
                      <a:srgbClr val="000000"/>
                    </a:solidFill>
                  </a:rPr>
                  <a:t>V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en-GB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1" name="Object 12">
                <a:extLst>
                  <a:ext uri="{FF2B5EF4-FFF2-40B4-BE49-F238E27FC236}">
                    <a16:creationId xmlns:a16="http://schemas.microsoft.com/office/drawing/2014/main" id="{DE0CD4FF-B127-4CF8-B714-82882EEF7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0" y="5095546"/>
                <a:ext cx="1752600" cy="764355"/>
              </a:xfrm>
              <a:prstGeom prst="rect">
                <a:avLst/>
              </a:prstGeom>
              <a:blipFill>
                <a:blip r:embed="rId15"/>
                <a:stretch>
                  <a:fillRect l="-9059" t="-9600" b="-32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21">
                <a:extLst>
                  <a:ext uri="{FF2B5EF4-FFF2-40B4-BE49-F238E27FC236}">
                    <a16:creationId xmlns:a16="http://schemas.microsoft.com/office/drawing/2014/main" id="{BEB1F5E3-1DF5-41C4-8C43-ACEB506F8F2C}"/>
                  </a:ext>
                </a:extLst>
              </p:cNvPr>
              <p:cNvSpPr txBox="1"/>
              <p:nvPr/>
            </p:nvSpPr>
            <p:spPr bwMode="auto">
              <a:xfrm>
                <a:off x="6172200" y="4914900"/>
                <a:ext cx="2732699" cy="133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constant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Object 21">
                <a:extLst>
                  <a:ext uri="{FF2B5EF4-FFF2-40B4-BE49-F238E27FC236}">
                    <a16:creationId xmlns:a16="http://schemas.microsoft.com/office/drawing/2014/main" id="{BEB1F5E3-1DF5-41C4-8C43-ACEB506F8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2200" y="4914900"/>
                <a:ext cx="2732699" cy="13335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0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E6B3-F578-497E-AD3B-E19DC3924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Work done by expanding gas?</a:t>
            </a:r>
          </a:p>
          <a:p>
            <a:endParaRPr lang="en-GB" dirty="0"/>
          </a:p>
          <a:p>
            <a:r>
              <a:rPr lang="en-GB" dirty="0"/>
              <a:t>Kinetic theory?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AA45D-86C9-4FDF-9842-347BDE0E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5A89755-2D2D-444A-B924-834AE9010875}"/>
                  </a:ext>
                </a:extLst>
              </p:cNvPr>
              <p:cNvSpPr txBox="1"/>
              <p:nvPr/>
            </p:nvSpPr>
            <p:spPr>
              <a:xfrm>
                <a:off x="4114800" y="3132683"/>
                <a:ext cx="2933700" cy="146099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2800" b="0" i="1" cap="small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𝑅𝑀𝑆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5A89755-2D2D-444A-B924-834AE9010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32683"/>
                <a:ext cx="2933700" cy="1460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1BA9E16C-99B2-496E-9478-34422CD23E2A}"/>
                  </a:ext>
                </a:extLst>
              </p:cNvPr>
              <p:cNvSpPr txBox="1"/>
              <p:nvPr/>
            </p:nvSpPr>
            <p:spPr>
              <a:xfrm>
                <a:off x="4191000" y="4263630"/>
                <a:ext cx="2261354" cy="1388709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⍴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2800" b="0" i="1" cap="small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𝑅𝑀𝑆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1BA9E16C-99B2-496E-9478-34422CD23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3630"/>
                <a:ext cx="2261354" cy="13887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10091C1-86C7-4916-AD45-C9119A902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620761"/>
              </p:ext>
            </p:extLst>
          </p:nvPr>
        </p:nvGraphicFramePr>
        <p:xfrm>
          <a:off x="6248400" y="2209800"/>
          <a:ext cx="1965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5" imgW="634680" imgH="203040" progId="Equation.3">
                  <p:embed/>
                </p:oleObj>
              </mc:Choice>
              <mc:Fallback>
                <p:oleObj name="Equation" r:id="rId5" imgW="634680" imgH="203040" progId="Equation.3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10091C1-86C7-4916-AD45-C9119A9026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8400" y="2209800"/>
                        <a:ext cx="19651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181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8E6B3-F578-497E-AD3B-E19DC3924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Kinetic theory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AA45D-86C9-4FDF-9842-347BDE0E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Kinetic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5A89755-2D2D-444A-B924-834AE9010875}"/>
                  </a:ext>
                </a:extLst>
              </p:cNvPr>
              <p:cNvSpPr txBox="1"/>
              <p:nvPr/>
            </p:nvSpPr>
            <p:spPr>
              <a:xfrm>
                <a:off x="3962400" y="1470920"/>
                <a:ext cx="2933700" cy="146099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2800" b="0" i="1" cap="small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𝑅𝑀𝑆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C5A89755-2D2D-444A-B924-834AE9010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470920"/>
                <a:ext cx="2933700" cy="1460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1BA9E16C-99B2-496E-9478-34422CD23E2A}"/>
                  </a:ext>
                </a:extLst>
              </p:cNvPr>
              <p:cNvSpPr txBox="1"/>
              <p:nvPr/>
            </p:nvSpPr>
            <p:spPr>
              <a:xfrm>
                <a:off x="1066800" y="2734645"/>
                <a:ext cx="2819400" cy="1388709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en-GB" sz="2800" dirty="0">
                    <a:solidFill>
                      <a:srgbClr val="000000"/>
                    </a:solidFill>
                  </a:rPr>
                  <a:t>E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lang="en-GB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800" b="0" i="1" cap="small" baseline="-2500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𝑅𝑀𝑆</m:t>
                        </m:r>
                      </m:e>
                      <m:sup>
                        <m:r>
                          <a:rPr lang="en-GB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1BA9E16C-99B2-496E-9478-34422CD23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734645"/>
                <a:ext cx="2819400" cy="1388709"/>
              </a:xfrm>
              <a:prstGeom prst="rect">
                <a:avLst/>
              </a:prstGeom>
              <a:blipFill>
                <a:blip r:embed="rId3"/>
                <a:stretch>
                  <a:fillRect l="-43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4F314639-0A2B-4C25-9EC5-6D4C61D93641}"/>
                  </a:ext>
                </a:extLst>
              </p:cNvPr>
              <p:cNvSpPr txBox="1"/>
              <p:nvPr/>
            </p:nvSpPr>
            <p:spPr>
              <a:xfrm>
                <a:off x="4013662" y="2662359"/>
                <a:ext cx="2933700" cy="146099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𝐸𝐾</m:t>
                      </m:r>
                    </m:oMath>
                  </m:oMathPara>
                </a14:m>
                <a:endParaRPr lang="en-GB" sz="2800" baseline="-25000" dirty="0"/>
              </a:p>
            </p:txBody>
          </p:sp>
        </mc:Choice>
        <mc:Fallback xmlns=""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4F314639-0A2B-4C25-9EC5-6D4C61D93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662" y="2662359"/>
                <a:ext cx="2933700" cy="1460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4">
                <a:extLst>
                  <a:ext uri="{FF2B5EF4-FFF2-40B4-BE49-F238E27FC236}">
                    <a16:creationId xmlns:a16="http://schemas.microsoft.com/office/drawing/2014/main" id="{18A6E303-3363-4115-8B6E-91E4F2BBD0D7}"/>
                  </a:ext>
                </a:extLst>
              </p:cNvPr>
              <p:cNvSpPr txBox="1"/>
              <p:nvPr/>
            </p:nvSpPr>
            <p:spPr>
              <a:xfrm>
                <a:off x="3999806" y="4038600"/>
                <a:ext cx="3162993" cy="16764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en-GB" sz="2800" dirty="0">
                    <a:solidFill>
                      <a:srgbClr val="000000"/>
                    </a:solidFill>
                  </a:rPr>
                  <a:t>E</a:t>
                </a:r>
                <a:r>
                  <a:rPr lang="en-GB" sz="2800" baseline="-25000" dirty="0">
                    <a:solidFill>
                      <a:srgbClr val="000000"/>
                    </a:solidFill>
                  </a:rPr>
                  <a:t>K 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𝑁𝑚</m:t>
                        </m:r>
                      </m:den>
                    </m:f>
                    <m:r>
                      <a:rPr lang="en-GB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𝑝𝑉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Object 4">
                <a:extLst>
                  <a:ext uri="{FF2B5EF4-FFF2-40B4-BE49-F238E27FC236}">
                    <a16:creationId xmlns:a16="http://schemas.microsoft.com/office/drawing/2014/main" id="{18A6E303-3363-4115-8B6E-91E4F2BBD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806" y="4038600"/>
                <a:ext cx="3162993" cy="1676400"/>
              </a:xfrm>
              <a:prstGeom prst="rect">
                <a:avLst/>
              </a:prstGeom>
              <a:blipFill>
                <a:blip r:embed="rId5"/>
                <a:stretch>
                  <a:fillRect l="-38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49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841375"/>
          </a:xfrm>
        </p:spPr>
        <p:txBody>
          <a:bodyPr/>
          <a:lstStyle/>
          <a:p>
            <a:r>
              <a:rPr lang="en-GB" u="sng" dirty="0"/>
              <a:t>The Ideal Gas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486400"/>
            <a:ext cx="8686800" cy="1143000"/>
          </a:xfrm>
        </p:spPr>
        <p:txBody>
          <a:bodyPr/>
          <a:lstStyle/>
          <a:p>
            <a:r>
              <a:rPr lang="en-GB" dirty="0"/>
              <a:t>To create a </a:t>
            </a:r>
            <a:r>
              <a:rPr lang="en-GB" b="1" dirty="0"/>
              <a:t>complete</a:t>
            </a:r>
            <a:r>
              <a:rPr lang="en-GB" dirty="0"/>
              <a:t> model of a gas what information would you need to have?</a:t>
            </a:r>
          </a:p>
        </p:txBody>
      </p:sp>
      <p:pic>
        <p:nvPicPr>
          <p:cNvPr id="1026" name="Picture 2" descr="https://c2.staticflickr.com/8/7110/13580030964_71a7922c72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96889"/>
            <a:ext cx="3943425" cy="389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8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Ideal Gases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4999"/>
          </a:xfrm>
        </p:spPr>
        <p:txBody>
          <a:bodyPr>
            <a:normAutofit/>
          </a:bodyPr>
          <a:lstStyle/>
          <a:p>
            <a:r>
              <a:rPr lang="en-GB" dirty="0"/>
              <a:t>An ideal gas is one where:</a:t>
            </a:r>
          </a:p>
          <a:p>
            <a:pPr lvl="1"/>
            <a:r>
              <a:rPr lang="en-GB" dirty="0"/>
              <a:t> the particles themselves can be thought of as taking up no volume</a:t>
            </a:r>
          </a:p>
          <a:p>
            <a:pPr lvl="1"/>
            <a:r>
              <a:rPr lang="en-GB" dirty="0"/>
              <a:t>There are no significant forces between the particles</a:t>
            </a:r>
          </a:p>
          <a:p>
            <a:pPr lvl="1"/>
            <a:r>
              <a:rPr lang="en-GB" dirty="0"/>
              <a:t>The motion of the particles is random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17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Brownian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4648200" cy="550155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particles in a fluid are always moving and their motion is random</a:t>
            </a:r>
          </a:p>
          <a:p>
            <a:r>
              <a:rPr lang="en-GB" dirty="0"/>
              <a:t>This motion causes pressure when the particles collide with surfaces (and each other)</a:t>
            </a:r>
          </a:p>
          <a:p>
            <a:r>
              <a:rPr lang="en-GB" dirty="0"/>
              <a:t>This motion is also responsible for diffusion of mixtures in fluids</a:t>
            </a:r>
          </a:p>
        </p:txBody>
      </p:sp>
      <p:pic>
        <p:nvPicPr>
          <p:cNvPr id="2050" name="Picture 2" descr="https://upload.wikimedia.org/wikipedia/commons/d/dc/Idealgas_and_Brownian_mo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418" y="1295400"/>
            <a:ext cx="3810000" cy="49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600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/>
              <a:t>The Avogadro Constant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35814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Because the particles in an ideal gas take up no volume themselves the volume of two gases at the same temperature must contain the same number of particles</a:t>
            </a:r>
          </a:p>
          <a:p>
            <a:r>
              <a:rPr lang="en-GB" dirty="0"/>
              <a:t>At the same temperature one litre of Oxygen will have 16 times the mass as one litre of Hydrogen; they both contain the same number of particles but the mass is O</a:t>
            </a:r>
            <a:r>
              <a:rPr lang="en-GB" baseline="-25000" dirty="0"/>
              <a:t>2</a:t>
            </a:r>
            <a:r>
              <a:rPr lang="en-GB" dirty="0"/>
              <a:t> is 16x the mass of H</a:t>
            </a:r>
            <a:r>
              <a:rPr lang="en-GB" baseline="-25000" dirty="0"/>
              <a:t>2</a:t>
            </a:r>
            <a:endParaRPr lang="en-GB" dirty="0"/>
          </a:p>
        </p:txBody>
      </p:sp>
      <p:pic>
        <p:nvPicPr>
          <p:cNvPr id="3074" name="Picture 2" descr="https://upload.wikimedia.org/wikipedia/commons/6/6c/Nit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87205"/>
            <a:ext cx="2930818" cy="221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98" y="48006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394" y="60301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311" y="55245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251" y="54483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02" y="47625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996" y="60301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794" y="60301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2206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798" y="55245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673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006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002" y="45720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48300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071" y="62206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71" y="4887191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upload.wikimedia.org/wikipedia/commons/thumb/5/57/Oxygen_molecule.svg/895px-Oxygen_molecule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006" y="6355773"/>
            <a:ext cx="444004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82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10" y="304800"/>
            <a:ext cx="5065890" cy="6324600"/>
          </a:xfrm>
        </p:spPr>
        <p:txBody>
          <a:bodyPr/>
          <a:lstStyle/>
          <a:p>
            <a:r>
              <a:rPr lang="en-GB" dirty="0"/>
              <a:t>The Avogadro constant is the number Carbon atoms in 12g of Carbon-12</a:t>
            </a:r>
          </a:p>
          <a:p>
            <a:r>
              <a:rPr lang="en-GB" dirty="0"/>
              <a:t>Originally this was the number of atoms in 1g of Hydrogen-1 however it is difficult to get a pure enough sample of Hydrogen-1 without isotopes being present</a:t>
            </a:r>
          </a:p>
        </p:txBody>
      </p:sp>
      <p:pic>
        <p:nvPicPr>
          <p:cNvPr id="4098" name="Picture 2" descr="https://upload.wikimedia.org/wikipedia/commons/3/3d/Avogadro_Amede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400"/>
            <a:ext cx="2769232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06322" y="4114800"/>
            <a:ext cx="2491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err="1"/>
              <a:t>Amedeo</a:t>
            </a:r>
            <a:r>
              <a:rPr lang="en-GB" sz="2400" dirty="0"/>
              <a:t> Avogadro</a:t>
            </a:r>
          </a:p>
          <a:p>
            <a:pPr algn="ctr"/>
            <a:r>
              <a:rPr lang="en-GB" sz="2400" dirty="0"/>
              <a:t>1776 - 1856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049975"/>
              </p:ext>
            </p:extLst>
          </p:nvPr>
        </p:nvGraphicFramePr>
        <p:xfrm>
          <a:off x="2286000" y="5562600"/>
          <a:ext cx="473286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" imgW="1091880" imgH="228600" progId="Equation.3">
                  <p:embed/>
                </p:oleObj>
              </mc:Choice>
              <mc:Fallback>
                <p:oleObj name="Equation" r:id="rId4" imgW="1091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5562600"/>
                        <a:ext cx="473286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055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Microsoft Office PowerPoint</Application>
  <PresentationFormat>On-screen Show (4:3)</PresentationFormat>
  <Paragraphs>86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Equation</vt:lpstr>
      <vt:lpstr>Recap Write these down while I take the register</vt:lpstr>
      <vt:lpstr>Recap</vt:lpstr>
      <vt:lpstr>Recap</vt:lpstr>
      <vt:lpstr>Kinetic Energy</vt:lpstr>
      <vt:lpstr>The Ideal Gas Law</vt:lpstr>
      <vt:lpstr>Ideal Gases</vt:lpstr>
      <vt:lpstr>Brownian Motion</vt:lpstr>
      <vt:lpstr>The Avogadro Constant</vt:lpstr>
      <vt:lpstr>PowerPoint Presentation</vt:lpstr>
      <vt:lpstr>Molar Mass</vt:lpstr>
      <vt:lpstr>The Ideal Gas Equation</vt:lpstr>
      <vt:lpstr>The Ideal Gas Equation</vt:lpstr>
      <vt:lpstr>Calculating the constant</vt:lpstr>
      <vt:lpstr>The Boltzmann Constant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Ideal Gas Law</dc:title>
  <dc:creator>SMatthews</dc:creator>
  <cp:lastModifiedBy>Dal Sandhu</cp:lastModifiedBy>
  <cp:revision>27</cp:revision>
  <dcterms:created xsi:type="dcterms:W3CDTF">2006-08-16T00:00:00Z</dcterms:created>
  <dcterms:modified xsi:type="dcterms:W3CDTF">2020-10-01T17:06:07Z</dcterms:modified>
</cp:coreProperties>
</file>