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Internal Energy and Temperature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6019800"/>
            <a:ext cx="7467600" cy="685800"/>
          </a:xfrm>
        </p:spPr>
        <p:txBody>
          <a:bodyPr/>
          <a:lstStyle/>
          <a:p>
            <a:r>
              <a:rPr lang="en-GB" dirty="0" smtClean="0"/>
              <a:t>What does the word “Temperature” mean?</a:t>
            </a:r>
            <a:endParaRPr lang="en-GB" dirty="0"/>
          </a:p>
        </p:txBody>
      </p:sp>
      <p:pic>
        <p:nvPicPr>
          <p:cNvPr id="1026" name="Picture 2" descr="https://upload.wikimedia.org/wikipedia/commons/thumb/f/f8/Global_Temperature_Anomaly.svg/2000px-Global_Temperature_Anomaly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990600"/>
            <a:ext cx="6096000" cy="4840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1677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Energy Transfer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4953000" cy="5257799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Energy can transfer from one place to another in two main ways:</a:t>
            </a:r>
          </a:p>
          <a:p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When work is done on an  object (i.e. a force is applied to it over a distance)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If one object is hotter than another object and heat flows via conduction, convection and radiation</a:t>
            </a:r>
            <a:endParaRPr lang="en-GB" dirty="0"/>
          </a:p>
        </p:txBody>
      </p:sp>
      <p:pic>
        <p:nvPicPr>
          <p:cNvPr id="2050" name="Picture 2" descr="https://pixabay.com/static/uploads/photo/2012/04/12/19/11/fire-30231_960_72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6483" y="1219200"/>
            <a:ext cx="3837517" cy="533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161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Internal Energy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4648200" cy="5486399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The internal energy of a material is the total energy that it contains based on: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 kinetic energy of the particles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 position and hence potential energy of the particles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Other miscellaneous potential energies for instance magnetic forces</a:t>
            </a:r>
            <a:endParaRPr lang="en-GB" dirty="0"/>
          </a:p>
        </p:txBody>
      </p:sp>
      <p:pic>
        <p:nvPicPr>
          <p:cNvPr id="3074" name="Picture 2" descr="https://pixabay.com/static/uploads/photo/2015/12/20/20/29/solar-flare-1101632_960_7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301" y="1905000"/>
            <a:ext cx="4079874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183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792162"/>
          </a:xfrm>
        </p:spPr>
        <p:txBody>
          <a:bodyPr/>
          <a:lstStyle/>
          <a:p>
            <a:r>
              <a:rPr lang="en-GB" u="sng" dirty="0" smtClean="0"/>
              <a:t>First Law of Thermodynamics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915400" cy="2514599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dirty="0" smtClean="0"/>
              <a:t>“</a:t>
            </a:r>
            <a:r>
              <a:rPr lang="en-GB" i="1" dirty="0" smtClean="0"/>
              <a:t>The change of internal energy of the object is equal to the total energy transfer due to work done and heating</a:t>
            </a:r>
            <a:r>
              <a:rPr lang="en-GB" dirty="0" smtClean="0"/>
              <a:t>”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This statement is linked to the conservation of energy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3581400"/>
            <a:ext cx="4648200" cy="3082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 useful outcome of this statement is that if work is being done on an object and it is </a:t>
            </a:r>
            <a:r>
              <a:rPr lang="en-GB" sz="2800" b="1" dirty="0" smtClean="0"/>
              <a:t>not</a:t>
            </a:r>
            <a:r>
              <a:rPr lang="en-GB" sz="2800" dirty="0" smtClean="0"/>
              <a:t> getting hotter then it must have an output rate of energy identical to the work being done on it.</a:t>
            </a:r>
            <a:endParaRPr lang="en-GB" sz="2800" dirty="0"/>
          </a:p>
        </p:txBody>
      </p:sp>
      <p:pic>
        <p:nvPicPr>
          <p:cNvPr id="4098" name="Picture 2" descr="https://upload.wikimedia.org/wikipedia/commons/6/64/Simple_light_bulb_graphi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120329"/>
            <a:ext cx="3414713" cy="3543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526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GB" u="sng" dirty="0" smtClean="0"/>
              <a:t>Changes of state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1"/>
            <a:ext cx="8763000" cy="3276599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Recall that in solids the particles (atoms and/or molecules) vibrate around fixed positions</a:t>
            </a:r>
          </a:p>
          <a:p>
            <a:r>
              <a:rPr lang="en-GB" dirty="0" smtClean="0"/>
              <a:t>Increasing the energy of these particles can make them move around, melting the solid</a:t>
            </a:r>
          </a:p>
          <a:p>
            <a:r>
              <a:rPr lang="en-GB" dirty="0" smtClean="0"/>
              <a:t>Increasing the energy further may allow them to become so energetic they are free of interaction from each other and the substance becomes a gas.</a:t>
            </a:r>
            <a:endParaRPr lang="en-GB" dirty="0"/>
          </a:p>
        </p:txBody>
      </p:sp>
      <p:pic>
        <p:nvPicPr>
          <p:cNvPr id="5122" name="Picture 2" descr="https://upload.wikimedia.org/wikipedia/commons/thumb/1/13/Solid_liquid_gas.svg/500px-Solid_liquid_ga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782" y="1219200"/>
            <a:ext cx="4762500" cy="529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0" y="2097435"/>
            <a:ext cx="3505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The internal energy of an object is the sum of the random distribution of the kinetic and potential energies of its molecules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223032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allAtOnce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Temperature and temperature scales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6934200" cy="5486400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The temperature of a substance is a measure of the </a:t>
            </a:r>
            <a:r>
              <a:rPr lang="en-GB" i="1" dirty="0" smtClean="0"/>
              <a:t>hotness</a:t>
            </a:r>
            <a:r>
              <a:rPr lang="en-GB" dirty="0" smtClean="0"/>
              <a:t> of a material, i.e. the hotter it is the more internal energy it possesses</a:t>
            </a:r>
          </a:p>
          <a:p>
            <a:r>
              <a:rPr lang="en-GB" dirty="0" smtClean="0"/>
              <a:t>A temperature scale requires </a:t>
            </a:r>
            <a:r>
              <a:rPr lang="en-GB" b="1" dirty="0" smtClean="0"/>
              <a:t>two fixed points</a:t>
            </a:r>
            <a:r>
              <a:rPr lang="en-GB" dirty="0" smtClean="0"/>
              <a:t> with fixed </a:t>
            </a:r>
            <a:r>
              <a:rPr lang="en-GB" b="1" dirty="0" smtClean="0"/>
              <a:t>degrees</a:t>
            </a:r>
            <a:r>
              <a:rPr lang="en-GB" dirty="0" smtClean="0"/>
              <a:t> between them</a:t>
            </a:r>
          </a:p>
          <a:p>
            <a:r>
              <a:rPr lang="en-GB" dirty="0" smtClean="0"/>
              <a:t>The Celsius scale is defined by: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0</a:t>
            </a:r>
            <a:r>
              <a:rPr lang="en-GB" baseline="30000" dirty="0" smtClean="0"/>
              <a:t>o</a:t>
            </a:r>
            <a:r>
              <a:rPr lang="en-GB" dirty="0" smtClean="0"/>
              <a:t>C is pure melting ice (</a:t>
            </a:r>
            <a:r>
              <a:rPr lang="en-GB" b="1" dirty="0" smtClean="0"/>
              <a:t>Ice point</a:t>
            </a:r>
            <a:r>
              <a:rPr lang="en-GB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100</a:t>
            </a:r>
            <a:r>
              <a:rPr lang="en-GB" baseline="30000" dirty="0" smtClean="0"/>
              <a:t>o</a:t>
            </a:r>
            <a:r>
              <a:rPr lang="en-GB" dirty="0" smtClean="0"/>
              <a:t>C is the temperature of pure steam at standard atmospheric pressure (</a:t>
            </a:r>
            <a:r>
              <a:rPr lang="en-GB" b="1" dirty="0" smtClean="0"/>
              <a:t>Steam point</a:t>
            </a:r>
            <a:r>
              <a:rPr lang="en-GB" dirty="0" smtClean="0"/>
              <a:t>)</a:t>
            </a:r>
            <a:endParaRPr lang="en-GB" dirty="0"/>
          </a:p>
        </p:txBody>
      </p:sp>
      <p:pic>
        <p:nvPicPr>
          <p:cNvPr id="6146" name="Picture 2" descr="https://pixabay.com/static/uploads/photo/2013/07/12/13/23/thermometer-146936_960_72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219200"/>
            <a:ext cx="259080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512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The absolute scale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686800" cy="548640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The absolute scale is one that was defined by Lord Kelvin and has units measured in his name. </a:t>
            </a:r>
            <a:r>
              <a:rPr lang="en-GB" i="1" dirty="0" smtClean="0"/>
              <a:t>Note that they are </a:t>
            </a:r>
            <a:r>
              <a:rPr lang="en-GB" b="1" i="1" dirty="0" smtClean="0"/>
              <a:t>not</a:t>
            </a:r>
            <a:r>
              <a:rPr lang="en-GB" i="1" dirty="0" smtClean="0"/>
              <a:t> called degrees.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Absolute zero – 0 K is the lowest possible temperature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Triple point of water – 273.16 K is the temperature at which water can exist in all three states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Ice point of water is 273.15 K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b="1" dirty="0" smtClean="0"/>
              <a:t>To convert between Kelvin and Celsius you simply add 273.15 (and vice versa to convert back)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48046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upload.wikimedia.org/wikipedia/commons/f/f9/Gas_thermometer_and_absolute_zer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505200"/>
            <a:ext cx="5945043" cy="3244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658091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Finding absolute zero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0"/>
            <a:ext cx="8534400" cy="3124200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If you cool a gas within a fixed volume then its pressure drops.</a:t>
            </a:r>
          </a:p>
          <a:p>
            <a:r>
              <a:rPr lang="en-GB" dirty="0" smtClean="0"/>
              <a:t>If you take measurements at various temperatures you can plot a straight line on a graph</a:t>
            </a:r>
          </a:p>
          <a:p>
            <a:r>
              <a:rPr lang="en-GB" dirty="0" smtClean="0"/>
              <a:t>Regardless of which gas you use, the lines intercept at absolute zero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504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Summary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8915400" cy="58674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Temperature is a measure of </a:t>
            </a:r>
            <a:r>
              <a:rPr lang="en-GB" i="1" dirty="0" smtClean="0"/>
              <a:t>hotness</a:t>
            </a:r>
            <a:r>
              <a:rPr lang="en-GB" dirty="0" smtClean="0"/>
              <a:t> and the higher the temperature the more internal energy the material has</a:t>
            </a:r>
          </a:p>
          <a:p>
            <a:r>
              <a:rPr lang="en-GB" dirty="0" smtClean="0"/>
              <a:t>The internal energy of a substance is defined as the total kinetic and potential energy of the particles it contains</a:t>
            </a:r>
          </a:p>
          <a:p>
            <a:r>
              <a:rPr lang="en-GB" dirty="0" smtClean="0"/>
              <a:t>Change of state is due to the change in internal energy of a substance</a:t>
            </a:r>
          </a:p>
          <a:p>
            <a:r>
              <a:rPr lang="en-GB" dirty="0" smtClean="0"/>
              <a:t>Temperature can measured in Celsius or Kelvin, with Kelvin being the </a:t>
            </a:r>
            <a:r>
              <a:rPr lang="en-GB" i="1" dirty="0" smtClean="0"/>
              <a:t>absolute scale</a:t>
            </a:r>
          </a:p>
          <a:p>
            <a:r>
              <a:rPr lang="en-GB" dirty="0" smtClean="0"/>
              <a:t>To convert from Kelvin to Celsius you simply subtract 273.15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1583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544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Internal Energy and Temperature</vt:lpstr>
      <vt:lpstr>Energy Transfer</vt:lpstr>
      <vt:lpstr>Internal Energy</vt:lpstr>
      <vt:lpstr>First Law of Thermodynamics</vt:lpstr>
      <vt:lpstr>Changes of state</vt:lpstr>
      <vt:lpstr>Temperature and temperature scales</vt:lpstr>
      <vt:lpstr>The absolute scale</vt:lpstr>
      <vt:lpstr>Finding absolute zero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Internal Energy and Temperature</dc:title>
  <dc:creator>SMatthews</dc:creator>
  <cp:lastModifiedBy>USERBUILD</cp:lastModifiedBy>
  <cp:revision>4</cp:revision>
  <dcterms:created xsi:type="dcterms:W3CDTF">2006-08-16T00:00:00Z</dcterms:created>
  <dcterms:modified xsi:type="dcterms:W3CDTF">2016-07-19T08:28:42Z</dcterms:modified>
</cp:coreProperties>
</file>