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6" r:id="rId6"/>
    <p:sldId id="260" r:id="rId7"/>
    <p:sldId id="261" r:id="rId8"/>
    <p:sldId id="262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10.jpeg"/><Relationship Id="rId4" Type="http://schemas.openxmlformats.org/officeDocument/2006/relationships/image" Target="../media/image9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1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4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6.w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8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52401"/>
            <a:ext cx="7772400" cy="762000"/>
          </a:xfrm>
        </p:spPr>
        <p:txBody>
          <a:bodyPr/>
          <a:lstStyle/>
          <a:p>
            <a:r>
              <a:rPr lang="en-GB" u="sng" dirty="0" smtClean="0"/>
              <a:t>Specific Heat Capacity</a:t>
            </a:r>
            <a:endParaRPr lang="en-GB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715000"/>
            <a:ext cx="6400800" cy="990600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What is the link between energy and temperature for matter?</a:t>
            </a:r>
            <a:endParaRPr lang="en-GB" dirty="0"/>
          </a:p>
        </p:txBody>
      </p:sp>
      <p:pic>
        <p:nvPicPr>
          <p:cNvPr id="1026" name="Picture 2" descr="https://pixabay.com/static/uploads/photo/2015/08/02/14/34/flame-871136_960_72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1129145"/>
            <a:ext cx="6553200" cy="436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39544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GB" u="sng" dirty="0" smtClean="0"/>
              <a:t>Continuous flow heating</a:t>
            </a:r>
            <a:endParaRPr lang="en-GB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14400"/>
            <a:ext cx="8763000" cy="2514599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In boilers, showers and solar panels there is a rate of change of temperature (or a mass per second of water flow)</a:t>
            </a:r>
          </a:p>
          <a:p>
            <a:r>
              <a:rPr lang="en-GB" dirty="0" smtClean="0"/>
              <a:t>This therefore creates a rate of energy input, which is power (Measured in Watts)</a:t>
            </a:r>
            <a:endParaRPr lang="en-GB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67024562"/>
              </p:ext>
            </p:extLst>
          </p:nvPr>
        </p:nvGraphicFramePr>
        <p:xfrm>
          <a:off x="5486400" y="3463636"/>
          <a:ext cx="3102692" cy="1187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5" name="Equation" r:id="rId3" imgW="1028520" imgH="393480" progId="Equation.3">
                  <p:embed/>
                </p:oleObj>
              </mc:Choice>
              <mc:Fallback>
                <p:oleObj name="Equation" r:id="rId3" imgW="1028520" imgH="393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486400" y="3463636"/>
                        <a:ext cx="3102692" cy="11874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170" name="Picture 2" descr="https://upload.wikimedia.org/wikipedia/commons/e/e2/Shower_head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463636"/>
            <a:ext cx="4667002" cy="30979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98915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GB" u="sng" dirty="0" smtClean="0"/>
              <a:t>Summary</a:t>
            </a:r>
            <a:endParaRPr lang="en-GB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14400"/>
            <a:ext cx="8763000" cy="5791200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Not all materials heat at the same rate when energy is applied. The amount of energy required to raise a unit mass by 1K without changing state is called the </a:t>
            </a:r>
            <a:r>
              <a:rPr lang="en-GB" b="1" dirty="0" smtClean="0"/>
              <a:t>specific heat capacity</a:t>
            </a:r>
            <a:endParaRPr lang="en-GB" dirty="0" smtClean="0"/>
          </a:p>
          <a:p>
            <a:r>
              <a:rPr lang="en-GB" dirty="0" smtClean="0"/>
              <a:t>The units of </a:t>
            </a:r>
            <a:r>
              <a:rPr lang="en-GB" i="1" dirty="0" smtClean="0"/>
              <a:t>c</a:t>
            </a:r>
            <a:r>
              <a:rPr lang="en-GB" dirty="0" smtClean="0"/>
              <a:t> are </a:t>
            </a:r>
            <a:r>
              <a:rPr lang="en-GB" b="1" dirty="0" smtClean="0"/>
              <a:t>J kg</a:t>
            </a:r>
            <a:r>
              <a:rPr lang="en-GB" b="1" baseline="30000" dirty="0" smtClean="0"/>
              <a:t>-1</a:t>
            </a:r>
            <a:r>
              <a:rPr lang="en-GB" b="1" dirty="0" smtClean="0"/>
              <a:t> K</a:t>
            </a:r>
            <a:r>
              <a:rPr lang="en-GB" b="1" baseline="30000" dirty="0" smtClean="0"/>
              <a:t>-1</a:t>
            </a:r>
          </a:p>
          <a:p>
            <a:r>
              <a:rPr lang="en-GB" dirty="0" smtClean="0"/>
              <a:t>The formula for specific heat capacity is:</a:t>
            </a:r>
          </a:p>
          <a:p>
            <a:endParaRPr lang="en-GB" dirty="0"/>
          </a:p>
          <a:p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The rate of energy flow to sustain the heating in a system calculates power in Watts</a:t>
            </a:r>
            <a:endParaRPr lang="en-GB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17541828"/>
              </p:ext>
            </p:extLst>
          </p:nvPr>
        </p:nvGraphicFramePr>
        <p:xfrm>
          <a:off x="1171575" y="4267200"/>
          <a:ext cx="6300788" cy="677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8" name="Equation" r:id="rId3" imgW="2006280" imgH="215640" progId="Equation.3">
                  <p:embed/>
                </p:oleObj>
              </mc:Choice>
              <mc:Fallback>
                <p:oleObj name="Equation" r:id="rId3" imgW="2006280" imgH="21564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71575" y="4267200"/>
                        <a:ext cx="6300788" cy="677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38978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GB" u="sng" dirty="0" smtClean="0"/>
              <a:t>Does all matter heat in the same way?</a:t>
            </a:r>
            <a:endParaRPr lang="en-GB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2133600"/>
          </a:xfrm>
        </p:spPr>
        <p:txBody>
          <a:bodyPr>
            <a:normAutofit/>
          </a:bodyPr>
          <a:lstStyle/>
          <a:p>
            <a:r>
              <a:rPr lang="en-GB" dirty="0" smtClean="0"/>
              <a:t>If two identical beakers of water initially at 20</a:t>
            </a:r>
            <a:r>
              <a:rPr lang="en-GB" baseline="30000" dirty="0" smtClean="0"/>
              <a:t>o</a:t>
            </a:r>
            <a:r>
              <a:rPr lang="en-GB" dirty="0" smtClean="0"/>
              <a:t>C were heated using the exactly the same amount of energy would they both increase by the same temperature?</a:t>
            </a:r>
          </a:p>
        </p:txBody>
      </p:sp>
      <p:pic>
        <p:nvPicPr>
          <p:cNvPr id="2050" name="Picture 2" descr="https://upload.wikimedia.org/wikipedia/commons/1/18/Kochendes_wasser0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8844" y="3180483"/>
            <a:ext cx="3655798" cy="34930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3364922"/>
            <a:ext cx="4038600" cy="3124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/>
              <a:t>What would happen if one beaker contained water and the other one contained vegetable oil?</a:t>
            </a:r>
          </a:p>
          <a:p>
            <a:pPr marL="0" indent="0">
              <a:buFont typeface="Arial" pitchFamily="34" charset="0"/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5659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68362"/>
          </a:xfrm>
        </p:spPr>
        <p:txBody>
          <a:bodyPr/>
          <a:lstStyle/>
          <a:p>
            <a:r>
              <a:rPr lang="en-GB" u="sng" dirty="0" smtClean="0"/>
              <a:t>Definition of Specific Heat Capacity</a:t>
            </a:r>
            <a:endParaRPr lang="en-GB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90600"/>
            <a:ext cx="9144000" cy="1676400"/>
          </a:xfrm>
        </p:spPr>
        <p:txBody>
          <a:bodyPr/>
          <a:lstStyle/>
          <a:p>
            <a:pPr marL="0" indent="0" algn="ctr">
              <a:buNone/>
            </a:pPr>
            <a:r>
              <a:rPr lang="en-GB" dirty="0" smtClean="0"/>
              <a:t>“The </a:t>
            </a:r>
            <a:r>
              <a:rPr lang="en-GB" b="1" dirty="0" smtClean="0"/>
              <a:t>specific heat capacity, </a:t>
            </a:r>
            <a:r>
              <a:rPr lang="en-GB" b="1" i="1" dirty="0" smtClean="0"/>
              <a:t>c</a:t>
            </a:r>
            <a:r>
              <a:rPr lang="en-GB" b="1" dirty="0" smtClean="0"/>
              <a:t> ,</a:t>
            </a:r>
            <a:r>
              <a:rPr lang="en-GB" dirty="0" smtClean="0"/>
              <a:t> of a substance is the energy needed to raise the temperature of unit mass of the substance by 1K without change of state”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1828800" y="3352800"/>
            <a:ext cx="5954835" cy="646331"/>
          </a:xfrm>
          <a:prstGeom prst="rect">
            <a:avLst/>
          </a:prstGeom>
          <a:solidFill>
            <a:schemeClr val="accent1"/>
          </a:solidFill>
          <a:ln w="6032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GB" sz="3600" dirty="0" smtClean="0"/>
              <a:t>What would be the units for </a:t>
            </a:r>
            <a:r>
              <a:rPr lang="en-GB" sz="3600" i="1" dirty="0" smtClean="0"/>
              <a:t>c</a:t>
            </a:r>
            <a:r>
              <a:rPr lang="en-GB" sz="3600" dirty="0"/>
              <a:t>?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951656" y="3352799"/>
            <a:ext cx="1709122" cy="646331"/>
          </a:xfrm>
          <a:prstGeom prst="rect">
            <a:avLst/>
          </a:prstGeom>
          <a:solidFill>
            <a:schemeClr val="accent1"/>
          </a:solidFill>
          <a:ln w="6032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GB" sz="3600" dirty="0" smtClean="0"/>
              <a:t>J kg</a:t>
            </a:r>
            <a:r>
              <a:rPr lang="en-GB" sz="3600" baseline="30000" dirty="0" smtClean="0"/>
              <a:t>-1</a:t>
            </a:r>
            <a:r>
              <a:rPr lang="en-GB" sz="3600" dirty="0" smtClean="0"/>
              <a:t> K</a:t>
            </a:r>
            <a:r>
              <a:rPr lang="en-GB" sz="3600" baseline="30000" dirty="0" smtClean="0"/>
              <a:t>-1</a:t>
            </a:r>
            <a:endParaRPr lang="en-GB" sz="3600" dirty="0"/>
          </a:p>
        </p:txBody>
      </p:sp>
      <p:sp>
        <p:nvSpPr>
          <p:cNvPr id="8" name="TextBox 7"/>
          <p:cNvSpPr txBox="1"/>
          <p:nvPr/>
        </p:nvSpPr>
        <p:spPr>
          <a:xfrm>
            <a:off x="228600" y="4387056"/>
            <a:ext cx="86106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The larger the mass of the object then the more energy needed to heat it. The formula for the energy needed  to change the temperature of an object is therefore:</a:t>
            </a:r>
            <a:endParaRPr lang="en-GB" sz="2800" dirty="0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65417235"/>
              </p:ext>
            </p:extLst>
          </p:nvPr>
        </p:nvGraphicFramePr>
        <p:xfrm>
          <a:off x="2040959" y="5943600"/>
          <a:ext cx="4985882" cy="6780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5" name="Equation" r:id="rId3" imgW="1587240" imgH="215640" progId="Equation.3">
                  <p:embed/>
                </p:oleObj>
              </mc:Choice>
              <mc:Fallback>
                <p:oleObj name="Equation" r:id="rId3" imgW="1587240" imgH="215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040959" y="5943600"/>
                        <a:ext cx="4985882" cy="6780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127021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GB" u="sng" dirty="0" smtClean="0"/>
              <a:t>Inversion tube experiment</a:t>
            </a:r>
            <a:endParaRPr lang="en-GB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90601"/>
            <a:ext cx="8839200" cy="2667000"/>
          </a:xfrm>
        </p:spPr>
        <p:txBody>
          <a:bodyPr/>
          <a:lstStyle/>
          <a:p>
            <a:r>
              <a:rPr lang="en-GB" dirty="0" smtClean="0"/>
              <a:t>Adding an exact amount of energy to a system can be achieved by doing work on the system</a:t>
            </a:r>
          </a:p>
          <a:p>
            <a:r>
              <a:rPr lang="en-GB" dirty="0" smtClean="0"/>
              <a:t>If a tube of balls is inverted then the contents fall down the tube of length </a:t>
            </a:r>
            <a:r>
              <a:rPr lang="en-GB" i="1" dirty="0" smtClean="0"/>
              <a:t>L</a:t>
            </a:r>
            <a:r>
              <a:rPr lang="en-GB" dirty="0" smtClean="0"/>
              <a:t>, converting potential energy into thermal energy</a:t>
            </a:r>
            <a:endParaRPr lang="en-GB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92100076"/>
              </p:ext>
            </p:extLst>
          </p:nvPr>
        </p:nvGraphicFramePr>
        <p:xfrm>
          <a:off x="5410200" y="3352800"/>
          <a:ext cx="2482850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6" name="Equation" r:id="rId3" imgW="583920" imgH="203040" progId="Equation.3">
                  <p:embed/>
                </p:oleObj>
              </mc:Choice>
              <mc:Fallback>
                <p:oleObj name="Equation" r:id="rId3" imgW="583920" imgH="2030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410200" y="3352800"/>
                        <a:ext cx="2482850" cy="863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ontent Placeholder 2"/>
          <p:cNvSpPr txBox="1">
            <a:spLocks/>
          </p:cNvSpPr>
          <p:nvPr/>
        </p:nvSpPr>
        <p:spPr>
          <a:xfrm>
            <a:off x="304800" y="4267200"/>
            <a:ext cx="8839200" cy="1333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/>
              <a:t>If this is repeated </a:t>
            </a:r>
            <a:r>
              <a:rPr lang="en-GB" i="1" dirty="0" smtClean="0"/>
              <a:t>n</a:t>
            </a:r>
            <a:r>
              <a:rPr lang="en-GB" dirty="0" smtClean="0"/>
              <a:t> times then the total energy change is:</a:t>
            </a:r>
            <a:endParaRPr lang="en-GB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69134101"/>
              </p:ext>
            </p:extLst>
          </p:nvPr>
        </p:nvGraphicFramePr>
        <p:xfrm>
          <a:off x="2895600" y="5029200"/>
          <a:ext cx="2806700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7" name="Equation" r:id="rId5" imgW="660240" imgH="203040" progId="Equation.3">
                  <p:embed/>
                </p:oleObj>
              </mc:Choice>
              <mc:Fallback>
                <p:oleObj name="Equation" r:id="rId5" imgW="660240" imgH="20304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5029200"/>
                        <a:ext cx="2806700" cy="863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20797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36" y="228601"/>
            <a:ext cx="8956964" cy="1752600"/>
          </a:xfrm>
        </p:spPr>
        <p:txBody>
          <a:bodyPr/>
          <a:lstStyle/>
          <a:p>
            <a:r>
              <a:rPr lang="en-GB" dirty="0" smtClean="0"/>
              <a:t>The temperature change of the balls inside the tube can then be measured and the specific heat capacity can be calculated:</a:t>
            </a:r>
            <a:endParaRPr lang="en-GB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65693253"/>
              </p:ext>
            </p:extLst>
          </p:nvPr>
        </p:nvGraphicFramePr>
        <p:xfrm>
          <a:off x="5257800" y="1524000"/>
          <a:ext cx="1644650" cy="11856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1" name="Equation" r:id="rId3" imgW="545760" imgH="393480" progId="Equation.3">
                  <p:embed/>
                </p:oleObj>
              </mc:Choice>
              <mc:Fallback>
                <p:oleObj name="Equation" r:id="rId3" imgW="545760" imgH="393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257800" y="1524000"/>
                        <a:ext cx="1644650" cy="118567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28601" y="3200400"/>
            <a:ext cx="86106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Note that the mass term </a:t>
            </a:r>
            <a:r>
              <a:rPr lang="en-GB" sz="2800" i="1" dirty="0" smtClean="0"/>
              <a:t>m</a:t>
            </a:r>
            <a:r>
              <a:rPr lang="en-GB" sz="2800" dirty="0" smtClean="0"/>
              <a:t> has cancelled out. Can you understand why it makes no difference in this calculation, how much mass there is?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600089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1034" y="3082636"/>
            <a:ext cx="5848802" cy="36645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792162"/>
          </a:xfrm>
        </p:spPr>
        <p:txBody>
          <a:bodyPr/>
          <a:lstStyle/>
          <a:p>
            <a:r>
              <a:rPr lang="en-GB" u="sng" dirty="0" smtClean="0"/>
              <a:t>Calculating Specific Heat Capacity</a:t>
            </a:r>
            <a:endParaRPr lang="en-GB" u="sng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52400" y="990600"/>
            <a:ext cx="8839200" cy="2514600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GB" u="sng" dirty="0" smtClean="0"/>
              <a:t>Method</a:t>
            </a:r>
            <a:r>
              <a:rPr lang="en-GB" dirty="0" smtClean="0"/>
              <a:t>:</a:t>
            </a:r>
          </a:p>
          <a:p>
            <a:r>
              <a:rPr lang="en-GB" dirty="0" smtClean="0"/>
              <a:t>Set up the equipment as shown in the diagram</a:t>
            </a:r>
          </a:p>
          <a:p>
            <a:r>
              <a:rPr lang="en-GB" dirty="0" smtClean="0"/>
              <a:t>Using </a:t>
            </a:r>
            <a:r>
              <a:rPr lang="en-GB" i="1" dirty="0" smtClean="0"/>
              <a:t>E=</a:t>
            </a:r>
            <a:r>
              <a:rPr lang="en-GB" i="1" dirty="0" err="1" smtClean="0"/>
              <a:t>IVt</a:t>
            </a:r>
            <a:r>
              <a:rPr lang="en-GB" dirty="0" smtClean="0"/>
              <a:t> calculate the total energy input to the block over several minutes</a:t>
            </a:r>
          </a:p>
          <a:p>
            <a:r>
              <a:rPr lang="en-GB" dirty="0" smtClean="0"/>
              <a:t>Measure the change in temperature (Note: After turning off the heater you must wait until the end temperature attains a </a:t>
            </a:r>
            <a:r>
              <a:rPr lang="en-GB" i="1" dirty="0" smtClean="0"/>
              <a:t>maximum</a:t>
            </a:r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07302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u="sng" dirty="0" smtClean="0"/>
              <a:t>Results</a:t>
            </a:r>
            <a:endParaRPr lang="en-GB" u="sng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0255586"/>
              </p:ext>
            </p:extLst>
          </p:nvPr>
        </p:nvGraphicFramePr>
        <p:xfrm>
          <a:off x="304800" y="1524000"/>
          <a:ext cx="8610595" cy="2413441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230085"/>
                <a:gridCol w="1230085"/>
                <a:gridCol w="1230085"/>
                <a:gridCol w="1230085"/>
                <a:gridCol w="1230085"/>
                <a:gridCol w="1230085"/>
                <a:gridCol w="1230085"/>
              </a:tblGrid>
              <a:tr h="73660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Metal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Current /A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P.D.</a:t>
                      </a:r>
                      <a:r>
                        <a:rPr lang="en-GB" baseline="0" dirty="0" smtClean="0"/>
                        <a:t> /V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Time /s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Energy</a:t>
                      </a:r>
                      <a:r>
                        <a:rPr lang="en-GB" baseline="0" dirty="0" smtClean="0"/>
                        <a:t> /J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ΔT /K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S.H.C</a:t>
                      </a:r>
                      <a:r>
                        <a:rPr lang="en-GB" baseline="0" dirty="0" smtClean="0"/>
                        <a:t> </a:t>
                      </a:r>
                    </a:p>
                    <a:p>
                      <a:pPr algn="ctr"/>
                      <a:r>
                        <a:rPr lang="en-GB" baseline="0" dirty="0" smtClean="0"/>
                        <a:t>/J kg</a:t>
                      </a:r>
                      <a:r>
                        <a:rPr lang="en-GB" baseline="30000" dirty="0" smtClean="0"/>
                        <a:t>-1</a:t>
                      </a:r>
                      <a:r>
                        <a:rPr lang="en-GB" baseline="0" dirty="0" smtClean="0"/>
                        <a:t> K</a:t>
                      </a:r>
                      <a:r>
                        <a:rPr lang="en-GB" baseline="30000" dirty="0" smtClean="0"/>
                        <a:t>-1</a:t>
                      </a:r>
                      <a:endParaRPr lang="en-GB" dirty="0"/>
                    </a:p>
                  </a:txBody>
                  <a:tcPr/>
                </a:tc>
              </a:tr>
              <a:tr h="55894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55894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558947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5741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GB" u="sng" dirty="0" smtClean="0"/>
              <a:t>Examples</a:t>
            </a:r>
            <a:endParaRPr lang="en-GB" u="sng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7728951"/>
              </p:ext>
            </p:extLst>
          </p:nvPr>
        </p:nvGraphicFramePr>
        <p:xfrm>
          <a:off x="1524000" y="990600"/>
          <a:ext cx="6096000" cy="448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1212980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Substance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Specific</a:t>
                      </a:r>
                      <a:r>
                        <a:rPr lang="en-GB" sz="2800" baseline="0" dirty="0" smtClean="0"/>
                        <a:t> Heat Capacity</a:t>
                      </a:r>
                    </a:p>
                    <a:p>
                      <a:pPr algn="ctr"/>
                      <a:r>
                        <a:rPr lang="en-GB" sz="2800" baseline="0" dirty="0" smtClean="0"/>
                        <a:t>/ </a:t>
                      </a:r>
                      <a:r>
                        <a:rPr lang="en-GB" sz="2800" baseline="0" dirty="0" smtClean="0"/>
                        <a:t>J kg</a:t>
                      </a:r>
                      <a:r>
                        <a:rPr lang="en-GB" sz="2800" baseline="30000" dirty="0" smtClean="0"/>
                        <a:t>-1</a:t>
                      </a:r>
                      <a:r>
                        <a:rPr lang="en-GB" sz="2800" baseline="0" dirty="0" smtClean="0"/>
                        <a:t> K</a:t>
                      </a:r>
                      <a:r>
                        <a:rPr lang="en-GB" sz="2800" baseline="30000" dirty="0" smtClean="0"/>
                        <a:t>-1</a:t>
                      </a:r>
                      <a:endParaRPr lang="en-GB" sz="2800" dirty="0"/>
                    </a:p>
                  </a:txBody>
                  <a:tcPr/>
                </a:tc>
              </a:tr>
              <a:tr h="458237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Aluminium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900</a:t>
                      </a:r>
                      <a:endParaRPr lang="en-GB" sz="2800" dirty="0"/>
                    </a:p>
                  </a:txBody>
                  <a:tcPr/>
                </a:tc>
              </a:tr>
              <a:tr h="458237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Copper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390</a:t>
                      </a:r>
                      <a:endParaRPr lang="en-GB" sz="2800" dirty="0"/>
                    </a:p>
                  </a:txBody>
                  <a:tcPr/>
                </a:tc>
              </a:tr>
              <a:tr h="458237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Iron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490</a:t>
                      </a:r>
                      <a:endParaRPr lang="en-GB" sz="2800" dirty="0"/>
                    </a:p>
                  </a:txBody>
                  <a:tcPr/>
                </a:tc>
              </a:tr>
              <a:tr h="458237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Lead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130</a:t>
                      </a:r>
                      <a:endParaRPr lang="en-GB" sz="2800" dirty="0"/>
                    </a:p>
                  </a:txBody>
                  <a:tcPr/>
                </a:tc>
              </a:tr>
              <a:tr h="458237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Oil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2100</a:t>
                      </a:r>
                      <a:endParaRPr lang="en-GB" sz="2800" dirty="0"/>
                    </a:p>
                  </a:txBody>
                  <a:tcPr/>
                </a:tc>
              </a:tr>
              <a:tr h="458237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Water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4200</a:t>
                      </a:r>
                      <a:endParaRPr lang="en-GB" sz="2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0" y="5638800"/>
            <a:ext cx="8915400" cy="9906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/>
              <a:t>How do these values compare to your results? Do they lie within your calculated uncertainties?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2632289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09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GB" u="sng" dirty="0" smtClean="0"/>
              <a:t>Using a calorimeter</a:t>
            </a:r>
            <a:endParaRPr lang="en-GB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90600"/>
            <a:ext cx="8839200" cy="4114800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If a liquid is used for this experiment then it needs to be placed inside a container and stirred throughout the experiment</a:t>
            </a:r>
          </a:p>
          <a:p>
            <a:r>
              <a:rPr lang="en-GB" dirty="0" smtClean="0"/>
              <a:t>The apparatus for this is called a calorimeter</a:t>
            </a:r>
          </a:p>
          <a:p>
            <a:r>
              <a:rPr lang="en-GB" dirty="0" smtClean="0"/>
              <a:t>The calorimeter will also be heated so its specific heat capacity is needed and the energy it absorbs must be included in the calculations</a:t>
            </a:r>
          </a:p>
          <a:p>
            <a:r>
              <a:rPr lang="en-GB" dirty="0" smtClean="0"/>
              <a:t>The overall formula then becomes: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90631928"/>
              </p:ext>
            </p:extLst>
          </p:nvPr>
        </p:nvGraphicFramePr>
        <p:xfrm>
          <a:off x="990600" y="5257800"/>
          <a:ext cx="7399867" cy="876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0" name="Equation" r:id="rId3" imgW="1930320" imgH="228600" progId="Equation.3">
                  <p:embed/>
                </p:oleObj>
              </mc:Choice>
              <mc:Fallback>
                <p:oleObj name="Equation" r:id="rId3" imgW="1930320" imgH="2286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90600" y="5257800"/>
                        <a:ext cx="7399867" cy="876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85367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542</Words>
  <Application>Microsoft Office PowerPoint</Application>
  <PresentationFormat>On-screen Show (4:3)</PresentationFormat>
  <Paragraphs>63</Paragraphs>
  <Slides>11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Office Theme</vt:lpstr>
      <vt:lpstr>Microsoft Equation 3.0</vt:lpstr>
      <vt:lpstr>Specific Heat Capacity</vt:lpstr>
      <vt:lpstr>Does all matter heat in the same way?</vt:lpstr>
      <vt:lpstr>Definition of Specific Heat Capacity</vt:lpstr>
      <vt:lpstr>Inversion tube experiment</vt:lpstr>
      <vt:lpstr>PowerPoint Presentation</vt:lpstr>
      <vt:lpstr>Calculating Specific Heat Capacity</vt:lpstr>
      <vt:lpstr>Results</vt:lpstr>
      <vt:lpstr>Examples</vt:lpstr>
      <vt:lpstr>Using a calorimeter</vt:lpstr>
      <vt:lpstr>Continuous flow heating</vt:lpstr>
      <vt:lpstr>Summary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Specific Heat Capacity</dc:title>
  <dc:creator>SMatthews</dc:creator>
  <cp:lastModifiedBy>USERBUILD</cp:lastModifiedBy>
  <cp:revision>9</cp:revision>
  <dcterms:created xsi:type="dcterms:W3CDTF">2006-08-16T00:00:00Z</dcterms:created>
  <dcterms:modified xsi:type="dcterms:W3CDTF">2016-07-20T10:16:22Z</dcterms:modified>
</cp:coreProperties>
</file>