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762000"/>
          </a:xfrm>
        </p:spPr>
        <p:txBody>
          <a:bodyPr/>
          <a:lstStyle/>
          <a:p>
            <a:r>
              <a:rPr lang="en-GB" u="sng" dirty="0" smtClean="0"/>
              <a:t>Specific Heat Capacity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990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is the link between energy and temperature for matter?</a:t>
            </a:r>
            <a:endParaRPr lang="en-GB" dirty="0"/>
          </a:p>
        </p:txBody>
      </p:sp>
      <p:pic>
        <p:nvPicPr>
          <p:cNvPr id="1026" name="Picture 2" descr="https://pixabay.com/static/uploads/photo/2015/08/02/14/34/flame-871136_960_7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29145"/>
            <a:ext cx="6553200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5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Continuous flow heating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251459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 boilers, showers and solar panels there is a rate of change of temperature (or a mass per second of water flow)</a:t>
            </a:r>
          </a:p>
          <a:p>
            <a:r>
              <a:rPr lang="en-GB" dirty="0" smtClean="0"/>
              <a:t>This therefore creates a rate of energy input, which is power (Measured in Watts)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024562"/>
              </p:ext>
            </p:extLst>
          </p:nvPr>
        </p:nvGraphicFramePr>
        <p:xfrm>
          <a:off x="5486400" y="3463636"/>
          <a:ext cx="3102692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1028520" imgH="393480" progId="Equation.3">
                  <p:embed/>
                </p:oleObj>
              </mc:Choice>
              <mc:Fallback>
                <p:oleObj name="Equation" r:id="rId3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3463636"/>
                        <a:ext cx="3102692" cy="118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Picture 2" descr="https://upload.wikimedia.org/wikipedia/commons/e/e2/Shower_hea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63636"/>
            <a:ext cx="4667002" cy="309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9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Not all materials heat at the same rate when energy is applied. The amount of energy required to raise a unit mass by 1K without changing state is called the </a:t>
            </a:r>
            <a:r>
              <a:rPr lang="en-GB" b="1" dirty="0" smtClean="0"/>
              <a:t>specific heat capacity</a:t>
            </a:r>
            <a:endParaRPr lang="en-GB" dirty="0" smtClean="0"/>
          </a:p>
          <a:p>
            <a:r>
              <a:rPr lang="en-GB" dirty="0" smtClean="0"/>
              <a:t>The units of </a:t>
            </a:r>
            <a:r>
              <a:rPr lang="en-GB" i="1" dirty="0" smtClean="0"/>
              <a:t>c</a:t>
            </a:r>
            <a:r>
              <a:rPr lang="en-GB" dirty="0" smtClean="0"/>
              <a:t> are </a:t>
            </a:r>
            <a:r>
              <a:rPr lang="en-GB" b="1" dirty="0" smtClean="0"/>
              <a:t>J kg</a:t>
            </a:r>
            <a:r>
              <a:rPr lang="en-GB" b="1" baseline="30000" dirty="0" smtClean="0"/>
              <a:t>-1</a:t>
            </a:r>
            <a:r>
              <a:rPr lang="en-GB" b="1" dirty="0" smtClean="0"/>
              <a:t> K</a:t>
            </a:r>
            <a:r>
              <a:rPr lang="en-GB" b="1" baseline="30000" dirty="0" smtClean="0"/>
              <a:t>-1</a:t>
            </a:r>
          </a:p>
          <a:p>
            <a:r>
              <a:rPr lang="en-GB" dirty="0" smtClean="0"/>
              <a:t>The formula for specific heat capacity is: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rate of energy flow to sustain the heating in a system calculates power in Watts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541828"/>
              </p:ext>
            </p:extLst>
          </p:nvPr>
        </p:nvGraphicFramePr>
        <p:xfrm>
          <a:off x="1171575" y="4267200"/>
          <a:ext cx="630078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2006280" imgH="215640" progId="Equation.3">
                  <p:embed/>
                </p:oleObj>
              </mc:Choice>
              <mc:Fallback>
                <p:oleObj name="Equation" r:id="rId3" imgW="2006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4267200"/>
                        <a:ext cx="6300788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89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Does all matter heat in the same way?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133600"/>
          </a:xfrm>
        </p:spPr>
        <p:txBody>
          <a:bodyPr>
            <a:normAutofit/>
          </a:bodyPr>
          <a:lstStyle/>
          <a:p>
            <a:r>
              <a:rPr lang="en-GB" dirty="0" smtClean="0"/>
              <a:t>If two identical beakers of water initially at 20</a:t>
            </a:r>
            <a:r>
              <a:rPr lang="en-GB" baseline="30000" dirty="0" smtClean="0"/>
              <a:t>o</a:t>
            </a:r>
            <a:r>
              <a:rPr lang="en-GB" dirty="0" smtClean="0"/>
              <a:t>C were heated using the exactly the same amount of energy would they both increase by the same temperature?</a:t>
            </a:r>
          </a:p>
        </p:txBody>
      </p:sp>
      <p:pic>
        <p:nvPicPr>
          <p:cNvPr id="2050" name="Picture 2" descr="https://upload.wikimedia.org/wikipedia/commons/1/18/Kochendes_wasser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844" y="3180483"/>
            <a:ext cx="3655798" cy="349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364922"/>
            <a:ext cx="4038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What would happen if one beaker contained water and the other one contained vegetable oil?</a:t>
            </a:r>
          </a:p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65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GB" u="sng" dirty="0" smtClean="0"/>
              <a:t>Definition of Specific Heat Capacity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“The </a:t>
            </a:r>
            <a:r>
              <a:rPr lang="en-GB" b="1" dirty="0" smtClean="0"/>
              <a:t>specific heat capacity, </a:t>
            </a:r>
            <a:r>
              <a:rPr lang="en-GB" b="1" i="1" dirty="0" smtClean="0"/>
              <a:t>c</a:t>
            </a:r>
            <a:r>
              <a:rPr lang="en-GB" b="1" dirty="0" smtClean="0"/>
              <a:t> ,</a:t>
            </a:r>
            <a:r>
              <a:rPr lang="en-GB" dirty="0" smtClean="0"/>
              <a:t> of a substance is the energy needed to raise the temperature of unit mass of the substance by 1K without change of state”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352800"/>
            <a:ext cx="5954835" cy="646331"/>
          </a:xfrm>
          <a:prstGeom prst="rect">
            <a:avLst/>
          </a:prstGeom>
          <a:solidFill>
            <a:schemeClr val="accent1"/>
          </a:solidFill>
          <a:ln w="603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600" dirty="0" smtClean="0"/>
              <a:t>What would be the units for </a:t>
            </a:r>
            <a:r>
              <a:rPr lang="en-GB" sz="3600" i="1" dirty="0" smtClean="0"/>
              <a:t>c</a:t>
            </a:r>
            <a:r>
              <a:rPr lang="en-GB" sz="3600" dirty="0"/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1656" y="3352799"/>
            <a:ext cx="1709122" cy="646331"/>
          </a:xfrm>
          <a:prstGeom prst="rect">
            <a:avLst/>
          </a:prstGeom>
          <a:solidFill>
            <a:schemeClr val="accent1"/>
          </a:solidFill>
          <a:ln w="603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600" dirty="0" smtClean="0"/>
              <a:t>J kg</a:t>
            </a:r>
            <a:r>
              <a:rPr lang="en-GB" sz="3600" baseline="30000" dirty="0" smtClean="0"/>
              <a:t>-1</a:t>
            </a:r>
            <a:r>
              <a:rPr lang="en-GB" sz="3600" dirty="0" smtClean="0"/>
              <a:t> K</a:t>
            </a:r>
            <a:r>
              <a:rPr lang="en-GB" sz="3600" baseline="30000" dirty="0" smtClean="0"/>
              <a:t>-1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387056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larger the mass of the object then the more energy needed to heat it. The formula for the energy needed  to change the temperature of an object is therefore:</a:t>
            </a:r>
            <a:endParaRPr lang="en-GB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417235"/>
              </p:ext>
            </p:extLst>
          </p:nvPr>
        </p:nvGraphicFramePr>
        <p:xfrm>
          <a:off x="2040959" y="5943600"/>
          <a:ext cx="4985882" cy="67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587240" imgH="215640" progId="Equation.3">
                  <p:embed/>
                </p:oleObj>
              </mc:Choice>
              <mc:Fallback>
                <p:oleObj name="Equation" r:id="rId3" imgW="15872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0959" y="5943600"/>
                        <a:ext cx="4985882" cy="678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270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Inversion tube experiment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8839200" cy="2667000"/>
          </a:xfrm>
        </p:spPr>
        <p:txBody>
          <a:bodyPr/>
          <a:lstStyle/>
          <a:p>
            <a:r>
              <a:rPr lang="en-GB" dirty="0" smtClean="0"/>
              <a:t>Adding an exact amount of energy to a system can be achieved by doing work on the system</a:t>
            </a:r>
          </a:p>
          <a:p>
            <a:r>
              <a:rPr lang="en-GB" dirty="0" smtClean="0"/>
              <a:t>If a tube of balls is inverted then the contents fall down the tube of length </a:t>
            </a:r>
            <a:r>
              <a:rPr lang="en-GB" i="1" dirty="0" smtClean="0"/>
              <a:t>L</a:t>
            </a:r>
            <a:r>
              <a:rPr lang="en-GB" dirty="0" smtClean="0"/>
              <a:t>, converting potential energy into thermal energy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100076"/>
              </p:ext>
            </p:extLst>
          </p:nvPr>
        </p:nvGraphicFramePr>
        <p:xfrm>
          <a:off x="5410200" y="3352800"/>
          <a:ext cx="24828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0200" y="3352800"/>
                        <a:ext cx="248285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267200"/>
            <a:ext cx="8839200" cy="133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If this is repeated </a:t>
            </a:r>
            <a:r>
              <a:rPr lang="en-GB" i="1" dirty="0" smtClean="0"/>
              <a:t>n</a:t>
            </a:r>
            <a:r>
              <a:rPr lang="en-GB" dirty="0" smtClean="0"/>
              <a:t> times then the total energy change is: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134101"/>
              </p:ext>
            </p:extLst>
          </p:nvPr>
        </p:nvGraphicFramePr>
        <p:xfrm>
          <a:off x="2895600" y="5029200"/>
          <a:ext cx="28067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660240" imgH="203040" progId="Equation.3">
                  <p:embed/>
                </p:oleObj>
              </mc:Choice>
              <mc:Fallback>
                <p:oleObj name="Equation" r:id="rId5" imgW="6602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29200"/>
                        <a:ext cx="28067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079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" y="228601"/>
            <a:ext cx="8956964" cy="1752600"/>
          </a:xfrm>
        </p:spPr>
        <p:txBody>
          <a:bodyPr/>
          <a:lstStyle/>
          <a:p>
            <a:r>
              <a:rPr lang="en-GB" dirty="0" smtClean="0"/>
              <a:t>The temperature change of the balls inside the tube can then be measured and the specific heat capacity can be calculated: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693253"/>
              </p:ext>
            </p:extLst>
          </p:nvPr>
        </p:nvGraphicFramePr>
        <p:xfrm>
          <a:off x="5257800" y="1524000"/>
          <a:ext cx="1644650" cy="1185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7800" y="1524000"/>
                        <a:ext cx="1644650" cy="1185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1" y="32004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Note that the mass term </a:t>
            </a:r>
            <a:r>
              <a:rPr lang="en-GB" sz="2800" i="1" dirty="0" smtClean="0"/>
              <a:t>m</a:t>
            </a:r>
            <a:r>
              <a:rPr lang="en-GB" sz="2800" dirty="0" smtClean="0"/>
              <a:t> has cancelled out. Can you understand why it makes no difference in this calculation, how much mass there is?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000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034" y="3082636"/>
            <a:ext cx="5848802" cy="3664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GB" u="sng" dirty="0" smtClean="0"/>
              <a:t>Calculating Specific Heat Capacity</a:t>
            </a:r>
            <a:endParaRPr lang="en-GB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990600"/>
            <a:ext cx="8839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u="sng" dirty="0" smtClean="0"/>
              <a:t>Method</a:t>
            </a:r>
            <a:r>
              <a:rPr lang="en-GB" dirty="0" smtClean="0"/>
              <a:t>:</a:t>
            </a:r>
          </a:p>
          <a:p>
            <a:r>
              <a:rPr lang="en-GB" dirty="0" smtClean="0"/>
              <a:t>Set up the equipment as shown in the diagram</a:t>
            </a:r>
          </a:p>
          <a:p>
            <a:r>
              <a:rPr lang="en-GB" dirty="0" smtClean="0"/>
              <a:t>Using </a:t>
            </a:r>
            <a:r>
              <a:rPr lang="en-GB" i="1" dirty="0" smtClean="0"/>
              <a:t>E=</a:t>
            </a:r>
            <a:r>
              <a:rPr lang="en-GB" i="1" dirty="0" err="1" smtClean="0"/>
              <a:t>IVt</a:t>
            </a:r>
            <a:r>
              <a:rPr lang="en-GB" dirty="0" smtClean="0"/>
              <a:t> calculate the total energy input to the block over several minutes</a:t>
            </a:r>
          </a:p>
          <a:p>
            <a:r>
              <a:rPr lang="en-GB" dirty="0" smtClean="0"/>
              <a:t>Measure the change in temperature (Note: After turning off the heater you must wait until the end temperature attains a </a:t>
            </a:r>
            <a:r>
              <a:rPr lang="en-GB" i="1" dirty="0" smtClean="0"/>
              <a:t>maximum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3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Results</a:t>
            </a:r>
            <a:endParaRPr lang="en-GB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255586"/>
              </p:ext>
            </p:extLst>
          </p:nvPr>
        </p:nvGraphicFramePr>
        <p:xfrm>
          <a:off x="304800" y="1524000"/>
          <a:ext cx="8610595" cy="24134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0085"/>
                <a:gridCol w="1230085"/>
                <a:gridCol w="1230085"/>
                <a:gridCol w="1230085"/>
                <a:gridCol w="1230085"/>
                <a:gridCol w="1230085"/>
                <a:gridCol w="1230085"/>
              </a:tblGrid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Current /A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P.D.</a:t>
                      </a:r>
                      <a:r>
                        <a:rPr lang="en-GB" baseline="0" dirty="0" smtClean="0"/>
                        <a:t> /V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Time /s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Energy</a:t>
                      </a:r>
                      <a:r>
                        <a:rPr lang="en-GB" baseline="0" dirty="0" smtClean="0"/>
                        <a:t> /J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ΔT /K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S.H.C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pPr algn="ctr"/>
                      <a:r>
                        <a:rPr lang="en-GB" baseline="0" dirty="0" smtClean="0"/>
                        <a:t>/J kg</a:t>
                      </a:r>
                      <a:r>
                        <a:rPr lang="en-GB" baseline="30000" dirty="0" smtClean="0"/>
                        <a:t>-1</a:t>
                      </a:r>
                      <a:r>
                        <a:rPr lang="en-GB" baseline="0" dirty="0" smtClean="0"/>
                        <a:t> K</a:t>
                      </a:r>
                      <a:r>
                        <a:rPr lang="en-GB" baseline="30000" dirty="0" smtClean="0"/>
                        <a:t>-1</a:t>
                      </a:r>
                      <a:endParaRPr lang="en-GB" dirty="0"/>
                    </a:p>
                  </a:txBody>
                  <a:tcPr/>
                </a:tc>
              </a:tr>
              <a:tr h="55894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894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89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7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Examples</a:t>
            </a:r>
            <a:endParaRPr lang="en-GB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728951"/>
              </p:ext>
            </p:extLst>
          </p:nvPr>
        </p:nvGraphicFramePr>
        <p:xfrm>
          <a:off x="1524000" y="990600"/>
          <a:ext cx="6096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212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Substance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Specific</a:t>
                      </a:r>
                      <a:r>
                        <a:rPr lang="en-GB" sz="2800" baseline="0" dirty="0" smtClean="0"/>
                        <a:t> Heat Capacity</a:t>
                      </a:r>
                    </a:p>
                    <a:p>
                      <a:pPr algn="ctr"/>
                      <a:r>
                        <a:rPr lang="en-GB" sz="2800" baseline="0" dirty="0" smtClean="0"/>
                        <a:t>/ </a:t>
                      </a:r>
                      <a:r>
                        <a:rPr lang="en-GB" sz="2800" baseline="0" dirty="0" smtClean="0"/>
                        <a:t>J kg</a:t>
                      </a:r>
                      <a:r>
                        <a:rPr lang="en-GB" sz="2800" baseline="30000" dirty="0" smtClean="0"/>
                        <a:t>-1</a:t>
                      </a:r>
                      <a:r>
                        <a:rPr lang="en-GB" sz="2800" baseline="0" dirty="0" smtClean="0"/>
                        <a:t> K</a:t>
                      </a:r>
                      <a:r>
                        <a:rPr lang="en-GB" sz="2800" baseline="30000" dirty="0" smtClean="0"/>
                        <a:t>-1</a:t>
                      </a:r>
                      <a:endParaRPr lang="en-GB" sz="2800" dirty="0"/>
                    </a:p>
                  </a:txBody>
                  <a:tcPr/>
                </a:tc>
              </a:tr>
              <a:tr h="45823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Aluminium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900</a:t>
                      </a:r>
                      <a:endParaRPr lang="en-GB" sz="2800" dirty="0"/>
                    </a:p>
                  </a:txBody>
                  <a:tcPr/>
                </a:tc>
              </a:tr>
              <a:tr h="45823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Copper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390</a:t>
                      </a:r>
                      <a:endParaRPr lang="en-GB" sz="2800" dirty="0"/>
                    </a:p>
                  </a:txBody>
                  <a:tcPr/>
                </a:tc>
              </a:tr>
              <a:tr h="45823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Iron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490</a:t>
                      </a:r>
                      <a:endParaRPr lang="en-GB" sz="2800" dirty="0"/>
                    </a:p>
                  </a:txBody>
                  <a:tcPr/>
                </a:tc>
              </a:tr>
              <a:tr h="45823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Lead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130</a:t>
                      </a:r>
                      <a:endParaRPr lang="en-GB" sz="2800" dirty="0"/>
                    </a:p>
                  </a:txBody>
                  <a:tcPr/>
                </a:tc>
              </a:tr>
              <a:tr h="45823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Oil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2100</a:t>
                      </a:r>
                      <a:endParaRPr lang="en-GB" sz="2800" dirty="0"/>
                    </a:p>
                  </a:txBody>
                  <a:tcPr/>
                </a:tc>
              </a:tr>
              <a:tr h="45823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Water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4200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638800"/>
            <a:ext cx="8915400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do these values compare to your results? Do they lie within your calculated uncertainties?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3228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Using a calorimeter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114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If a liquid is used for this experiment then it needs to be placed inside a container and stirred throughout the experiment</a:t>
            </a:r>
          </a:p>
          <a:p>
            <a:r>
              <a:rPr lang="en-GB" dirty="0" smtClean="0"/>
              <a:t>The apparatus for this is called a calorimeter</a:t>
            </a:r>
          </a:p>
          <a:p>
            <a:r>
              <a:rPr lang="en-GB" dirty="0" smtClean="0"/>
              <a:t>The calorimeter will also be heated so its specific heat capacity is needed and the energy it absorbs must be included in the calculations</a:t>
            </a:r>
          </a:p>
          <a:p>
            <a:r>
              <a:rPr lang="en-GB" dirty="0" smtClean="0"/>
              <a:t>The overall formula then becomes: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631928"/>
              </p:ext>
            </p:extLst>
          </p:nvPr>
        </p:nvGraphicFramePr>
        <p:xfrm>
          <a:off x="990600" y="5257800"/>
          <a:ext cx="739986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930320" imgH="228600" progId="Equation.3">
                  <p:embed/>
                </p:oleObj>
              </mc:Choice>
              <mc:Fallback>
                <p:oleObj name="Equation" r:id="rId3" imgW="19303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5257800"/>
                        <a:ext cx="7399867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36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542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Equation 3.0</vt:lpstr>
      <vt:lpstr>Specific Heat Capacity</vt:lpstr>
      <vt:lpstr>Does all matter heat in the same way?</vt:lpstr>
      <vt:lpstr>Definition of Specific Heat Capacity</vt:lpstr>
      <vt:lpstr>Inversion tube experiment</vt:lpstr>
      <vt:lpstr>PowerPoint Presentation</vt:lpstr>
      <vt:lpstr>Calculating Specific Heat Capacity</vt:lpstr>
      <vt:lpstr>Results</vt:lpstr>
      <vt:lpstr>Examples</vt:lpstr>
      <vt:lpstr>Using a calorimeter</vt:lpstr>
      <vt:lpstr>Continuous flow heating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Heat Capacity</dc:title>
  <dc:creator>SMatthews</dc:creator>
  <cp:lastModifiedBy>USERBUILD</cp:lastModifiedBy>
  <cp:revision>9</cp:revision>
  <dcterms:created xsi:type="dcterms:W3CDTF">2006-08-16T00:00:00Z</dcterms:created>
  <dcterms:modified xsi:type="dcterms:W3CDTF">2016-07-20T10:16:22Z</dcterms:modified>
</cp:coreProperties>
</file>