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notesMasterIdLst>
    <p:notesMasterId r:id="rId18"/>
  </p:notesMasterIdLst>
  <p:sldIdLst>
    <p:sldId id="257" r:id="rId2"/>
    <p:sldId id="259" r:id="rId3"/>
    <p:sldId id="272" r:id="rId4"/>
    <p:sldId id="260" r:id="rId5"/>
    <p:sldId id="261" r:id="rId6"/>
    <p:sldId id="273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CACB3F-A87C-4AFB-B05D-6439D8B1FA79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0E45E2-0DC3-4694-8628-3F102A5643E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0757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8982E94-57D2-4464-AD38-923B1298D77E}" type="slidenum">
              <a:rPr lang="en-GB" altLang="en-US"/>
              <a:pPr eaLnBrk="1" hangingPunct="1"/>
              <a:t>2</a:t>
            </a:fld>
            <a:endParaRPr lang="en-GB" altLang="en-US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27010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A76A9D8-51DE-4D7A-9AAE-0B492B3220BD}" type="slidenum">
              <a:rPr lang="en-GB" altLang="en-US"/>
              <a:pPr eaLnBrk="1" hangingPunct="1"/>
              <a:t>13</a:t>
            </a:fld>
            <a:endParaRPr lang="en-GB" altLang="en-US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6630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3BDDCDB-C580-4565-B332-BA12DC29E52E}" type="slidenum">
              <a:rPr lang="en-GB" altLang="en-US"/>
              <a:pPr eaLnBrk="1" hangingPunct="1"/>
              <a:t>14</a:t>
            </a:fld>
            <a:endParaRPr lang="en-GB" altLang="en-US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2659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1FD5AD9-22BE-4EFB-A31C-993C36FC576F}" type="slidenum">
              <a:rPr lang="en-GB" altLang="en-US"/>
              <a:pPr eaLnBrk="1" hangingPunct="1"/>
              <a:t>15</a:t>
            </a:fld>
            <a:endParaRPr lang="en-GB" altLang="en-US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2296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913DE72-49FF-413D-80F4-CE3DD7C2BC39}" type="slidenum">
              <a:rPr lang="en-GB" altLang="en-US"/>
              <a:pPr eaLnBrk="1" hangingPunct="1"/>
              <a:t>16</a:t>
            </a:fld>
            <a:endParaRPr lang="en-GB" altLang="en-US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32788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37E1A26-6D2F-4607-B4D9-1136650F55CE}" type="slidenum">
              <a:rPr lang="en-GB" altLang="en-US"/>
              <a:pPr eaLnBrk="1" hangingPunct="1"/>
              <a:t>4</a:t>
            </a:fld>
            <a:endParaRPr lang="en-GB" altLang="en-US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7922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D1B85A2-6ECF-4EB6-8048-F6D6AFEC9655}" type="slidenum">
              <a:rPr lang="en-GB" altLang="en-US"/>
              <a:pPr eaLnBrk="1" hangingPunct="1"/>
              <a:t>5</a:t>
            </a:fld>
            <a:endParaRPr lang="en-GB" altLang="en-US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92527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BBF4681-05E8-4106-9DA9-FE23074A5A44}" type="slidenum">
              <a:rPr lang="en-GB" altLang="en-US"/>
              <a:pPr eaLnBrk="1" hangingPunct="1"/>
              <a:t>7</a:t>
            </a:fld>
            <a:endParaRPr lang="en-GB" altLang="en-US"/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2527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BE6226D-D979-4E49-9E9C-030CC87D22F5}" type="slidenum">
              <a:rPr lang="en-GB" altLang="en-US"/>
              <a:pPr eaLnBrk="1" hangingPunct="1"/>
              <a:t>8</a:t>
            </a:fld>
            <a:endParaRPr lang="en-GB" altLang="en-US"/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7916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F6C4C2F-7FA9-46A1-9D37-90B8FDB36477}" type="slidenum">
              <a:rPr lang="en-GB" altLang="en-US"/>
              <a:pPr eaLnBrk="1" hangingPunct="1"/>
              <a:t>9</a:t>
            </a:fld>
            <a:endParaRPr lang="en-GB" altLang="en-US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93839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EB00C98-67E8-482A-8D31-9483808DF367}" type="slidenum">
              <a:rPr lang="en-GB" altLang="en-US"/>
              <a:pPr eaLnBrk="1" hangingPunct="1"/>
              <a:t>10</a:t>
            </a:fld>
            <a:endParaRPr lang="en-GB" altLang="en-US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75845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0F32291-BDD5-4DE8-9B21-F5A86B934309}" type="slidenum">
              <a:rPr lang="en-GB" altLang="en-US"/>
              <a:pPr eaLnBrk="1" hangingPunct="1"/>
              <a:t>11</a:t>
            </a:fld>
            <a:endParaRPr lang="en-GB" altLang="en-US"/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4587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7F5EB45-778C-4D37-A419-4C6E37B9177D}" type="slidenum">
              <a:rPr lang="en-GB" altLang="en-US"/>
              <a:pPr eaLnBrk="1" hangingPunct="1"/>
              <a:t>12</a:t>
            </a:fld>
            <a:endParaRPr lang="en-GB" altLang="en-US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8669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CB03-FE58-4F35-B6BB-0FBAF2F336BC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9591-250D-4E39-9C2D-FBB1F2BA7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65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CB03-FE58-4F35-B6BB-0FBAF2F336BC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9591-250D-4E39-9C2D-FBB1F2BA7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4688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CB03-FE58-4F35-B6BB-0FBAF2F336BC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9591-250D-4E39-9C2D-FBB1F2BA7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88134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E314A1-3D25-45D7-8783-4C110A22372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023380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203BA5-85D9-4FE6-AC19-852E734A0BC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2535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CB03-FE58-4F35-B6BB-0FBAF2F336BC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9591-250D-4E39-9C2D-FBB1F2BA7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5641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CB03-FE58-4F35-B6BB-0FBAF2F336BC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9591-250D-4E39-9C2D-FBB1F2BA7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9244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CB03-FE58-4F35-B6BB-0FBAF2F336BC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9591-250D-4E39-9C2D-FBB1F2BA7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0911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CB03-FE58-4F35-B6BB-0FBAF2F336BC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9591-250D-4E39-9C2D-FBB1F2BA7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6891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CB03-FE58-4F35-B6BB-0FBAF2F336BC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9591-250D-4E39-9C2D-FBB1F2BA7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9291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CB03-FE58-4F35-B6BB-0FBAF2F336BC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9591-250D-4E39-9C2D-FBB1F2BA7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542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CB03-FE58-4F35-B6BB-0FBAF2F336BC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9591-250D-4E39-9C2D-FBB1F2BA7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565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A4CB03-FE58-4F35-B6BB-0FBAF2F336BC}" type="datetimeFigureOut">
              <a:rPr lang="en-GB" smtClean="0"/>
              <a:t>26/09/2018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39591-250D-4E39-9C2D-FBB1F2BA76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089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CB03-FE58-4F35-B6BB-0FBAF2F336BC}" type="datetimeFigureOut">
              <a:rPr lang="en-GB" smtClean="0"/>
              <a:pPr/>
              <a:t>26/09/2018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39591-250D-4E39-9C2D-FBB1F2BA76A6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extBox 6"/>
          <p:cNvSpPr txBox="1"/>
          <p:nvPr userDrawn="1"/>
        </p:nvSpPr>
        <p:spPr>
          <a:xfrm>
            <a:off x="0" y="0"/>
            <a:ext cx="9144000" cy="33855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Comic Sans MS" panose="030F0702030302020204" pitchFamily="66" charset="0"/>
              </a:rPr>
              <a:t>LO: </a:t>
            </a:r>
            <a:r>
              <a:rPr lang="en-GB" sz="1600" dirty="0" smtClean="0">
                <a:latin typeface="Comic Sans MS" panose="030F0702030302020204" pitchFamily="66" charset="0"/>
              </a:rPr>
              <a:t>To</a:t>
            </a:r>
            <a:r>
              <a:rPr lang="en-GB" sz="1600" baseline="0" dirty="0" smtClean="0">
                <a:latin typeface="Comic Sans MS" panose="030F0702030302020204" pitchFamily="66" charset="0"/>
              </a:rPr>
              <a:t> understand Latent Heat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352934"/>
            <a:ext cx="9144000" cy="338554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en-GB" sz="1600" dirty="0" smtClean="0">
                <a:latin typeface="Comic Sans MS" panose="030F0702030302020204" pitchFamily="66" charset="0"/>
              </a:rPr>
              <a:t>Key Words: </a:t>
            </a:r>
            <a:r>
              <a:rPr lang="en-GB" sz="1600" dirty="0" smtClean="0">
                <a:latin typeface="Comic Sans MS" panose="030F0702030302020204" pitchFamily="66" charset="0"/>
              </a:rPr>
              <a:t>Heat, Energy, Particles, Latent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6172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7917320"/>
              </p:ext>
            </p:extLst>
          </p:nvPr>
        </p:nvGraphicFramePr>
        <p:xfrm>
          <a:off x="0" y="5029226"/>
          <a:ext cx="9034272" cy="1778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95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0747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r>
                        <a:rPr lang="en-GB" sz="1600" dirty="0" smtClean="0">
                          <a:latin typeface="Comic Sans MS" panose="030F0702030302020204" pitchFamily="66" charset="0"/>
                        </a:rPr>
                        <a:t>From</a:t>
                      </a:r>
                      <a:r>
                        <a:rPr lang="en-GB" sz="1600" baseline="0" dirty="0" smtClean="0">
                          <a:latin typeface="Comic Sans MS" panose="030F0702030302020204" pitchFamily="66" charset="0"/>
                        </a:rPr>
                        <a:t> my learning today I will be able to:</a:t>
                      </a:r>
                      <a:endParaRPr lang="en-GB" sz="1600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40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Key: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state the definition of the term latent heat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9165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Boost: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carry out an experiment to measure the melting point of salol</a:t>
                      </a: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456">
                <a:tc>
                  <a:txBody>
                    <a:bodyPr/>
                    <a:lstStyle/>
                    <a:p>
                      <a:pPr algn="ctr"/>
                      <a:r>
                        <a:rPr lang="en-GB" sz="1600" b="1" dirty="0" smtClean="0">
                          <a:latin typeface="Comic Sans MS" panose="030F0702030302020204" pitchFamily="66" charset="0"/>
                        </a:rPr>
                        <a:t>Aspire:</a:t>
                      </a:r>
                      <a:endParaRPr lang="en-GB" sz="1600" b="1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717" marB="45717"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evaluate the experiment and identify sources of error</a:t>
                      </a:r>
                      <a:endParaRPr lang="en-GB" sz="2400" dirty="0" smtClean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646296"/>
              </p:ext>
            </p:extLst>
          </p:nvPr>
        </p:nvGraphicFramePr>
        <p:xfrm>
          <a:off x="0" y="764706"/>
          <a:ext cx="9144000" cy="8223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514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669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22325">
                <a:tc>
                  <a:txBody>
                    <a:bodyPr/>
                    <a:lstStyle/>
                    <a:p>
                      <a:r>
                        <a:rPr lang="en-GB" sz="1600" b="1" u="sng" dirty="0" smtClean="0">
                          <a:latin typeface="Comic Sans MS" panose="030F0702030302020204" pitchFamily="66" charset="0"/>
                        </a:rPr>
                        <a:t>CW</a:t>
                      </a:r>
                      <a:endParaRPr lang="en-GB" sz="16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u="sng" dirty="0" smtClean="0">
                          <a:latin typeface="Comic Sans MS" panose="030F0702030302020204" pitchFamily="66" charset="0"/>
                        </a:rPr>
                        <a:t>Latent</a:t>
                      </a:r>
                      <a:r>
                        <a:rPr lang="en-GB" sz="2000" b="1" u="sng" baseline="0" dirty="0" smtClean="0">
                          <a:latin typeface="Comic Sans MS" panose="030F0702030302020204" pitchFamily="66" charset="0"/>
                        </a:rPr>
                        <a:t> Heat</a:t>
                      </a:r>
                      <a:endParaRPr lang="en-GB" sz="20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tc>
                  <a:txBody>
                    <a:bodyPr/>
                    <a:lstStyle/>
                    <a:p>
                      <a:pPr algn="r"/>
                      <a:fld id="{23DC5882-FF6C-467E-8072-EFA141FB0D08}" type="datetime1">
                        <a:rPr lang="en-GB" sz="1600" b="1" u="sng" smtClean="0">
                          <a:latin typeface="Comic Sans MS" panose="030F0702030302020204" pitchFamily="66" charset="0"/>
                        </a:rPr>
                        <a:t>26/09/2018</a:t>
                      </a:fld>
                      <a:endParaRPr lang="en-GB" sz="1600" b="1" u="sng" dirty="0">
                        <a:latin typeface="Comic Sans MS" panose="030F0702030302020204" pitchFamily="66" charset="0"/>
                      </a:endParaRPr>
                    </a:p>
                  </a:txBody>
                  <a:tcPr marL="91443" marR="91443" marT="45570" marB="4557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85763" y="1649413"/>
            <a:ext cx="8353425" cy="5040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Tx/>
              <a:buNone/>
            </a:pPr>
            <a:r>
              <a:rPr lang="en-GB" altLang="en-US" sz="2800" i="1" dirty="0" smtClean="0"/>
              <a:t>Calculate (a) the heat energy required to change 100g of ice at – 5</a:t>
            </a:r>
            <a:r>
              <a:rPr lang="en-GB" altLang="en-US" sz="2800" i="1" baseline="30000" dirty="0" smtClean="0"/>
              <a:t>o</a:t>
            </a:r>
            <a:r>
              <a:rPr lang="en-GB" altLang="en-US" sz="2800" i="1" dirty="0" smtClean="0"/>
              <a:t>C to steam at 100</a:t>
            </a:r>
            <a:r>
              <a:rPr lang="en-GB" altLang="en-US" sz="2800" i="1" baseline="30000" dirty="0" smtClean="0"/>
              <a:t>o</a:t>
            </a:r>
            <a:r>
              <a:rPr lang="en-GB" altLang="en-US" sz="2800" i="1" dirty="0" smtClean="0"/>
              <a:t>C. </a:t>
            </a:r>
          </a:p>
        </p:txBody>
      </p:sp>
    </p:spTree>
    <p:extLst>
      <p:ext uri="{BB962C8B-B14F-4D97-AF65-F5344CB8AC3E}">
        <p14:creationId xmlns:p14="http://schemas.microsoft.com/office/powerpoint/2010/main" val="51769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8613" y="947738"/>
            <a:ext cx="8353425" cy="5761037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b="1" i="1" dirty="0" smtClean="0">
                <a:solidFill>
                  <a:schemeClr val="accent2"/>
                </a:solidFill>
              </a:rPr>
              <a:t>Stage 2: ice at 0</a:t>
            </a:r>
            <a:r>
              <a:rPr lang="en-GB" altLang="en-US" sz="2400" b="1" i="1" baseline="30000" dirty="0" smtClean="0">
                <a:solidFill>
                  <a:schemeClr val="accent2"/>
                </a:solidFill>
              </a:rPr>
              <a:t>o</a:t>
            </a:r>
            <a:r>
              <a:rPr lang="en-GB" altLang="en-US" sz="2400" b="1" i="1" dirty="0" smtClean="0">
                <a:solidFill>
                  <a:schemeClr val="accent2"/>
                </a:solidFill>
              </a:rPr>
              <a:t>C to water at 0</a:t>
            </a:r>
            <a:r>
              <a:rPr lang="en-GB" altLang="en-US" sz="2400" b="1" i="1" baseline="30000" dirty="0" smtClean="0">
                <a:solidFill>
                  <a:schemeClr val="accent2"/>
                </a:solidFill>
              </a:rPr>
              <a:t>o</a:t>
            </a:r>
            <a:r>
              <a:rPr lang="en-GB" altLang="en-US" sz="2400" b="1" i="1" dirty="0" smtClean="0">
                <a:solidFill>
                  <a:schemeClr val="accent2"/>
                </a:solidFill>
              </a:rPr>
              <a:t>C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l-GR" altLang="en-US" sz="2400" b="1" i="1" dirty="0" smtClean="0">
                <a:solidFill>
                  <a:srgbClr val="FF33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Δ</a:t>
            </a:r>
            <a:r>
              <a:rPr lang="en-GB" altLang="en-US" sz="2400" b="1" i="1" dirty="0" smtClean="0">
                <a:solidFill>
                  <a:srgbClr val="FF33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Q = m l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dirty="0" smtClean="0">
                <a:cs typeface="Arial" panose="020B0604020202020204" pitchFamily="34" charset="0"/>
              </a:rPr>
              <a:t>= 0.100 x 336 000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dirty="0" smtClean="0">
                <a:cs typeface="Arial" panose="020B0604020202020204" pitchFamily="34" charset="0"/>
              </a:rPr>
              <a:t>= 33 600 J</a:t>
            </a:r>
            <a:endParaRPr lang="en-GB" altLang="en-US" sz="2400" i="1" dirty="0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b="1" i="1" dirty="0" smtClean="0">
                <a:solidFill>
                  <a:schemeClr val="accent2"/>
                </a:solidFill>
              </a:rPr>
              <a:t>Stage 3: water at 0</a:t>
            </a:r>
            <a:r>
              <a:rPr lang="en-GB" altLang="en-US" sz="2400" b="1" i="1" baseline="30000" dirty="0" smtClean="0">
                <a:solidFill>
                  <a:schemeClr val="accent2"/>
                </a:solidFill>
              </a:rPr>
              <a:t>o</a:t>
            </a:r>
            <a:r>
              <a:rPr lang="en-GB" altLang="en-US" sz="2400" b="1" i="1" dirty="0" smtClean="0">
                <a:solidFill>
                  <a:schemeClr val="accent2"/>
                </a:solidFill>
              </a:rPr>
              <a:t>C to water at 100</a:t>
            </a:r>
            <a:r>
              <a:rPr lang="en-GB" altLang="en-US" sz="2400" b="1" i="1" baseline="30000" dirty="0" smtClean="0">
                <a:solidFill>
                  <a:schemeClr val="accent2"/>
                </a:solidFill>
              </a:rPr>
              <a:t>o</a:t>
            </a:r>
            <a:r>
              <a:rPr lang="en-GB" altLang="en-US" sz="2400" b="1" i="1" dirty="0" smtClean="0">
                <a:solidFill>
                  <a:schemeClr val="accent2"/>
                </a:solidFill>
              </a:rPr>
              <a:t>C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l-GR" altLang="en-US" sz="2400" b="1" i="1" dirty="0" smtClean="0">
                <a:solidFill>
                  <a:srgbClr val="FF3300"/>
                </a:solidFill>
                <a:cs typeface="Arial" panose="020B0604020202020204" pitchFamily="34" charset="0"/>
              </a:rPr>
              <a:t>Δ</a:t>
            </a:r>
            <a:r>
              <a:rPr lang="en-GB" altLang="en-US" sz="2400" b="1" i="1" dirty="0" smtClean="0">
                <a:solidFill>
                  <a:srgbClr val="FF3300"/>
                </a:solidFill>
                <a:cs typeface="Arial" panose="020B0604020202020204" pitchFamily="34" charset="0"/>
              </a:rPr>
              <a:t>Q = m c </a:t>
            </a:r>
            <a:r>
              <a:rPr lang="el-GR" altLang="en-US" sz="2400" b="1" i="1" dirty="0" smtClean="0">
                <a:solidFill>
                  <a:srgbClr val="FF3300"/>
                </a:solidFill>
                <a:cs typeface="Arial" panose="020B0604020202020204" pitchFamily="34" charset="0"/>
              </a:rPr>
              <a:t>Δθ</a:t>
            </a:r>
            <a:endParaRPr lang="en-GB" altLang="en-US" sz="2400" b="1" i="1" dirty="0" smtClean="0">
              <a:solidFill>
                <a:srgbClr val="FF3300"/>
              </a:solidFill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dirty="0" smtClean="0">
                <a:cs typeface="Arial" panose="020B0604020202020204" pitchFamily="34" charset="0"/>
              </a:rPr>
              <a:t>= 0.100 x 4200 x 100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dirty="0" smtClean="0">
                <a:cs typeface="Arial" panose="020B0604020202020204" pitchFamily="34" charset="0"/>
              </a:rPr>
              <a:t>= 42 000 J</a:t>
            </a:r>
            <a:endParaRPr lang="en-GB" altLang="en-US" sz="2400" i="1" dirty="0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b="1" i="1" dirty="0" smtClean="0">
                <a:solidFill>
                  <a:schemeClr val="accent2"/>
                </a:solidFill>
              </a:rPr>
              <a:t>Stage 4: water at 100</a:t>
            </a:r>
            <a:r>
              <a:rPr lang="en-GB" altLang="en-US" sz="2400" b="1" i="1" baseline="30000" dirty="0" smtClean="0">
                <a:solidFill>
                  <a:schemeClr val="accent2"/>
                </a:solidFill>
              </a:rPr>
              <a:t>o</a:t>
            </a:r>
            <a:r>
              <a:rPr lang="en-GB" altLang="en-US" sz="2400" b="1" i="1" dirty="0" smtClean="0">
                <a:solidFill>
                  <a:schemeClr val="accent2"/>
                </a:solidFill>
              </a:rPr>
              <a:t>C to steam at 100</a:t>
            </a:r>
            <a:r>
              <a:rPr lang="en-GB" altLang="en-US" sz="2400" b="1" i="1" baseline="30000" dirty="0" smtClean="0">
                <a:solidFill>
                  <a:schemeClr val="accent2"/>
                </a:solidFill>
              </a:rPr>
              <a:t>o</a:t>
            </a:r>
            <a:r>
              <a:rPr lang="en-GB" altLang="en-US" sz="2400" b="1" i="1" dirty="0" smtClean="0">
                <a:solidFill>
                  <a:schemeClr val="accent2"/>
                </a:solidFill>
              </a:rPr>
              <a:t>C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l-GR" altLang="en-US" sz="2400" b="1" i="1" dirty="0" smtClean="0">
                <a:solidFill>
                  <a:srgbClr val="FF33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Δ</a:t>
            </a:r>
            <a:r>
              <a:rPr lang="en-GB" altLang="en-US" sz="2400" b="1" i="1" dirty="0" smtClean="0">
                <a:solidFill>
                  <a:srgbClr val="FF33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Q = m l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dirty="0" smtClean="0">
                <a:cs typeface="Arial" panose="020B0604020202020204" pitchFamily="34" charset="0"/>
              </a:rPr>
              <a:t>= 0.100 x 2 250 000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dirty="0" smtClean="0">
                <a:cs typeface="Arial" panose="020B0604020202020204" pitchFamily="34" charset="0"/>
              </a:rPr>
              <a:t>= 225 000 J</a:t>
            </a:r>
            <a:endParaRPr lang="en-GB" altLang="en-US" sz="2400" i="1" dirty="0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b="1" i="1" dirty="0" smtClean="0">
                <a:solidFill>
                  <a:schemeClr val="accent2"/>
                </a:solidFill>
              </a:rPr>
              <a:t>Stages 1 to 4: ice at – 5</a:t>
            </a:r>
            <a:r>
              <a:rPr lang="en-GB" altLang="en-US" sz="2400" b="1" i="1" baseline="30000" dirty="0" smtClean="0">
                <a:solidFill>
                  <a:schemeClr val="accent2"/>
                </a:solidFill>
              </a:rPr>
              <a:t>o</a:t>
            </a:r>
            <a:r>
              <a:rPr lang="en-GB" altLang="en-US" sz="2400" b="1" i="1" dirty="0" smtClean="0">
                <a:solidFill>
                  <a:schemeClr val="accent2"/>
                </a:solidFill>
              </a:rPr>
              <a:t>C to steam at 100</a:t>
            </a:r>
            <a:r>
              <a:rPr lang="en-GB" altLang="en-US" sz="2400" b="1" i="1" baseline="30000" dirty="0" smtClean="0">
                <a:solidFill>
                  <a:schemeClr val="accent2"/>
                </a:solidFill>
              </a:rPr>
              <a:t>o</a:t>
            </a:r>
            <a:r>
              <a:rPr lang="en-GB" altLang="en-US" sz="2400" b="1" i="1" dirty="0" smtClean="0">
                <a:solidFill>
                  <a:schemeClr val="accent2"/>
                </a:solidFill>
              </a:rPr>
              <a:t>C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dirty="0" smtClean="0">
                <a:cs typeface="Arial" panose="020B0604020202020204" pitchFamily="34" charset="0"/>
              </a:rPr>
              <a:t>= 1 050J + 33 600J + 42 000J + 225 000J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400" b="1" dirty="0" smtClean="0">
                <a:solidFill>
                  <a:srgbClr val="FF3300"/>
                </a:solidFill>
                <a:cs typeface="Arial" panose="020B0604020202020204" pitchFamily="34" charset="0"/>
              </a:rPr>
              <a:t>= 301 650J</a:t>
            </a:r>
          </a:p>
        </p:txBody>
      </p:sp>
    </p:spTree>
    <p:extLst>
      <p:ext uri="{BB962C8B-B14F-4D97-AF65-F5344CB8AC3E}">
        <p14:creationId xmlns:p14="http://schemas.microsoft.com/office/powerpoint/2010/main" val="3386169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2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04813" y="890588"/>
            <a:ext cx="8353425" cy="5761037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b="1" i="1" smtClean="0"/>
              <a:t>(b) 500W heater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smtClean="0"/>
              <a:t>This supplies 500J per second to water.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smtClean="0"/>
              <a:t>Assuming no heat loss to the surroundings: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i="1" smtClean="0">
                <a:solidFill>
                  <a:schemeClr val="accent2"/>
                </a:solidFill>
              </a:rPr>
              <a:t>Stage 1:</a:t>
            </a:r>
            <a:r>
              <a:rPr lang="en-GB" altLang="en-US" sz="2800" i="1" smtClean="0"/>
              <a:t> 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smtClean="0"/>
              <a:t>1 050J / 500W = 2.1 seconds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i="1" smtClean="0">
                <a:solidFill>
                  <a:schemeClr val="accent2"/>
                </a:solidFill>
              </a:rPr>
              <a:t>Stage 2: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smtClean="0"/>
              <a:t>33 600J / 500W = 67.2s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i="1" smtClean="0">
                <a:solidFill>
                  <a:schemeClr val="accent2"/>
                </a:solidFill>
              </a:rPr>
              <a:t>Stage 3: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smtClean="0">
                <a:cs typeface="Arial" panose="020B0604020202020204" pitchFamily="34" charset="0"/>
              </a:rPr>
              <a:t>42 000J / 500W = 84s</a:t>
            </a:r>
            <a:endParaRPr lang="en-GB" altLang="en-US" sz="2800" i="1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i="1" smtClean="0">
                <a:solidFill>
                  <a:schemeClr val="accent2"/>
                </a:solidFill>
              </a:rPr>
              <a:t>Stage 4: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smtClean="0">
                <a:cs typeface="Arial" panose="020B0604020202020204" pitchFamily="34" charset="0"/>
              </a:rPr>
              <a:t>225 000J / 500W = 450s</a:t>
            </a:r>
            <a:endParaRPr lang="en-GB" altLang="en-US" sz="2800" i="1" smtClean="0"/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i="1" smtClean="0">
                <a:solidFill>
                  <a:schemeClr val="accent2"/>
                </a:solidFill>
              </a:rPr>
              <a:t>Stages 1 to 4: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r>
              <a:rPr lang="en-GB" altLang="en-US" sz="2800" b="1" smtClean="0">
                <a:solidFill>
                  <a:srgbClr val="FF3300"/>
                </a:solidFill>
                <a:cs typeface="Arial" panose="020B0604020202020204" pitchFamily="34" charset="0"/>
              </a:rPr>
              <a:t>301 650J / 500W = 603.3s</a:t>
            </a:r>
            <a:endParaRPr lang="en-GB" altLang="en-US" sz="2800" i="1" smtClean="0"/>
          </a:p>
        </p:txBody>
      </p:sp>
      <p:sp>
        <p:nvSpPr>
          <p:cNvPr id="308227" name="Rectangle 3"/>
          <p:cNvSpPr>
            <a:spLocks noChangeArrowheads="1"/>
          </p:cNvSpPr>
          <p:nvPr/>
        </p:nvSpPr>
        <p:spPr bwMode="auto">
          <a:xfrm>
            <a:off x="2898775" y="2527300"/>
            <a:ext cx="2411413" cy="5556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228" name="Rectangle 4"/>
          <p:cNvSpPr>
            <a:spLocks noChangeArrowheads="1"/>
          </p:cNvSpPr>
          <p:nvPr/>
        </p:nvSpPr>
        <p:spPr bwMode="auto">
          <a:xfrm>
            <a:off x="3048000" y="3365500"/>
            <a:ext cx="2411413" cy="5556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229" name="Rectangle 5"/>
          <p:cNvSpPr>
            <a:spLocks noChangeArrowheads="1"/>
          </p:cNvSpPr>
          <p:nvPr/>
        </p:nvSpPr>
        <p:spPr bwMode="auto">
          <a:xfrm>
            <a:off x="3073400" y="4214813"/>
            <a:ext cx="2411413" cy="5556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230" name="Rectangle 6"/>
          <p:cNvSpPr>
            <a:spLocks noChangeArrowheads="1"/>
          </p:cNvSpPr>
          <p:nvPr/>
        </p:nvSpPr>
        <p:spPr bwMode="auto">
          <a:xfrm>
            <a:off x="3262313" y="5119688"/>
            <a:ext cx="2411412" cy="5556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8231" name="Rectangle 7"/>
          <p:cNvSpPr>
            <a:spLocks noChangeArrowheads="1"/>
          </p:cNvSpPr>
          <p:nvPr/>
        </p:nvSpPr>
        <p:spPr bwMode="auto">
          <a:xfrm>
            <a:off x="3279775" y="5945188"/>
            <a:ext cx="2411413" cy="5556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5495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2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227" grpId="0" animBg="1"/>
      <p:bldP spid="308228" grpId="0" animBg="1"/>
      <p:bldP spid="308229" grpId="0" animBg="1"/>
      <p:bldP spid="308230" grpId="0" animBg="1"/>
      <p:bldP spid="30823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852488"/>
            <a:ext cx="8353425" cy="576103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b="1" i="1" smtClean="0"/>
              <a:t>(c) Sketch graph</a:t>
            </a:r>
          </a:p>
        </p:txBody>
      </p:sp>
      <p:sp>
        <p:nvSpPr>
          <p:cNvPr id="31747" name="Line 5"/>
          <p:cNvSpPr>
            <a:spLocks noChangeShapeType="1"/>
          </p:cNvSpPr>
          <p:nvPr/>
        </p:nvSpPr>
        <p:spPr bwMode="auto">
          <a:xfrm flipV="1">
            <a:off x="974725" y="1449388"/>
            <a:ext cx="11113" cy="48656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48" name="Line 6"/>
          <p:cNvSpPr>
            <a:spLocks noChangeShapeType="1"/>
          </p:cNvSpPr>
          <p:nvPr/>
        </p:nvSpPr>
        <p:spPr bwMode="auto">
          <a:xfrm>
            <a:off x="601663" y="5810250"/>
            <a:ext cx="7747000" cy="238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49" name="Line 7"/>
          <p:cNvSpPr>
            <a:spLocks noChangeShapeType="1"/>
          </p:cNvSpPr>
          <p:nvPr/>
        </p:nvSpPr>
        <p:spPr bwMode="auto">
          <a:xfrm>
            <a:off x="8128000" y="5700713"/>
            <a:ext cx="0" cy="252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50" name="Line 8"/>
          <p:cNvSpPr>
            <a:spLocks noChangeShapeType="1"/>
          </p:cNvSpPr>
          <p:nvPr/>
        </p:nvSpPr>
        <p:spPr bwMode="auto">
          <a:xfrm>
            <a:off x="5668963" y="5705475"/>
            <a:ext cx="0" cy="252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51" name="Line 9"/>
          <p:cNvSpPr>
            <a:spLocks noChangeShapeType="1"/>
          </p:cNvSpPr>
          <p:nvPr/>
        </p:nvSpPr>
        <p:spPr bwMode="auto">
          <a:xfrm>
            <a:off x="3209925" y="5718175"/>
            <a:ext cx="0" cy="25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52" name="Line 10"/>
          <p:cNvSpPr>
            <a:spLocks noChangeShapeType="1"/>
          </p:cNvSpPr>
          <p:nvPr/>
        </p:nvSpPr>
        <p:spPr bwMode="auto">
          <a:xfrm>
            <a:off x="1974850" y="5724525"/>
            <a:ext cx="0" cy="2524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53" name="Line 11"/>
          <p:cNvSpPr>
            <a:spLocks noChangeShapeType="1"/>
          </p:cNvSpPr>
          <p:nvPr/>
        </p:nvSpPr>
        <p:spPr bwMode="auto">
          <a:xfrm>
            <a:off x="4441825" y="5703888"/>
            <a:ext cx="0" cy="252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54" name="Line 12"/>
          <p:cNvSpPr>
            <a:spLocks noChangeShapeType="1"/>
          </p:cNvSpPr>
          <p:nvPr/>
        </p:nvSpPr>
        <p:spPr bwMode="auto">
          <a:xfrm>
            <a:off x="6880225" y="5703888"/>
            <a:ext cx="0" cy="252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55" name="Line 13"/>
          <p:cNvSpPr>
            <a:spLocks noChangeShapeType="1"/>
          </p:cNvSpPr>
          <p:nvPr/>
        </p:nvSpPr>
        <p:spPr bwMode="auto">
          <a:xfrm flipV="1">
            <a:off x="790575" y="5991225"/>
            <a:ext cx="298450" cy="3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56" name="Line 14"/>
          <p:cNvSpPr>
            <a:spLocks noChangeShapeType="1"/>
          </p:cNvSpPr>
          <p:nvPr/>
        </p:nvSpPr>
        <p:spPr bwMode="auto">
          <a:xfrm>
            <a:off x="819150" y="2392363"/>
            <a:ext cx="7412038" cy="26987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57" name="Text Box 19"/>
          <p:cNvSpPr txBox="1">
            <a:spLocks noChangeArrowheads="1"/>
          </p:cNvSpPr>
          <p:nvPr/>
        </p:nvSpPr>
        <p:spPr bwMode="auto">
          <a:xfrm>
            <a:off x="1727200" y="5894388"/>
            <a:ext cx="7221538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/>
              <a:t>100             200             300             400             500              600 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/>
              <a:t>					time / s</a:t>
            </a:r>
          </a:p>
        </p:txBody>
      </p:sp>
      <p:sp>
        <p:nvSpPr>
          <p:cNvPr id="31758" name="Text Box 20"/>
          <p:cNvSpPr txBox="1">
            <a:spLocks noChangeArrowheads="1"/>
          </p:cNvSpPr>
          <p:nvPr/>
        </p:nvSpPr>
        <p:spPr bwMode="auto">
          <a:xfrm>
            <a:off x="1060450" y="1490663"/>
            <a:ext cx="18557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temperature / </a:t>
            </a:r>
            <a:r>
              <a:rPr lang="en-GB" altLang="en-US" baseline="30000"/>
              <a:t>o</a:t>
            </a:r>
            <a:r>
              <a:rPr lang="en-GB" altLang="en-US"/>
              <a:t>C</a:t>
            </a:r>
          </a:p>
        </p:txBody>
      </p:sp>
      <p:sp>
        <p:nvSpPr>
          <p:cNvPr id="31759" name="Text Box 21"/>
          <p:cNvSpPr txBox="1">
            <a:spLocks noChangeArrowheads="1"/>
          </p:cNvSpPr>
          <p:nvPr/>
        </p:nvSpPr>
        <p:spPr bwMode="auto">
          <a:xfrm>
            <a:off x="330200" y="2206625"/>
            <a:ext cx="565150" cy="3662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100</a:t>
            </a:r>
          </a:p>
          <a:p>
            <a:pPr eaLnBrk="1" hangingPunct="1"/>
            <a:endParaRPr lang="en-GB" altLang="en-US"/>
          </a:p>
          <a:p>
            <a:pPr eaLnBrk="1" hangingPunct="1"/>
            <a:endParaRPr lang="en-GB" altLang="en-US"/>
          </a:p>
          <a:p>
            <a:pPr eaLnBrk="1" hangingPunct="1"/>
            <a:endParaRPr lang="en-GB" altLang="en-US"/>
          </a:p>
          <a:p>
            <a:pPr eaLnBrk="1" hangingPunct="1"/>
            <a:endParaRPr lang="en-GB" altLang="en-US"/>
          </a:p>
          <a:p>
            <a:pPr eaLnBrk="1" hangingPunct="1"/>
            <a:endParaRPr lang="en-GB" altLang="en-US"/>
          </a:p>
          <a:p>
            <a:pPr eaLnBrk="1" hangingPunct="1"/>
            <a:endParaRPr lang="en-GB" altLang="en-US"/>
          </a:p>
          <a:p>
            <a:pPr eaLnBrk="1" hangingPunct="1"/>
            <a:endParaRPr lang="en-GB" altLang="en-US"/>
          </a:p>
          <a:p>
            <a:pPr eaLnBrk="1" hangingPunct="1"/>
            <a:endParaRPr lang="en-GB" altLang="en-US"/>
          </a:p>
          <a:p>
            <a:pPr eaLnBrk="1" hangingPunct="1"/>
            <a:endParaRPr lang="en-GB" altLang="en-US"/>
          </a:p>
          <a:p>
            <a:pPr eaLnBrk="1" hangingPunct="1"/>
            <a:endParaRPr lang="en-GB" altLang="en-US"/>
          </a:p>
          <a:p>
            <a:pPr eaLnBrk="1" hangingPunct="1"/>
            <a:endParaRPr lang="en-GB" altLang="en-US"/>
          </a:p>
          <a:p>
            <a:pPr eaLnBrk="1" hangingPunct="1"/>
            <a:r>
              <a:rPr lang="en-GB" altLang="en-US"/>
              <a:t>0</a:t>
            </a:r>
          </a:p>
        </p:txBody>
      </p:sp>
      <p:sp>
        <p:nvSpPr>
          <p:cNvPr id="31760" name="Text Box 22"/>
          <p:cNvSpPr txBox="1">
            <a:spLocks noChangeArrowheads="1"/>
          </p:cNvSpPr>
          <p:nvPr/>
        </p:nvSpPr>
        <p:spPr bwMode="auto">
          <a:xfrm>
            <a:off x="358775" y="5864225"/>
            <a:ext cx="387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/>
              <a:t>-5</a:t>
            </a:r>
          </a:p>
        </p:txBody>
      </p:sp>
      <p:grpSp>
        <p:nvGrpSpPr>
          <p:cNvPr id="2" name="Group 31"/>
          <p:cNvGrpSpPr>
            <a:grpSpLocks/>
          </p:cNvGrpSpPr>
          <p:nvPr/>
        </p:nvGrpSpPr>
        <p:grpSpPr bwMode="auto">
          <a:xfrm>
            <a:off x="981075" y="5807075"/>
            <a:ext cx="1362075" cy="930275"/>
            <a:chOff x="618" y="3376"/>
            <a:chExt cx="858" cy="586"/>
          </a:xfrm>
        </p:grpSpPr>
        <p:sp>
          <p:nvSpPr>
            <p:cNvPr id="31774" name="Line 15"/>
            <p:cNvSpPr>
              <a:spLocks noChangeShapeType="1"/>
            </p:cNvSpPr>
            <p:nvPr/>
          </p:nvSpPr>
          <p:spPr bwMode="auto">
            <a:xfrm flipV="1">
              <a:off x="618" y="3376"/>
              <a:ext cx="34" cy="108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75" name="Text Box 24"/>
            <p:cNvSpPr txBox="1">
              <a:spLocks noChangeArrowheads="1"/>
            </p:cNvSpPr>
            <p:nvPr/>
          </p:nvSpPr>
          <p:spPr bwMode="auto">
            <a:xfrm>
              <a:off x="888" y="3731"/>
              <a:ext cx="5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>
                  <a:solidFill>
                    <a:schemeClr val="accent2"/>
                  </a:solidFill>
                </a:rPr>
                <a:t>stage 1</a:t>
              </a:r>
            </a:p>
          </p:txBody>
        </p:sp>
        <p:sp>
          <p:nvSpPr>
            <p:cNvPr id="31776" name="Line 27"/>
            <p:cNvSpPr>
              <a:spLocks noChangeShapeType="1"/>
            </p:cNvSpPr>
            <p:nvPr/>
          </p:nvSpPr>
          <p:spPr bwMode="auto">
            <a:xfrm flipH="1" flipV="1">
              <a:off x="676" y="3456"/>
              <a:ext cx="284" cy="31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1020763" y="3784600"/>
            <a:ext cx="962025" cy="2030413"/>
            <a:chOff x="643" y="2102"/>
            <a:chExt cx="606" cy="1279"/>
          </a:xfrm>
        </p:grpSpPr>
        <p:sp>
          <p:nvSpPr>
            <p:cNvPr id="31771" name="Line 16"/>
            <p:cNvSpPr>
              <a:spLocks noChangeShapeType="1"/>
            </p:cNvSpPr>
            <p:nvPr/>
          </p:nvSpPr>
          <p:spPr bwMode="auto">
            <a:xfrm>
              <a:off x="643" y="3381"/>
              <a:ext cx="409" cy="0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72" name="Text Box 23"/>
            <p:cNvSpPr txBox="1">
              <a:spLocks noChangeArrowheads="1"/>
            </p:cNvSpPr>
            <p:nvPr/>
          </p:nvSpPr>
          <p:spPr bwMode="auto">
            <a:xfrm>
              <a:off x="661" y="2102"/>
              <a:ext cx="5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>
                  <a:solidFill>
                    <a:schemeClr val="accent2"/>
                  </a:solidFill>
                </a:rPr>
                <a:t>stage 2</a:t>
              </a:r>
            </a:p>
          </p:txBody>
        </p:sp>
        <p:sp>
          <p:nvSpPr>
            <p:cNvPr id="31773" name="Line 28"/>
            <p:cNvSpPr>
              <a:spLocks noChangeShapeType="1"/>
            </p:cNvSpPr>
            <p:nvPr/>
          </p:nvSpPr>
          <p:spPr bwMode="auto">
            <a:xfrm>
              <a:off x="877" y="2379"/>
              <a:ext cx="0" cy="9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" name="Group 33"/>
          <p:cNvGrpSpPr>
            <a:grpSpLocks/>
          </p:cNvGrpSpPr>
          <p:nvPr/>
        </p:nvGrpSpPr>
        <p:grpSpPr bwMode="auto">
          <a:xfrm>
            <a:off x="1670050" y="2395538"/>
            <a:ext cx="1949450" cy="3419475"/>
            <a:chOff x="1052" y="1227"/>
            <a:chExt cx="1228" cy="2154"/>
          </a:xfrm>
        </p:grpSpPr>
        <p:sp>
          <p:nvSpPr>
            <p:cNvPr id="31768" name="Line 17"/>
            <p:cNvSpPr>
              <a:spLocks noChangeShapeType="1"/>
            </p:cNvSpPr>
            <p:nvPr/>
          </p:nvSpPr>
          <p:spPr bwMode="auto">
            <a:xfrm flipV="1">
              <a:off x="1052" y="1227"/>
              <a:ext cx="542" cy="2154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69" name="Text Box 25"/>
            <p:cNvSpPr txBox="1">
              <a:spLocks noChangeArrowheads="1"/>
            </p:cNvSpPr>
            <p:nvPr/>
          </p:nvSpPr>
          <p:spPr bwMode="auto">
            <a:xfrm>
              <a:off x="1692" y="2490"/>
              <a:ext cx="5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>
                  <a:solidFill>
                    <a:schemeClr val="accent2"/>
                  </a:solidFill>
                </a:rPr>
                <a:t>stage 3</a:t>
              </a:r>
            </a:p>
          </p:txBody>
        </p:sp>
        <p:sp>
          <p:nvSpPr>
            <p:cNvPr id="31770" name="Line 29"/>
            <p:cNvSpPr>
              <a:spLocks noChangeShapeType="1"/>
            </p:cNvSpPr>
            <p:nvPr/>
          </p:nvSpPr>
          <p:spPr bwMode="auto">
            <a:xfrm flipH="1" flipV="1">
              <a:off x="1402" y="2471"/>
              <a:ext cx="309" cy="15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2517775" y="2408238"/>
            <a:ext cx="5699125" cy="1330325"/>
            <a:chOff x="1586" y="1235"/>
            <a:chExt cx="3590" cy="838"/>
          </a:xfrm>
        </p:grpSpPr>
        <p:sp>
          <p:nvSpPr>
            <p:cNvPr id="31765" name="Line 18"/>
            <p:cNvSpPr>
              <a:spLocks noChangeShapeType="1"/>
            </p:cNvSpPr>
            <p:nvPr/>
          </p:nvSpPr>
          <p:spPr bwMode="auto">
            <a:xfrm>
              <a:off x="1586" y="1235"/>
              <a:ext cx="3590" cy="9"/>
            </a:xfrm>
            <a:prstGeom prst="line">
              <a:avLst/>
            </a:prstGeom>
            <a:noFill/>
            <a:ln w="38100">
              <a:solidFill>
                <a:srgbClr val="FF33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766" name="Text Box 26"/>
            <p:cNvSpPr txBox="1">
              <a:spLocks noChangeArrowheads="1"/>
            </p:cNvSpPr>
            <p:nvPr/>
          </p:nvSpPr>
          <p:spPr bwMode="auto">
            <a:xfrm>
              <a:off x="3130" y="1842"/>
              <a:ext cx="58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r>
                <a:rPr lang="en-GB" altLang="en-US">
                  <a:solidFill>
                    <a:schemeClr val="accent2"/>
                  </a:solidFill>
                </a:rPr>
                <a:t>stage 4</a:t>
              </a:r>
            </a:p>
          </p:txBody>
        </p:sp>
        <p:sp>
          <p:nvSpPr>
            <p:cNvPr id="31767" name="Line 30"/>
            <p:cNvSpPr>
              <a:spLocks noChangeShapeType="1"/>
            </p:cNvSpPr>
            <p:nvPr/>
          </p:nvSpPr>
          <p:spPr bwMode="auto">
            <a:xfrm flipH="1" flipV="1">
              <a:off x="3406" y="1336"/>
              <a:ext cx="8" cy="5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097608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865188"/>
            <a:ext cx="8229600" cy="777875"/>
          </a:xfrm>
        </p:spPr>
        <p:txBody>
          <a:bodyPr/>
          <a:lstStyle/>
          <a:p>
            <a:pPr eaLnBrk="1" hangingPunct="1"/>
            <a:r>
              <a:rPr lang="en-GB" altLang="en-US" smtClean="0"/>
              <a:t>Question 2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4338" y="1716088"/>
            <a:ext cx="8353425" cy="5040312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GB" sz="2800" i="1" dirty="0" smtClean="0"/>
              <a:t>A glass contains 300g of water at 30ºC. Calculate the water’s final temperature when cooled by adding (a) 50g of water at 0ºC; (b) 50g of ice at 0ºC. Assume no heat energy is transferred to the glass or the surroundings.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endParaRPr lang="en-GB" sz="2800" i="1" dirty="0" smtClean="0"/>
          </a:p>
          <a:p>
            <a:pPr marL="514350" indent="-514350" eaLnBrk="1" hangingPunct="1">
              <a:lnSpc>
                <a:spcPct val="90000"/>
              </a:lnSpc>
              <a:buFontTx/>
              <a:buAutoNum type="alphaLcParenBoth"/>
              <a:defRPr/>
            </a:pPr>
            <a:r>
              <a:rPr lang="en-GB" sz="2800" b="1" i="1" dirty="0" smtClean="0">
                <a:solidFill>
                  <a:srgbClr val="002060"/>
                </a:solidFill>
              </a:rPr>
              <a:t>Let the final temperature be: </a:t>
            </a:r>
            <a:r>
              <a:rPr lang="el-GR" sz="2800" b="1" i="1" dirty="0" smtClean="0">
                <a:solidFill>
                  <a:srgbClr val="FF3300"/>
                </a:solidFill>
                <a:cs typeface="Arial" charset="0"/>
              </a:rPr>
              <a:t>θ</a:t>
            </a:r>
            <a:r>
              <a:rPr lang="en-GB" sz="2800" b="1" i="1" baseline="-25000" dirty="0" smtClean="0">
                <a:solidFill>
                  <a:srgbClr val="FF3300"/>
                </a:solidFill>
                <a:cs typeface="Arial" charset="0"/>
              </a:rPr>
              <a:t>F</a:t>
            </a:r>
          </a:p>
          <a:p>
            <a:pPr marL="514350" indent="-514350" eaLnBrk="1" hangingPunct="1">
              <a:lnSpc>
                <a:spcPct val="90000"/>
              </a:lnSpc>
              <a:buFontTx/>
              <a:buNone/>
              <a:defRPr/>
            </a:pPr>
            <a:r>
              <a:rPr lang="en-GB" sz="2800" b="1" i="1" dirty="0" smtClean="0">
                <a:solidFill>
                  <a:srgbClr val="FF0000"/>
                </a:solidFill>
                <a:cs typeface="Arial" charset="0"/>
              </a:rPr>
              <a:t>Heat energy lost by </a:t>
            </a:r>
            <a:r>
              <a:rPr lang="en-GB" sz="2800" b="1" i="1" dirty="0" smtClean="0">
                <a:solidFill>
                  <a:srgbClr val="FF0000"/>
                </a:solidFill>
              </a:rPr>
              <a:t>30ºC water </a:t>
            </a:r>
          </a:p>
          <a:p>
            <a:pPr marL="514350" indent="-514350" eaLnBrk="1" hangingPunct="1">
              <a:lnSpc>
                <a:spcPct val="90000"/>
              </a:lnSpc>
              <a:buFontTx/>
              <a:buNone/>
              <a:defRPr/>
            </a:pPr>
            <a:r>
              <a:rPr lang="en-GB" sz="2800" b="1" i="1" dirty="0" smtClean="0">
                <a:solidFill>
                  <a:srgbClr val="FF0000"/>
                </a:solidFill>
              </a:rPr>
              <a:t>		= </a:t>
            </a:r>
            <a:r>
              <a:rPr lang="en-GB" sz="2800" b="1" i="1" dirty="0" smtClean="0">
                <a:solidFill>
                  <a:srgbClr val="FF0000"/>
                </a:solidFill>
                <a:cs typeface="Arial" charset="0"/>
              </a:rPr>
              <a:t>Heat energy gained by </a:t>
            </a:r>
            <a:r>
              <a:rPr lang="en-GB" sz="2800" b="1" i="1" dirty="0" smtClean="0">
                <a:solidFill>
                  <a:srgbClr val="FF0000"/>
                </a:solidFill>
              </a:rPr>
              <a:t>0ºC water </a:t>
            </a:r>
          </a:p>
        </p:txBody>
      </p:sp>
    </p:spTree>
    <p:extLst>
      <p:ext uri="{BB962C8B-B14F-4D97-AF65-F5344CB8AC3E}">
        <p14:creationId xmlns:p14="http://schemas.microsoft.com/office/powerpoint/2010/main" val="3411222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169988"/>
            <a:ext cx="8353425" cy="5688012"/>
          </a:xfrm>
        </p:spPr>
        <p:txBody>
          <a:bodyPr/>
          <a:lstStyle/>
          <a:p>
            <a:pPr marL="514350" indent="-514350" eaLnBrk="1" hangingPunct="1">
              <a:lnSpc>
                <a:spcPct val="90000"/>
              </a:lnSpc>
              <a:buFontTx/>
              <a:buNone/>
            </a:pPr>
            <a:r>
              <a:rPr lang="en-GB" altLang="en-US" sz="2800" b="1" i="1" smtClean="0">
                <a:solidFill>
                  <a:srgbClr val="FF3300"/>
                </a:solidFill>
                <a:cs typeface="Arial" panose="020B0604020202020204" pitchFamily="34" charset="0"/>
              </a:rPr>
              <a:t>m</a:t>
            </a:r>
            <a:r>
              <a:rPr lang="en-GB" altLang="en-US" sz="2800" b="1" i="1" baseline="-25000" smtClean="0">
                <a:solidFill>
                  <a:srgbClr val="FF3300"/>
                </a:solidFill>
                <a:cs typeface="Arial" panose="020B0604020202020204" pitchFamily="34" charset="0"/>
              </a:rPr>
              <a:t>30</a:t>
            </a:r>
            <a:r>
              <a:rPr lang="en-GB" altLang="en-US" sz="2800" b="1" i="1" smtClean="0">
                <a:solidFill>
                  <a:srgbClr val="FF3300"/>
                </a:solidFill>
                <a:cs typeface="Arial" panose="020B0604020202020204" pitchFamily="34" charset="0"/>
              </a:rPr>
              <a:t> c </a:t>
            </a:r>
            <a:r>
              <a:rPr lang="el-GR" altLang="en-US" sz="2800" b="1" i="1" smtClean="0">
                <a:solidFill>
                  <a:srgbClr val="FF3300"/>
                </a:solidFill>
                <a:cs typeface="Arial" panose="020B0604020202020204" pitchFamily="34" charset="0"/>
              </a:rPr>
              <a:t>Δθ</a:t>
            </a:r>
            <a:r>
              <a:rPr lang="en-GB" altLang="en-US" sz="2800" b="1" i="1" baseline="-25000" smtClean="0">
                <a:solidFill>
                  <a:srgbClr val="FF3300"/>
                </a:solidFill>
                <a:cs typeface="Arial" panose="020B0604020202020204" pitchFamily="34" charset="0"/>
              </a:rPr>
              <a:t>30</a:t>
            </a:r>
            <a:r>
              <a:rPr lang="en-GB" altLang="en-US" sz="2800" b="1" i="1" smtClean="0">
                <a:solidFill>
                  <a:srgbClr val="FF3300"/>
                </a:solidFill>
                <a:cs typeface="Arial" panose="020B0604020202020204" pitchFamily="34" charset="0"/>
              </a:rPr>
              <a:t> = m</a:t>
            </a:r>
            <a:r>
              <a:rPr lang="en-GB" altLang="en-US" sz="2800" b="1" i="1" baseline="-25000" smtClean="0">
                <a:solidFill>
                  <a:srgbClr val="FF3300"/>
                </a:solidFill>
                <a:cs typeface="Arial" panose="020B0604020202020204" pitchFamily="34" charset="0"/>
              </a:rPr>
              <a:t>0</a:t>
            </a:r>
            <a:r>
              <a:rPr lang="en-GB" altLang="en-US" sz="2800" b="1" i="1" smtClean="0">
                <a:solidFill>
                  <a:srgbClr val="FF3300"/>
                </a:solidFill>
                <a:cs typeface="Arial" panose="020B0604020202020204" pitchFamily="34" charset="0"/>
              </a:rPr>
              <a:t> c </a:t>
            </a:r>
            <a:r>
              <a:rPr lang="el-GR" altLang="en-US" sz="2800" b="1" i="1" smtClean="0">
                <a:solidFill>
                  <a:srgbClr val="FF3300"/>
                </a:solidFill>
                <a:cs typeface="Arial" panose="020B0604020202020204" pitchFamily="34" charset="0"/>
              </a:rPr>
              <a:t>Δθ</a:t>
            </a:r>
            <a:r>
              <a:rPr lang="en-GB" altLang="en-US" sz="2800" b="1" i="1" baseline="-25000" smtClean="0">
                <a:solidFill>
                  <a:srgbClr val="FF3300"/>
                </a:solidFill>
                <a:cs typeface="Arial" panose="020B0604020202020204" pitchFamily="34" charset="0"/>
              </a:rPr>
              <a:t>0</a:t>
            </a:r>
          </a:p>
          <a:p>
            <a:pPr marL="514350" indent="-514350" eaLnBrk="1" hangingPunct="1">
              <a:lnSpc>
                <a:spcPct val="90000"/>
              </a:lnSpc>
              <a:buFontTx/>
              <a:buNone/>
            </a:pPr>
            <a:endParaRPr lang="en-GB" altLang="en-US" sz="2800" i="1" smtClean="0"/>
          </a:p>
          <a:p>
            <a:pPr marL="514350" indent="-514350" eaLnBrk="1" hangingPunct="1">
              <a:lnSpc>
                <a:spcPct val="90000"/>
              </a:lnSpc>
              <a:buFontTx/>
              <a:buNone/>
            </a:pPr>
            <a:r>
              <a:rPr lang="en-GB" altLang="en-US" sz="2800" i="1" smtClean="0"/>
              <a:t>SHC cancels on both sides</a:t>
            </a:r>
          </a:p>
          <a:p>
            <a:pPr marL="514350" indent="-514350" eaLnBrk="1" hangingPunct="1">
              <a:lnSpc>
                <a:spcPct val="90000"/>
              </a:lnSpc>
              <a:buFontTx/>
              <a:buNone/>
            </a:pPr>
            <a:endParaRPr lang="en-GB" altLang="en-US" sz="2800" i="1" smtClean="0"/>
          </a:p>
          <a:p>
            <a:pPr marL="514350" indent="-514350" eaLnBrk="1" hangingPunct="1">
              <a:lnSpc>
                <a:spcPct val="90000"/>
              </a:lnSpc>
              <a:buFontTx/>
              <a:buNone/>
            </a:pPr>
            <a:r>
              <a:rPr lang="en-GB" altLang="en-US" sz="2800" smtClean="0"/>
              <a:t>0.300 x (30 - </a:t>
            </a:r>
            <a:r>
              <a:rPr lang="el-GR" altLang="en-US" sz="2800" b="1" i="1" smtClean="0">
                <a:solidFill>
                  <a:srgbClr val="FF0000"/>
                </a:solidFill>
                <a:cs typeface="Arial" panose="020B0604020202020204" pitchFamily="34" charset="0"/>
              </a:rPr>
              <a:t>θ</a:t>
            </a:r>
            <a:r>
              <a:rPr lang="en-GB" altLang="en-US" sz="2800" b="1" i="1" baseline="-25000" smtClean="0">
                <a:solidFill>
                  <a:srgbClr val="FF0000"/>
                </a:solidFill>
                <a:cs typeface="Arial" panose="020B0604020202020204" pitchFamily="34" charset="0"/>
              </a:rPr>
              <a:t>F</a:t>
            </a:r>
            <a:r>
              <a:rPr lang="en-GB" altLang="en-US" sz="2800" smtClean="0"/>
              <a:t>) = 0.050 x (</a:t>
            </a:r>
            <a:r>
              <a:rPr lang="el-GR" altLang="en-US" sz="2800" b="1" i="1" smtClean="0">
                <a:solidFill>
                  <a:srgbClr val="FF0000"/>
                </a:solidFill>
                <a:cs typeface="Arial" panose="020B0604020202020204" pitchFamily="34" charset="0"/>
              </a:rPr>
              <a:t>θ</a:t>
            </a:r>
            <a:r>
              <a:rPr lang="en-GB" altLang="en-US" sz="2800" b="1" i="1" baseline="-25000" smtClean="0">
                <a:solidFill>
                  <a:srgbClr val="FF0000"/>
                </a:solidFill>
                <a:cs typeface="Arial" panose="020B0604020202020204" pitchFamily="34" charset="0"/>
              </a:rPr>
              <a:t>F</a:t>
            </a:r>
            <a:r>
              <a:rPr lang="en-GB" altLang="en-US" sz="2800" b="1" i="1" smtClean="0">
                <a:solidFill>
                  <a:srgbClr val="FF0000"/>
                </a:solidFill>
              </a:rPr>
              <a:t> </a:t>
            </a:r>
            <a:r>
              <a:rPr lang="en-GB" altLang="en-US" sz="2800" smtClean="0"/>
              <a:t>- 0)</a:t>
            </a:r>
          </a:p>
          <a:p>
            <a:pPr marL="514350" indent="-514350" eaLnBrk="1" hangingPunct="1">
              <a:lnSpc>
                <a:spcPct val="90000"/>
              </a:lnSpc>
              <a:buFontTx/>
              <a:buNone/>
            </a:pPr>
            <a:r>
              <a:rPr lang="en-GB" altLang="en-US" sz="2800" smtClean="0">
                <a:cs typeface="Arial" panose="020B0604020202020204" pitchFamily="34" charset="0"/>
              </a:rPr>
              <a:t>9 – 0.3</a:t>
            </a:r>
            <a:r>
              <a:rPr lang="el-GR" altLang="en-US" sz="2800" b="1" i="1" smtClean="0">
                <a:solidFill>
                  <a:srgbClr val="FF0000"/>
                </a:solidFill>
                <a:cs typeface="Arial" panose="020B0604020202020204" pitchFamily="34" charset="0"/>
              </a:rPr>
              <a:t>θ</a:t>
            </a:r>
            <a:r>
              <a:rPr lang="en-GB" altLang="en-US" sz="2800" b="1" i="1" baseline="-25000" smtClean="0">
                <a:solidFill>
                  <a:srgbClr val="FF0000"/>
                </a:solidFill>
                <a:cs typeface="Arial" panose="020B0604020202020204" pitchFamily="34" charset="0"/>
              </a:rPr>
              <a:t>F </a:t>
            </a:r>
            <a:r>
              <a:rPr lang="en-GB" altLang="en-US" sz="2800" i="1" baseline="-25000" smtClean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GB" altLang="en-US" sz="2800" smtClean="0">
                <a:cs typeface="Arial" panose="020B0604020202020204" pitchFamily="34" charset="0"/>
              </a:rPr>
              <a:t>= 0.05</a:t>
            </a:r>
            <a:r>
              <a:rPr lang="el-GR" altLang="en-US" sz="2800" b="1" i="1" smtClean="0">
                <a:solidFill>
                  <a:srgbClr val="FF0000"/>
                </a:solidFill>
                <a:cs typeface="Arial" panose="020B0604020202020204" pitchFamily="34" charset="0"/>
              </a:rPr>
              <a:t>θ</a:t>
            </a:r>
            <a:r>
              <a:rPr lang="en-GB" altLang="en-US" sz="2800" b="1" i="1" baseline="-25000" smtClean="0">
                <a:solidFill>
                  <a:srgbClr val="FF0000"/>
                </a:solidFill>
                <a:cs typeface="Arial" panose="020B0604020202020204" pitchFamily="34" charset="0"/>
              </a:rPr>
              <a:t>F </a:t>
            </a:r>
            <a:endParaRPr lang="en-GB" altLang="en-US" sz="2800" b="1" smtClean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514350" indent="-514350" eaLnBrk="1" hangingPunct="1">
              <a:lnSpc>
                <a:spcPct val="90000"/>
              </a:lnSpc>
              <a:buFontTx/>
              <a:buNone/>
            </a:pPr>
            <a:r>
              <a:rPr lang="en-GB" altLang="en-US" sz="2800" smtClean="0">
                <a:cs typeface="Arial" panose="020B0604020202020204" pitchFamily="34" charset="0"/>
              </a:rPr>
              <a:t>9 = 0.35</a:t>
            </a:r>
            <a:r>
              <a:rPr lang="el-GR" altLang="en-US" sz="2800" b="1" i="1" smtClean="0">
                <a:solidFill>
                  <a:srgbClr val="FF0000"/>
                </a:solidFill>
                <a:cs typeface="Arial" panose="020B0604020202020204" pitchFamily="34" charset="0"/>
              </a:rPr>
              <a:t>θ</a:t>
            </a:r>
            <a:r>
              <a:rPr lang="en-GB" altLang="en-US" sz="2800" b="1" i="1" baseline="-25000" smtClean="0">
                <a:solidFill>
                  <a:srgbClr val="FF0000"/>
                </a:solidFill>
                <a:cs typeface="Arial" panose="020B0604020202020204" pitchFamily="34" charset="0"/>
              </a:rPr>
              <a:t>F</a:t>
            </a:r>
            <a:r>
              <a:rPr lang="en-GB" altLang="en-US" sz="2800" i="1" baseline="-25000" smtClean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</a:p>
          <a:p>
            <a:pPr marL="514350" indent="-514350" eaLnBrk="1" hangingPunct="1">
              <a:lnSpc>
                <a:spcPct val="90000"/>
              </a:lnSpc>
              <a:buFontTx/>
              <a:buNone/>
            </a:pPr>
            <a:endParaRPr lang="en-GB" altLang="en-US" sz="2800" b="1" i="1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514350" indent="-514350" eaLnBrk="1" hangingPunct="1">
              <a:lnSpc>
                <a:spcPct val="90000"/>
              </a:lnSpc>
              <a:buFontTx/>
              <a:buNone/>
            </a:pPr>
            <a:r>
              <a:rPr lang="en-GB" altLang="en-US" sz="2800" b="1" smtClean="0">
                <a:solidFill>
                  <a:srgbClr val="002060"/>
                </a:solidFill>
                <a:cs typeface="Arial" panose="020B0604020202020204" pitchFamily="34" charset="0"/>
              </a:rPr>
              <a:t>Final temperature = 26</a:t>
            </a:r>
            <a:r>
              <a:rPr lang="en-GB" altLang="en-US" sz="2800" b="1" smtClean="0">
                <a:solidFill>
                  <a:srgbClr val="002060"/>
                </a:solidFill>
              </a:rPr>
              <a:t>ºC</a:t>
            </a:r>
            <a:endParaRPr lang="en-GB" altLang="en-US" sz="2800" b="1" baseline="-25000" smtClean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514350" indent="-514350" eaLnBrk="1" hangingPunct="1">
              <a:lnSpc>
                <a:spcPct val="90000"/>
              </a:lnSpc>
              <a:buFontTx/>
              <a:buNone/>
            </a:pPr>
            <a:endParaRPr lang="en-GB" altLang="en-US" sz="2800" b="1" smtClean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514350" indent="-514350" eaLnBrk="1" hangingPunct="1">
              <a:lnSpc>
                <a:spcPct val="90000"/>
              </a:lnSpc>
              <a:buFontTx/>
              <a:buNone/>
            </a:pPr>
            <a:endParaRPr lang="en-GB" altLang="en-US" sz="2800" b="1" smtClean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542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169988"/>
            <a:ext cx="8353425" cy="5688012"/>
          </a:xfrm>
        </p:spPr>
        <p:txBody>
          <a:bodyPr/>
          <a:lstStyle/>
          <a:p>
            <a:pPr marL="514350" indent="-514350" eaLnBrk="1" hangingPunct="1">
              <a:lnSpc>
                <a:spcPct val="90000"/>
              </a:lnSpc>
              <a:buFontTx/>
              <a:buNone/>
            </a:pPr>
            <a:r>
              <a:rPr lang="en-GB" altLang="en-US" sz="2800" b="1" i="1" dirty="0" smtClean="0">
                <a:solidFill>
                  <a:srgbClr val="002060"/>
                </a:solidFill>
              </a:rPr>
              <a:t>(b) In this case heat energy from the water is also used to melt the ice at 0ºC before raising the ice’s temperature. </a:t>
            </a:r>
          </a:p>
          <a:p>
            <a:pPr marL="514350" indent="-514350" eaLnBrk="1" hangingPunct="1">
              <a:lnSpc>
                <a:spcPct val="90000"/>
              </a:lnSpc>
              <a:buFontTx/>
              <a:buNone/>
            </a:pPr>
            <a:endParaRPr lang="en-GB" altLang="en-US" sz="2800" b="1" i="1" dirty="0" smtClean="0">
              <a:solidFill>
                <a:srgbClr val="002060"/>
              </a:solidFill>
            </a:endParaRPr>
          </a:p>
          <a:p>
            <a:pPr marL="514350" indent="-514350" eaLnBrk="1" hangingPunct="1">
              <a:lnSpc>
                <a:spcPct val="90000"/>
              </a:lnSpc>
              <a:buFontTx/>
              <a:buNone/>
            </a:pPr>
            <a:r>
              <a:rPr lang="en-GB" altLang="en-US" sz="2800" b="1" i="1" dirty="0" smtClean="0">
                <a:solidFill>
                  <a:srgbClr val="002060"/>
                </a:solidFill>
              </a:rPr>
              <a:t>Let the final temperature again be: </a:t>
            </a:r>
            <a:r>
              <a:rPr lang="el-GR" altLang="en-US" sz="2800" b="1" i="1" dirty="0" smtClean="0">
                <a:solidFill>
                  <a:srgbClr val="FF0000"/>
                </a:solidFill>
                <a:cs typeface="Arial" panose="020B0604020202020204" pitchFamily="34" charset="0"/>
              </a:rPr>
              <a:t>θ</a:t>
            </a:r>
            <a:r>
              <a:rPr lang="en-GB" altLang="en-US" sz="2800" b="1" i="1" baseline="-25000" dirty="0" smtClean="0">
                <a:solidFill>
                  <a:srgbClr val="FF0000"/>
                </a:solidFill>
                <a:cs typeface="Arial" panose="020B0604020202020204" pitchFamily="34" charset="0"/>
              </a:rPr>
              <a:t>F</a:t>
            </a:r>
          </a:p>
          <a:p>
            <a:pPr marL="514350" indent="-514350" eaLnBrk="1" hangingPunct="1">
              <a:lnSpc>
                <a:spcPct val="90000"/>
              </a:lnSpc>
              <a:buFontTx/>
              <a:buNone/>
            </a:pPr>
            <a:endParaRPr lang="en-GB" altLang="en-US" sz="2800" b="1" i="1" dirty="0" smtClean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514350" indent="-514350" eaLnBrk="1" hangingPunct="1">
              <a:lnSpc>
                <a:spcPct val="90000"/>
              </a:lnSpc>
              <a:buFontTx/>
              <a:buNone/>
            </a:pPr>
            <a:r>
              <a:rPr lang="en-GB" altLang="en-US" sz="2800" b="1" i="1" dirty="0" smtClean="0">
                <a:solidFill>
                  <a:srgbClr val="FF0000"/>
                </a:solidFill>
                <a:cs typeface="Arial" panose="020B0604020202020204" pitchFamily="34" charset="0"/>
              </a:rPr>
              <a:t>Heat energy lost by </a:t>
            </a:r>
            <a:r>
              <a:rPr lang="en-GB" altLang="en-US" sz="2800" b="1" i="1" dirty="0" smtClean="0">
                <a:solidFill>
                  <a:srgbClr val="FF0000"/>
                </a:solidFill>
              </a:rPr>
              <a:t>30ºC water </a:t>
            </a:r>
          </a:p>
          <a:p>
            <a:pPr marL="514350" indent="-514350" eaLnBrk="1" hangingPunct="1">
              <a:lnSpc>
                <a:spcPct val="90000"/>
              </a:lnSpc>
              <a:buFontTx/>
              <a:buNone/>
            </a:pPr>
            <a:r>
              <a:rPr lang="en-GB" altLang="en-US" sz="2800" b="1" i="1" dirty="0" smtClean="0">
                <a:solidFill>
                  <a:srgbClr val="FF0000"/>
                </a:solidFill>
              </a:rPr>
              <a:t>		= </a:t>
            </a:r>
            <a:r>
              <a:rPr lang="en-GB" altLang="en-US" sz="2800" b="1" i="1" dirty="0" smtClean="0">
                <a:solidFill>
                  <a:srgbClr val="FF0000"/>
                </a:solidFill>
                <a:cs typeface="Arial" panose="020B0604020202020204" pitchFamily="34" charset="0"/>
              </a:rPr>
              <a:t>Heat energy gained by </a:t>
            </a:r>
            <a:r>
              <a:rPr lang="en-GB" altLang="en-US" sz="2800" b="1" i="1" dirty="0" smtClean="0">
                <a:solidFill>
                  <a:srgbClr val="FF0000"/>
                </a:solidFill>
              </a:rPr>
              <a:t>0ºC water </a:t>
            </a:r>
          </a:p>
          <a:p>
            <a:pPr marL="514350" indent="-514350" eaLnBrk="1" hangingPunct="1">
              <a:lnSpc>
                <a:spcPct val="90000"/>
              </a:lnSpc>
              <a:buFontTx/>
              <a:buNone/>
            </a:pPr>
            <a:r>
              <a:rPr lang="en-GB" altLang="en-US" sz="2800" b="1" i="1" dirty="0" smtClean="0">
                <a:solidFill>
                  <a:srgbClr val="FF0000"/>
                </a:solidFill>
              </a:rPr>
              <a:t>			+ Heat required to melt the ice</a:t>
            </a:r>
          </a:p>
          <a:p>
            <a:pPr marL="514350" indent="-514350" eaLnBrk="1" hangingPunct="1">
              <a:lnSpc>
                <a:spcPct val="90000"/>
              </a:lnSpc>
              <a:buFontTx/>
              <a:buNone/>
            </a:pPr>
            <a:endParaRPr lang="en-GB" altLang="en-US" sz="2800" b="1" dirty="0" smtClean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514350" indent="-514350" eaLnBrk="1" hangingPunct="1">
              <a:lnSpc>
                <a:spcPct val="90000"/>
              </a:lnSpc>
              <a:buFontTx/>
              <a:buNone/>
            </a:pPr>
            <a:endParaRPr lang="en-GB" altLang="en-US" sz="2800" b="1" dirty="0" smtClean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5672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4813" y="1030288"/>
            <a:ext cx="8353425" cy="5688012"/>
          </a:xfrm>
        </p:spPr>
        <p:txBody>
          <a:bodyPr/>
          <a:lstStyle/>
          <a:p>
            <a:pPr marL="514350" indent="-514350" eaLnBrk="1" hangingPunct="1">
              <a:lnSpc>
                <a:spcPct val="90000"/>
              </a:lnSpc>
              <a:buFontTx/>
              <a:buNone/>
              <a:defRPr/>
            </a:pPr>
            <a:r>
              <a:rPr lang="en-GB" sz="2800" b="1" i="1" dirty="0" smtClean="0">
                <a:solidFill>
                  <a:srgbClr val="FF3300"/>
                </a:solidFill>
                <a:cs typeface="Arial" charset="0"/>
              </a:rPr>
              <a:t>m</a:t>
            </a:r>
            <a:r>
              <a:rPr lang="en-GB" sz="2800" b="1" i="1" baseline="-25000" dirty="0" smtClean="0">
                <a:solidFill>
                  <a:srgbClr val="FF3300"/>
                </a:solidFill>
                <a:cs typeface="Arial" charset="0"/>
              </a:rPr>
              <a:t>30</a:t>
            </a:r>
            <a:r>
              <a:rPr lang="en-GB" sz="2800" b="1" i="1" dirty="0" smtClean="0">
                <a:solidFill>
                  <a:srgbClr val="FF3300"/>
                </a:solidFill>
                <a:cs typeface="Arial" charset="0"/>
              </a:rPr>
              <a:t> c </a:t>
            </a:r>
            <a:r>
              <a:rPr lang="el-GR" sz="2800" b="1" i="1" dirty="0" smtClean="0">
                <a:solidFill>
                  <a:srgbClr val="FF3300"/>
                </a:solidFill>
                <a:cs typeface="Arial" charset="0"/>
              </a:rPr>
              <a:t>Δθ</a:t>
            </a:r>
            <a:r>
              <a:rPr lang="en-GB" sz="2800" b="1" i="1" baseline="-25000" dirty="0" smtClean="0">
                <a:solidFill>
                  <a:srgbClr val="FF3300"/>
                </a:solidFill>
                <a:cs typeface="Arial" charset="0"/>
              </a:rPr>
              <a:t>30</a:t>
            </a:r>
            <a:r>
              <a:rPr lang="en-GB" sz="2800" b="1" i="1" dirty="0" smtClean="0">
                <a:solidFill>
                  <a:srgbClr val="FF3300"/>
                </a:solidFill>
                <a:cs typeface="Arial" charset="0"/>
              </a:rPr>
              <a:t> = m</a:t>
            </a:r>
            <a:r>
              <a:rPr lang="en-GB" sz="2800" b="1" i="1" baseline="-25000" dirty="0" smtClean="0">
                <a:solidFill>
                  <a:srgbClr val="FF3300"/>
                </a:solidFill>
                <a:cs typeface="Arial" charset="0"/>
              </a:rPr>
              <a:t>0</a:t>
            </a:r>
            <a:r>
              <a:rPr lang="en-GB" sz="2800" b="1" i="1" dirty="0" smtClean="0">
                <a:solidFill>
                  <a:srgbClr val="FF3300"/>
                </a:solidFill>
                <a:cs typeface="Arial" charset="0"/>
              </a:rPr>
              <a:t> c </a:t>
            </a:r>
            <a:r>
              <a:rPr lang="el-GR" sz="2800" b="1" i="1" dirty="0" smtClean="0">
                <a:solidFill>
                  <a:srgbClr val="FF3300"/>
                </a:solidFill>
                <a:cs typeface="Arial" charset="0"/>
              </a:rPr>
              <a:t>Δθ</a:t>
            </a:r>
            <a:r>
              <a:rPr lang="en-GB" sz="2800" b="1" i="1" baseline="-25000" dirty="0" smtClean="0">
                <a:solidFill>
                  <a:srgbClr val="FF3300"/>
                </a:solidFill>
                <a:cs typeface="Arial" charset="0"/>
              </a:rPr>
              <a:t>0 </a:t>
            </a:r>
            <a:r>
              <a:rPr lang="en-GB" sz="2800" b="1" i="1" dirty="0" smtClean="0">
                <a:solidFill>
                  <a:srgbClr val="FF3300"/>
                </a:solidFill>
                <a:cs typeface="Arial" charset="0"/>
              </a:rPr>
              <a:t>+ m</a:t>
            </a:r>
            <a:r>
              <a:rPr lang="en-GB" sz="2800" b="1" i="1" baseline="-25000" dirty="0" smtClean="0">
                <a:solidFill>
                  <a:srgbClr val="FF3300"/>
                </a:solidFill>
                <a:cs typeface="Arial" charset="0"/>
              </a:rPr>
              <a:t>0</a:t>
            </a:r>
            <a:r>
              <a:rPr lang="en-GB" sz="2800" b="1" i="1" dirty="0" smtClean="0">
                <a:solidFill>
                  <a:srgbClr val="FF3300"/>
                </a:solidFill>
                <a:cs typeface="Arial" charset="0"/>
              </a:rPr>
              <a:t> </a:t>
            </a:r>
            <a:r>
              <a:rPr lang="en-GB" sz="2800" b="1" i="1" dirty="0" smtClean="0">
                <a:solidFill>
                  <a:srgbClr val="FF3300"/>
                </a:solidFill>
                <a:latin typeface="Bodoni MT" pitchFamily="18" charset="0"/>
                <a:cs typeface="Arial" charset="0"/>
              </a:rPr>
              <a:t>l</a:t>
            </a:r>
            <a:endParaRPr lang="en-GB" sz="2800" b="1" i="1" baseline="-25000" dirty="0" smtClean="0">
              <a:solidFill>
                <a:srgbClr val="FF3300"/>
              </a:solidFill>
              <a:latin typeface="Bodoni MT" pitchFamily="18" charset="0"/>
              <a:cs typeface="Arial" charset="0"/>
            </a:endParaRPr>
          </a:p>
          <a:p>
            <a:pPr marL="514350" indent="-514350" eaLnBrk="1" hangingPunct="1">
              <a:lnSpc>
                <a:spcPct val="90000"/>
              </a:lnSpc>
              <a:buFontTx/>
              <a:buNone/>
              <a:defRPr/>
            </a:pPr>
            <a:r>
              <a:rPr lang="en-GB" sz="2800" dirty="0" smtClean="0"/>
              <a:t>0.300 x 4200 x (30 - </a:t>
            </a:r>
            <a:r>
              <a:rPr lang="el-GR" sz="2800" b="1" i="1" dirty="0" smtClean="0">
                <a:solidFill>
                  <a:srgbClr val="FF0000"/>
                </a:solidFill>
                <a:cs typeface="Arial" charset="0"/>
              </a:rPr>
              <a:t>θ</a:t>
            </a:r>
            <a:r>
              <a:rPr lang="en-GB" sz="2800" b="1" i="1" baseline="-25000" dirty="0" smtClean="0">
                <a:solidFill>
                  <a:srgbClr val="FF0000"/>
                </a:solidFill>
                <a:cs typeface="Arial" charset="0"/>
              </a:rPr>
              <a:t>F</a:t>
            </a:r>
            <a:r>
              <a:rPr lang="en-GB" sz="2800" dirty="0" smtClean="0"/>
              <a:t>)  </a:t>
            </a:r>
          </a:p>
          <a:p>
            <a:pPr marL="514350" indent="-514350" eaLnBrk="1" hangingPunct="1">
              <a:lnSpc>
                <a:spcPct val="90000"/>
              </a:lnSpc>
              <a:buFontTx/>
              <a:buNone/>
              <a:defRPr/>
            </a:pPr>
            <a:r>
              <a:rPr lang="en-GB" sz="2800" dirty="0" smtClean="0"/>
              <a:t>	= [0.050 x 4200 x (</a:t>
            </a:r>
            <a:r>
              <a:rPr lang="el-GR" sz="2800" b="1" i="1" dirty="0" smtClean="0">
                <a:solidFill>
                  <a:srgbClr val="FF0000"/>
                </a:solidFill>
                <a:cs typeface="Arial" charset="0"/>
              </a:rPr>
              <a:t>θ</a:t>
            </a:r>
            <a:r>
              <a:rPr lang="en-GB" sz="2800" b="1" i="1" baseline="-25000" dirty="0" smtClean="0">
                <a:solidFill>
                  <a:srgbClr val="FF0000"/>
                </a:solidFill>
                <a:cs typeface="Arial" charset="0"/>
              </a:rPr>
              <a:t>F</a:t>
            </a:r>
            <a:r>
              <a:rPr lang="en-GB" sz="2800" b="1" i="1" dirty="0" smtClean="0">
                <a:solidFill>
                  <a:srgbClr val="FF0000"/>
                </a:solidFill>
              </a:rPr>
              <a:t> </a:t>
            </a:r>
            <a:r>
              <a:rPr lang="en-GB" sz="2800" dirty="0" smtClean="0"/>
              <a:t>- 0)] </a:t>
            </a:r>
          </a:p>
          <a:p>
            <a:pPr marL="514350" indent="-514350" eaLnBrk="1" hangingPunct="1">
              <a:lnSpc>
                <a:spcPct val="90000"/>
              </a:lnSpc>
              <a:buFontTx/>
              <a:buNone/>
              <a:defRPr/>
            </a:pPr>
            <a:r>
              <a:rPr lang="en-GB" sz="2800" dirty="0" smtClean="0"/>
              <a:t>			+ [0.050 x 336 000]</a:t>
            </a:r>
          </a:p>
          <a:p>
            <a:pPr marL="514350" indent="-514350" eaLnBrk="1" hangingPunct="1">
              <a:lnSpc>
                <a:spcPct val="90000"/>
              </a:lnSpc>
              <a:buFontTx/>
              <a:buNone/>
              <a:defRPr/>
            </a:pPr>
            <a:endParaRPr lang="en-GB" sz="2800" dirty="0" smtClean="0">
              <a:cs typeface="Arial" charset="0"/>
            </a:endParaRPr>
          </a:p>
          <a:p>
            <a:pPr marL="514350" indent="-514350" eaLnBrk="1" hangingPunct="1">
              <a:lnSpc>
                <a:spcPct val="90000"/>
              </a:lnSpc>
              <a:buFontTx/>
              <a:buNone/>
              <a:defRPr/>
            </a:pPr>
            <a:r>
              <a:rPr lang="en-GB" sz="2800" dirty="0" smtClean="0">
                <a:cs typeface="Arial" charset="0"/>
              </a:rPr>
              <a:t>37800 – 1260</a:t>
            </a:r>
            <a:r>
              <a:rPr lang="el-GR" sz="2800" b="1" i="1" dirty="0" smtClean="0">
                <a:solidFill>
                  <a:srgbClr val="FF0000"/>
                </a:solidFill>
                <a:cs typeface="Arial" charset="0"/>
              </a:rPr>
              <a:t>θ</a:t>
            </a:r>
            <a:r>
              <a:rPr lang="en-GB" sz="2800" b="1" i="1" baseline="-25000" dirty="0" smtClean="0">
                <a:solidFill>
                  <a:srgbClr val="FF0000"/>
                </a:solidFill>
                <a:cs typeface="Arial" charset="0"/>
              </a:rPr>
              <a:t>F</a:t>
            </a:r>
            <a:r>
              <a:rPr lang="en-GB" sz="2800" i="1" baseline="-25000" dirty="0" smtClean="0">
                <a:solidFill>
                  <a:srgbClr val="FF0000"/>
                </a:solidFill>
                <a:cs typeface="Arial" charset="0"/>
              </a:rPr>
              <a:t>  </a:t>
            </a:r>
            <a:r>
              <a:rPr lang="en-GB" sz="2800" dirty="0" smtClean="0">
                <a:cs typeface="Arial" charset="0"/>
              </a:rPr>
              <a:t>= 210</a:t>
            </a:r>
            <a:r>
              <a:rPr lang="el-GR" sz="2800" b="1" i="1" dirty="0" smtClean="0">
                <a:solidFill>
                  <a:srgbClr val="FF0000"/>
                </a:solidFill>
                <a:cs typeface="Arial" charset="0"/>
              </a:rPr>
              <a:t>θ</a:t>
            </a:r>
            <a:r>
              <a:rPr lang="en-GB" sz="2800" b="1" i="1" baseline="-25000" dirty="0" smtClean="0">
                <a:solidFill>
                  <a:srgbClr val="FF0000"/>
                </a:solidFill>
                <a:cs typeface="Arial" charset="0"/>
              </a:rPr>
              <a:t>F </a:t>
            </a:r>
            <a:r>
              <a:rPr lang="en-GB" sz="2800" b="1" i="1" dirty="0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GB" sz="2800" dirty="0" smtClean="0">
                <a:cs typeface="Arial" charset="0"/>
              </a:rPr>
              <a:t>+ 16800</a:t>
            </a:r>
            <a:endParaRPr lang="en-GB" sz="2800" b="1" dirty="0" smtClean="0">
              <a:solidFill>
                <a:srgbClr val="FF0000"/>
              </a:solidFill>
              <a:cs typeface="Arial" charset="0"/>
            </a:endParaRPr>
          </a:p>
          <a:p>
            <a:pPr marL="514350" indent="-514350" eaLnBrk="1" hangingPunct="1">
              <a:lnSpc>
                <a:spcPct val="90000"/>
              </a:lnSpc>
              <a:buFontTx/>
              <a:buNone/>
              <a:defRPr/>
            </a:pPr>
            <a:r>
              <a:rPr lang="en-GB" sz="2800" dirty="0" smtClean="0">
                <a:cs typeface="Arial" charset="0"/>
              </a:rPr>
              <a:t>21000 = 1470</a:t>
            </a:r>
            <a:r>
              <a:rPr lang="el-GR" sz="2800" b="1" i="1" dirty="0" smtClean="0">
                <a:solidFill>
                  <a:srgbClr val="FF0000"/>
                </a:solidFill>
                <a:cs typeface="Arial" charset="0"/>
              </a:rPr>
              <a:t>θ</a:t>
            </a:r>
            <a:r>
              <a:rPr lang="en-GB" sz="2800" b="1" i="1" baseline="-25000" dirty="0" smtClean="0">
                <a:solidFill>
                  <a:srgbClr val="FF0000"/>
                </a:solidFill>
                <a:cs typeface="Arial" charset="0"/>
              </a:rPr>
              <a:t>F</a:t>
            </a:r>
            <a:r>
              <a:rPr lang="en-GB" sz="2800" i="1" baseline="-25000" dirty="0" smtClean="0">
                <a:solidFill>
                  <a:srgbClr val="FF0000"/>
                </a:solidFill>
                <a:cs typeface="Arial" charset="0"/>
              </a:rPr>
              <a:t> </a:t>
            </a:r>
          </a:p>
          <a:p>
            <a:pPr marL="514350" indent="-514350" eaLnBrk="1" hangingPunct="1">
              <a:lnSpc>
                <a:spcPct val="90000"/>
              </a:lnSpc>
              <a:buFontTx/>
              <a:buNone/>
              <a:defRPr/>
            </a:pPr>
            <a:endParaRPr lang="en-GB" sz="2800" b="1" i="1" dirty="0" smtClean="0">
              <a:solidFill>
                <a:srgbClr val="002060"/>
              </a:solidFill>
              <a:cs typeface="Arial" charset="0"/>
            </a:endParaRPr>
          </a:p>
          <a:p>
            <a:pPr marL="514350" indent="-514350" eaLnBrk="1" hangingPunct="1">
              <a:lnSpc>
                <a:spcPct val="90000"/>
              </a:lnSpc>
              <a:buFontTx/>
              <a:buNone/>
              <a:defRPr/>
            </a:pPr>
            <a:r>
              <a:rPr lang="en-GB" sz="2800" b="1" dirty="0" smtClean="0">
                <a:solidFill>
                  <a:srgbClr val="002060"/>
                </a:solidFill>
                <a:cs typeface="Arial" charset="0"/>
              </a:rPr>
              <a:t>Final temperature = 14</a:t>
            </a:r>
            <a:r>
              <a:rPr lang="en-GB" sz="2800" b="1" i="1" dirty="0" smtClean="0">
                <a:solidFill>
                  <a:srgbClr val="002060"/>
                </a:solidFill>
              </a:rPr>
              <a:t>ºC</a:t>
            </a:r>
            <a:endParaRPr lang="en-GB" sz="2800" b="1" i="1" baseline="-25000" dirty="0" smtClean="0">
              <a:solidFill>
                <a:srgbClr val="002060"/>
              </a:solidFill>
              <a:cs typeface="Arial" charset="0"/>
            </a:endParaRPr>
          </a:p>
          <a:p>
            <a:pPr marL="514350" indent="-514350" eaLnBrk="1" hangingPunct="1">
              <a:lnSpc>
                <a:spcPct val="90000"/>
              </a:lnSpc>
              <a:buFontTx/>
              <a:buNone/>
              <a:defRPr/>
            </a:pPr>
            <a:endParaRPr lang="en-GB" sz="2800" b="1" dirty="0" smtClean="0">
              <a:solidFill>
                <a:srgbClr val="FF0000"/>
              </a:solidFill>
              <a:cs typeface="Arial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  <a:defRPr/>
            </a:pPr>
            <a:r>
              <a:rPr lang="en-GB" sz="2800" b="1" dirty="0" smtClean="0">
                <a:solidFill>
                  <a:srgbClr val="7030A0"/>
                </a:solidFill>
                <a:cs typeface="Arial" charset="0"/>
              </a:rPr>
              <a:t>The ice cools the water far more than the cold water.</a:t>
            </a:r>
          </a:p>
          <a:p>
            <a:pPr marL="514350" indent="-514350" eaLnBrk="1" hangingPunct="1">
              <a:lnSpc>
                <a:spcPct val="90000"/>
              </a:lnSpc>
              <a:buFontTx/>
              <a:buNone/>
              <a:defRPr/>
            </a:pPr>
            <a:endParaRPr lang="en-GB" sz="2800" b="1" dirty="0" smtClean="0">
              <a:solidFill>
                <a:srgbClr val="FF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1620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9794" name="Picture 2" descr="p205a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968875" y="1744663"/>
            <a:ext cx="3946525" cy="3452812"/>
          </a:xfrm>
          <a:noFill/>
        </p:spPr>
      </p:pic>
      <p:sp>
        <p:nvSpPr>
          <p:cNvPr id="24579" name="Rectangle 3"/>
          <p:cNvSpPr>
            <a:spLocks noGrp="1" noChangeArrowheads="1"/>
          </p:cNvSpPr>
          <p:nvPr>
            <p:ph type="title"/>
          </p:nvPr>
        </p:nvSpPr>
        <p:spPr>
          <a:xfrm>
            <a:off x="438150" y="808038"/>
            <a:ext cx="8229600" cy="731837"/>
          </a:xfrm>
        </p:spPr>
        <p:txBody>
          <a:bodyPr/>
          <a:lstStyle/>
          <a:p>
            <a:pPr eaLnBrk="1" hangingPunct="1"/>
            <a:r>
              <a:rPr lang="en-GB" altLang="en-US" sz="4000" b="1" smtClean="0"/>
              <a:t>Latent heat</a:t>
            </a:r>
            <a:endParaRPr lang="en-GB" altLang="en-US" sz="4000" b="1" i="1" smtClean="0">
              <a:solidFill>
                <a:srgbClr val="FF33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9796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373063" y="1670050"/>
            <a:ext cx="4527550" cy="4592638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000" b="1" smtClean="0">
                <a:solidFill>
                  <a:srgbClr val="FF3300"/>
                </a:solidFill>
              </a:rPr>
              <a:t>This is the energy required to change the state of a substance. e.g. melting or boiling.</a:t>
            </a:r>
          </a:p>
          <a:p>
            <a:pPr marL="0" indent="0" eaLnBrk="1" hangingPunct="1">
              <a:buFontTx/>
              <a:buNone/>
            </a:pPr>
            <a:endParaRPr lang="en-GB" altLang="en-US" sz="2000" b="1" smtClean="0">
              <a:solidFill>
                <a:srgbClr val="FF3300"/>
              </a:solidFill>
            </a:endParaRPr>
          </a:p>
          <a:p>
            <a:pPr marL="0" indent="0" eaLnBrk="1" hangingPunct="1">
              <a:buFontTx/>
              <a:buNone/>
            </a:pPr>
            <a:r>
              <a:rPr lang="en-GB" altLang="en-US" sz="2000" smtClean="0"/>
              <a:t>With a pure substance the temperature does not change. The average potential energy of the substance’s molecules is changed during the change of state.</a:t>
            </a:r>
          </a:p>
          <a:p>
            <a:pPr marL="0" indent="0" eaLnBrk="1" hangingPunct="1">
              <a:buFontTx/>
              <a:buNone/>
            </a:pPr>
            <a:endParaRPr lang="en-GB" altLang="en-US" sz="2000" smtClean="0"/>
          </a:p>
          <a:p>
            <a:pPr marL="0" indent="0" eaLnBrk="1" hangingPunct="1">
              <a:buFontTx/>
              <a:buNone/>
            </a:pPr>
            <a:r>
              <a:rPr lang="en-GB" altLang="en-US" sz="2000" smtClean="0"/>
              <a:t>‘latent’ means ‘hidden’ because the heat energy supplied during a change of state process does not cause any temperature change.</a:t>
            </a:r>
          </a:p>
        </p:txBody>
      </p:sp>
    </p:spTree>
    <p:extLst>
      <p:ext uri="{BB962C8B-B14F-4D97-AF65-F5344CB8AC3E}">
        <p14:creationId xmlns:p14="http://schemas.microsoft.com/office/powerpoint/2010/main" val="3489591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622" y="835819"/>
            <a:ext cx="7126756" cy="5186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39423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0634373"/>
              </p:ext>
            </p:extLst>
          </p:nvPr>
        </p:nvGraphicFramePr>
        <p:xfrm>
          <a:off x="617538" y="1123950"/>
          <a:ext cx="7920037" cy="4992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Bitmap Image" r:id="rId4" imgW="4715533" imgH="2971429" progId="Paint.Picture">
                  <p:embed/>
                </p:oleObj>
              </mc:Choice>
              <mc:Fallback>
                <p:oleObj name="Bitmap Image" r:id="rId4" imgW="4715533" imgH="2971429" progId="Paint.Picture">
                  <p:embed/>
                  <p:pic>
                    <p:nvPicPr>
                      <p:cNvPr id="1026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538" y="1123950"/>
                        <a:ext cx="7920037" cy="49926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5799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4025" y="819150"/>
            <a:ext cx="8229600" cy="877888"/>
          </a:xfrm>
        </p:spPr>
        <p:txBody>
          <a:bodyPr/>
          <a:lstStyle/>
          <a:p>
            <a:pPr eaLnBrk="1" hangingPunct="1"/>
            <a:r>
              <a:rPr lang="en-GB" altLang="en-US" b="1" smtClean="0"/>
              <a:t>Specific latent heat, </a:t>
            </a:r>
            <a:r>
              <a:rPr lang="en-GB" altLang="en-US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l</a:t>
            </a:r>
          </a:p>
        </p:txBody>
      </p:sp>
      <p:sp>
        <p:nvSpPr>
          <p:cNvPr id="293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7350" y="1727200"/>
            <a:ext cx="8351838" cy="4968875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sz="2800" b="1" smtClean="0"/>
              <a:t>The specific latent heat, </a:t>
            </a:r>
            <a:r>
              <a:rPr lang="en-GB" altLang="en-US" b="1" i="1" smtClean="0">
                <a:solidFill>
                  <a:srgbClr val="FF3300"/>
                </a:solidFill>
                <a:latin typeface="Times New Roman" panose="02020603050405020304" pitchFamily="18" charset="0"/>
              </a:rPr>
              <a:t>l</a:t>
            </a:r>
            <a:r>
              <a:rPr lang="en-GB" altLang="en-US" b="1" smtClean="0"/>
              <a:t> </a:t>
            </a:r>
            <a:r>
              <a:rPr lang="en-GB" altLang="en-US" sz="2800" b="1" smtClean="0"/>
              <a:t>of a substance is the energy required to change the state of unit mass of the substance without change of temperature.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			</a:t>
            </a:r>
            <a:r>
              <a:rPr lang="el-GR" altLang="en-US" b="1" i="1" smtClean="0">
                <a:solidFill>
                  <a:srgbClr val="FF33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Δ</a:t>
            </a:r>
            <a:r>
              <a:rPr lang="en-GB" altLang="en-US" b="1" i="1" smtClean="0">
                <a:solidFill>
                  <a:srgbClr val="FF33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Q = m l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i="1" smtClean="0">
                <a:cs typeface="Arial" panose="020B0604020202020204" pitchFamily="34" charset="0"/>
              </a:rPr>
              <a:t>where:</a:t>
            </a:r>
          </a:p>
          <a:p>
            <a:pPr marL="0" indent="0" eaLnBrk="1" hangingPunct="1">
              <a:buFontTx/>
              <a:buNone/>
            </a:pPr>
            <a:r>
              <a:rPr lang="el-GR" altLang="en-US" sz="2800" b="1" i="1" smtClean="0">
                <a:solidFill>
                  <a:srgbClr val="FF3300"/>
                </a:solidFill>
                <a:cs typeface="Arial" panose="020B0604020202020204" pitchFamily="34" charset="0"/>
              </a:rPr>
              <a:t>Δ</a:t>
            </a:r>
            <a:r>
              <a:rPr lang="en-GB" altLang="en-US" sz="2800" b="1" i="1" smtClean="0">
                <a:solidFill>
                  <a:srgbClr val="FF3300"/>
                </a:solidFill>
                <a:cs typeface="Arial" panose="020B0604020202020204" pitchFamily="34" charset="0"/>
              </a:rPr>
              <a:t>Q</a:t>
            </a:r>
            <a:r>
              <a:rPr lang="en-GB" altLang="en-US" sz="2800" b="1" smtClean="0">
                <a:cs typeface="Arial" panose="020B0604020202020204" pitchFamily="34" charset="0"/>
              </a:rPr>
              <a:t> = heat energy required in </a:t>
            </a:r>
            <a:r>
              <a:rPr lang="en-GB" altLang="en-US" sz="2800" b="1" smtClean="0">
                <a:solidFill>
                  <a:schemeClr val="accent2"/>
                </a:solidFill>
                <a:cs typeface="Arial" panose="020B0604020202020204" pitchFamily="34" charset="0"/>
              </a:rPr>
              <a:t>joules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b="1" i="1" smtClean="0">
                <a:solidFill>
                  <a:srgbClr val="FF3300"/>
                </a:solidFill>
                <a:cs typeface="Arial" panose="020B0604020202020204" pitchFamily="34" charset="0"/>
              </a:rPr>
              <a:t>m</a:t>
            </a:r>
            <a:r>
              <a:rPr lang="en-GB" altLang="en-US" sz="2800" b="1" smtClean="0">
                <a:cs typeface="Arial" panose="020B0604020202020204" pitchFamily="34" charset="0"/>
              </a:rPr>
              <a:t> = mass of substance in </a:t>
            </a:r>
            <a:r>
              <a:rPr lang="en-GB" altLang="en-US" sz="2800" b="1" smtClean="0">
                <a:solidFill>
                  <a:schemeClr val="accent2"/>
                </a:solidFill>
                <a:cs typeface="Arial" panose="020B0604020202020204" pitchFamily="34" charset="0"/>
              </a:rPr>
              <a:t>kilograms</a:t>
            </a:r>
          </a:p>
          <a:p>
            <a:pPr marL="0" indent="0" eaLnBrk="1" hangingPunct="1">
              <a:buFontTx/>
              <a:buNone/>
            </a:pPr>
            <a:r>
              <a:rPr lang="en-GB" altLang="en-US" sz="2800" b="1" i="1" smtClean="0">
                <a:solidFill>
                  <a:srgbClr val="FF33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l </a:t>
            </a:r>
            <a:r>
              <a:rPr lang="en-GB" altLang="en-US" sz="2800" b="1" smtClean="0">
                <a:cs typeface="Arial" panose="020B0604020202020204" pitchFamily="34" charset="0"/>
              </a:rPr>
              <a:t>= specific latent heat in </a:t>
            </a:r>
            <a:r>
              <a:rPr lang="en-GB" altLang="en-US" sz="2800" b="1" smtClean="0">
                <a:solidFill>
                  <a:schemeClr val="accent2"/>
                </a:solidFill>
                <a:cs typeface="Arial" panose="020B0604020202020204" pitchFamily="34" charset="0"/>
              </a:rPr>
              <a:t>J kg </a:t>
            </a:r>
            <a:r>
              <a:rPr lang="en-GB" altLang="en-US" sz="2800" b="1" baseline="30000" smtClean="0">
                <a:solidFill>
                  <a:schemeClr val="accent2"/>
                </a:solidFill>
                <a:cs typeface="Arial" panose="020B0604020202020204" pitchFamily="34" charset="0"/>
              </a:rPr>
              <a:t>-1</a:t>
            </a:r>
          </a:p>
          <a:p>
            <a:pPr marL="0" indent="0" eaLnBrk="1" hangingPunct="1">
              <a:buFontTx/>
              <a:buNone/>
            </a:pPr>
            <a:r>
              <a:rPr lang="en-GB" altLang="en-US" sz="240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36906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1"/>
            <a:ext cx="8763000" cy="2362200"/>
          </a:xfrm>
        </p:spPr>
        <p:txBody>
          <a:bodyPr/>
          <a:lstStyle/>
          <a:p>
            <a:r>
              <a:rPr lang="en-GB" dirty="0" smtClean="0"/>
              <a:t>The energy needed to </a:t>
            </a:r>
            <a:r>
              <a:rPr lang="en-GB" b="1" dirty="0" smtClean="0"/>
              <a:t>melt</a:t>
            </a:r>
            <a:r>
              <a:rPr lang="en-GB" dirty="0" smtClean="0"/>
              <a:t> a substance is called the latent heat of </a:t>
            </a:r>
            <a:r>
              <a:rPr lang="en-GB" b="1" dirty="0" smtClean="0"/>
              <a:t>fusion</a:t>
            </a:r>
          </a:p>
          <a:p>
            <a:r>
              <a:rPr lang="en-GB" dirty="0" smtClean="0"/>
              <a:t>The energy needed to </a:t>
            </a:r>
            <a:r>
              <a:rPr lang="en-GB" b="1" dirty="0" smtClean="0"/>
              <a:t>evaporate</a:t>
            </a:r>
            <a:r>
              <a:rPr lang="en-GB" dirty="0" smtClean="0"/>
              <a:t> a substance is the latent heat of </a:t>
            </a:r>
            <a:r>
              <a:rPr lang="en-GB" b="1" dirty="0" smtClean="0"/>
              <a:t>vaporisation</a:t>
            </a:r>
            <a:endParaRPr lang="en-GB" b="1" dirty="0"/>
          </a:p>
        </p:txBody>
      </p:sp>
      <p:pic>
        <p:nvPicPr>
          <p:cNvPr id="6146" name="Picture 2" descr="https://pixabay.com/static/uploads/photo/2015/12/16/18/03/snow-man-1096336_960_720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3415145"/>
            <a:ext cx="2435860" cy="3200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419600" y="3891960"/>
            <a:ext cx="4114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You should be able to explain why a snowman does not melt quickly on a day when the temperature of the air is above </a:t>
            </a:r>
            <a:r>
              <a:rPr lang="en-GB" sz="2800" dirty="0" err="1" smtClean="0"/>
              <a:t>O</a:t>
            </a:r>
            <a:r>
              <a:rPr lang="en-GB" sz="2800" baseline="30000" dirty="0" err="1" smtClean="0"/>
              <a:t>o</a:t>
            </a:r>
            <a:r>
              <a:rPr lang="en-GB" sz="2800" dirty="0" err="1" smtClean="0"/>
              <a:t>C</a:t>
            </a:r>
            <a:endParaRPr lang="en-GB" sz="280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565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90525" y="60801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dirty="0" smtClean="0"/>
              <a:t>Examples of SLH</a:t>
            </a:r>
          </a:p>
        </p:txBody>
      </p:sp>
      <p:graphicFrame>
        <p:nvGraphicFramePr>
          <p:cNvPr id="167016" name="Group 10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6249995"/>
              </p:ext>
            </p:extLst>
          </p:nvPr>
        </p:nvGraphicFramePr>
        <p:xfrm>
          <a:off x="401638" y="1601788"/>
          <a:ext cx="8147050" cy="4778375"/>
        </p:xfrm>
        <a:graphic>
          <a:graphicData uri="http://schemas.openxmlformats.org/drawingml/2006/table">
            <a:tbl>
              <a:tblPr/>
              <a:tblGrid>
                <a:gridCol w="19542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815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1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98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Substance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State change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SLH (Jkg</a:t>
                      </a:r>
                      <a:r>
                        <a:rPr kumimoji="0" lang="en-GB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ice 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→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water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solid 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→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liquid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specific latent heat of fusion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336 000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water 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→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steam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liquid 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→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gas / vapour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specific latent heat of vaporisation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2 250 000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8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carbon dioxide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solid 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→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gas / vapour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specific latent heat of sublimation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570 000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lead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solid 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→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liquid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26 000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solder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solid 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→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liquid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1 900 000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petrol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liquid 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→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gas / vapour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400 000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mercury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liquid 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→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gas / vapour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290 000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570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76250" y="1160463"/>
            <a:ext cx="8229600" cy="69215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Complete:</a:t>
            </a:r>
          </a:p>
        </p:txBody>
      </p:sp>
      <p:graphicFrame>
        <p:nvGraphicFramePr>
          <p:cNvPr id="199683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3708328"/>
              </p:ext>
            </p:extLst>
          </p:nvPr>
        </p:nvGraphicFramePr>
        <p:xfrm>
          <a:off x="558800" y="2154238"/>
          <a:ext cx="8291513" cy="4059238"/>
        </p:xfrm>
        <a:graphic>
          <a:graphicData uri="http://schemas.openxmlformats.org/drawingml/2006/table">
            <a:tbl>
              <a:tblPr/>
              <a:tblGrid>
                <a:gridCol w="1620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57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002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87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Substance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Change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SLH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(Jkg</a:t>
                      </a:r>
                      <a:r>
                        <a:rPr kumimoji="0" lang="en-GB" sz="20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-1</a:t>
                      </a: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Mass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Energy (J)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9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water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melting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336 000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 kg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1.344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9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water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freezing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336 000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 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67.2 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08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water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boiling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2.25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4 kg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9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water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condensing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2.25 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600 mg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1 350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9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</a:t>
                      </a:r>
                      <a:r>
                        <a:rPr kumimoji="0" lang="en-GB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subliming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570 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 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4 560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9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</a:t>
                      </a:r>
                      <a:r>
                        <a:rPr kumimoji="0" lang="en-GB" sz="20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endParaRPr kumimoji="0" lang="en-GB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depositing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570 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40 000 </a:t>
                      </a:r>
                      <a:r>
                        <a:rPr kumimoji="0" lang="el-GR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μ</a:t>
                      </a:r>
                      <a:r>
                        <a:rPr kumimoji="0" lang="en-GB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g</a:t>
                      </a:r>
                      <a:endParaRPr kumimoji="0" lang="el-G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</a:rPr>
                        <a:t>22.8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99733" name="Text Box 53"/>
          <p:cNvSpPr txBox="1">
            <a:spLocks noChangeArrowheads="1"/>
          </p:cNvSpPr>
          <p:nvPr/>
        </p:nvSpPr>
        <p:spPr bwMode="auto">
          <a:xfrm>
            <a:off x="3463925" y="1163638"/>
            <a:ext cx="2478088" cy="6413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3600"/>
              <a:t>Answers</a:t>
            </a:r>
          </a:p>
        </p:txBody>
      </p:sp>
      <p:sp>
        <p:nvSpPr>
          <p:cNvPr id="199734" name="Rectangle 54"/>
          <p:cNvSpPr>
            <a:spLocks noChangeArrowheads="1"/>
          </p:cNvSpPr>
          <p:nvPr/>
        </p:nvSpPr>
        <p:spPr bwMode="auto">
          <a:xfrm>
            <a:off x="7453313" y="2967038"/>
            <a:ext cx="1166812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9735" name="Rectangle 55"/>
          <p:cNvSpPr>
            <a:spLocks noChangeArrowheads="1"/>
          </p:cNvSpPr>
          <p:nvPr/>
        </p:nvSpPr>
        <p:spPr bwMode="auto">
          <a:xfrm>
            <a:off x="7378700" y="3514725"/>
            <a:ext cx="1166813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9736" name="Rectangle 56"/>
          <p:cNvSpPr>
            <a:spLocks noChangeArrowheads="1"/>
          </p:cNvSpPr>
          <p:nvPr/>
        </p:nvSpPr>
        <p:spPr bwMode="auto">
          <a:xfrm>
            <a:off x="5668963" y="4057650"/>
            <a:ext cx="1166812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9737" name="Rectangle 57"/>
          <p:cNvSpPr>
            <a:spLocks noChangeArrowheads="1"/>
          </p:cNvSpPr>
          <p:nvPr/>
        </p:nvSpPr>
        <p:spPr bwMode="auto">
          <a:xfrm>
            <a:off x="7418388" y="4600575"/>
            <a:ext cx="1166812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9738" name="Rectangle 58"/>
          <p:cNvSpPr>
            <a:spLocks noChangeArrowheads="1"/>
          </p:cNvSpPr>
          <p:nvPr/>
        </p:nvSpPr>
        <p:spPr bwMode="auto">
          <a:xfrm>
            <a:off x="7470775" y="5184775"/>
            <a:ext cx="1166813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99739" name="Rectangle 59"/>
          <p:cNvSpPr>
            <a:spLocks noChangeArrowheads="1"/>
          </p:cNvSpPr>
          <p:nvPr/>
        </p:nvSpPr>
        <p:spPr bwMode="auto">
          <a:xfrm>
            <a:off x="7377113" y="5727700"/>
            <a:ext cx="1166812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4219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733" grpId="0" animBg="1"/>
      <p:bldP spid="199734" grpId="0" animBg="1"/>
      <p:bldP spid="199735" grpId="0" animBg="1"/>
      <p:bldP spid="199736" grpId="0" animBg="1"/>
      <p:bldP spid="199737" grpId="0" animBg="1"/>
      <p:bldP spid="199738" grpId="0" animBg="1"/>
      <p:bldP spid="19973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47675" y="798513"/>
            <a:ext cx="8229600" cy="777875"/>
          </a:xfrm>
        </p:spPr>
        <p:txBody>
          <a:bodyPr/>
          <a:lstStyle/>
          <a:p>
            <a:pPr eaLnBrk="1" hangingPunct="1"/>
            <a:r>
              <a:rPr lang="en-GB" altLang="en-US" smtClean="0"/>
              <a:t>Question 1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5763" y="1649413"/>
            <a:ext cx="8353425" cy="5040312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i="1" dirty="0" smtClean="0"/>
              <a:t>Calculate (a) the heat energy required to change 100g of ice at – 5</a:t>
            </a:r>
            <a:r>
              <a:rPr lang="en-GB" altLang="en-US" sz="2800" i="1" baseline="30000" dirty="0" smtClean="0"/>
              <a:t>o</a:t>
            </a:r>
            <a:r>
              <a:rPr lang="en-GB" altLang="en-US" sz="2800" i="1" dirty="0" smtClean="0"/>
              <a:t>C to steam at 100</a:t>
            </a:r>
            <a:r>
              <a:rPr lang="en-GB" altLang="en-US" sz="2800" i="1" baseline="30000" dirty="0" smtClean="0"/>
              <a:t>o</a:t>
            </a:r>
            <a:r>
              <a:rPr lang="en-GB" altLang="en-US" sz="2800" i="1" dirty="0" smtClean="0"/>
              <a:t>C.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i="1" dirty="0" smtClean="0"/>
              <a:t>(b) the time taken to do this if heat is supplied by a 500W immersion heater.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i="1" dirty="0" smtClean="0"/>
              <a:t>Sketch a temperature-time graph of the whole process.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b="1" i="1" dirty="0" smtClean="0">
                <a:solidFill>
                  <a:schemeClr val="accent2"/>
                </a:solidFill>
              </a:rPr>
              <a:t>Stage 1: ice at – 5</a:t>
            </a:r>
            <a:r>
              <a:rPr lang="en-GB" altLang="en-US" sz="2800" b="1" i="1" baseline="30000" dirty="0" smtClean="0">
                <a:solidFill>
                  <a:schemeClr val="accent2"/>
                </a:solidFill>
              </a:rPr>
              <a:t>o</a:t>
            </a:r>
            <a:r>
              <a:rPr lang="en-GB" altLang="en-US" sz="2800" b="1" i="1" dirty="0" smtClean="0">
                <a:solidFill>
                  <a:schemeClr val="accent2"/>
                </a:solidFill>
              </a:rPr>
              <a:t>C to ice at 0</a:t>
            </a:r>
            <a:r>
              <a:rPr lang="en-GB" altLang="en-US" sz="2800" b="1" i="1" baseline="30000" dirty="0" smtClean="0">
                <a:solidFill>
                  <a:schemeClr val="accent2"/>
                </a:solidFill>
              </a:rPr>
              <a:t>o</a:t>
            </a:r>
            <a:r>
              <a:rPr lang="en-GB" altLang="en-US" sz="2800" b="1" i="1" dirty="0" smtClean="0">
                <a:solidFill>
                  <a:schemeClr val="accent2"/>
                </a:solidFill>
              </a:rPr>
              <a:t>C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l-GR" altLang="en-US" sz="2800" b="1" i="1" dirty="0" smtClean="0">
                <a:solidFill>
                  <a:srgbClr val="FF3300"/>
                </a:solidFill>
                <a:cs typeface="Arial" panose="020B0604020202020204" pitchFamily="34" charset="0"/>
              </a:rPr>
              <a:t>Δ</a:t>
            </a:r>
            <a:r>
              <a:rPr lang="en-GB" altLang="en-US" sz="2800" b="1" i="1" dirty="0" smtClean="0">
                <a:solidFill>
                  <a:srgbClr val="FF3300"/>
                </a:solidFill>
                <a:cs typeface="Arial" panose="020B0604020202020204" pitchFamily="34" charset="0"/>
              </a:rPr>
              <a:t>Q = m c </a:t>
            </a:r>
            <a:r>
              <a:rPr lang="el-GR" altLang="en-US" sz="2800" b="1" i="1" dirty="0" smtClean="0">
                <a:solidFill>
                  <a:srgbClr val="FF3300"/>
                </a:solidFill>
                <a:cs typeface="Arial" panose="020B0604020202020204" pitchFamily="34" charset="0"/>
              </a:rPr>
              <a:t>Δθ</a:t>
            </a:r>
            <a:endParaRPr lang="en-GB" altLang="en-US" sz="2800" b="1" i="1" dirty="0" smtClean="0">
              <a:solidFill>
                <a:srgbClr val="FF3300"/>
              </a:solidFill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dirty="0" smtClean="0">
                <a:cs typeface="Arial" panose="020B0604020202020204" pitchFamily="34" charset="0"/>
              </a:rPr>
              <a:t>= 0.100 kg x 2100J kg </a:t>
            </a:r>
            <a:r>
              <a:rPr lang="en-GB" altLang="en-US" sz="2800" baseline="30000" dirty="0" smtClean="0">
                <a:cs typeface="Arial" panose="020B0604020202020204" pitchFamily="34" charset="0"/>
              </a:rPr>
              <a:t>-1</a:t>
            </a:r>
            <a:r>
              <a:rPr lang="en-GB" altLang="en-US" sz="2800" dirty="0" smtClean="0">
                <a:cs typeface="Arial" panose="020B0604020202020204" pitchFamily="34" charset="0"/>
              </a:rPr>
              <a:t> </a:t>
            </a:r>
            <a:r>
              <a:rPr lang="en-GB" altLang="en-US" sz="2800" baseline="30000" dirty="0" err="1" smtClean="0">
                <a:cs typeface="Arial" panose="020B0604020202020204" pitchFamily="34" charset="0"/>
              </a:rPr>
              <a:t>o</a:t>
            </a:r>
            <a:r>
              <a:rPr lang="en-GB" altLang="en-US" sz="2800" dirty="0" err="1" smtClean="0">
                <a:cs typeface="Arial" panose="020B0604020202020204" pitchFamily="34" charset="0"/>
              </a:rPr>
              <a:t>C</a:t>
            </a:r>
            <a:r>
              <a:rPr lang="en-GB" altLang="en-US" sz="2800" dirty="0" smtClean="0">
                <a:cs typeface="Arial" panose="020B0604020202020204" pitchFamily="34" charset="0"/>
              </a:rPr>
              <a:t> </a:t>
            </a:r>
            <a:r>
              <a:rPr lang="en-GB" altLang="en-US" sz="2800" baseline="30000" dirty="0" smtClean="0">
                <a:cs typeface="Arial" panose="020B0604020202020204" pitchFamily="34" charset="0"/>
              </a:rPr>
              <a:t>-1</a:t>
            </a:r>
            <a:r>
              <a:rPr lang="en-GB" altLang="en-US" sz="2800" dirty="0" smtClean="0">
                <a:cs typeface="Arial" panose="020B0604020202020204" pitchFamily="34" charset="0"/>
              </a:rPr>
              <a:t> x (0 – (- 5)) </a:t>
            </a:r>
            <a:r>
              <a:rPr lang="en-GB" altLang="en-US" sz="2800" baseline="30000" dirty="0" err="1" smtClean="0">
                <a:cs typeface="Arial" panose="020B0604020202020204" pitchFamily="34" charset="0"/>
              </a:rPr>
              <a:t>o</a:t>
            </a:r>
            <a:r>
              <a:rPr lang="en-GB" altLang="en-US" sz="2800" dirty="0" err="1" smtClean="0">
                <a:cs typeface="Arial" panose="020B0604020202020204" pitchFamily="34" charset="0"/>
              </a:rPr>
              <a:t>C</a:t>
            </a:r>
            <a:endParaRPr lang="en-GB" altLang="en-US" sz="2800" dirty="0" smtClean="0"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dirty="0" smtClean="0">
                <a:cs typeface="Arial" panose="020B0604020202020204" pitchFamily="34" charset="0"/>
              </a:rPr>
              <a:t>= 0.100 x 2100 x 5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GB" altLang="en-US" sz="2800" dirty="0" smtClean="0">
                <a:cs typeface="Arial" panose="020B0604020202020204" pitchFamily="34" charset="0"/>
              </a:rPr>
              <a:t>= 1 050 J</a:t>
            </a:r>
          </a:p>
        </p:txBody>
      </p:sp>
    </p:spTree>
    <p:extLst>
      <p:ext uri="{BB962C8B-B14F-4D97-AF65-F5344CB8AC3E}">
        <p14:creationId xmlns:p14="http://schemas.microsoft.com/office/powerpoint/2010/main" val="2600430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855</Words>
  <Application>Microsoft Office PowerPoint</Application>
  <PresentationFormat>On-screen Show (4:3)</PresentationFormat>
  <Paragraphs>199</Paragraphs>
  <Slides>16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4" baseType="lpstr">
      <vt:lpstr>Arial</vt:lpstr>
      <vt:lpstr>Bodoni MT</vt:lpstr>
      <vt:lpstr>Calibri</vt:lpstr>
      <vt:lpstr>Calibri Light</vt:lpstr>
      <vt:lpstr>Comic Sans MS</vt:lpstr>
      <vt:lpstr>Times New Roman</vt:lpstr>
      <vt:lpstr>1_Office Theme</vt:lpstr>
      <vt:lpstr>Bitmap Image</vt:lpstr>
      <vt:lpstr>PowerPoint Presentation</vt:lpstr>
      <vt:lpstr>Latent heat</vt:lpstr>
      <vt:lpstr>PowerPoint Presentation</vt:lpstr>
      <vt:lpstr>PowerPoint Presentation</vt:lpstr>
      <vt:lpstr>Specific latent heat, l</vt:lpstr>
      <vt:lpstr>PowerPoint Presentation</vt:lpstr>
      <vt:lpstr>Examples of SLH</vt:lpstr>
      <vt:lpstr>Complete:</vt:lpstr>
      <vt:lpstr>Question 1</vt:lpstr>
      <vt:lpstr>PowerPoint Presentation</vt:lpstr>
      <vt:lpstr>PowerPoint Presentation</vt:lpstr>
      <vt:lpstr>PowerPoint Presentation</vt:lpstr>
      <vt:lpstr>Question 2</vt:lpstr>
      <vt:lpstr>PowerPoint Presentation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Josh Duddy</dc:creator>
  <cp:lastModifiedBy>Josh Duddy</cp:lastModifiedBy>
  <cp:revision>1</cp:revision>
  <dcterms:created xsi:type="dcterms:W3CDTF">2018-09-26T12:03:14Z</dcterms:created>
  <dcterms:modified xsi:type="dcterms:W3CDTF">2018-09-26T12:11:15Z</dcterms:modified>
</cp:coreProperties>
</file>