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1" r:id="rId2"/>
    <p:sldId id="262" r:id="rId3"/>
    <p:sldId id="263" r:id="rId4"/>
    <p:sldId id="264" r:id="rId5"/>
    <p:sldId id="266" r:id="rId6"/>
    <p:sldId id="26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C01B975-DEE9-4D9F-9E6D-1D5065013DBB}" type="datetimeFigureOut">
              <a:rPr lang="en-GB" smtClean="0">
                <a:solidFill>
                  <a:prstClr val="black">
                    <a:tint val="75000"/>
                  </a:prstClr>
                </a:solidFill>
              </a:rPr>
              <a:pPr/>
              <a:t>13/10/2014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E96DC05-2EFD-45B8-A02F-F9412C9A10D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77502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C01B975-DEE9-4D9F-9E6D-1D5065013DBB}" type="datetimeFigureOut">
              <a:rPr lang="en-GB" smtClean="0">
                <a:solidFill>
                  <a:prstClr val="black">
                    <a:tint val="75000"/>
                  </a:prstClr>
                </a:solidFill>
              </a:rPr>
              <a:pPr/>
              <a:t>13/10/2014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E96DC05-2EFD-45B8-A02F-F9412C9A10D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42164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C01B975-DEE9-4D9F-9E6D-1D5065013DBB}" type="datetimeFigureOut">
              <a:rPr lang="en-GB" smtClean="0">
                <a:solidFill>
                  <a:prstClr val="black">
                    <a:tint val="75000"/>
                  </a:prstClr>
                </a:solidFill>
              </a:rPr>
              <a:pPr/>
              <a:t>13/10/2014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E96DC05-2EFD-45B8-A02F-F9412C9A10D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41512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C01B975-DEE9-4D9F-9E6D-1D5065013DBB}" type="datetimeFigureOut">
              <a:rPr lang="en-GB" smtClean="0">
                <a:solidFill>
                  <a:prstClr val="black">
                    <a:tint val="75000"/>
                  </a:prstClr>
                </a:solidFill>
              </a:rPr>
              <a:pPr/>
              <a:t>13/10/2014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E96DC05-2EFD-45B8-A02F-F9412C9A10D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60128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01B975-DEE9-4D9F-9E6D-1D5065013DBB}" type="datetimeFigureOut">
              <a:rPr lang="en-GB" smtClean="0">
                <a:solidFill>
                  <a:prstClr val="black">
                    <a:tint val="75000"/>
                  </a:prstClr>
                </a:solidFill>
              </a:rPr>
              <a:pPr/>
              <a:t>13/10/2014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E96DC05-2EFD-45B8-A02F-F9412C9A10D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81675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C01B975-DEE9-4D9F-9E6D-1D5065013DBB}" type="datetimeFigureOut">
              <a:rPr lang="en-GB" smtClean="0">
                <a:solidFill>
                  <a:prstClr val="black">
                    <a:tint val="75000"/>
                  </a:prstClr>
                </a:solidFill>
              </a:rPr>
              <a:pPr/>
              <a:t>13/10/2014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E96DC05-2EFD-45B8-A02F-F9412C9A10D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25568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C01B975-DEE9-4D9F-9E6D-1D5065013DBB}" type="datetimeFigureOut">
              <a:rPr lang="en-GB" smtClean="0">
                <a:solidFill>
                  <a:prstClr val="black">
                    <a:tint val="75000"/>
                  </a:prstClr>
                </a:solidFill>
              </a:rPr>
              <a:pPr/>
              <a:t>13/10/2014</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AE96DC05-2EFD-45B8-A02F-F9412C9A10D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85296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C01B975-DEE9-4D9F-9E6D-1D5065013DBB}" type="datetimeFigureOut">
              <a:rPr lang="en-GB" smtClean="0">
                <a:solidFill>
                  <a:prstClr val="black">
                    <a:tint val="75000"/>
                  </a:prstClr>
                </a:solidFill>
              </a:rPr>
              <a:pPr/>
              <a:t>13/10/2014</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AE96DC05-2EFD-45B8-A02F-F9412C9A10D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45023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01B975-DEE9-4D9F-9E6D-1D5065013DBB}" type="datetimeFigureOut">
              <a:rPr lang="en-GB" smtClean="0">
                <a:solidFill>
                  <a:prstClr val="black">
                    <a:tint val="75000"/>
                  </a:prstClr>
                </a:solidFill>
              </a:rPr>
              <a:pPr/>
              <a:t>13/10/2014</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AE96DC05-2EFD-45B8-A02F-F9412C9A10D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14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01B975-DEE9-4D9F-9E6D-1D5065013DBB}" type="datetimeFigureOut">
              <a:rPr lang="en-GB" smtClean="0">
                <a:solidFill>
                  <a:prstClr val="black">
                    <a:tint val="75000"/>
                  </a:prstClr>
                </a:solidFill>
              </a:rPr>
              <a:pPr/>
              <a:t>13/10/2014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E96DC05-2EFD-45B8-A02F-F9412C9A10D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46516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01B975-DEE9-4D9F-9E6D-1D5065013DBB}" type="datetimeFigureOut">
              <a:rPr lang="en-GB" smtClean="0">
                <a:solidFill>
                  <a:prstClr val="black">
                    <a:tint val="75000"/>
                  </a:prstClr>
                </a:solidFill>
              </a:rPr>
              <a:pPr/>
              <a:t>13/10/2014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E96DC05-2EFD-45B8-A02F-F9412C9A10D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51451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01B975-DEE9-4D9F-9E6D-1D5065013DBB}" type="datetimeFigureOut">
              <a:rPr lang="en-GB" smtClean="0">
                <a:solidFill>
                  <a:prstClr val="black">
                    <a:tint val="75000"/>
                  </a:prstClr>
                </a:solidFill>
              </a:rPr>
              <a:pPr/>
              <a:t>13/10/2014</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6DC05-2EFD-45B8-A02F-F9412C9A10D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544364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4219161364"/>
              </p:ext>
            </p:extLst>
          </p:nvPr>
        </p:nvGraphicFramePr>
        <p:xfrm>
          <a:off x="179512" y="1268760"/>
          <a:ext cx="8784976" cy="2108200"/>
        </p:xfrm>
        <a:graphic>
          <a:graphicData uri="http://schemas.openxmlformats.org/drawingml/2006/table">
            <a:tbl>
              <a:tblPr firstRow="1" bandRow="1">
                <a:tableStyleId>{5C22544A-7EE6-4342-B048-85BDC9FD1C3A}</a:tableStyleId>
              </a:tblPr>
              <a:tblGrid>
                <a:gridCol w="1008112"/>
                <a:gridCol w="7776864"/>
              </a:tblGrid>
              <a:tr h="370840">
                <a:tc gridSpan="2">
                  <a:txBody>
                    <a:bodyPr/>
                    <a:lstStyle/>
                    <a:p>
                      <a:r>
                        <a:rPr lang="en-GB" dirty="0" smtClean="0">
                          <a:latin typeface="Comic Sans MS" panose="030F0702030302020204" pitchFamily="66" charset="0"/>
                        </a:rPr>
                        <a:t>From</a:t>
                      </a:r>
                      <a:r>
                        <a:rPr lang="en-GB" baseline="0" dirty="0" smtClean="0">
                          <a:latin typeface="Comic Sans MS" panose="030F0702030302020204" pitchFamily="66" charset="0"/>
                        </a:rPr>
                        <a:t> my learning today I will be able to:</a:t>
                      </a:r>
                      <a:endParaRPr lang="en-GB" dirty="0">
                        <a:latin typeface="Comic Sans MS" panose="030F0702030302020204" pitchFamily="66" charset="0"/>
                      </a:endParaRPr>
                    </a:p>
                  </a:txBody>
                  <a:tcPr/>
                </a:tc>
                <a:tc hMerge="1">
                  <a:txBody>
                    <a:bodyPr/>
                    <a:lstStyle/>
                    <a:p>
                      <a:endParaRPr lang="en-GB"/>
                    </a:p>
                  </a:txBody>
                  <a:tcPr/>
                </a:tc>
              </a:tr>
              <a:tr h="370840">
                <a:tc>
                  <a:txBody>
                    <a:bodyPr/>
                    <a:lstStyle/>
                    <a:p>
                      <a:pPr algn="ctr"/>
                      <a:r>
                        <a:rPr lang="en-GB" b="1" dirty="0" smtClean="0">
                          <a:latin typeface="Comic Sans MS" panose="030F0702030302020204" pitchFamily="66" charset="0"/>
                        </a:rPr>
                        <a:t>Key:</a:t>
                      </a:r>
                      <a:endParaRPr lang="en-GB" b="1" dirty="0">
                        <a:latin typeface="Comic Sans MS" panose="030F0702030302020204" pitchFamily="66" charset="0"/>
                      </a:endParaRPr>
                    </a:p>
                  </a:txBody>
                  <a:tcPr anchor="ctr">
                    <a:solidFill>
                      <a:srgbClr val="92D050"/>
                    </a:solidFill>
                  </a:tcPr>
                </a:tc>
                <a:tc>
                  <a:txBody>
                    <a:bodyPr/>
                    <a:lstStyle/>
                    <a:p>
                      <a:r>
                        <a:rPr lang="en-GB" sz="2400" kern="1200" dirty="0" smtClean="0">
                          <a:solidFill>
                            <a:schemeClr val="dk1"/>
                          </a:solidFill>
                          <a:effectLst/>
                          <a:latin typeface="+mn-lt"/>
                          <a:ea typeface="+mn-ea"/>
                          <a:cs typeface="+mn-cs"/>
                        </a:rPr>
                        <a:t>state the definition of the term latent heat</a:t>
                      </a:r>
                    </a:p>
                  </a:txBody>
                  <a:tcPr>
                    <a:solidFill>
                      <a:srgbClr val="92D050"/>
                    </a:solidFill>
                  </a:tcPr>
                </a:tc>
              </a:tr>
              <a:tr h="370840">
                <a:tc>
                  <a:txBody>
                    <a:bodyPr/>
                    <a:lstStyle/>
                    <a:p>
                      <a:pPr algn="ctr"/>
                      <a:r>
                        <a:rPr lang="en-GB" b="1" dirty="0" smtClean="0">
                          <a:latin typeface="Comic Sans MS" panose="030F0702030302020204" pitchFamily="66" charset="0"/>
                        </a:rPr>
                        <a:t>Boost:</a:t>
                      </a:r>
                      <a:endParaRPr lang="en-GB" b="1" dirty="0">
                        <a:latin typeface="Comic Sans MS" panose="030F0702030302020204" pitchFamily="66" charset="0"/>
                      </a:endParaRPr>
                    </a:p>
                  </a:txBody>
                  <a:tcPr anchor="ctr">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kern="1200" dirty="0" smtClean="0">
                          <a:solidFill>
                            <a:schemeClr val="dk1"/>
                          </a:solidFill>
                          <a:effectLst/>
                          <a:latin typeface="+mn-lt"/>
                          <a:ea typeface="+mn-ea"/>
                          <a:cs typeface="+mn-cs"/>
                        </a:rPr>
                        <a:t>carry out an experiment to measure the melting point of salol</a:t>
                      </a:r>
                    </a:p>
                  </a:txBody>
                  <a:tcPr>
                    <a:solidFill>
                      <a:srgbClr val="FFC000"/>
                    </a:solidFill>
                  </a:tcPr>
                </a:tc>
              </a:tr>
              <a:tr h="370840">
                <a:tc>
                  <a:txBody>
                    <a:bodyPr/>
                    <a:lstStyle/>
                    <a:p>
                      <a:pPr algn="ctr"/>
                      <a:r>
                        <a:rPr lang="en-GB" b="1" dirty="0" smtClean="0">
                          <a:latin typeface="Comic Sans MS" panose="030F0702030302020204" pitchFamily="66" charset="0"/>
                        </a:rPr>
                        <a:t>Aspire:</a:t>
                      </a:r>
                      <a:endParaRPr lang="en-GB" b="1" dirty="0">
                        <a:latin typeface="Comic Sans MS" panose="030F0702030302020204" pitchFamily="66" charset="0"/>
                      </a:endParaRPr>
                    </a:p>
                  </a:txBody>
                  <a:tcPr anchor="ct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kern="1200" dirty="0" smtClean="0">
                          <a:solidFill>
                            <a:schemeClr val="dk1"/>
                          </a:solidFill>
                          <a:effectLst/>
                          <a:latin typeface="+mn-lt"/>
                          <a:ea typeface="+mn-ea"/>
                          <a:cs typeface="+mn-cs"/>
                        </a:rPr>
                        <a:t>evaluate the experiment and identify sources of error</a:t>
                      </a:r>
                      <a:endParaRPr lang="en-GB" sz="2400" dirty="0" smtClean="0"/>
                    </a:p>
                  </a:txBody>
                  <a:tcPr>
                    <a:solidFill>
                      <a:schemeClr val="accent2">
                        <a:lumMod val="40000"/>
                        <a:lumOff val="60000"/>
                      </a:schemeClr>
                    </a:solidFill>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816180297"/>
              </p:ext>
            </p:extLst>
          </p:nvPr>
        </p:nvGraphicFramePr>
        <p:xfrm>
          <a:off x="179512" y="692696"/>
          <a:ext cx="8784976" cy="396240"/>
        </p:xfrm>
        <a:graphic>
          <a:graphicData uri="http://schemas.openxmlformats.org/drawingml/2006/table">
            <a:tbl>
              <a:tblPr firstRow="1" bandRow="1">
                <a:tableStyleId>{5C22544A-7EE6-4342-B048-85BDC9FD1C3A}</a:tableStyleId>
              </a:tblPr>
              <a:tblGrid>
                <a:gridCol w="1296144"/>
                <a:gridCol w="7488832"/>
              </a:tblGrid>
              <a:tr h="370840">
                <a:tc>
                  <a:txBody>
                    <a:bodyPr/>
                    <a:lstStyle/>
                    <a:p>
                      <a:r>
                        <a:rPr lang="en-GB" dirty="0" smtClean="0">
                          <a:solidFill>
                            <a:sysClr val="windowText" lastClr="000000"/>
                          </a:solidFill>
                          <a:latin typeface="Comic Sans MS" panose="030F0702030302020204" pitchFamily="66" charset="0"/>
                        </a:rPr>
                        <a:t>Objective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c>
                  <a:txBody>
                    <a:bodyPr/>
                    <a:lstStyle/>
                    <a:p>
                      <a:r>
                        <a:rPr lang="en-GB" sz="2000" b="1" kern="1200" dirty="0" smtClean="0">
                          <a:solidFill>
                            <a:schemeClr val="tx1"/>
                          </a:solidFill>
                          <a:effectLst/>
                          <a:latin typeface="+mn-lt"/>
                          <a:ea typeface="+mn-ea"/>
                          <a:cs typeface="+mn-cs"/>
                        </a:rPr>
                        <a:t>To define latent heat and measure the melting point for a substance</a:t>
                      </a:r>
                      <a:endParaRPr lang="en-GB" sz="1800" b="1" kern="1200" dirty="0">
                        <a:solidFill>
                          <a:schemeClr val="tx1"/>
                        </a:solidFill>
                        <a:effectLst/>
                        <a:latin typeface="+mn-lt"/>
                        <a:ea typeface="+mn-ea"/>
                        <a:cs typeface="+mn-cs"/>
                      </a:endParaRPr>
                    </a:p>
                  </a:txBody>
                  <a:tcPr>
                    <a:solidFill>
                      <a:schemeClr val="tx2">
                        <a:lumMod val="20000"/>
                        <a:lumOff val="80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060935931"/>
              </p:ext>
            </p:extLst>
          </p:nvPr>
        </p:nvGraphicFramePr>
        <p:xfrm>
          <a:off x="107504" y="3573016"/>
          <a:ext cx="8786918" cy="2382520"/>
        </p:xfrm>
        <a:graphic>
          <a:graphicData uri="http://schemas.openxmlformats.org/drawingml/2006/table">
            <a:tbl>
              <a:tblPr firstRow="1" bandRow="1">
                <a:tableStyleId>{5C22544A-7EE6-4342-B048-85BDC9FD1C3A}</a:tableStyleId>
              </a:tblPr>
              <a:tblGrid>
                <a:gridCol w="8786918"/>
              </a:tblGrid>
              <a:tr h="370840">
                <a:tc>
                  <a:txBody>
                    <a:bodyPr/>
                    <a:lstStyle/>
                    <a:p>
                      <a:r>
                        <a:rPr lang="en-GB" dirty="0" smtClean="0">
                          <a:latin typeface="Comic Sans MS" panose="030F0702030302020204" pitchFamily="66" charset="0"/>
                        </a:rPr>
                        <a:t>Starter</a:t>
                      </a:r>
                      <a:r>
                        <a:rPr lang="en-GB" baseline="0" dirty="0" smtClean="0">
                          <a:latin typeface="Comic Sans MS" panose="030F0702030302020204" pitchFamily="66" charset="0"/>
                        </a:rPr>
                        <a:t> activity (5 minutes):</a:t>
                      </a:r>
                      <a:endParaRPr lang="en-GB" dirty="0">
                        <a:latin typeface="Comic Sans MS" panose="030F0702030302020204" pitchFamily="66" charset="0"/>
                      </a:endParaRP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3600" dirty="0" smtClean="0"/>
                        <a:t>What is the specific heat capacity of a 2.9kg piece of metal which absorbs 5795J, heats up by 3.6°C?</a:t>
                      </a:r>
                    </a:p>
                    <a:p>
                      <a:pPr algn="ctr"/>
                      <a:endParaRPr lang="en-GB" dirty="0" smtClean="0">
                        <a:latin typeface="Comic Sans MS" panose="030F0702030302020204" pitchFamily="66" charset="0"/>
                      </a:endParaRPr>
                    </a:p>
                  </a:txBody>
                  <a:tcPr anchor="ctr">
                    <a:solidFill>
                      <a:srgbClr val="92D050"/>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093180951"/>
              </p:ext>
            </p:extLst>
          </p:nvPr>
        </p:nvGraphicFramePr>
        <p:xfrm>
          <a:off x="179512" y="116632"/>
          <a:ext cx="8784975" cy="370840"/>
        </p:xfrm>
        <a:graphic>
          <a:graphicData uri="http://schemas.openxmlformats.org/drawingml/2006/table">
            <a:tbl>
              <a:tblPr firstRow="1" bandRow="1">
                <a:tableStyleId>{2D5ABB26-0587-4C30-8999-92F81FD0307C}</a:tableStyleId>
              </a:tblPr>
              <a:tblGrid>
                <a:gridCol w="2928325"/>
                <a:gridCol w="2928325"/>
                <a:gridCol w="2928325"/>
              </a:tblGrid>
              <a:tr h="370840">
                <a:tc>
                  <a:txBody>
                    <a:bodyPr/>
                    <a:lstStyle/>
                    <a:p>
                      <a:r>
                        <a:rPr lang="en-GB" b="1" u="sng" dirty="0" smtClean="0">
                          <a:latin typeface="Comic Sans MS" panose="030F0702030302020204" pitchFamily="66" charset="0"/>
                        </a:rPr>
                        <a:t>CW</a:t>
                      </a:r>
                      <a:endParaRPr lang="en-GB" b="1" u="sng" dirty="0">
                        <a:latin typeface="Comic Sans MS" panose="030F0702030302020204" pitchFamily="66" charset="0"/>
                      </a:endParaRPr>
                    </a:p>
                  </a:txBody>
                  <a:tcPr/>
                </a:tc>
                <a:tc>
                  <a:txBody>
                    <a:bodyPr/>
                    <a:lstStyle/>
                    <a:p>
                      <a:pPr algn="ctr"/>
                      <a:r>
                        <a:rPr lang="en-GB" b="1" u="sng" dirty="0" smtClean="0">
                          <a:latin typeface="Comic Sans MS" panose="030F0702030302020204" pitchFamily="66" charset="0"/>
                        </a:rPr>
                        <a:t>Latent Heat</a:t>
                      </a:r>
                      <a:endParaRPr lang="en-GB" b="1" u="sng" dirty="0">
                        <a:latin typeface="Comic Sans MS" panose="030F0702030302020204" pitchFamily="66" charset="0"/>
                      </a:endParaRPr>
                    </a:p>
                  </a:txBody>
                  <a:tcPr/>
                </a:tc>
                <a:tc>
                  <a:txBody>
                    <a:bodyPr/>
                    <a:lstStyle/>
                    <a:p>
                      <a:pPr algn="r"/>
                      <a:r>
                        <a:rPr lang="en-GB" b="1" u="sng" dirty="0" smtClean="0">
                          <a:latin typeface="Comic Sans MS" panose="030F0702030302020204" pitchFamily="66" charset="0"/>
                        </a:rPr>
                        <a:t>October 14</a:t>
                      </a:r>
                      <a:r>
                        <a:rPr lang="en-GB" b="1" u="sng" baseline="30000" dirty="0" smtClean="0">
                          <a:latin typeface="Comic Sans MS" panose="030F0702030302020204" pitchFamily="66" charset="0"/>
                        </a:rPr>
                        <a:t>th</a:t>
                      </a:r>
                      <a:r>
                        <a:rPr lang="en-GB" b="1" u="sng" dirty="0" smtClean="0">
                          <a:latin typeface="Comic Sans MS" panose="030F0702030302020204" pitchFamily="66" charset="0"/>
                        </a:rPr>
                        <a:t> 2014</a:t>
                      </a:r>
                      <a:endParaRPr lang="en-GB" b="1" u="sng" dirty="0">
                        <a:latin typeface="Comic Sans MS" panose="030F0702030302020204" pitchFamily="66" charset="0"/>
                      </a:endParaRPr>
                    </a:p>
                  </a:txBody>
                  <a:tcPr/>
                </a:tc>
              </a:tr>
            </a:tbl>
          </a:graphicData>
        </a:graphic>
      </p:graphicFrame>
    </p:spTree>
    <p:extLst>
      <p:ext uri="{BB962C8B-B14F-4D97-AF65-F5344CB8AC3E}">
        <p14:creationId xmlns:p14="http://schemas.microsoft.com/office/powerpoint/2010/main" val="2731977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20444045"/>
              </p:ext>
            </p:extLst>
          </p:nvPr>
        </p:nvGraphicFramePr>
        <p:xfrm>
          <a:off x="179512" y="692696"/>
          <a:ext cx="8784976" cy="396240"/>
        </p:xfrm>
        <a:graphic>
          <a:graphicData uri="http://schemas.openxmlformats.org/drawingml/2006/table">
            <a:tbl>
              <a:tblPr firstRow="1" bandRow="1">
                <a:tableStyleId>{5C22544A-7EE6-4342-B048-85BDC9FD1C3A}</a:tableStyleId>
              </a:tblPr>
              <a:tblGrid>
                <a:gridCol w="1296144"/>
                <a:gridCol w="7488832"/>
              </a:tblGrid>
              <a:tr h="370840">
                <a:tc>
                  <a:txBody>
                    <a:bodyPr/>
                    <a:lstStyle/>
                    <a:p>
                      <a:r>
                        <a:rPr lang="en-GB" dirty="0" smtClean="0">
                          <a:solidFill>
                            <a:sysClr val="windowText" lastClr="000000"/>
                          </a:solidFill>
                          <a:latin typeface="Comic Sans MS" panose="030F0702030302020204" pitchFamily="66" charset="0"/>
                        </a:rPr>
                        <a:t>Objective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c>
                  <a:txBody>
                    <a:bodyPr/>
                    <a:lstStyle/>
                    <a:p>
                      <a:r>
                        <a:rPr lang="en-GB" sz="2000" b="1" kern="1200" dirty="0" smtClean="0">
                          <a:solidFill>
                            <a:schemeClr val="tx1"/>
                          </a:solidFill>
                          <a:effectLst/>
                          <a:latin typeface="+mn-lt"/>
                          <a:ea typeface="+mn-ea"/>
                          <a:cs typeface="+mn-cs"/>
                        </a:rPr>
                        <a:t>To define latent heat and measure the melting point for a substance</a:t>
                      </a:r>
                      <a:endParaRPr lang="en-GB" sz="1800" b="1" kern="1200" dirty="0">
                        <a:solidFill>
                          <a:schemeClr val="tx1"/>
                        </a:solidFill>
                        <a:effectLst/>
                        <a:latin typeface="+mn-lt"/>
                        <a:ea typeface="+mn-ea"/>
                        <a:cs typeface="+mn-cs"/>
                      </a:endParaRPr>
                    </a:p>
                  </a:txBody>
                  <a:tcPr>
                    <a:solidFill>
                      <a:schemeClr val="tx2">
                        <a:lumMod val="20000"/>
                        <a:lumOff val="80000"/>
                      </a:schemeClr>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550033612"/>
              </p:ext>
            </p:extLst>
          </p:nvPr>
        </p:nvGraphicFramePr>
        <p:xfrm>
          <a:off x="179512" y="116632"/>
          <a:ext cx="8784975" cy="370840"/>
        </p:xfrm>
        <a:graphic>
          <a:graphicData uri="http://schemas.openxmlformats.org/drawingml/2006/table">
            <a:tbl>
              <a:tblPr firstRow="1" bandRow="1">
                <a:tableStyleId>{2D5ABB26-0587-4C30-8999-92F81FD0307C}</a:tableStyleId>
              </a:tblPr>
              <a:tblGrid>
                <a:gridCol w="2928325"/>
                <a:gridCol w="2928325"/>
                <a:gridCol w="2928325"/>
              </a:tblGrid>
              <a:tr h="370840">
                <a:tc>
                  <a:txBody>
                    <a:bodyPr/>
                    <a:lstStyle/>
                    <a:p>
                      <a:r>
                        <a:rPr lang="en-GB" b="1" u="sng" dirty="0" smtClean="0">
                          <a:latin typeface="Comic Sans MS" panose="030F0702030302020204" pitchFamily="66" charset="0"/>
                        </a:rPr>
                        <a:t>CW</a:t>
                      </a:r>
                      <a:endParaRPr lang="en-GB" b="1" u="sng" dirty="0">
                        <a:latin typeface="Comic Sans MS" panose="030F0702030302020204" pitchFamily="66" charset="0"/>
                      </a:endParaRPr>
                    </a:p>
                  </a:txBody>
                  <a:tcPr/>
                </a:tc>
                <a:tc>
                  <a:txBody>
                    <a:bodyPr/>
                    <a:lstStyle/>
                    <a:p>
                      <a:pPr algn="ctr"/>
                      <a:r>
                        <a:rPr lang="en-GB" b="1" u="sng" dirty="0" smtClean="0">
                          <a:latin typeface="Comic Sans MS" panose="030F0702030302020204" pitchFamily="66" charset="0"/>
                        </a:rPr>
                        <a:t>Latent Heat</a:t>
                      </a:r>
                      <a:endParaRPr lang="en-GB" b="1" u="sng" dirty="0">
                        <a:latin typeface="Comic Sans MS" panose="030F0702030302020204" pitchFamily="66" charset="0"/>
                      </a:endParaRPr>
                    </a:p>
                  </a:txBody>
                  <a:tcPr/>
                </a:tc>
                <a:tc>
                  <a:txBody>
                    <a:bodyPr/>
                    <a:lstStyle/>
                    <a:p>
                      <a:pPr algn="r"/>
                      <a:r>
                        <a:rPr lang="en-GB" b="1" u="sng" dirty="0" smtClean="0">
                          <a:latin typeface="Comic Sans MS" panose="030F0702030302020204" pitchFamily="66" charset="0"/>
                        </a:rPr>
                        <a:t>October 14</a:t>
                      </a:r>
                      <a:r>
                        <a:rPr lang="en-GB" b="1" u="sng" baseline="30000" dirty="0" smtClean="0">
                          <a:latin typeface="Comic Sans MS" panose="030F0702030302020204" pitchFamily="66" charset="0"/>
                        </a:rPr>
                        <a:t>th</a:t>
                      </a:r>
                      <a:r>
                        <a:rPr lang="en-GB" b="1" u="sng" dirty="0" smtClean="0">
                          <a:latin typeface="Comic Sans MS" panose="030F0702030302020204" pitchFamily="66" charset="0"/>
                        </a:rPr>
                        <a:t> 2014</a:t>
                      </a:r>
                      <a:endParaRPr lang="en-GB" b="1" u="sng" dirty="0">
                        <a:latin typeface="Comic Sans MS" panose="030F0702030302020204" pitchFamily="66" charset="0"/>
                      </a:endParaRPr>
                    </a:p>
                  </a:txBody>
                  <a:tcPr/>
                </a:tc>
              </a:tr>
            </a:tbl>
          </a:graphicData>
        </a:graphic>
      </p:graphicFrame>
      <p:sp>
        <p:nvSpPr>
          <p:cNvPr id="7" name="Content Placeholder 2"/>
          <p:cNvSpPr txBox="1">
            <a:spLocks/>
          </p:cNvSpPr>
          <p:nvPr/>
        </p:nvSpPr>
        <p:spPr>
          <a:xfrm>
            <a:off x="457200" y="1775191"/>
            <a:ext cx="8229600" cy="4625609"/>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a:buFont typeface="Arial" pitchFamily="34" charset="0"/>
              <a:buChar char="•"/>
            </a:pPr>
            <a:r>
              <a:rPr lang="en-GB" dirty="0" smtClean="0">
                <a:solidFill>
                  <a:schemeClr val="tx1"/>
                </a:solidFill>
              </a:rPr>
              <a:t>Describe the energy changes and motion of particles as a substance changes state</a:t>
            </a:r>
          </a:p>
          <a:p>
            <a:pPr marL="457200" indent="-457200" algn="l">
              <a:buFont typeface="Arial" pitchFamily="34" charset="0"/>
              <a:buChar char="•"/>
            </a:pPr>
            <a:endParaRPr lang="en-GB" dirty="0" smtClean="0">
              <a:solidFill>
                <a:schemeClr val="tx1"/>
              </a:solidFill>
            </a:endParaRPr>
          </a:p>
          <a:p>
            <a:pPr marL="457200" indent="-457200" algn="l">
              <a:buFont typeface="Arial" pitchFamily="34" charset="0"/>
              <a:buChar char="•"/>
            </a:pPr>
            <a:r>
              <a:rPr lang="en-GB" dirty="0" smtClean="0">
                <a:solidFill>
                  <a:schemeClr val="tx1"/>
                </a:solidFill>
              </a:rPr>
              <a:t>Heat is a form of energy</a:t>
            </a:r>
          </a:p>
          <a:p>
            <a:pPr marL="457200" indent="-457200" algn="l">
              <a:buFont typeface="Arial" pitchFamily="34" charset="0"/>
              <a:buChar char="•"/>
            </a:pPr>
            <a:r>
              <a:rPr lang="en-GB" dirty="0" smtClean="0">
                <a:solidFill>
                  <a:schemeClr val="tx1"/>
                </a:solidFill>
              </a:rPr>
              <a:t>Latent heat is the energy absorbed while a substance changes state. It does not make the particles move faster but breaks bonds within the substance increasing the potential energy.</a:t>
            </a:r>
          </a:p>
        </p:txBody>
      </p:sp>
    </p:spTree>
    <p:extLst>
      <p:ext uri="{BB962C8B-B14F-4D97-AF65-F5344CB8AC3E}">
        <p14:creationId xmlns:p14="http://schemas.microsoft.com/office/powerpoint/2010/main" val="41711543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00026788"/>
              </p:ext>
            </p:extLst>
          </p:nvPr>
        </p:nvGraphicFramePr>
        <p:xfrm>
          <a:off x="179512" y="692696"/>
          <a:ext cx="8784976" cy="396240"/>
        </p:xfrm>
        <a:graphic>
          <a:graphicData uri="http://schemas.openxmlformats.org/drawingml/2006/table">
            <a:tbl>
              <a:tblPr firstRow="1" bandRow="1">
                <a:tableStyleId>{5C22544A-7EE6-4342-B048-85BDC9FD1C3A}</a:tableStyleId>
              </a:tblPr>
              <a:tblGrid>
                <a:gridCol w="1296144"/>
                <a:gridCol w="7488832"/>
              </a:tblGrid>
              <a:tr h="370840">
                <a:tc>
                  <a:txBody>
                    <a:bodyPr/>
                    <a:lstStyle/>
                    <a:p>
                      <a:r>
                        <a:rPr lang="en-GB" dirty="0" smtClean="0">
                          <a:solidFill>
                            <a:sysClr val="windowText" lastClr="000000"/>
                          </a:solidFill>
                          <a:latin typeface="Comic Sans MS" panose="030F0702030302020204" pitchFamily="66" charset="0"/>
                        </a:rPr>
                        <a:t>Objective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c>
                  <a:txBody>
                    <a:bodyPr/>
                    <a:lstStyle/>
                    <a:p>
                      <a:r>
                        <a:rPr lang="en-GB" sz="2000" b="1" kern="1200" dirty="0" smtClean="0">
                          <a:solidFill>
                            <a:schemeClr val="tx1"/>
                          </a:solidFill>
                          <a:effectLst/>
                          <a:latin typeface="+mn-lt"/>
                          <a:ea typeface="+mn-ea"/>
                          <a:cs typeface="+mn-cs"/>
                        </a:rPr>
                        <a:t>To define latent heat and measure the melting point for a substance</a:t>
                      </a:r>
                      <a:endParaRPr lang="en-GB" sz="1800" b="1" kern="1200" dirty="0">
                        <a:solidFill>
                          <a:schemeClr val="tx1"/>
                        </a:solidFill>
                        <a:effectLst/>
                        <a:latin typeface="+mn-lt"/>
                        <a:ea typeface="+mn-ea"/>
                        <a:cs typeface="+mn-cs"/>
                      </a:endParaRPr>
                    </a:p>
                  </a:txBody>
                  <a:tcPr>
                    <a:solidFill>
                      <a:schemeClr val="tx2">
                        <a:lumMod val="20000"/>
                        <a:lumOff val="80000"/>
                      </a:schemeClr>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084558352"/>
              </p:ext>
            </p:extLst>
          </p:nvPr>
        </p:nvGraphicFramePr>
        <p:xfrm>
          <a:off x="179512" y="116632"/>
          <a:ext cx="8784975" cy="370840"/>
        </p:xfrm>
        <a:graphic>
          <a:graphicData uri="http://schemas.openxmlformats.org/drawingml/2006/table">
            <a:tbl>
              <a:tblPr firstRow="1" bandRow="1">
                <a:tableStyleId>{2D5ABB26-0587-4C30-8999-92F81FD0307C}</a:tableStyleId>
              </a:tblPr>
              <a:tblGrid>
                <a:gridCol w="2928325"/>
                <a:gridCol w="2928325"/>
                <a:gridCol w="2928325"/>
              </a:tblGrid>
              <a:tr h="370840">
                <a:tc>
                  <a:txBody>
                    <a:bodyPr/>
                    <a:lstStyle/>
                    <a:p>
                      <a:r>
                        <a:rPr lang="en-GB" b="1" u="sng" dirty="0" smtClean="0">
                          <a:latin typeface="Comic Sans MS" panose="030F0702030302020204" pitchFamily="66" charset="0"/>
                        </a:rPr>
                        <a:t>CW</a:t>
                      </a:r>
                      <a:endParaRPr lang="en-GB" b="1" u="sng" dirty="0">
                        <a:latin typeface="Comic Sans MS" panose="030F0702030302020204" pitchFamily="66" charset="0"/>
                      </a:endParaRPr>
                    </a:p>
                  </a:txBody>
                  <a:tcPr/>
                </a:tc>
                <a:tc>
                  <a:txBody>
                    <a:bodyPr/>
                    <a:lstStyle/>
                    <a:p>
                      <a:pPr algn="ctr"/>
                      <a:r>
                        <a:rPr lang="en-GB" b="1" u="sng" dirty="0" smtClean="0">
                          <a:latin typeface="Comic Sans MS" panose="030F0702030302020204" pitchFamily="66" charset="0"/>
                        </a:rPr>
                        <a:t>Latent Heat</a:t>
                      </a:r>
                      <a:endParaRPr lang="en-GB" b="1" u="sng" dirty="0">
                        <a:latin typeface="Comic Sans MS" panose="030F0702030302020204" pitchFamily="66" charset="0"/>
                      </a:endParaRPr>
                    </a:p>
                  </a:txBody>
                  <a:tcPr/>
                </a:tc>
                <a:tc>
                  <a:txBody>
                    <a:bodyPr/>
                    <a:lstStyle/>
                    <a:p>
                      <a:pPr algn="r"/>
                      <a:r>
                        <a:rPr lang="en-GB" b="1" u="sng" dirty="0" smtClean="0">
                          <a:latin typeface="Comic Sans MS" panose="030F0702030302020204" pitchFamily="66" charset="0"/>
                        </a:rPr>
                        <a:t>October 14</a:t>
                      </a:r>
                      <a:r>
                        <a:rPr lang="en-GB" b="1" u="sng" baseline="30000" dirty="0" smtClean="0">
                          <a:latin typeface="Comic Sans MS" panose="030F0702030302020204" pitchFamily="66" charset="0"/>
                        </a:rPr>
                        <a:t>th</a:t>
                      </a:r>
                      <a:r>
                        <a:rPr lang="en-GB" b="1" u="sng" dirty="0" smtClean="0">
                          <a:latin typeface="Comic Sans MS" panose="030F0702030302020204" pitchFamily="66" charset="0"/>
                        </a:rPr>
                        <a:t> 2014</a:t>
                      </a:r>
                      <a:endParaRPr lang="en-GB" b="1" u="sng" dirty="0">
                        <a:latin typeface="Comic Sans MS" panose="030F0702030302020204" pitchFamily="66" charset="0"/>
                      </a:endParaRPr>
                    </a:p>
                  </a:txBody>
                  <a:tcPr/>
                </a:tc>
              </a:tr>
            </a:tbl>
          </a:graphicData>
        </a:graphic>
      </p:graphicFrame>
      <p:sp>
        <p:nvSpPr>
          <p:cNvPr id="7" name="Content Placeholder 2"/>
          <p:cNvSpPr txBox="1">
            <a:spLocks/>
          </p:cNvSpPr>
          <p:nvPr/>
        </p:nvSpPr>
        <p:spPr>
          <a:xfrm>
            <a:off x="457200" y="1775191"/>
            <a:ext cx="8229600" cy="4625609"/>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118872" algn="l"/>
            <a:r>
              <a:rPr lang="en-GB" b="1" u="sng" dirty="0">
                <a:solidFill>
                  <a:schemeClr val="tx1"/>
                </a:solidFill>
              </a:rPr>
              <a:t>Latent Heat experimentally</a:t>
            </a:r>
          </a:p>
          <a:p>
            <a:pPr marL="633222" indent="-514350" algn="l">
              <a:buFont typeface="+mj-lt"/>
              <a:buAutoNum type="arabicPeriod"/>
            </a:pPr>
            <a:r>
              <a:rPr lang="en-GB" dirty="0">
                <a:solidFill>
                  <a:schemeClr val="tx1"/>
                </a:solidFill>
              </a:rPr>
              <a:t>Heat the salol in a water bath till it melts</a:t>
            </a:r>
          </a:p>
          <a:p>
            <a:pPr marL="633222" indent="-514350" algn="l">
              <a:buFont typeface="+mj-lt"/>
              <a:buAutoNum type="arabicPeriod"/>
            </a:pPr>
            <a:r>
              <a:rPr lang="en-GB" dirty="0">
                <a:solidFill>
                  <a:schemeClr val="tx1"/>
                </a:solidFill>
              </a:rPr>
              <a:t>Turn off the heat and remove the hot water</a:t>
            </a:r>
          </a:p>
          <a:p>
            <a:pPr marL="633222" indent="-514350" algn="l">
              <a:buFont typeface="+mj-lt"/>
              <a:buAutoNum type="arabicPeriod"/>
            </a:pPr>
            <a:r>
              <a:rPr lang="en-GB" dirty="0">
                <a:solidFill>
                  <a:schemeClr val="tx1"/>
                </a:solidFill>
              </a:rPr>
              <a:t>Place tube in a beaker of cold water with ice</a:t>
            </a:r>
          </a:p>
          <a:p>
            <a:pPr marL="633222" indent="-514350" algn="l">
              <a:buFont typeface="+mj-lt"/>
              <a:buAutoNum type="arabicPeriod"/>
            </a:pPr>
            <a:r>
              <a:rPr lang="en-GB" dirty="0">
                <a:solidFill>
                  <a:schemeClr val="tx1"/>
                </a:solidFill>
              </a:rPr>
              <a:t>Take temperature every 20 seconds until the substance is a solid again</a:t>
            </a:r>
          </a:p>
          <a:p>
            <a:pPr marL="633222" indent="-514350" algn="l">
              <a:buFont typeface="+mj-lt"/>
              <a:buAutoNum type="arabicPeriod"/>
            </a:pPr>
            <a:r>
              <a:rPr lang="en-GB" dirty="0">
                <a:solidFill>
                  <a:schemeClr val="tx1"/>
                </a:solidFill>
              </a:rPr>
              <a:t>Plot a graph of time against temperature</a:t>
            </a:r>
          </a:p>
          <a:p>
            <a:pPr marL="633222" indent="-514350" algn="l">
              <a:buFont typeface="+mj-lt"/>
              <a:buAutoNum type="arabicPeriod"/>
            </a:pPr>
            <a:r>
              <a:rPr lang="en-GB" dirty="0">
                <a:solidFill>
                  <a:schemeClr val="tx1"/>
                </a:solidFill>
              </a:rPr>
              <a:t>Calculate the melting point of the salol from the graph</a:t>
            </a:r>
          </a:p>
        </p:txBody>
      </p:sp>
    </p:spTree>
    <p:extLst>
      <p:ext uri="{BB962C8B-B14F-4D97-AF65-F5344CB8AC3E}">
        <p14:creationId xmlns:p14="http://schemas.microsoft.com/office/powerpoint/2010/main" val="2271006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19842247"/>
              </p:ext>
            </p:extLst>
          </p:nvPr>
        </p:nvGraphicFramePr>
        <p:xfrm>
          <a:off x="179512" y="692696"/>
          <a:ext cx="8784976" cy="396240"/>
        </p:xfrm>
        <a:graphic>
          <a:graphicData uri="http://schemas.openxmlformats.org/drawingml/2006/table">
            <a:tbl>
              <a:tblPr firstRow="1" bandRow="1">
                <a:tableStyleId>{5C22544A-7EE6-4342-B048-85BDC9FD1C3A}</a:tableStyleId>
              </a:tblPr>
              <a:tblGrid>
                <a:gridCol w="1296144"/>
                <a:gridCol w="7488832"/>
              </a:tblGrid>
              <a:tr h="370840">
                <a:tc>
                  <a:txBody>
                    <a:bodyPr/>
                    <a:lstStyle/>
                    <a:p>
                      <a:r>
                        <a:rPr lang="en-GB" dirty="0" smtClean="0">
                          <a:solidFill>
                            <a:sysClr val="windowText" lastClr="000000"/>
                          </a:solidFill>
                          <a:latin typeface="Comic Sans MS" panose="030F0702030302020204" pitchFamily="66" charset="0"/>
                        </a:rPr>
                        <a:t>Objective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c>
                  <a:txBody>
                    <a:bodyPr/>
                    <a:lstStyle/>
                    <a:p>
                      <a:r>
                        <a:rPr lang="en-GB" sz="2000" b="1" kern="1200" dirty="0" smtClean="0">
                          <a:solidFill>
                            <a:schemeClr val="tx1"/>
                          </a:solidFill>
                          <a:effectLst/>
                          <a:latin typeface="+mn-lt"/>
                          <a:ea typeface="+mn-ea"/>
                          <a:cs typeface="+mn-cs"/>
                        </a:rPr>
                        <a:t>To define latent heat and measure the melting point for a substance</a:t>
                      </a:r>
                      <a:endParaRPr lang="en-GB" sz="1800" b="1" kern="1200" dirty="0">
                        <a:solidFill>
                          <a:schemeClr val="tx1"/>
                        </a:solidFill>
                        <a:effectLst/>
                        <a:latin typeface="+mn-lt"/>
                        <a:ea typeface="+mn-ea"/>
                        <a:cs typeface="+mn-cs"/>
                      </a:endParaRPr>
                    </a:p>
                  </a:txBody>
                  <a:tcPr>
                    <a:solidFill>
                      <a:schemeClr val="tx2">
                        <a:lumMod val="20000"/>
                        <a:lumOff val="80000"/>
                      </a:schemeClr>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182975855"/>
              </p:ext>
            </p:extLst>
          </p:nvPr>
        </p:nvGraphicFramePr>
        <p:xfrm>
          <a:off x="179512" y="116632"/>
          <a:ext cx="8784975" cy="370840"/>
        </p:xfrm>
        <a:graphic>
          <a:graphicData uri="http://schemas.openxmlformats.org/drawingml/2006/table">
            <a:tbl>
              <a:tblPr firstRow="1" bandRow="1">
                <a:tableStyleId>{2D5ABB26-0587-4C30-8999-92F81FD0307C}</a:tableStyleId>
              </a:tblPr>
              <a:tblGrid>
                <a:gridCol w="2928325"/>
                <a:gridCol w="2928325"/>
                <a:gridCol w="2928325"/>
              </a:tblGrid>
              <a:tr h="370840">
                <a:tc>
                  <a:txBody>
                    <a:bodyPr/>
                    <a:lstStyle/>
                    <a:p>
                      <a:r>
                        <a:rPr lang="en-GB" b="1" u="sng" dirty="0" smtClean="0">
                          <a:latin typeface="Comic Sans MS" panose="030F0702030302020204" pitchFamily="66" charset="0"/>
                        </a:rPr>
                        <a:t>CW</a:t>
                      </a:r>
                      <a:endParaRPr lang="en-GB" b="1" u="sng" dirty="0">
                        <a:latin typeface="Comic Sans MS" panose="030F0702030302020204" pitchFamily="66" charset="0"/>
                      </a:endParaRPr>
                    </a:p>
                  </a:txBody>
                  <a:tcPr/>
                </a:tc>
                <a:tc>
                  <a:txBody>
                    <a:bodyPr/>
                    <a:lstStyle/>
                    <a:p>
                      <a:pPr algn="ctr"/>
                      <a:r>
                        <a:rPr lang="en-GB" b="1" u="sng" dirty="0" smtClean="0">
                          <a:latin typeface="Comic Sans MS" panose="030F0702030302020204" pitchFamily="66" charset="0"/>
                        </a:rPr>
                        <a:t>Latent Heat</a:t>
                      </a:r>
                      <a:endParaRPr lang="en-GB" b="1" u="sng" dirty="0">
                        <a:latin typeface="Comic Sans MS" panose="030F0702030302020204" pitchFamily="66" charset="0"/>
                      </a:endParaRPr>
                    </a:p>
                  </a:txBody>
                  <a:tcPr/>
                </a:tc>
                <a:tc>
                  <a:txBody>
                    <a:bodyPr/>
                    <a:lstStyle/>
                    <a:p>
                      <a:pPr algn="r"/>
                      <a:r>
                        <a:rPr lang="en-GB" b="1" u="sng" dirty="0" smtClean="0">
                          <a:latin typeface="Comic Sans MS" panose="030F0702030302020204" pitchFamily="66" charset="0"/>
                        </a:rPr>
                        <a:t>October 14</a:t>
                      </a:r>
                      <a:r>
                        <a:rPr lang="en-GB" b="1" u="sng" baseline="30000" dirty="0" smtClean="0">
                          <a:latin typeface="Comic Sans MS" panose="030F0702030302020204" pitchFamily="66" charset="0"/>
                        </a:rPr>
                        <a:t>th</a:t>
                      </a:r>
                      <a:r>
                        <a:rPr lang="en-GB" b="1" u="sng" dirty="0" smtClean="0">
                          <a:latin typeface="Comic Sans MS" panose="030F0702030302020204" pitchFamily="66" charset="0"/>
                        </a:rPr>
                        <a:t> 2014</a:t>
                      </a:r>
                      <a:endParaRPr lang="en-GB" b="1" u="sng" dirty="0">
                        <a:latin typeface="Comic Sans MS" panose="030F0702030302020204" pitchFamily="66" charset="0"/>
                      </a:endParaRPr>
                    </a:p>
                  </a:txBody>
                  <a:tcPr/>
                </a:tc>
              </a:tr>
            </a:tbl>
          </a:graphicData>
        </a:graphic>
      </p:graphicFrame>
      <p:sp>
        <p:nvSpPr>
          <p:cNvPr id="7" name="Content Placeholder 2"/>
          <p:cNvSpPr txBox="1">
            <a:spLocks/>
          </p:cNvSpPr>
          <p:nvPr/>
        </p:nvSpPr>
        <p:spPr>
          <a:xfrm>
            <a:off x="457200" y="3645024"/>
            <a:ext cx="8229600" cy="275577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a:buFont typeface="Arial" pitchFamily="34" charset="0"/>
              <a:buChar char="•"/>
            </a:pPr>
            <a:r>
              <a:rPr lang="en-GB" dirty="0">
                <a:solidFill>
                  <a:schemeClr val="tx1"/>
                </a:solidFill>
              </a:rPr>
              <a:t>What value did you get?</a:t>
            </a:r>
          </a:p>
          <a:p>
            <a:pPr marL="457200" indent="-457200" algn="l">
              <a:buFont typeface="Arial" pitchFamily="34" charset="0"/>
              <a:buChar char="•"/>
            </a:pPr>
            <a:r>
              <a:rPr lang="en-GB" dirty="0">
                <a:solidFill>
                  <a:schemeClr val="tx1"/>
                </a:solidFill>
              </a:rPr>
              <a:t>How close is this to the real value of 42°C</a:t>
            </a:r>
          </a:p>
          <a:p>
            <a:pPr marL="457200" indent="-457200" algn="l">
              <a:buFont typeface="Arial" pitchFamily="34" charset="0"/>
              <a:buChar char="•"/>
            </a:pPr>
            <a:r>
              <a:rPr lang="en-GB" dirty="0">
                <a:solidFill>
                  <a:schemeClr val="tx1"/>
                </a:solidFill>
              </a:rPr>
              <a:t>What could have caused this error?</a:t>
            </a:r>
          </a:p>
        </p:txBody>
      </p:sp>
      <p:graphicFrame>
        <p:nvGraphicFramePr>
          <p:cNvPr id="8" name="Table 7"/>
          <p:cNvGraphicFramePr>
            <a:graphicFrameLocks noGrp="1"/>
          </p:cNvGraphicFramePr>
          <p:nvPr>
            <p:extLst>
              <p:ext uri="{D42A27DB-BD31-4B8C-83A1-F6EECF244321}">
                <p14:modId xmlns:p14="http://schemas.microsoft.com/office/powerpoint/2010/main" val="210122749"/>
              </p:ext>
            </p:extLst>
          </p:nvPr>
        </p:nvGraphicFramePr>
        <p:xfrm>
          <a:off x="179512" y="1268760"/>
          <a:ext cx="8784976" cy="2108200"/>
        </p:xfrm>
        <a:graphic>
          <a:graphicData uri="http://schemas.openxmlformats.org/drawingml/2006/table">
            <a:tbl>
              <a:tblPr firstRow="1" bandRow="1">
                <a:tableStyleId>{5C22544A-7EE6-4342-B048-85BDC9FD1C3A}</a:tableStyleId>
              </a:tblPr>
              <a:tblGrid>
                <a:gridCol w="1008112"/>
                <a:gridCol w="7776864"/>
              </a:tblGrid>
              <a:tr h="370840">
                <a:tc gridSpan="2">
                  <a:txBody>
                    <a:bodyPr/>
                    <a:lstStyle/>
                    <a:p>
                      <a:r>
                        <a:rPr lang="en-GB" dirty="0" smtClean="0">
                          <a:latin typeface="Comic Sans MS" panose="030F0702030302020204" pitchFamily="66" charset="0"/>
                        </a:rPr>
                        <a:t>From</a:t>
                      </a:r>
                      <a:r>
                        <a:rPr lang="en-GB" baseline="0" dirty="0" smtClean="0">
                          <a:latin typeface="Comic Sans MS" panose="030F0702030302020204" pitchFamily="66" charset="0"/>
                        </a:rPr>
                        <a:t> my learning today I will be able to:</a:t>
                      </a:r>
                      <a:endParaRPr lang="en-GB" dirty="0">
                        <a:latin typeface="Comic Sans MS" panose="030F0702030302020204" pitchFamily="66" charset="0"/>
                      </a:endParaRPr>
                    </a:p>
                  </a:txBody>
                  <a:tcPr/>
                </a:tc>
                <a:tc hMerge="1">
                  <a:txBody>
                    <a:bodyPr/>
                    <a:lstStyle/>
                    <a:p>
                      <a:endParaRPr lang="en-GB"/>
                    </a:p>
                  </a:txBody>
                  <a:tcPr/>
                </a:tc>
              </a:tr>
              <a:tr h="370840">
                <a:tc>
                  <a:txBody>
                    <a:bodyPr/>
                    <a:lstStyle/>
                    <a:p>
                      <a:pPr algn="ctr"/>
                      <a:r>
                        <a:rPr lang="en-GB" b="1" dirty="0" smtClean="0">
                          <a:latin typeface="Comic Sans MS" panose="030F0702030302020204" pitchFamily="66" charset="0"/>
                        </a:rPr>
                        <a:t>Key:</a:t>
                      </a:r>
                      <a:endParaRPr lang="en-GB" b="1" dirty="0">
                        <a:latin typeface="Comic Sans MS" panose="030F0702030302020204" pitchFamily="66" charset="0"/>
                      </a:endParaRPr>
                    </a:p>
                  </a:txBody>
                  <a:tcPr anchor="ctr">
                    <a:solidFill>
                      <a:srgbClr val="92D050"/>
                    </a:solidFill>
                  </a:tcPr>
                </a:tc>
                <a:tc>
                  <a:txBody>
                    <a:bodyPr/>
                    <a:lstStyle/>
                    <a:p>
                      <a:r>
                        <a:rPr lang="en-GB" sz="2400" kern="1200" dirty="0" smtClean="0">
                          <a:solidFill>
                            <a:schemeClr val="dk1"/>
                          </a:solidFill>
                          <a:effectLst/>
                          <a:latin typeface="+mn-lt"/>
                          <a:ea typeface="+mn-ea"/>
                          <a:cs typeface="+mn-cs"/>
                        </a:rPr>
                        <a:t>state the definition of the term latent heat</a:t>
                      </a:r>
                    </a:p>
                  </a:txBody>
                  <a:tcPr>
                    <a:solidFill>
                      <a:srgbClr val="92D050"/>
                    </a:solidFill>
                  </a:tcPr>
                </a:tc>
              </a:tr>
              <a:tr h="370840">
                <a:tc>
                  <a:txBody>
                    <a:bodyPr/>
                    <a:lstStyle/>
                    <a:p>
                      <a:pPr algn="ctr"/>
                      <a:r>
                        <a:rPr lang="en-GB" b="1" dirty="0" smtClean="0">
                          <a:latin typeface="Comic Sans MS" panose="030F0702030302020204" pitchFamily="66" charset="0"/>
                        </a:rPr>
                        <a:t>Boost:</a:t>
                      </a:r>
                      <a:endParaRPr lang="en-GB" b="1" dirty="0">
                        <a:latin typeface="Comic Sans MS" panose="030F0702030302020204" pitchFamily="66" charset="0"/>
                      </a:endParaRPr>
                    </a:p>
                  </a:txBody>
                  <a:tcPr anchor="ctr">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kern="1200" dirty="0" smtClean="0">
                          <a:solidFill>
                            <a:schemeClr val="dk1"/>
                          </a:solidFill>
                          <a:effectLst/>
                          <a:latin typeface="+mn-lt"/>
                          <a:ea typeface="+mn-ea"/>
                          <a:cs typeface="+mn-cs"/>
                        </a:rPr>
                        <a:t>carry out an experiment to measure the melting point of salol</a:t>
                      </a:r>
                    </a:p>
                  </a:txBody>
                  <a:tcPr>
                    <a:solidFill>
                      <a:srgbClr val="FFC000"/>
                    </a:solidFill>
                  </a:tcPr>
                </a:tc>
              </a:tr>
              <a:tr h="370840">
                <a:tc>
                  <a:txBody>
                    <a:bodyPr/>
                    <a:lstStyle/>
                    <a:p>
                      <a:pPr algn="ctr"/>
                      <a:r>
                        <a:rPr lang="en-GB" b="1" dirty="0" smtClean="0">
                          <a:latin typeface="Comic Sans MS" panose="030F0702030302020204" pitchFamily="66" charset="0"/>
                        </a:rPr>
                        <a:t>Aspire:</a:t>
                      </a:r>
                      <a:endParaRPr lang="en-GB" b="1" dirty="0">
                        <a:latin typeface="Comic Sans MS" panose="030F0702030302020204" pitchFamily="66" charset="0"/>
                      </a:endParaRPr>
                    </a:p>
                  </a:txBody>
                  <a:tcPr anchor="ct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kern="1200" dirty="0" smtClean="0">
                          <a:solidFill>
                            <a:schemeClr val="dk1"/>
                          </a:solidFill>
                          <a:effectLst/>
                          <a:latin typeface="+mn-lt"/>
                          <a:ea typeface="+mn-ea"/>
                          <a:cs typeface="+mn-cs"/>
                        </a:rPr>
                        <a:t>evaluate the experiment and identify sources of error</a:t>
                      </a:r>
                      <a:endParaRPr lang="en-GB" sz="2400" dirty="0" smtClean="0"/>
                    </a:p>
                  </a:txBody>
                  <a:tcPr>
                    <a:solidFill>
                      <a:schemeClr val="accent2">
                        <a:lumMod val="40000"/>
                        <a:lumOff val="60000"/>
                      </a:schemeClr>
                    </a:solidFill>
                  </a:tcPr>
                </a:tc>
              </a:tr>
            </a:tbl>
          </a:graphicData>
        </a:graphic>
      </p:graphicFrame>
    </p:spTree>
    <p:extLst>
      <p:ext uri="{BB962C8B-B14F-4D97-AF65-F5344CB8AC3E}">
        <p14:creationId xmlns:p14="http://schemas.microsoft.com/office/powerpoint/2010/main" val="1451013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65081475"/>
              </p:ext>
            </p:extLst>
          </p:nvPr>
        </p:nvGraphicFramePr>
        <p:xfrm>
          <a:off x="179512" y="692696"/>
          <a:ext cx="8784976" cy="396240"/>
        </p:xfrm>
        <a:graphic>
          <a:graphicData uri="http://schemas.openxmlformats.org/drawingml/2006/table">
            <a:tbl>
              <a:tblPr firstRow="1" bandRow="1">
                <a:tableStyleId>{5C22544A-7EE6-4342-B048-85BDC9FD1C3A}</a:tableStyleId>
              </a:tblPr>
              <a:tblGrid>
                <a:gridCol w="1296144"/>
                <a:gridCol w="7488832"/>
              </a:tblGrid>
              <a:tr h="370840">
                <a:tc>
                  <a:txBody>
                    <a:bodyPr/>
                    <a:lstStyle/>
                    <a:p>
                      <a:r>
                        <a:rPr lang="en-GB" dirty="0" smtClean="0">
                          <a:solidFill>
                            <a:sysClr val="windowText" lastClr="000000"/>
                          </a:solidFill>
                          <a:latin typeface="Comic Sans MS" panose="030F0702030302020204" pitchFamily="66" charset="0"/>
                        </a:rPr>
                        <a:t>Objective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c>
                  <a:txBody>
                    <a:bodyPr/>
                    <a:lstStyle/>
                    <a:p>
                      <a:r>
                        <a:rPr lang="en-GB" sz="2000" b="1" kern="1200" dirty="0" smtClean="0">
                          <a:solidFill>
                            <a:schemeClr val="tx1"/>
                          </a:solidFill>
                          <a:effectLst/>
                          <a:latin typeface="+mn-lt"/>
                          <a:ea typeface="+mn-ea"/>
                          <a:cs typeface="+mn-cs"/>
                        </a:rPr>
                        <a:t>To define latent heat and measure the melting point for a substance</a:t>
                      </a:r>
                      <a:endParaRPr lang="en-GB" sz="1800" b="1" kern="1200" dirty="0">
                        <a:solidFill>
                          <a:schemeClr val="tx1"/>
                        </a:solidFill>
                        <a:effectLst/>
                        <a:latin typeface="+mn-lt"/>
                        <a:ea typeface="+mn-ea"/>
                        <a:cs typeface="+mn-cs"/>
                      </a:endParaRPr>
                    </a:p>
                  </a:txBody>
                  <a:tcPr>
                    <a:solidFill>
                      <a:schemeClr val="tx2">
                        <a:lumMod val="20000"/>
                        <a:lumOff val="80000"/>
                      </a:schemeClr>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360514393"/>
              </p:ext>
            </p:extLst>
          </p:nvPr>
        </p:nvGraphicFramePr>
        <p:xfrm>
          <a:off x="179512" y="116632"/>
          <a:ext cx="8784975" cy="370840"/>
        </p:xfrm>
        <a:graphic>
          <a:graphicData uri="http://schemas.openxmlformats.org/drawingml/2006/table">
            <a:tbl>
              <a:tblPr firstRow="1" bandRow="1">
                <a:tableStyleId>{2D5ABB26-0587-4C30-8999-92F81FD0307C}</a:tableStyleId>
              </a:tblPr>
              <a:tblGrid>
                <a:gridCol w="2928325"/>
                <a:gridCol w="2928325"/>
                <a:gridCol w="2928325"/>
              </a:tblGrid>
              <a:tr h="370840">
                <a:tc>
                  <a:txBody>
                    <a:bodyPr/>
                    <a:lstStyle/>
                    <a:p>
                      <a:r>
                        <a:rPr lang="en-GB" b="1" u="sng" dirty="0" smtClean="0">
                          <a:latin typeface="Comic Sans MS" panose="030F0702030302020204" pitchFamily="66" charset="0"/>
                        </a:rPr>
                        <a:t>CW</a:t>
                      </a:r>
                      <a:endParaRPr lang="en-GB" b="1" u="sng" dirty="0">
                        <a:latin typeface="Comic Sans MS" panose="030F0702030302020204" pitchFamily="66" charset="0"/>
                      </a:endParaRPr>
                    </a:p>
                  </a:txBody>
                  <a:tcPr/>
                </a:tc>
                <a:tc>
                  <a:txBody>
                    <a:bodyPr/>
                    <a:lstStyle/>
                    <a:p>
                      <a:pPr algn="ctr"/>
                      <a:r>
                        <a:rPr lang="en-GB" b="1" u="sng" dirty="0" smtClean="0">
                          <a:latin typeface="Comic Sans MS" panose="030F0702030302020204" pitchFamily="66" charset="0"/>
                        </a:rPr>
                        <a:t>Latent Heat</a:t>
                      </a:r>
                      <a:endParaRPr lang="en-GB" b="1" u="sng" dirty="0">
                        <a:latin typeface="Comic Sans MS" panose="030F0702030302020204" pitchFamily="66" charset="0"/>
                      </a:endParaRPr>
                    </a:p>
                  </a:txBody>
                  <a:tcPr/>
                </a:tc>
                <a:tc>
                  <a:txBody>
                    <a:bodyPr/>
                    <a:lstStyle/>
                    <a:p>
                      <a:pPr algn="r"/>
                      <a:r>
                        <a:rPr lang="en-GB" b="1" u="sng" dirty="0" smtClean="0">
                          <a:latin typeface="Comic Sans MS" panose="030F0702030302020204" pitchFamily="66" charset="0"/>
                        </a:rPr>
                        <a:t>October 14</a:t>
                      </a:r>
                      <a:r>
                        <a:rPr lang="en-GB" b="1" u="sng" baseline="30000" dirty="0" smtClean="0">
                          <a:latin typeface="Comic Sans MS" panose="030F0702030302020204" pitchFamily="66" charset="0"/>
                        </a:rPr>
                        <a:t>th</a:t>
                      </a:r>
                      <a:r>
                        <a:rPr lang="en-GB" b="1" u="sng" dirty="0" smtClean="0">
                          <a:latin typeface="Comic Sans MS" panose="030F0702030302020204" pitchFamily="66" charset="0"/>
                        </a:rPr>
                        <a:t> 2014</a:t>
                      </a:r>
                      <a:endParaRPr lang="en-GB" b="1" u="sng" dirty="0">
                        <a:latin typeface="Comic Sans MS" panose="030F0702030302020204" pitchFamily="66" charset="0"/>
                      </a:endParaRPr>
                    </a:p>
                  </a:txBody>
                  <a:tcPr/>
                </a:tc>
              </a:tr>
            </a:tbl>
          </a:graphicData>
        </a:graphic>
      </p:graphicFrame>
      <p:sp>
        <p:nvSpPr>
          <p:cNvPr id="7" name="Content Placeholder 2"/>
          <p:cNvSpPr txBox="1">
            <a:spLocks/>
          </p:cNvSpPr>
          <p:nvPr/>
        </p:nvSpPr>
        <p:spPr>
          <a:xfrm>
            <a:off x="457200" y="3356992"/>
            <a:ext cx="8229600" cy="304380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a:buFont typeface="Arial" pitchFamily="34" charset="0"/>
              <a:buChar char="•"/>
            </a:pPr>
            <a:r>
              <a:rPr lang="en-GB" dirty="0" smtClean="0">
                <a:solidFill>
                  <a:schemeClr val="tx1"/>
                </a:solidFill>
              </a:rPr>
              <a:t>When a substance is heated up and then changes state you have to know the specific heat capacity of that substance in each state and the latent heat for the change of state.</a:t>
            </a:r>
            <a:endParaRPr lang="en-GB" dirty="0">
              <a:solidFill>
                <a:schemeClr val="tx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3004495743"/>
              </p:ext>
            </p:extLst>
          </p:nvPr>
        </p:nvGraphicFramePr>
        <p:xfrm>
          <a:off x="179512" y="1124744"/>
          <a:ext cx="8784976" cy="2108200"/>
        </p:xfrm>
        <a:graphic>
          <a:graphicData uri="http://schemas.openxmlformats.org/drawingml/2006/table">
            <a:tbl>
              <a:tblPr firstRow="1" bandRow="1">
                <a:tableStyleId>{5C22544A-7EE6-4342-B048-85BDC9FD1C3A}</a:tableStyleId>
              </a:tblPr>
              <a:tblGrid>
                <a:gridCol w="1008112"/>
                <a:gridCol w="7776864"/>
              </a:tblGrid>
              <a:tr h="370840">
                <a:tc gridSpan="2">
                  <a:txBody>
                    <a:bodyPr/>
                    <a:lstStyle/>
                    <a:p>
                      <a:r>
                        <a:rPr lang="en-GB" dirty="0" smtClean="0">
                          <a:latin typeface="Comic Sans MS" panose="030F0702030302020204" pitchFamily="66" charset="0"/>
                        </a:rPr>
                        <a:t>From</a:t>
                      </a:r>
                      <a:r>
                        <a:rPr lang="en-GB" baseline="0" dirty="0" smtClean="0">
                          <a:latin typeface="Comic Sans MS" panose="030F0702030302020204" pitchFamily="66" charset="0"/>
                        </a:rPr>
                        <a:t> my learning today I will be able to:</a:t>
                      </a:r>
                      <a:endParaRPr lang="en-GB" dirty="0">
                        <a:latin typeface="Comic Sans MS" panose="030F0702030302020204" pitchFamily="66" charset="0"/>
                      </a:endParaRPr>
                    </a:p>
                  </a:txBody>
                  <a:tcPr/>
                </a:tc>
                <a:tc hMerge="1">
                  <a:txBody>
                    <a:bodyPr/>
                    <a:lstStyle/>
                    <a:p>
                      <a:endParaRPr lang="en-GB"/>
                    </a:p>
                  </a:txBody>
                  <a:tcPr/>
                </a:tc>
              </a:tr>
              <a:tr h="370840">
                <a:tc>
                  <a:txBody>
                    <a:bodyPr/>
                    <a:lstStyle/>
                    <a:p>
                      <a:pPr algn="ctr"/>
                      <a:r>
                        <a:rPr lang="en-GB" b="1" dirty="0" smtClean="0">
                          <a:latin typeface="Comic Sans MS" panose="030F0702030302020204" pitchFamily="66" charset="0"/>
                        </a:rPr>
                        <a:t>Key:</a:t>
                      </a:r>
                      <a:endParaRPr lang="en-GB" b="1" dirty="0">
                        <a:latin typeface="Comic Sans MS" panose="030F0702030302020204" pitchFamily="66" charset="0"/>
                      </a:endParaRPr>
                    </a:p>
                  </a:txBody>
                  <a:tcPr anchor="ctr">
                    <a:solidFill>
                      <a:srgbClr val="92D050"/>
                    </a:solidFill>
                  </a:tcPr>
                </a:tc>
                <a:tc>
                  <a:txBody>
                    <a:bodyPr/>
                    <a:lstStyle/>
                    <a:p>
                      <a:r>
                        <a:rPr lang="en-GB" sz="2400" kern="1200" dirty="0" smtClean="0">
                          <a:solidFill>
                            <a:schemeClr val="dk1"/>
                          </a:solidFill>
                          <a:effectLst/>
                          <a:latin typeface="+mn-lt"/>
                          <a:ea typeface="+mn-ea"/>
                          <a:cs typeface="+mn-cs"/>
                        </a:rPr>
                        <a:t>state the definition of the term latent heat</a:t>
                      </a:r>
                    </a:p>
                  </a:txBody>
                  <a:tcPr>
                    <a:solidFill>
                      <a:srgbClr val="92D050"/>
                    </a:solidFill>
                  </a:tcPr>
                </a:tc>
              </a:tr>
              <a:tr h="370840">
                <a:tc>
                  <a:txBody>
                    <a:bodyPr/>
                    <a:lstStyle/>
                    <a:p>
                      <a:pPr algn="ctr"/>
                      <a:r>
                        <a:rPr lang="en-GB" b="1" dirty="0" smtClean="0">
                          <a:latin typeface="Comic Sans MS" panose="030F0702030302020204" pitchFamily="66" charset="0"/>
                        </a:rPr>
                        <a:t>Boost:</a:t>
                      </a:r>
                      <a:endParaRPr lang="en-GB" b="1" dirty="0">
                        <a:latin typeface="Comic Sans MS" panose="030F0702030302020204" pitchFamily="66" charset="0"/>
                      </a:endParaRPr>
                    </a:p>
                  </a:txBody>
                  <a:tcPr anchor="ctr">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kern="1200" dirty="0" smtClean="0">
                          <a:solidFill>
                            <a:schemeClr val="dk1"/>
                          </a:solidFill>
                          <a:effectLst/>
                          <a:latin typeface="+mn-lt"/>
                          <a:ea typeface="+mn-ea"/>
                          <a:cs typeface="+mn-cs"/>
                        </a:rPr>
                        <a:t>carry out an experiment to measure the melting point of salol</a:t>
                      </a:r>
                    </a:p>
                  </a:txBody>
                  <a:tcPr>
                    <a:solidFill>
                      <a:srgbClr val="FFC000"/>
                    </a:solidFill>
                  </a:tcPr>
                </a:tc>
              </a:tr>
              <a:tr h="370840">
                <a:tc>
                  <a:txBody>
                    <a:bodyPr/>
                    <a:lstStyle/>
                    <a:p>
                      <a:pPr algn="ctr"/>
                      <a:r>
                        <a:rPr lang="en-GB" b="1" dirty="0" smtClean="0">
                          <a:latin typeface="Comic Sans MS" panose="030F0702030302020204" pitchFamily="66" charset="0"/>
                        </a:rPr>
                        <a:t>Aspire:</a:t>
                      </a:r>
                      <a:endParaRPr lang="en-GB" b="1" dirty="0">
                        <a:latin typeface="Comic Sans MS" panose="030F0702030302020204" pitchFamily="66" charset="0"/>
                      </a:endParaRPr>
                    </a:p>
                  </a:txBody>
                  <a:tcPr anchor="ct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kern="1200" dirty="0" smtClean="0">
                          <a:solidFill>
                            <a:schemeClr val="dk1"/>
                          </a:solidFill>
                          <a:effectLst/>
                          <a:latin typeface="+mn-lt"/>
                          <a:ea typeface="+mn-ea"/>
                          <a:cs typeface="+mn-cs"/>
                        </a:rPr>
                        <a:t>evaluate the experiment and identify sources of error</a:t>
                      </a:r>
                      <a:endParaRPr lang="en-GB" sz="2400" dirty="0" smtClean="0"/>
                    </a:p>
                  </a:txBody>
                  <a:tcPr>
                    <a:solidFill>
                      <a:schemeClr val="accent2">
                        <a:lumMod val="40000"/>
                        <a:lumOff val="60000"/>
                      </a:schemeClr>
                    </a:solidFill>
                  </a:tcPr>
                </a:tc>
              </a:tr>
            </a:tbl>
          </a:graphicData>
        </a:graphic>
      </p:graphicFrame>
    </p:spTree>
    <p:extLst>
      <p:ext uri="{BB962C8B-B14F-4D97-AF65-F5344CB8AC3E}">
        <p14:creationId xmlns:p14="http://schemas.microsoft.com/office/powerpoint/2010/main" val="2962331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2008536"/>
              </p:ext>
            </p:extLst>
          </p:nvPr>
        </p:nvGraphicFramePr>
        <p:xfrm>
          <a:off x="179512" y="692696"/>
          <a:ext cx="8784976" cy="396240"/>
        </p:xfrm>
        <a:graphic>
          <a:graphicData uri="http://schemas.openxmlformats.org/drawingml/2006/table">
            <a:tbl>
              <a:tblPr firstRow="1" bandRow="1">
                <a:tableStyleId>{5C22544A-7EE6-4342-B048-85BDC9FD1C3A}</a:tableStyleId>
              </a:tblPr>
              <a:tblGrid>
                <a:gridCol w="1296144"/>
                <a:gridCol w="7488832"/>
              </a:tblGrid>
              <a:tr h="370840">
                <a:tc>
                  <a:txBody>
                    <a:bodyPr/>
                    <a:lstStyle/>
                    <a:p>
                      <a:r>
                        <a:rPr lang="en-GB" dirty="0" smtClean="0">
                          <a:solidFill>
                            <a:sysClr val="windowText" lastClr="000000"/>
                          </a:solidFill>
                          <a:latin typeface="Comic Sans MS" panose="030F0702030302020204" pitchFamily="66" charset="0"/>
                        </a:rPr>
                        <a:t>Objective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c>
                  <a:txBody>
                    <a:bodyPr/>
                    <a:lstStyle/>
                    <a:p>
                      <a:r>
                        <a:rPr lang="en-GB" sz="2000" b="1" kern="1200" dirty="0" smtClean="0">
                          <a:solidFill>
                            <a:schemeClr val="tx1"/>
                          </a:solidFill>
                          <a:effectLst/>
                          <a:latin typeface="+mn-lt"/>
                          <a:ea typeface="+mn-ea"/>
                          <a:cs typeface="+mn-cs"/>
                        </a:rPr>
                        <a:t>To define latent heat and measure the melting point for a substance</a:t>
                      </a:r>
                      <a:endParaRPr lang="en-GB" sz="1800" b="1" kern="1200" dirty="0">
                        <a:solidFill>
                          <a:schemeClr val="tx1"/>
                        </a:solidFill>
                        <a:effectLst/>
                        <a:latin typeface="+mn-lt"/>
                        <a:ea typeface="+mn-ea"/>
                        <a:cs typeface="+mn-cs"/>
                      </a:endParaRPr>
                    </a:p>
                  </a:txBody>
                  <a:tcPr>
                    <a:solidFill>
                      <a:schemeClr val="tx2">
                        <a:lumMod val="20000"/>
                        <a:lumOff val="80000"/>
                      </a:schemeClr>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64275260"/>
              </p:ext>
            </p:extLst>
          </p:nvPr>
        </p:nvGraphicFramePr>
        <p:xfrm>
          <a:off x="179512" y="116632"/>
          <a:ext cx="8784975" cy="370840"/>
        </p:xfrm>
        <a:graphic>
          <a:graphicData uri="http://schemas.openxmlformats.org/drawingml/2006/table">
            <a:tbl>
              <a:tblPr firstRow="1" bandRow="1">
                <a:tableStyleId>{2D5ABB26-0587-4C30-8999-92F81FD0307C}</a:tableStyleId>
              </a:tblPr>
              <a:tblGrid>
                <a:gridCol w="2928325"/>
                <a:gridCol w="2928325"/>
                <a:gridCol w="2928325"/>
              </a:tblGrid>
              <a:tr h="370840">
                <a:tc>
                  <a:txBody>
                    <a:bodyPr/>
                    <a:lstStyle/>
                    <a:p>
                      <a:r>
                        <a:rPr lang="en-GB" b="1" u="sng" dirty="0" smtClean="0">
                          <a:latin typeface="Comic Sans MS" panose="030F0702030302020204" pitchFamily="66" charset="0"/>
                        </a:rPr>
                        <a:t>CW</a:t>
                      </a:r>
                      <a:endParaRPr lang="en-GB" b="1" u="sng" dirty="0">
                        <a:latin typeface="Comic Sans MS" panose="030F0702030302020204" pitchFamily="66" charset="0"/>
                      </a:endParaRPr>
                    </a:p>
                  </a:txBody>
                  <a:tcPr/>
                </a:tc>
                <a:tc>
                  <a:txBody>
                    <a:bodyPr/>
                    <a:lstStyle/>
                    <a:p>
                      <a:pPr algn="ctr"/>
                      <a:r>
                        <a:rPr lang="en-GB" b="1" u="sng" dirty="0" smtClean="0">
                          <a:latin typeface="Comic Sans MS" panose="030F0702030302020204" pitchFamily="66" charset="0"/>
                        </a:rPr>
                        <a:t>Latent Heat</a:t>
                      </a:r>
                      <a:endParaRPr lang="en-GB" b="1" u="sng" dirty="0">
                        <a:latin typeface="Comic Sans MS" panose="030F0702030302020204" pitchFamily="66" charset="0"/>
                      </a:endParaRPr>
                    </a:p>
                  </a:txBody>
                  <a:tcPr/>
                </a:tc>
                <a:tc>
                  <a:txBody>
                    <a:bodyPr/>
                    <a:lstStyle/>
                    <a:p>
                      <a:pPr algn="r"/>
                      <a:r>
                        <a:rPr lang="en-GB" b="1" u="sng" dirty="0" smtClean="0">
                          <a:latin typeface="Comic Sans MS" panose="030F0702030302020204" pitchFamily="66" charset="0"/>
                        </a:rPr>
                        <a:t>October 14</a:t>
                      </a:r>
                      <a:r>
                        <a:rPr lang="en-GB" b="1" u="sng" baseline="30000" dirty="0" smtClean="0">
                          <a:latin typeface="Comic Sans MS" panose="030F0702030302020204" pitchFamily="66" charset="0"/>
                        </a:rPr>
                        <a:t>th</a:t>
                      </a:r>
                      <a:r>
                        <a:rPr lang="en-GB" b="1" u="sng" dirty="0" smtClean="0">
                          <a:latin typeface="Comic Sans MS" panose="030F0702030302020204" pitchFamily="66" charset="0"/>
                        </a:rPr>
                        <a:t> 2014</a:t>
                      </a:r>
                      <a:endParaRPr lang="en-GB" b="1" u="sng" dirty="0">
                        <a:latin typeface="Comic Sans MS" panose="030F0702030302020204" pitchFamily="66" charset="0"/>
                      </a:endParaRPr>
                    </a:p>
                  </a:txBody>
                  <a:tcPr/>
                </a:tc>
              </a:tr>
            </a:tbl>
          </a:graphicData>
        </a:graphic>
      </p:graphicFrame>
      <p:sp>
        <p:nvSpPr>
          <p:cNvPr id="7" name="Content Placeholder 2"/>
          <p:cNvSpPr txBox="1">
            <a:spLocks/>
          </p:cNvSpPr>
          <p:nvPr/>
        </p:nvSpPr>
        <p:spPr>
          <a:xfrm>
            <a:off x="457200" y="3356992"/>
            <a:ext cx="8229600" cy="3043808"/>
          </a:xfrm>
          <a:prstGeom prst="rect">
            <a:avLst/>
          </a:prstGeom>
        </p:spPr>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118872" algn="l"/>
            <a:r>
              <a:rPr lang="en-GB" dirty="0">
                <a:solidFill>
                  <a:schemeClr val="tx1"/>
                </a:solidFill>
              </a:rPr>
              <a:t>If I have a beaker with 1.34kg of ice at 262K, how much energy would I need to supply to raise its temperature to 20°C?</a:t>
            </a:r>
          </a:p>
          <a:p>
            <a:pPr marL="118872" algn="l"/>
            <a:endParaRPr lang="en-GB" dirty="0">
              <a:solidFill>
                <a:schemeClr val="tx1"/>
              </a:solidFill>
            </a:endParaRPr>
          </a:p>
          <a:p>
            <a:pPr marL="118872" algn="l"/>
            <a:r>
              <a:rPr lang="en-GB" dirty="0">
                <a:solidFill>
                  <a:schemeClr val="tx1"/>
                </a:solidFill>
              </a:rPr>
              <a:t>Latent heat of fusion of ice = 3.3x10</a:t>
            </a:r>
            <a:r>
              <a:rPr lang="en-GB" baseline="30000" dirty="0">
                <a:solidFill>
                  <a:schemeClr val="tx1"/>
                </a:solidFill>
              </a:rPr>
              <a:t>5</a:t>
            </a:r>
            <a:r>
              <a:rPr lang="en-GB" dirty="0">
                <a:solidFill>
                  <a:schemeClr val="tx1"/>
                </a:solidFill>
              </a:rPr>
              <a:t>Jkg</a:t>
            </a:r>
            <a:r>
              <a:rPr lang="en-GB" baseline="30000" dirty="0">
                <a:solidFill>
                  <a:schemeClr val="tx1"/>
                </a:solidFill>
              </a:rPr>
              <a:t>-1</a:t>
            </a:r>
          </a:p>
          <a:p>
            <a:pPr marL="118872" algn="l"/>
            <a:r>
              <a:rPr lang="en-GB" dirty="0">
                <a:solidFill>
                  <a:schemeClr val="tx1"/>
                </a:solidFill>
              </a:rPr>
              <a:t>Specific heat capacity of ice = 2108Jkg</a:t>
            </a:r>
            <a:r>
              <a:rPr lang="en-GB" baseline="30000" dirty="0">
                <a:solidFill>
                  <a:schemeClr val="tx1"/>
                </a:solidFill>
              </a:rPr>
              <a:t>-1</a:t>
            </a:r>
            <a:r>
              <a:rPr lang="en-GB" dirty="0">
                <a:solidFill>
                  <a:schemeClr val="tx1"/>
                </a:solidFill>
              </a:rPr>
              <a:t>K</a:t>
            </a:r>
            <a:r>
              <a:rPr lang="en-GB" baseline="30000" dirty="0">
                <a:solidFill>
                  <a:schemeClr val="tx1"/>
                </a:solidFill>
              </a:rPr>
              <a:t>-1</a:t>
            </a:r>
            <a:endParaRPr lang="en-GB" dirty="0">
              <a:solidFill>
                <a:schemeClr val="tx1"/>
              </a:solidFill>
            </a:endParaRPr>
          </a:p>
          <a:p>
            <a:pPr marL="118872" algn="l"/>
            <a:r>
              <a:rPr lang="en-GB" dirty="0">
                <a:solidFill>
                  <a:schemeClr val="tx1"/>
                </a:solidFill>
              </a:rPr>
              <a:t>Specific heat capacity of water = 4200Jkg</a:t>
            </a:r>
            <a:r>
              <a:rPr lang="en-GB" baseline="30000" dirty="0">
                <a:solidFill>
                  <a:schemeClr val="tx1"/>
                </a:solidFill>
              </a:rPr>
              <a:t>-1</a:t>
            </a:r>
            <a:r>
              <a:rPr lang="en-GB" dirty="0">
                <a:solidFill>
                  <a:schemeClr val="tx1"/>
                </a:solidFill>
              </a:rPr>
              <a:t>K</a:t>
            </a:r>
            <a:r>
              <a:rPr lang="en-GB" baseline="30000" dirty="0">
                <a:solidFill>
                  <a:schemeClr val="tx1"/>
                </a:solidFill>
              </a:rPr>
              <a:t>-1</a:t>
            </a:r>
            <a:r>
              <a:rPr lang="en-GB" dirty="0">
                <a:solidFill>
                  <a:schemeClr val="tx1"/>
                </a:solidFill>
              </a:rPr>
              <a:t> </a:t>
            </a:r>
          </a:p>
          <a:p>
            <a:pPr marL="457200" indent="-457200" algn="l">
              <a:buFont typeface="Arial" pitchFamily="34" charset="0"/>
              <a:buChar char="•"/>
            </a:pPr>
            <a:endParaRPr lang="en-GB" dirty="0">
              <a:solidFill>
                <a:schemeClr val="tx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335468041"/>
              </p:ext>
            </p:extLst>
          </p:nvPr>
        </p:nvGraphicFramePr>
        <p:xfrm>
          <a:off x="179512" y="1124744"/>
          <a:ext cx="8784976" cy="2108200"/>
        </p:xfrm>
        <a:graphic>
          <a:graphicData uri="http://schemas.openxmlformats.org/drawingml/2006/table">
            <a:tbl>
              <a:tblPr firstRow="1" bandRow="1">
                <a:tableStyleId>{5C22544A-7EE6-4342-B048-85BDC9FD1C3A}</a:tableStyleId>
              </a:tblPr>
              <a:tblGrid>
                <a:gridCol w="1008112"/>
                <a:gridCol w="7776864"/>
              </a:tblGrid>
              <a:tr h="370840">
                <a:tc gridSpan="2">
                  <a:txBody>
                    <a:bodyPr/>
                    <a:lstStyle/>
                    <a:p>
                      <a:r>
                        <a:rPr lang="en-GB" dirty="0" smtClean="0">
                          <a:latin typeface="Comic Sans MS" panose="030F0702030302020204" pitchFamily="66" charset="0"/>
                        </a:rPr>
                        <a:t>From</a:t>
                      </a:r>
                      <a:r>
                        <a:rPr lang="en-GB" baseline="0" dirty="0" smtClean="0">
                          <a:latin typeface="Comic Sans MS" panose="030F0702030302020204" pitchFamily="66" charset="0"/>
                        </a:rPr>
                        <a:t> my learning today I will be able to:</a:t>
                      </a:r>
                      <a:endParaRPr lang="en-GB" dirty="0">
                        <a:latin typeface="Comic Sans MS" panose="030F0702030302020204" pitchFamily="66" charset="0"/>
                      </a:endParaRPr>
                    </a:p>
                  </a:txBody>
                  <a:tcPr/>
                </a:tc>
                <a:tc hMerge="1">
                  <a:txBody>
                    <a:bodyPr/>
                    <a:lstStyle/>
                    <a:p>
                      <a:endParaRPr lang="en-GB"/>
                    </a:p>
                  </a:txBody>
                  <a:tcPr/>
                </a:tc>
              </a:tr>
              <a:tr h="370840">
                <a:tc>
                  <a:txBody>
                    <a:bodyPr/>
                    <a:lstStyle/>
                    <a:p>
                      <a:pPr algn="ctr"/>
                      <a:r>
                        <a:rPr lang="en-GB" b="1" dirty="0" smtClean="0">
                          <a:latin typeface="Comic Sans MS" panose="030F0702030302020204" pitchFamily="66" charset="0"/>
                        </a:rPr>
                        <a:t>Key:</a:t>
                      </a:r>
                      <a:endParaRPr lang="en-GB" b="1" dirty="0">
                        <a:latin typeface="Comic Sans MS" panose="030F0702030302020204" pitchFamily="66" charset="0"/>
                      </a:endParaRPr>
                    </a:p>
                  </a:txBody>
                  <a:tcPr anchor="ctr">
                    <a:solidFill>
                      <a:srgbClr val="92D050"/>
                    </a:solidFill>
                  </a:tcPr>
                </a:tc>
                <a:tc>
                  <a:txBody>
                    <a:bodyPr/>
                    <a:lstStyle/>
                    <a:p>
                      <a:r>
                        <a:rPr lang="en-GB" sz="2400" kern="1200" dirty="0" smtClean="0">
                          <a:solidFill>
                            <a:schemeClr val="dk1"/>
                          </a:solidFill>
                          <a:effectLst/>
                          <a:latin typeface="+mn-lt"/>
                          <a:ea typeface="+mn-ea"/>
                          <a:cs typeface="+mn-cs"/>
                        </a:rPr>
                        <a:t>state the definition of the term latent heat</a:t>
                      </a:r>
                    </a:p>
                  </a:txBody>
                  <a:tcPr>
                    <a:solidFill>
                      <a:srgbClr val="92D050"/>
                    </a:solidFill>
                  </a:tcPr>
                </a:tc>
              </a:tr>
              <a:tr h="370840">
                <a:tc>
                  <a:txBody>
                    <a:bodyPr/>
                    <a:lstStyle/>
                    <a:p>
                      <a:pPr algn="ctr"/>
                      <a:r>
                        <a:rPr lang="en-GB" b="1" dirty="0" smtClean="0">
                          <a:latin typeface="Comic Sans MS" panose="030F0702030302020204" pitchFamily="66" charset="0"/>
                        </a:rPr>
                        <a:t>Boost:</a:t>
                      </a:r>
                      <a:endParaRPr lang="en-GB" b="1" dirty="0">
                        <a:latin typeface="Comic Sans MS" panose="030F0702030302020204" pitchFamily="66" charset="0"/>
                      </a:endParaRPr>
                    </a:p>
                  </a:txBody>
                  <a:tcPr anchor="ctr">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kern="1200" dirty="0" smtClean="0">
                          <a:solidFill>
                            <a:schemeClr val="dk1"/>
                          </a:solidFill>
                          <a:effectLst/>
                          <a:latin typeface="+mn-lt"/>
                          <a:ea typeface="+mn-ea"/>
                          <a:cs typeface="+mn-cs"/>
                        </a:rPr>
                        <a:t>carry out an experiment to measure the melting point of salol</a:t>
                      </a:r>
                    </a:p>
                  </a:txBody>
                  <a:tcPr>
                    <a:solidFill>
                      <a:srgbClr val="FFC000"/>
                    </a:solidFill>
                  </a:tcPr>
                </a:tc>
              </a:tr>
              <a:tr h="370840">
                <a:tc>
                  <a:txBody>
                    <a:bodyPr/>
                    <a:lstStyle/>
                    <a:p>
                      <a:pPr algn="ctr"/>
                      <a:r>
                        <a:rPr lang="en-GB" b="1" dirty="0" smtClean="0">
                          <a:latin typeface="Comic Sans MS" panose="030F0702030302020204" pitchFamily="66" charset="0"/>
                        </a:rPr>
                        <a:t>Aspire:</a:t>
                      </a:r>
                      <a:endParaRPr lang="en-GB" b="1" dirty="0">
                        <a:latin typeface="Comic Sans MS" panose="030F0702030302020204" pitchFamily="66" charset="0"/>
                      </a:endParaRPr>
                    </a:p>
                  </a:txBody>
                  <a:tcPr anchor="ct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kern="1200" dirty="0" smtClean="0">
                          <a:solidFill>
                            <a:schemeClr val="dk1"/>
                          </a:solidFill>
                          <a:effectLst/>
                          <a:latin typeface="+mn-lt"/>
                          <a:ea typeface="+mn-ea"/>
                          <a:cs typeface="+mn-cs"/>
                        </a:rPr>
                        <a:t>evaluate the experiment and identify sources of error</a:t>
                      </a:r>
                      <a:endParaRPr lang="en-GB" sz="2400" dirty="0" smtClean="0"/>
                    </a:p>
                  </a:txBody>
                  <a:tcPr>
                    <a:solidFill>
                      <a:schemeClr val="accent2">
                        <a:lumMod val="40000"/>
                        <a:lumOff val="60000"/>
                      </a:schemeClr>
                    </a:solidFill>
                  </a:tcPr>
                </a:tc>
              </a:tr>
            </a:tbl>
          </a:graphicData>
        </a:graphic>
      </p:graphicFrame>
    </p:spTree>
    <p:extLst>
      <p:ext uri="{BB962C8B-B14F-4D97-AF65-F5344CB8AC3E}">
        <p14:creationId xmlns:p14="http://schemas.microsoft.com/office/powerpoint/2010/main" val="35642804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75</TotalTime>
  <Words>530</Words>
  <Application>Microsoft Office PowerPoint</Application>
  <PresentationFormat>On-screen Show (4:3)</PresentationFormat>
  <Paragraphs>80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Latent Heat</dc:title>
  <dc:creator>Iain Holmes</dc:creator>
  <cp:lastModifiedBy>Iain Holmes</cp:lastModifiedBy>
  <cp:revision>9</cp:revision>
  <dcterms:created xsi:type="dcterms:W3CDTF">2013-03-13T14:49:14Z</dcterms:created>
  <dcterms:modified xsi:type="dcterms:W3CDTF">2014-10-13T20:48:50Z</dcterms:modified>
</cp:coreProperties>
</file>