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29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51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28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125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77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54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4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22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1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87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1B975-DEE9-4D9F-9E6D-1D5065013DBB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DC05-2EFD-45B8-A02F-F9412C9A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102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45867"/>
              </p:ext>
            </p:extLst>
          </p:nvPr>
        </p:nvGraphicFramePr>
        <p:xfrm>
          <a:off x="179512" y="1196752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Collect relevant data for calculating the latent heat of fusion of ice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Calculate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latent heat of fusion of ice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accuracy of my measurements by comparing my value to the real value for the latent heat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675334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knowledge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to measure the latent heat of fusion of ice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255472"/>
              </p:ext>
            </p:extLst>
          </p:nvPr>
        </p:nvGraphicFramePr>
        <p:xfrm>
          <a:off x="179512" y="3068960"/>
          <a:ext cx="8786918" cy="3025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464875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Starter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activity 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490149">
                <a:tc>
                  <a:txBody>
                    <a:bodyPr/>
                    <a:lstStyle/>
                    <a:p>
                      <a:pPr marL="118872" algn="l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If I have a beaker with 1.34kg of ice at 262K, how much energy would I need to supply to raise its temperature to 20°C?</a:t>
                      </a:r>
                    </a:p>
                    <a:p>
                      <a:pPr marL="118872" algn="l"/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18872" algn="l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Latent heat of fusion of ice = 3.3x10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Jkg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  <a:p>
                      <a:pPr marL="118872" algn="l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Specific heat capacity of ice = 2108Jkg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18872" algn="l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Specific heat capacity of water = 4200Jkg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sz="24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/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532123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  <a:gridCol w="3840426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Latent heat of fusion of ice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15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th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13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846075"/>
              </p:ext>
            </p:extLst>
          </p:nvPr>
        </p:nvGraphicFramePr>
        <p:xfrm>
          <a:off x="179512" y="1196752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Collect relevant data for calculating the latent heat of fusion of ice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Calculate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latent heat of fusion of ice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accuracy of my measurements by comparing my value to the real value for the latent heat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260829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knowledge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to measure the latent heat of fusion of ice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998472"/>
              </p:ext>
            </p:extLst>
          </p:nvPr>
        </p:nvGraphicFramePr>
        <p:xfrm>
          <a:off x="179512" y="3068960"/>
          <a:ext cx="8786918" cy="3025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464875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Main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activity (5 minutes):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490149">
                <a:tc>
                  <a:txBody>
                    <a:bodyPr/>
                    <a:lstStyle/>
                    <a:p>
                      <a:pPr marL="118872" algn="l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Use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 the instruction sheet to carefully take measurements in order for you to measure the latent heat of fusion of ice.</a:t>
                      </a:r>
                    </a:p>
                    <a:p>
                      <a:pPr marL="461772" indent="-342900" algn="l">
                        <a:buFont typeface="Arial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Make sure you read all of the sheet before you start</a:t>
                      </a:r>
                    </a:p>
                    <a:p>
                      <a:pPr marL="461772" indent="-342900" algn="l">
                        <a:buFont typeface="Arial" pitchFamily="34" charset="0"/>
                        <a:buChar char="•"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Before you calculate the latent heat write down your formula in terms of the symbols used in the instructions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 and show me</a:t>
                      </a:r>
                    </a:p>
                    <a:p>
                      <a:pPr marL="461772" indent="-342900" algn="l">
                        <a:buFont typeface="Arial" pitchFamily="34" charset="0"/>
                        <a:buChar char="•"/>
                      </a:pP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Try to make your measurements as accurately as possible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305513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  <a:gridCol w="3840426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Latent heat of fusion of ice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15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th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6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386701"/>
              </p:ext>
            </p:extLst>
          </p:nvPr>
        </p:nvGraphicFramePr>
        <p:xfrm>
          <a:off x="179512" y="1196752"/>
          <a:ext cx="87849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my learning today I will be able to: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Key: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Collect relevant data for calculating the latent heat of fusion of ice</a:t>
                      </a:r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Boost: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Calculate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latent heat of fusion of ice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Comic Sans MS" panose="030F0702030302020204" pitchFamily="66" charset="0"/>
                        </a:rPr>
                        <a:t>Aspire:</a:t>
                      </a:r>
                      <a:endParaRPr lang="en-GB" b="1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Evaluate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the accuracy of my measurements by comparing my value to the real value for the latent heat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257399"/>
              </p:ext>
            </p:extLst>
          </p:nvPr>
        </p:nvGraphicFramePr>
        <p:xfrm>
          <a:off x="179512" y="692696"/>
          <a:ext cx="87849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Objective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use </a:t>
                      </a:r>
                      <a:r>
                        <a:rPr lang="en-GB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knowledge</a:t>
                      </a:r>
                      <a:r>
                        <a:rPr lang="en-GB" baseline="0" dirty="0" smtClean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to measure the latent heat of fusion of ice</a:t>
                      </a:r>
                      <a:endParaRPr lang="en-GB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781619"/>
              </p:ext>
            </p:extLst>
          </p:nvPr>
        </p:nvGraphicFramePr>
        <p:xfrm>
          <a:off x="179512" y="3068960"/>
          <a:ext cx="8786918" cy="195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6918"/>
              </a:tblGrid>
              <a:tr h="464875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mic Sans MS" panose="030F0702030302020204" pitchFamily="66" charset="0"/>
                        </a:rPr>
                        <a:t>The formula you should have</a:t>
                      </a:r>
                      <a:r>
                        <a:rPr lang="en-GB" baseline="0" dirty="0" smtClean="0">
                          <a:latin typeface="Comic Sans MS" panose="030F0702030302020204" pitchFamily="66" charset="0"/>
                        </a:rPr>
                        <a:t> ended </a:t>
                      </a:r>
                      <a:r>
                        <a:rPr lang="en-GB" baseline="0" smtClean="0">
                          <a:latin typeface="Comic Sans MS" panose="030F0702030302020204" pitchFamily="66" charset="0"/>
                        </a:rPr>
                        <a:t>up with</a:t>
                      </a:r>
                      <a:endParaRPr lang="en-GB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1490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 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(T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T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= M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(T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- 0) + M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ice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GB" sz="3200" b="1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lang="en-GB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3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GB" dirty="0" smtClean="0"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86712"/>
              </p:ext>
            </p:extLst>
          </p:nvPr>
        </p:nvGraphicFramePr>
        <p:xfrm>
          <a:off x="179512" y="116632"/>
          <a:ext cx="8784975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  <a:gridCol w="3840426"/>
                <a:gridCol w="29283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Latent heat of fusion of ice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October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15</a:t>
                      </a:r>
                      <a:r>
                        <a:rPr lang="en-GB" b="1" u="sng" baseline="30000" dirty="0" smtClean="0">
                          <a:latin typeface="Comic Sans MS" panose="030F0702030302020204" pitchFamily="66" charset="0"/>
                        </a:rPr>
                        <a:t>th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b="1" u="sng" dirty="0" smtClean="0">
                          <a:latin typeface="Comic Sans MS" panose="030F0702030302020204" pitchFamily="66" charset="0"/>
                        </a:rPr>
                        <a:t>2014</a:t>
                      </a:r>
                      <a:endParaRPr lang="en-GB" b="1" u="sng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379</Words>
  <Application>Microsoft Office PowerPoint</Application>
  <PresentationFormat>On-screen Show (4:3)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Swallow</dc:creator>
  <cp:lastModifiedBy>Iain Holmes</cp:lastModifiedBy>
  <cp:revision>12</cp:revision>
  <dcterms:created xsi:type="dcterms:W3CDTF">2014-10-05T09:30:59Z</dcterms:created>
  <dcterms:modified xsi:type="dcterms:W3CDTF">2014-10-14T19:48:57Z</dcterms:modified>
</cp:coreProperties>
</file>