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1B975-DEE9-4D9F-9E6D-1D5065013DBB}" type="datetimeFigureOut">
              <a:rPr lang="en-GB" smtClean="0"/>
              <a:t>09/10/2014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DC05-2EFD-45B8-A02F-F9412C9A10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295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1B975-DEE9-4D9F-9E6D-1D5065013DBB}" type="datetimeFigureOut">
              <a:rPr lang="en-GB" smtClean="0"/>
              <a:t>09/10/2014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DC05-2EFD-45B8-A02F-F9412C9A10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513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1B975-DEE9-4D9F-9E6D-1D5065013DBB}" type="datetimeFigureOut">
              <a:rPr lang="en-GB" smtClean="0"/>
              <a:t>09/10/2014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DC05-2EFD-45B8-A02F-F9412C9A10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8287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1B975-DEE9-4D9F-9E6D-1D5065013DBB}" type="datetimeFigureOut">
              <a:rPr lang="en-GB" smtClean="0"/>
              <a:t>09/10/2014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DC05-2EFD-45B8-A02F-F9412C9A10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9125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1B975-DEE9-4D9F-9E6D-1D5065013DBB}" type="datetimeFigureOut">
              <a:rPr lang="en-GB" smtClean="0"/>
              <a:t>09/10/2014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DC05-2EFD-45B8-A02F-F9412C9A10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1778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1B975-DEE9-4D9F-9E6D-1D5065013DBB}" type="datetimeFigureOut">
              <a:rPr lang="en-GB" smtClean="0"/>
              <a:t>09/10/2014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DC05-2EFD-45B8-A02F-F9412C9A10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9543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1B975-DEE9-4D9F-9E6D-1D5065013DBB}" type="datetimeFigureOut">
              <a:rPr lang="en-GB" smtClean="0"/>
              <a:t>09/10/2014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DC05-2EFD-45B8-A02F-F9412C9A10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3349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1B975-DEE9-4D9F-9E6D-1D5065013DBB}" type="datetimeFigureOut">
              <a:rPr lang="en-GB" smtClean="0"/>
              <a:t>09/10/2014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DC05-2EFD-45B8-A02F-F9412C9A10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7422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1B975-DEE9-4D9F-9E6D-1D5065013DBB}" type="datetimeFigureOut">
              <a:rPr lang="en-GB" smtClean="0"/>
              <a:t>09/10/2014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DC05-2EFD-45B8-A02F-F9412C9A10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9711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1B975-DEE9-4D9F-9E6D-1D5065013DBB}" type="datetimeFigureOut">
              <a:rPr lang="en-GB" smtClean="0"/>
              <a:t>09/10/2014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DC05-2EFD-45B8-A02F-F9412C9A10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702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1B975-DEE9-4D9F-9E6D-1D5065013DBB}" type="datetimeFigureOut">
              <a:rPr lang="en-GB" smtClean="0"/>
              <a:t>09/10/2014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DC05-2EFD-45B8-A02F-F9412C9A10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8877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1B975-DEE9-4D9F-9E6D-1D5065013DBB}" type="datetimeFigureOut">
              <a:rPr lang="en-GB" smtClean="0"/>
              <a:t>09/10/2014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96DC05-2EFD-45B8-A02F-F9412C9A10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0102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955756"/>
              </p:ext>
            </p:extLst>
          </p:nvPr>
        </p:nvGraphicFramePr>
        <p:xfrm>
          <a:off x="179512" y="1196752"/>
          <a:ext cx="8784976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7776864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GB" dirty="0" smtClean="0">
                          <a:latin typeface="Comic Sans MS" panose="030F0702030302020204" pitchFamily="66" charset="0"/>
                        </a:rPr>
                        <a:t>From</a:t>
                      </a:r>
                      <a:r>
                        <a:rPr lang="en-GB" baseline="0" dirty="0" smtClean="0">
                          <a:latin typeface="Comic Sans MS" panose="030F0702030302020204" pitchFamily="66" charset="0"/>
                        </a:rPr>
                        <a:t> my learning today I will be able to:</a:t>
                      </a:r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latin typeface="Comic Sans MS" panose="030F0702030302020204" pitchFamily="66" charset="0"/>
                        </a:rPr>
                        <a:t>Key:</a:t>
                      </a:r>
                      <a:endParaRPr lang="en-GB" b="1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 smtClean="0">
                          <a:latin typeface="Comic Sans MS" panose="030F0702030302020204" pitchFamily="66" charset="0"/>
                        </a:rPr>
                        <a:t>Calculate specific heat capacities for different materials</a:t>
                      </a:r>
                      <a:endParaRPr lang="en-GB" dirty="0" smtClean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latin typeface="Comic Sans MS" panose="030F0702030302020204" pitchFamily="66" charset="0"/>
                        </a:rPr>
                        <a:t>Boost:</a:t>
                      </a:r>
                      <a:endParaRPr lang="en-GB" b="1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mic Sans MS" panose="030F0702030302020204" pitchFamily="66" charset="0"/>
                        </a:rPr>
                        <a:t>Describe</a:t>
                      </a:r>
                      <a:r>
                        <a:rPr lang="en-GB" baseline="0" dirty="0" smtClean="0">
                          <a:latin typeface="Comic Sans MS" panose="030F0702030302020204" pitchFamily="66" charset="0"/>
                        </a:rPr>
                        <a:t> the method used to measure the SHC of a material</a:t>
                      </a:r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latin typeface="Comic Sans MS" panose="030F0702030302020204" pitchFamily="66" charset="0"/>
                        </a:rPr>
                        <a:t>Aspire:</a:t>
                      </a:r>
                      <a:endParaRPr lang="en-GB" b="1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mic Sans MS" panose="030F0702030302020204" pitchFamily="66" charset="0"/>
                        </a:rPr>
                        <a:t>Evaluate this experiment</a:t>
                      </a:r>
                      <a:r>
                        <a:rPr lang="en-GB" baseline="0" dirty="0" smtClean="0">
                          <a:latin typeface="Comic Sans MS" panose="030F0702030302020204" pitchFamily="66" charset="0"/>
                        </a:rPr>
                        <a:t> to highlight and correct errors in measurements</a:t>
                      </a:r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3965145"/>
              </p:ext>
            </p:extLst>
          </p:nvPr>
        </p:nvGraphicFramePr>
        <p:xfrm>
          <a:off x="179512" y="692696"/>
          <a:ext cx="878497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7488832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Objective</a:t>
                      </a:r>
                      <a:endParaRPr lang="en-GB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To </a:t>
                      </a:r>
                      <a:r>
                        <a:rPr lang="en-GB" dirty="0" smtClean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measure the specific heat capacity of different materials</a:t>
                      </a:r>
                      <a:endParaRPr lang="en-GB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1773919"/>
              </p:ext>
            </p:extLst>
          </p:nvPr>
        </p:nvGraphicFramePr>
        <p:xfrm>
          <a:off x="179512" y="3212976"/>
          <a:ext cx="8786918" cy="2839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7778806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GB" dirty="0" smtClean="0">
                          <a:latin typeface="Comic Sans MS" panose="030F0702030302020204" pitchFamily="66" charset="0"/>
                        </a:rPr>
                        <a:t>Starter</a:t>
                      </a:r>
                      <a:r>
                        <a:rPr lang="en-GB" baseline="0" dirty="0" smtClean="0">
                          <a:latin typeface="Comic Sans MS" panose="030F0702030302020204" pitchFamily="66" charset="0"/>
                        </a:rPr>
                        <a:t> activity (5 minutes):</a:t>
                      </a:r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latin typeface="Comic Sans MS" panose="030F0702030302020204" pitchFamily="66" charset="0"/>
                        </a:rPr>
                        <a:t>Key: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Comic Sans MS" panose="030F0702030302020204" pitchFamily="66" charset="0"/>
                        </a:rPr>
                        <a:t>Which material would get to</a:t>
                      </a:r>
                      <a:r>
                        <a:rPr lang="en-GB" baseline="0" dirty="0" smtClean="0">
                          <a:latin typeface="Comic Sans MS" panose="030F0702030302020204" pitchFamily="66" charset="0"/>
                        </a:rPr>
                        <a:t> the highest temperature in 2 minutes if placed in an oven?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aseline="0" dirty="0" smtClean="0">
                        <a:latin typeface="Comic Sans MS" panose="030F0702030302020204" pitchFamily="66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 smtClean="0">
                          <a:latin typeface="Comic Sans MS" panose="030F0702030302020204" pitchFamily="66" charset="0"/>
                        </a:rPr>
                        <a:t>a) water; b) a block of copper; c) a concrete block</a:t>
                      </a:r>
                      <a:endParaRPr lang="en-GB" dirty="0" smtClean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latin typeface="Comic Sans MS" panose="030F0702030302020204" pitchFamily="66" charset="0"/>
                        </a:rPr>
                        <a:t>Boost: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Comic Sans MS" panose="030F0702030302020204" pitchFamily="66" charset="0"/>
                        </a:rPr>
                        <a:t>Try to explain why you think the choice you have made would reach the highest temperature</a:t>
                      </a:r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latin typeface="Comic Sans MS" panose="030F0702030302020204" pitchFamily="66" charset="0"/>
                        </a:rPr>
                        <a:t>Aspire: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Comic Sans MS" panose="030F0702030302020204" pitchFamily="66" charset="0"/>
                        </a:rPr>
                        <a:t>Explain</a:t>
                      </a:r>
                      <a:r>
                        <a:rPr lang="en-GB" baseline="0" dirty="0" smtClean="0">
                          <a:latin typeface="Comic Sans MS" panose="030F0702030302020204" pitchFamily="66" charset="0"/>
                        </a:rPr>
                        <a:t> the features of the materials that allow them to heat either quicker or slower</a:t>
                      </a:r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2658058"/>
              </p:ext>
            </p:extLst>
          </p:nvPr>
        </p:nvGraphicFramePr>
        <p:xfrm>
          <a:off x="179512" y="116632"/>
          <a:ext cx="8784975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28325"/>
                <a:gridCol w="2928325"/>
                <a:gridCol w="2928325"/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u="sng" dirty="0" smtClean="0">
                          <a:latin typeface="Comic Sans MS" panose="030F0702030302020204" pitchFamily="66" charset="0"/>
                        </a:rPr>
                        <a:t>CW</a:t>
                      </a:r>
                      <a:endParaRPr lang="en-GB" b="1" u="sng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u="sng" dirty="0" smtClean="0">
                          <a:latin typeface="Comic Sans MS" panose="030F0702030302020204" pitchFamily="66" charset="0"/>
                        </a:rPr>
                        <a:t>Specific heat capacity</a:t>
                      </a:r>
                      <a:endParaRPr lang="en-GB" b="1" u="sng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 u="sng" dirty="0" smtClean="0">
                          <a:latin typeface="Comic Sans MS" panose="030F0702030302020204" pitchFamily="66" charset="0"/>
                        </a:rPr>
                        <a:t>October </a:t>
                      </a:r>
                      <a:r>
                        <a:rPr lang="en-GB" b="1" u="sng" dirty="0" smtClean="0">
                          <a:latin typeface="Comic Sans MS" panose="030F0702030302020204" pitchFamily="66" charset="0"/>
                        </a:rPr>
                        <a:t>10</a:t>
                      </a:r>
                      <a:r>
                        <a:rPr lang="en-GB" b="1" u="sng" baseline="30000" dirty="0" smtClean="0">
                          <a:latin typeface="Comic Sans MS" panose="030F0702030302020204" pitchFamily="66" charset="0"/>
                        </a:rPr>
                        <a:t>th</a:t>
                      </a:r>
                      <a:r>
                        <a:rPr lang="en-GB" b="1" u="sng" dirty="0" smtClean="0"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b="1" u="sng" dirty="0" smtClean="0">
                          <a:latin typeface="Comic Sans MS" panose="030F0702030302020204" pitchFamily="66" charset="0"/>
                        </a:rPr>
                        <a:t>2014</a:t>
                      </a:r>
                      <a:endParaRPr lang="en-GB" b="1" u="sng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5136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/>
          <a:lstStyle/>
          <a:p>
            <a:r>
              <a:rPr lang="en-GB" dirty="0" smtClean="0"/>
              <a:t>What is the definition of specific heat capacity?</a:t>
            </a:r>
          </a:p>
          <a:p>
            <a:r>
              <a:rPr lang="en-GB" dirty="0" smtClean="0"/>
              <a:t>Energy required to raise the temperature of one kg of a substance by 1K</a:t>
            </a:r>
          </a:p>
          <a:p>
            <a:r>
              <a:rPr lang="en-GB" dirty="0" smtClean="0"/>
              <a:t>What are the units?</a:t>
            </a:r>
          </a:p>
          <a:p>
            <a:r>
              <a:rPr lang="en-GB" dirty="0" smtClean="0"/>
              <a:t>Jkg</a:t>
            </a:r>
            <a:r>
              <a:rPr lang="en-GB" baseline="30000" dirty="0" smtClean="0"/>
              <a:t>-1</a:t>
            </a:r>
            <a:r>
              <a:rPr lang="en-GB" dirty="0" smtClean="0"/>
              <a:t>K</a:t>
            </a:r>
            <a:r>
              <a:rPr lang="en-GB" baseline="30000" dirty="0" smtClean="0"/>
              <a:t>-1</a:t>
            </a:r>
            <a:endParaRPr lang="en-GB" baseline="300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6862724"/>
              </p:ext>
            </p:extLst>
          </p:nvPr>
        </p:nvGraphicFramePr>
        <p:xfrm>
          <a:off x="251520" y="188640"/>
          <a:ext cx="8784976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7776864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GB" dirty="0" smtClean="0">
                          <a:latin typeface="Comic Sans MS" panose="030F0702030302020204" pitchFamily="66" charset="0"/>
                        </a:rPr>
                        <a:t>From</a:t>
                      </a:r>
                      <a:r>
                        <a:rPr lang="en-GB" baseline="0" dirty="0" smtClean="0">
                          <a:latin typeface="Comic Sans MS" panose="030F0702030302020204" pitchFamily="66" charset="0"/>
                        </a:rPr>
                        <a:t> my learning today I will be able to:</a:t>
                      </a:r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latin typeface="Comic Sans MS" panose="030F0702030302020204" pitchFamily="66" charset="0"/>
                        </a:rPr>
                        <a:t>Key:</a:t>
                      </a:r>
                      <a:endParaRPr lang="en-GB" b="1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 smtClean="0">
                          <a:latin typeface="Comic Sans MS" panose="030F0702030302020204" pitchFamily="66" charset="0"/>
                        </a:rPr>
                        <a:t>Calculate specific heat capacities for different materials</a:t>
                      </a:r>
                      <a:endParaRPr lang="en-GB" dirty="0" smtClean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latin typeface="Comic Sans MS" panose="030F0702030302020204" pitchFamily="66" charset="0"/>
                        </a:rPr>
                        <a:t>Boost:</a:t>
                      </a:r>
                      <a:endParaRPr lang="en-GB" b="1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mic Sans MS" panose="030F0702030302020204" pitchFamily="66" charset="0"/>
                        </a:rPr>
                        <a:t>Describe</a:t>
                      </a:r>
                      <a:r>
                        <a:rPr lang="en-GB" baseline="0" dirty="0" smtClean="0">
                          <a:latin typeface="Comic Sans MS" panose="030F0702030302020204" pitchFamily="66" charset="0"/>
                        </a:rPr>
                        <a:t> the method used to measure the SHC of a material</a:t>
                      </a:r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latin typeface="Comic Sans MS" panose="030F0702030302020204" pitchFamily="66" charset="0"/>
                        </a:rPr>
                        <a:t>Aspire:</a:t>
                      </a:r>
                      <a:endParaRPr lang="en-GB" b="1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mic Sans MS" panose="030F0702030302020204" pitchFamily="66" charset="0"/>
                        </a:rPr>
                        <a:t>Evaluate this experiment</a:t>
                      </a:r>
                      <a:r>
                        <a:rPr lang="en-GB" baseline="0" dirty="0" smtClean="0">
                          <a:latin typeface="Comic Sans MS" panose="030F0702030302020204" pitchFamily="66" charset="0"/>
                        </a:rPr>
                        <a:t> to highlight and correct errors in measurements</a:t>
                      </a:r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7160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/>
          <a:lstStyle/>
          <a:p>
            <a:r>
              <a:rPr lang="en-GB" dirty="0" smtClean="0"/>
              <a:t>Using the equipment on the trolley carry out an experiment to measure the SHC of:</a:t>
            </a:r>
          </a:p>
          <a:p>
            <a:r>
              <a:rPr lang="en-GB" dirty="0" smtClean="0"/>
              <a:t>AJ and Luke – Aluminium</a:t>
            </a:r>
          </a:p>
          <a:p>
            <a:r>
              <a:rPr lang="en-GB" dirty="0" smtClean="0"/>
              <a:t>Harvey and James – Brass</a:t>
            </a:r>
          </a:p>
          <a:p>
            <a:r>
              <a:rPr lang="en-GB" dirty="0" smtClean="0"/>
              <a:t>Dan and Dom - Iron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4960117"/>
              </p:ext>
            </p:extLst>
          </p:nvPr>
        </p:nvGraphicFramePr>
        <p:xfrm>
          <a:off x="251520" y="188640"/>
          <a:ext cx="8784976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7776864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GB" dirty="0" smtClean="0">
                          <a:latin typeface="Comic Sans MS" panose="030F0702030302020204" pitchFamily="66" charset="0"/>
                        </a:rPr>
                        <a:t>From</a:t>
                      </a:r>
                      <a:r>
                        <a:rPr lang="en-GB" baseline="0" dirty="0" smtClean="0">
                          <a:latin typeface="Comic Sans MS" panose="030F0702030302020204" pitchFamily="66" charset="0"/>
                        </a:rPr>
                        <a:t> my learning today I will be able to:</a:t>
                      </a:r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latin typeface="Comic Sans MS" panose="030F0702030302020204" pitchFamily="66" charset="0"/>
                        </a:rPr>
                        <a:t>Key:</a:t>
                      </a:r>
                      <a:endParaRPr lang="en-GB" b="1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 smtClean="0">
                          <a:latin typeface="Comic Sans MS" panose="030F0702030302020204" pitchFamily="66" charset="0"/>
                        </a:rPr>
                        <a:t>Calculate specific heat capacities for different materials</a:t>
                      </a:r>
                      <a:endParaRPr lang="en-GB" dirty="0" smtClean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latin typeface="Comic Sans MS" panose="030F0702030302020204" pitchFamily="66" charset="0"/>
                        </a:rPr>
                        <a:t>Boost:</a:t>
                      </a:r>
                      <a:endParaRPr lang="en-GB" b="1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mic Sans MS" panose="030F0702030302020204" pitchFamily="66" charset="0"/>
                        </a:rPr>
                        <a:t>Describe</a:t>
                      </a:r>
                      <a:r>
                        <a:rPr lang="en-GB" baseline="0" dirty="0" smtClean="0">
                          <a:latin typeface="Comic Sans MS" panose="030F0702030302020204" pitchFamily="66" charset="0"/>
                        </a:rPr>
                        <a:t> the method used to measure the SHC of a material</a:t>
                      </a:r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latin typeface="Comic Sans MS" panose="030F0702030302020204" pitchFamily="66" charset="0"/>
                        </a:rPr>
                        <a:t>Aspire:</a:t>
                      </a:r>
                      <a:endParaRPr lang="en-GB" b="1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mic Sans MS" panose="030F0702030302020204" pitchFamily="66" charset="0"/>
                        </a:rPr>
                        <a:t>Evaluate this experiment</a:t>
                      </a:r>
                      <a:r>
                        <a:rPr lang="en-GB" baseline="0" dirty="0" smtClean="0">
                          <a:latin typeface="Comic Sans MS" panose="030F0702030302020204" pitchFamily="66" charset="0"/>
                        </a:rPr>
                        <a:t> to highlight and correct errors in measurements</a:t>
                      </a:r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5441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Using the equipment on the trolley carry out an experiment to measure the SHC of:</a:t>
            </a:r>
          </a:p>
          <a:p>
            <a:r>
              <a:rPr lang="en-GB" dirty="0" smtClean="0"/>
              <a:t>AJ and Luke – Aluminium</a:t>
            </a:r>
          </a:p>
          <a:p>
            <a:r>
              <a:rPr lang="en-GB" dirty="0" smtClean="0"/>
              <a:t>Harvey and James – Brass</a:t>
            </a:r>
          </a:p>
          <a:p>
            <a:r>
              <a:rPr lang="en-GB" dirty="0" smtClean="0"/>
              <a:t>Dan and Dom – Iron</a:t>
            </a:r>
          </a:p>
          <a:p>
            <a:r>
              <a:rPr lang="en-GB" dirty="0" smtClean="0"/>
              <a:t>Try and minimise errors in your experiment</a:t>
            </a:r>
          </a:p>
          <a:p>
            <a:r>
              <a:rPr lang="en-GB" dirty="0" smtClean="0"/>
              <a:t>Once you have your data calculate the value you obtained and give a % error</a:t>
            </a:r>
          </a:p>
          <a:p>
            <a:r>
              <a:rPr lang="en-GB" dirty="0" smtClean="0"/>
              <a:t>Compare this to the actual value for the material</a:t>
            </a:r>
          </a:p>
          <a:p>
            <a:r>
              <a:rPr lang="en-GB" dirty="0" smtClean="0"/>
              <a:t>Evaluate your experiment 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173645"/>
              </p:ext>
            </p:extLst>
          </p:nvPr>
        </p:nvGraphicFramePr>
        <p:xfrm>
          <a:off x="251520" y="188640"/>
          <a:ext cx="8784976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7776864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GB" dirty="0" smtClean="0">
                          <a:latin typeface="Comic Sans MS" panose="030F0702030302020204" pitchFamily="66" charset="0"/>
                        </a:rPr>
                        <a:t>From</a:t>
                      </a:r>
                      <a:r>
                        <a:rPr lang="en-GB" baseline="0" dirty="0" smtClean="0">
                          <a:latin typeface="Comic Sans MS" panose="030F0702030302020204" pitchFamily="66" charset="0"/>
                        </a:rPr>
                        <a:t> my learning today I will be able to:</a:t>
                      </a:r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latin typeface="Comic Sans MS" panose="030F0702030302020204" pitchFamily="66" charset="0"/>
                        </a:rPr>
                        <a:t>Key:</a:t>
                      </a:r>
                      <a:endParaRPr lang="en-GB" b="1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 smtClean="0">
                          <a:latin typeface="Comic Sans MS" panose="030F0702030302020204" pitchFamily="66" charset="0"/>
                        </a:rPr>
                        <a:t>Calculate specific heat capacities for different materials</a:t>
                      </a:r>
                      <a:endParaRPr lang="en-GB" dirty="0" smtClean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latin typeface="Comic Sans MS" panose="030F0702030302020204" pitchFamily="66" charset="0"/>
                        </a:rPr>
                        <a:t>Boost:</a:t>
                      </a:r>
                      <a:endParaRPr lang="en-GB" b="1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mic Sans MS" panose="030F0702030302020204" pitchFamily="66" charset="0"/>
                        </a:rPr>
                        <a:t>Describe</a:t>
                      </a:r>
                      <a:r>
                        <a:rPr lang="en-GB" baseline="0" dirty="0" smtClean="0">
                          <a:latin typeface="Comic Sans MS" panose="030F0702030302020204" pitchFamily="66" charset="0"/>
                        </a:rPr>
                        <a:t> the method used to measure the SHC of a material</a:t>
                      </a:r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latin typeface="Comic Sans MS" panose="030F0702030302020204" pitchFamily="66" charset="0"/>
                        </a:rPr>
                        <a:t>Aspire:</a:t>
                      </a:r>
                      <a:endParaRPr lang="en-GB" b="1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mic Sans MS" panose="030F0702030302020204" pitchFamily="66" charset="0"/>
                        </a:rPr>
                        <a:t>Evaluate this experiment</a:t>
                      </a:r>
                      <a:r>
                        <a:rPr lang="en-GB" baseline="0" dirty="0" smtClean="0">
                          <a:latin typeface="Comic Sans MS" panose="030F0702030302020204" pitchFamily="66" charset="0"/>
                        </a:rPr>
                        <a:t> to highlight and correct errors in measurements</a:t>
                      </a:r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6614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394</Words>
  <Application>Microsoft Office PowerPoint</Application>
  <PresentationFormat>On-screen Show (4:3)</PresentationFormat>
  <Paragraphs>58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 Swallow</dc:creator>
  <cp:lastModifiedBy>Iain Holmes</cp:lastModifiedBy>
  <cp:revision>10</cp:revision>
  <dcterms:created xsi:type="dcterms:W3CDTF">2014-10-05T09:30:59Z</dcterms:created>
  <dcterms:modified xsi:type="dcterms:W3CDTF">2014-10-09T11:59:37Z</dcterms:modified>
</cp:coreProperties>
</file>