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7" r:id="rId2"/>
    <p:sldId id="258" r:id="rId3"/>
    <p:sldId id="262" r:id="rId4"/>
    <p:sldId id="263" r:id="rId5"/>
    <p:sldId id="264" r:id="rId6"/>
    <p:sldId id="271" r:id="rId7"/>
    <p:sldId id="265" r:id="rId8"/>
    <p:sldId id="266" r:id="rId9"/>
    <p:sldId id="273" r:id="rId10"/>
    <p:sldId id="268" r:id="rId11"/>
    <p:sldId id="269" r:id="rId12"/>
    <p:sldId id="272" r:id="rId13"/>
    <p:sldId id="270" r:id="rId14"/>
    <p:sldId id="267" r:id="rId15"/>
    <p:sldId id="26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108" y="75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B51CC4-FAD7-4FBC-AB6B-49EC14786A83}" type="datetimeFigureOut">
              <a:rPr lang="en-GB" smtClean="0"/>
              <a:t>04/10/2018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CF0594-4B6F-4502-A648-6DF8A514B83F}" type="slidenum">
              <a:rPr lang="en-GB" smtClean="0"/>
              <a:t>‹#›</a:t>
            </a:fld>
            <a:endParaRPr lang="en-GB"/>
          </a:p>
        </p:txBody>
      </p:sp>
    </p:spTree>
    <p:extLst>
      <p:ext uri="{BB962C8B-B14F-4D97-AF65-F5344CB8AC3E}">
        <p14:creationId xmlns:p14="http://schemas.microsoft.com/office/powerpoint/2010/main" val="16897188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2CA8EA1-199E-4F20-A4A4-19FD87B58F8D}" type="slidenum">
              <a:rPr lang="en-GB" altLang="en-US"/>
              <a:pPr eaLnBrk="1" hangingPunct="1"/>
              <a:t>6</a:t>
            </a:fld>
            <a:endParaRPr lang="en-GB" altLang="en-US"/>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0265585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5504484-3318-4244-9397-5A3F99A455BF}" type="slidenum">
              <a:rPr lang="en-GB" altLang="en-US"/>
              <a:pPr eaLnBrk="1" hangingPunct="1"/>
              <a:t>9</a:t>
            </a:fld>
            <a:endParaRPr lang="en-GB" altLang="en-US"/>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3817415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BC776A8-C2BA-4154-AFB5-D4FF711671A7}" type="slidenum">
              <a:rPr lang="en-GB" altLang="en-US"/>
              <a:pPr eaLnBrk="1" hangingPunct="1"/>
              <a:t>12</a:t>
            </a:fld>
            <a:endParaRPr lang="en-GB" altLang="en-US"/>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2144416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B09DC94-B61F-427F-9D02-81F9A0316177}" type="datetimeFigureOut">
              <a:rPr lang="en-GB" smtClean="0">
                <a:solidFill>
                  <a:prstClr val="black">
                    <a:tint val="75000"/>
                  </a:prstClr>
                </a:solidFill>
              </a:rPr>
              <a:pPr/>
              <a:t>04/10/2018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857872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09DC94-B61F-427F-9D02-81F9A0316177}" type="datetimeFigureOut">
              <a:rPr lang="en-GB" smtClean="0">
                <a:solidFill>
                  <a:prstClr val="black">
                    <a:tint val="75000"/>
                  </a:prstClr>
                </a:solidFill>
              </a:rPr>
              <a:pPr/>
              <a:t>04/10/2018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464373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09DC94-B61F-427F-9D02-81F9A0316177}" type="datetimeFigureOut">
              <a:rPr lang="en-GB" smtClean="0">
                <a:solidFill>
                  <a:prstClr val="black">
                    <a:tint val="75000"/>
                  </a:prstClr>
                </a:solidFill>
              </a:rPr>
              <a:pPr/>
              <a:t>04/10/2018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484884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09DC94-B61F-427F-9D02-81F9A0316177}" type="datetimeFigureOut">
              <a:rPr lang="en-GB" smtClean="0">
                <a:solidFill>
                  <a:prstClr val="black">
                    <a:tint val="75000"/>
                  </a:prstClr>
                </a:solidFill>
              </a:rPr>
              <a:pPr/>
              <a:t>04/10/2018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7562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09DC94-B61F-427F-9D02-81F9A0316177}" type="datetimeFigureOut">
              <a:rPr lang="en-GB" smtClean="0">
                <a:solidFill>
                  <a:prstClr val="black">
                    <a:tint val="75000"/>
                  </a:prstClr>
                </a:solidFill>
              </a:rPr>
              <a:pPr/>
              <a:t>04/10/2018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09951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B09DC94-B61F-427F-9D02-81F9A0316177}" type="datetimeFigureOut">
              <a:rPr lang="en-GB" smtClean="0">
                <a:solidFill>
                  <a:prstClr val="black">
                    <a:tint val="75000"/>
                  </a:prstClr>
                </a:solidFill>
              </a:rPr>
              <a:pPr/>
              <a:t>04/10/2018</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014774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B09DC94-B61F-427F-9D02-81F9A0316177}" type="datetimeFigureOut">
              <a:rPr lang="en-GB" smtClean="0">
                <a:solidFill>
                  <a:prstClr val="black">
                    <a:tint val="75000"/>
                  </a:prstClr>
                </a:solidFill>
              </a:rPr>
              <a:pPr/>
              <a:t>04/10/2018</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431701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B09DC94-B61F-427F-9D02-81F9A0316177}" type="datetimeFigureOut">
              <a:rPr lang="en-GB" smtClean="0">
                <a:solidFill>
                  <a:prstClr val="black">
                    <a:tint val="75000"/>
                  </a:prstClr>
                </a:solidFill>
              </a:rPr>
              <a:pPr/>
              <a:t>04/10/2018</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930443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09DC94-B61F-427F-9D02-81F9A0316177}" type="datetimeFigureOut">
              <a:rPr lang="en-GB" smtClean="0">
                <a:solidFill>
                  <a:prstClr val="black">
                    <a:tint val="75000"/>
                  </a:prstClr>
                </a:solidFill>
              </a:rPr>
              <a:pPr/>
              <a:t>04/10/2018</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805415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09DC94-B61F-427F-9D02-81F9A0316177}" type="datetimeFigureOut">
              <a:rPr lang="en-GB" smtClean="0">
                <a:solidFill>
                  <a:prstClr val="black">
                    <a:tint val="75000"/>
                  </a:prstClr>
                </a:solidFill>
              </a:rPr>
              <a:pPr/>
              <a:t>04/10/2018</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829904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09DC94-B61F-427F-9D02-81F9A0316177}" type="datetimeFigureOut">
              <a:rPr lang="en-GB" smtClean="0">
                <a:solidFill>
                  <a:prstClr val="black">
                    <a:tint val="75000"/>
                  </a:prstClr>
                </a:solidFill>
              </a:rPr>
              <a:pPr/>
              <a:t>04/10/2018</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257219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09DC94-B61F-427F-9D02-81F9A0316177}" type="datetimeFigureOut">
              <a:rPr lang="en-GB" smtClean="0">
                <a:solidFill>
                  <a:prstClr val="black">
                    <a:tint val="75000"/>
                  </a:prstClr>
                </a:solidFill>
              </a:rPr>
              <a:pPr/>
              <a:t>04/10/2018</a:t>
            </a:fld>
            <a:endParaRPr lang="en-GB">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
        <p:nvSpPr>
          <p:cNvPr id="7" name="TextBox 6"/>
          <p:cNvSpPr txBox="1"/>
          <p:nvPr userDrawn="1"/>
        </p:nvSpPr>
        <p:spPr>
          <a:xfrm>
            <a:off x="0" y="0"/>
            <a:ext cx="9144000" cy="369332"/>
          </a:xfrm>
          <a:prstGeom prst="rect">
            <a:avLst/>
          </a:prstGeom>
          <a:solidFill>
            <a:srgbClr val="FFFF00"/>
          </a:solidFill>
        </p:spPr>
        <p:txBody>
          <a:bodyPr wrap="square" rtlCol="0">
            <a:spAutoFit/>
          </a:bodyPr>
          <a:lstStyle/>
          <a:p>
            <a:r>
              <a:rPr lang="en-GB" dirty="0" smtClean="0">
                <a:solidFill>
                  <a:prstClr val="black"/>
                </a:solidFill>
                <a:latin typeface="Comic Sans MS" panose="030F0702030302020204" pitchFamily="66" charset="0"/>
              </a:rPr>
              <a:t>LO: To</a:t>
            </a:r>
            <a:r>
              <a:rPr lang="en-GB" baseline="0" dirty="0" smtClean="0">
                <a:solidFill>
                  <a:prstClr val="black"/>
                </a:solidFill>
                <a:latin typeface="Comic Sans MS" panose="030F0702030302020204" pitchFamily="66" charset="0"/>
              </a:rPr>
              <a:t> understand different Gas Laws</a:t>
            </a:r>
            <a:endParaRPr lang="en-GB" dirty="0">
              <a:solidFill>
                <a:prstClr val="black"/>
              </a:solidFill>
              <a:latin typeface="Comic Sans MS" panose="030F0702030302020204" pitchFamily="66" charset="0"/>
            </a:endParaRPr>
          </a:p>
        </p:txBody>
      </p:sp>
      <p:sp>
        <p:nvSpPr>
          <p:cNvPr id="8" name="TextBox 7"/>
          <p:cNvSpPr txBox="1"/>
          <p:nvPr userDrawn="1"/>
        </p:nvSpPr>
        <p:spPr>
          <a:xfrm>
            <a:off x="0" y="365126"/>
            <a:ext cx="9144000" cy="369332"/>
          </a:xfrm>
          <a:prstGeom prst="rect">
            <a:avLst/>
          </a:prstGeom>
          <a:solidFill>
            <a:srgbClr val="00B0F0"/>
          </a:solidFill>
        </p:spPr>
        <p:txBody>
          <a:bodyPr wrap="square" rtlCol="0">
            <a:spAutoFit/>
          </a:bodyPr>
          <a:lstStyle/>
          <a:p>
            <a:r>
              <a:rPr lang="en-GB" dirty="0">
                <a:solidFill>
                  <a:prstClr val="black"/>
                </a:solidFill>
                <a:latin typeface="Comic Sans MS" panose="030F0702030302020204" pitchFamily="66" charset="0"/>
              </a:rPr>
              <a:t>Key Words</a:t>
            </a:r>
            <a:r>
              <a:rPr lang="en-GB" dirty="0" smtClean="0">
                <a:solidFill>
                  <a:prstClr val="black"/>
                </a:solidFill>
                <a:latin typeface="Comic Sans MS" panose="030F0702030302020204" pitchFamily="66" charset="0"/>
              </a:rPr>
              <a:t>: Charles, Pressure, Boyles, Temperature, mass, Volume </a:t>
            </a:r>
            <a:endParaRPr lang="en-GB" dirty="0">
              <a:solidFill>
                <a:prstClr val="black"/>
              </a:solidFill>
              <a:latin typeface="Comic Sans MS" panose="030F0702030302020204" pitchFamily="66" charset="0"/>
            </a:endParaRPr>
          </a:p>
        </p:txBody>
      </p:sp>
    </p:spTree>
    <p:extLst>
      <p:ext uri="{BB962C8B-B14F-4D97-AF65-F5344CB8AC3E}">
        <p14:creationId xmlns:p14="http://schemas.microsoft.com/office/powerpoint/2010/main" val="35171745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8.png"/><Relationship Id="rId4" Type="http://schemas.openxmlformats.org/officeDocument/2006/relationships/image" Target="../media/image7.wmf"/></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oleObject" Target="../embeddings/oleObject4.bin"/><Relationship Id="rId7"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1.wmf"/><Relationship Id="rId5" Type="http://schemas.openxmlformats.org/officeDocument/2006/relationships/oleObject" Target="../embeddings/oleObject5.bin"/><Relationship Id="rId4" Type="http://schemas.openxmlformats.org/officeDocument/2006/relationships/image" Target="../media/image10.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14.png"/><Relationship Id="rId4" Type="http://schemas.openxmlformats.org/officeDocument/2006/relationships/image" Target="../media/image13.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physics-chemistry-interactive-flash-animation.com/matter_change_state_measurement_mass_volume/pressure_volume_boyle_mariotte_law_ideal_gas_closed_system_MCQ.htm" TargetMode="External"/><Relationship Id="rId2" Type="http://schemas.openxmlformats.org/officeDocument/2006/relationships/hyperlink" Target="http://labs.minutelabs.io/Brownian-Motion/" TargetMode="External"/><Relationship Id="rId1" Type="http://schemas.openxmlformats.org/officeDocument/2006/relationships/slideLayout" Target="../slideLayouts/slideLayout1.xml"/><Relationship Id="rId4" Type="http://schemas.openxmlformats.org/officeDocument/2006/relationships/hyperlink" Target="https://phet.colorado.edu/en/simulation/gas-properties"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5.wmf"/></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5CC31813-D645-4F9D-BFD2-65F377D5AD62}" type="datetime4">
              <a:rPr lang="en-GB">
                <a:solidFill>
                  <a:prstClr val="black">
                    <a:tint val="75000"/>
                  </a:prstClr>
                </a:solidFill>
              </a:rPr>
              <a:pPr>
                <a:defRPr/>
              </a:pPr>
              <a:t>04 October 2018</a:t>
            </a:fld>
            <a:endParaRPr lang="en-GB">
              <a:solidFill>
                <a:prstClr val="black">
                  <a:tint val="75000"/>
                </a:prstClr>
              </a:solidFill>
            </a:endParaRPr>
          </a:p>
        </p:txBody>
      </p:sp>
      <p:sp>
        <p:nvSpPr>
          <p:cNvPr id="37891" name="Content Placeholder 2"/>
          <p:cNvSpPr>
            <a:spLocks noGrp="1"/>
          </p:cNvSpPr>
          <p:nvPr>
            <p:ph idx="1"/>
          </p:nvPr>
        </p:nvSpPr>
        <p:spPr>
          <a:xfrm>
            <a:off x="628650" y="5263769"/>
            <a:ext cx="7886700" cy="4351338"/>
          </a:xfrm>
        </p:spPr>
        <p:txBody>
          <a:bodyPr/>
          <a:lstStyle/>
          <a:p>
            <a:pPr>
              <a:buFont typeface="Arial" panose="020B0604020202020204" pitchFamily="34" charset="0"/>
              <a:buNone/>
            </a:pPr>
            <a:r>
              <a:rPr lang="en-GB" altLang="en-US" dirty="0" smtClean="0"/>
              <a:t>Objective</a:t>
            </a:r>
          </a:p>
        </p:txBody>
      </p:sp>
      <p:graphicFrame>
        <p:nvGraphicFramePr>
          <p:cNvPr id="30" name="Table 29"/>
          <p:cNvGraphicFramePr>
            <a:graphicFrameLocks noGrp="1"/>
          </p:cNvGraphicFramePr>
          <p:nvPr>
            <p:extLst>
              <p:ext uri="{D42A27DB-BD31-4B8C-83A1-F6EECF244321}">
                <p14:modId xmlns:p14="http://schemas.microsoft.com/office/powerpoint/2010/main" val="3935128622"/>
              </p:ext>
            </p:extLst>
          </p:nvPr>
        </p:nvGraphicFramePr>
        <p:xfrm>
          <a:off x="0" y="764704"/>
          <a:ext cx="9144000" cy="822660"/>
        </p:xfrm>
        <a:graphic>
          <a:graphicData uri="http://schemas.openxmlformats.org/drawingml/2006/table">
            <a:tbl>
              <a:tblPr firstRow="1" bandRow="1">
                <a:tableStyleId>{2D5ABB26-0587-4C30-8999-92F81FD0307C}</a:tableStyleId>
              </a:tblPr>
              <a:tblGrid>
                <a:gridCol w="2041236">
                  <a:extLst>
                    <a:ext uri="{9D8B030D-6E8A-4147-A177-3AD203B41FA5}">
                      <a16:colId xmlns:a16="http://schemas.microsoft.com/office/drawing/2014/main" val="20000"/>
                    </a:ext>
                  </a:extLst>
                </a:gridCol>
                <a:gridCol w="4618182">
                  <a:extLst>
                    <a:ext uri="{9D8B030D-6E8A-4147-A177-3AD203B41FA5}">
                      <a16:colId xmlns:a16="http://schemas.microsoft.com/office/drawing/2014/main" val="20001"/>
                    </a:ext>
                  </a:extLst>
                </a:gridCol>
                <a:gridCol w="2484582">
                  <a:extLst>
                    <a:ext uri="{9D8B030D-6E8A-4147-A177-3AD203B41FA5}">
                      <a16:colId xmlns:a16="http://schemas.microsoft.com/office/drawing/2014/main" val="20002"/>
                    </a:ext>
                  </a:extLst>
                </a:gridCol>
              </a:tblGrid>
              <a:tr h="822325">
                <a:tc>
                  <a:txBody>
                    <a:bodyPr/>
                    <a:lstStyle/>
                    <a:p>
                      <a:r>
                        <a:rPr lang="en-GB" sz="1800" b="1" u="sng" dirty="0" smtClean="0">
                          <a:latin typeface="Comic Sans MS" panose="030F0702030302020204" pitchFamily="66" charset="0"/>
                        </a:rPr>
                        <a:t>CW</a:t>
                      </a:r>
                      <a:endParaRPr lang="en-GB" sz="1800" b="1" u="sng" dirty="0">
                        <a:latin typeface="Comic Sans MS" panose="030F0702030302020204" pitchFamily="66" charset="0"/>
                      </a:endParaRPr>
                    </a:p>
                  </a:txBody>
                  <a:tcPr marL="91443" marR="91443" marT="45570" marB="4557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400" b="1" u="sng" dirty="0" smtClean="0">
                          <a:latin typeface="Comic Sans MS" panose="030F0702030302020204" pitchFamily="66" charset="0"/>
                        </a:rPr>
                        <a:t>Experimental Gas laws</a:t>
                      </a:r>
                    </a:p>
                    <a:p>
                      <a:pPr algn="ctr"/>
                      <a:endParaRPr lang="en-GB" sz="2400" b="1" u="sng" dirty="0">
                        <a:latin typeface="Comic Sans MS" panose="030F0702030302020204" pitchFamily="66" charset="0"/>
                      </a:endParaRPr>
                    </a:p>
                  </a:txBody>
                  <a:tcPr marL="91443" marR="91443" marT="45570" marB="45570"/>
                </a:tc>
                <a:tc>
                  <a:txBody>
                    <a:bodyPr/>
                    <a:lstStyle/>
                    <a:p>
                      <a:pPr algn="r"/>
                      <a:fld id="{23DC5882-FF6C-467E-8072-EFA141FB0D08}" type="datetime1">
                        <a:rPr lang="en-GB" sz="1800" b="1" u="sng" smtClean="0">
                          <a:latin typeface="Comic Sans MS" panose="030F0702030302020204" pitchFamily="66" charset="0"/>
                        </a:rPr>
                        <a:t>04/10/2018</a:t>
                      </a:fld>
                      <a:endParaRPr lang="en-GB" sz="1800" b="1" u="sng" dirty="0">
                        <a:latin typeface="Comic Sans MS" panose="030F0702030302020204" pitchFamily="66" charset="0"/>
                      </a:endParaRPr>
                    </a:p>
                  </a:txBody>
                  <a:tcPr marL="91443" marR="91443" marT="45570" marB="45570"/>
                </a:tc>
                <a:extLst>
                  <a:ext uri="{0D108BD9-81ED-4DB2-BD59-A6C34878D82A}">
                    <a16:rowId xmlns:a16="http://schemas.microsoft.com/office/drawing/2014/main" val="10000"/>
                  </a:ext>
                </a:extLst>
              </a:tr>
            </a:tbl>
          </a:graphicData>
        </a:graphic>
      </p:graphicFrame>
      <p:graphicFrame>
        <p:nvGraphicFramePr>
          <p:cNvPr id="32" name="Table 31"/>
          <p:cNvGraphicFramePr>
            <a:graphicFrameLocks noGrp="1"/>
          </p:cNvGraphicFramePr>
          <p:nvPr>
            <p:extLst>
              <p:ext uri="{D42A27DB-BD31-4B8C-83A1-F6EECF244321}">
                <p14:modId xmlns:p14="http://schemas.microsoft.com/office/powerpoint/2010/main" val="53721225"/>
              </p:ext>
            </p:extLst>
          </p:nvPr>
        </p:nvGraphicFramePr>
        <p:xfrm>
          <a:off x="296846" y="5045933"/>
          <a:ext cx="8785225" cy="1656953"/>
        </p:xfrm>
        <a:graphic>
          <a:graphicData uri="http://schemas.openxmlformats.org/drawingml/2006/table">
            <a:tbl>
              <a:tblPr firstRow="1" bandRow="1">
                <a:tableStyleId>{5C22544A-7EE6-4342-B048-85BDC9FD1C3A}</a:tableStyleId>
              </a:tblPr>
              <a:tblGrid>
                <a:gridCol w="933057">
                  <a:extLst>
                    <a:ext uri="{9D8B030D-6E8A-4147-A177-3AD203B41FA5}">
                      <a16:colId xmlns:a16="http://schemas.microsoft.com/office/drawing/2014/main" val="20000"/>
                    </a:ext>
                  </a:extLst>
                </a:gridCol>
                <a:gridCol w="7852168">
                  <a:extLst>
                    <a:ext uri="{9D8B030D-6E8A-4147-A177-3AD203B41FA5}">
                      <a16:colId xmlns:a16="http://schemas.microsoft.com/office/drawing/2014/main" val="20001"/>
                    </a:ext>
                  </a:extLst>
                </a:gridCol>
              </a:tblGrid>
              <a:tr h="0">
                <a:tc gridSpan="2">
                  <a:txBody>
                    <a:bodyPr/>
                    <a:lstStyle/>
                    <a:p>
                      <a:r>
                        <a:rPr lang="en-GB" sz="1600" dirty="0" smtClean="0">
                          <a:latin typeface="Comic Sans MS" panose="030F0702030302020204" pitchFamily="66" charset="0"/>
                        </a:rPr>
                        <a:t>From</a:t>
                      </a:r>
                      <a:r>
                        <a:rPr lang="en-GB" sz="1600" baseline="0" dirty="0" smtClean="0">
                          <a:latin typeface="Comic Sans MS" panose="030F0702030302020204" pitchFamily="66" charset="0"/>
                        </a:rPr>
                        <a:t> my learning today I will be able to:</a:t>
                      </a:r>
                      <a:endParaRPr lang="en-GB" sz="1600" dirty="0">
                        <a:latin typeface="Comic Sans MS" panose="030F0702030302020204" pitchFamily="66" charset="0"/>
                      </a:endParaRPr>
                    </a:p>
                  </a:txBody>
                  <a:tcPr marL="91443" marR="91443" marT="45717" marB="45717"/>
                </a:tc>
                <a:tc hMerge="1">
                  <a:txBody>
                    <a:bodyPr/>
                    <a:lstStyle/>
                    <a:p>
                      <a:endParaRPr lang="en-GB"/>
                    </a:p>
                  </a:txBody>
                  <a:tcPr/>
                </a:tc>
                <a:extLst>
                  <a:ext uri="{0D108BD9-81ED-4DB2-BD59-A6C34878D82A}">
                    <a16:rowId xmlns:a16="http://schemas.microsoft.com/office/drawing/2014/main" val="10000"/>
                  </a:ext>
                </a:extLst>
              </a:tr>
              <a:tr h="457240">
                <a:tc>
                  <a:txBody>
                    <a:bodyPr/>
                    <a:lstStyle/>
                    <a:p>
                      <a:pPr algn="ctr"/>
                      <a:r>
                        <a:rPr lang="en-GB" sz="1600" b="1" dirty="0" smtClean="0">
                          <a:latin typeface="Comic Sans MS" panose="030F0702030302020204" pitchFamily="66" charset="0"/>
                        </a:rPr>
                        <a:t>Key:</a:t>
                      </a:r>
                      <a:endParaRPr lang="en-GB" sz="1600" b="1" dirty="0">
                        <a:latin typeface="Comic Sans MS" panose="030F0702030302020204" pitchFamily="66" charset="0"/>
                      </a:endParaRPr>
                    </a:p>
                  </a:txBody>
                  <a:tcPr marL="91443" marR="91443" marT="45717" marB="45717" anchor="ctr">
                    <a:solidFill>
                      <a:srgbClr val="92D050"/>
                    </a:solidFill>
                  </a:tcPr>
                </a:tc>
                <a:tc>
                  <a:txBody>
                    <a:bodyPr/>
                    <a:lstStyle/>
                    <a:p>
                      <a:r>
                        <a:rPr lang="en-GB" sz="1400" b="0" kern="1200" dirty="0" smtClean="0">
                          <a:solidFill>
                            <a:schemeClr val="dk1"/>
                          </a:solidFill>
                          <a:effectLst/>
                          <a:latin typeface="+mn-lt"/>
                          <a:ea typeface="+mn-ea"/>
                          <a:cs typeface="+mn-cs"/>
                        </a:rPr>
                        <a:t>to state the three experimental gas laws and the relationships that derive from them</a:t>
                      </a:r>
                    </a:p>
                  </a:txBody>
                  <a:tcPr>
                    <a:solidFill>
                      <a:srgbClr val="92D050"/>
                    </a:solidFill>
                  </a:tcPr>
                </a:tc>
                <a:extLst>
                  <a:ext uri="{0D108BD9-81ED-4DB2-BD59-A6C34878D82A}">
                    <a16:rowId xmlns:a16="http://schemas.microsoft.com/office/drawing/2014/main" val="10001"/>
                  </a:ext>
                </a:extLst>
              </a:tr>
              <a:tr h="529165">
                <a:tc>
                  <a:txBody>
                    <a:bodyPr/>
                    <a:lstStyle/>
                    <a:p>
                      <a:pPr algn="ctr"/>
                      <a:r>
                        <a:rPr lang="en-GB" sz="1600" b="1" dirty="0" smtClean="0">
                          <a:latin typeface="Comic Sans MS" panose="030F0702030302020204" pitchFamily="66" charset="0"/>
                        </a:rPr>
                        <a:t>Boost:</a:t>
                      </a:r>
                      <a:endParaRPr lang="en-GB" sz="1600" b="1" dirty="0">
                        <a:latin typeface="Comic Sans MS" panose="030F0702030302020204" pitchFamily="66" charset="0"/>
                      </a:endParaRPr>
                    </a:p>
                  </a:txBody>
                  <a:tcPr marL="91443" marR="91443" marT="45717" marB="45717" anchor="ctr">
                    <a:solidFill>
                      <a:srgbClr val="FFC000"/>
                    </a:solidFill>
                  </a:tcPr>
                </a:tc>
                <a:tc>
                  <a:txBody>
                    <a:bodyPr/>
                    <a:lstStyle/>
                    <a:p>
                      <a:r>
                        <a:rPr lang="en-GB" sz="1400" b="0" kern="1200" dirty="0" smtClean="0">
                          <a:solidFill>
                            <a:schemeClr val="dk1"/>
                          </a:solidFill>
                          <a:effectLst/>
                          <a:latin typeface="+mn-lt"/>
                          <a:ea typeface="+mn-ea"/>
                          <a:cs typeface="+mn-cs"/>
                        </a:rPr>
                        <a:t>describe the experiments and the consequences of the results</a:t>
                      </a:r>
                      <a:endParaRPr lang="en-GB" sz="1400" b="0" dirty="0"/>
                    </a:p>
                  </a:txBody>
                  <a:tcPr>
                    <a:solidFill>
                      <a:srgbClr val="FFC000"/>
                    </a:solidFill>
                  </a:tcPr>
                </a:tc>
                <a:extLst>
                  <a:ext uri="{0D108BD9-81ED-4DB2-BD59-A6C34878D82A}">
                    <a16:rowId xmlns:a16="http://schemas.microsoft.com/office/drawing/2014/main" val="10002"/>
                  </a:ext>
                </a:extLst>
              </a:tr>
              <a:tr h="140456">
                <a:tc>
                  <a:txBody>
                    <a:bodyPr/>
                    <a:lstStyle/>
                    <a:p>
                      <a:pPr algn="ctr"/>
                      <a:r>
                        <a:rPr lang="en-GB" sz="1600" b="1" dirty="0" smtClean="0">
                          <a:latin typeface="Comic Sans MS" panose="030F0702030302020204" pitchFamily="66" charset="0"/>
                        </a:rPr>
                        <a:t>Aspire:</a:t>
                      </a:r>
                      <a:endParaRPr lang="en-GB" sz="1600" b="1" dirty="0">
                        <a:latin typeface="Comic Sans MS" panose="030F0702030302020204" pitchFamily="66" charset="0"/>
                      </a:endParaRPr>
                    </a:p>
                  </a:txBody>
                  <a:tcPr marL="91443" marR="91443" marT="45717" marB="45717" anchor="ct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smtClean="0">
                          <a:solidFill>
                            <a:schemeClr val="dk1"/>
                          </a:solidFill>
                          <a:effectLst/>
                          <a:latin typeface="+mn-lt"/>
                          <a:ea typeface="+mn-ea"/>
                          <a:cs typeface="+mn-cs"/>
                        </a:rPr>
                        <a:t>use the gas laws to calculate unknown quantities</a:t>
                      </a:r>
                      <a:endParaRPr lang="en-GB" sz="1400" b="0" dirty="0" smtClean="0"/>
                    </a:p>
                  </a:txBody>
                  <a:tcPr>
                    <a:solidFill>
                      <a:schemeClr val="accent2">
                        <a:lumMod val="40000"/>
                        <a:lumOff val="60000"/>
                      </a:schemeClr>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0926706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916" y="768822"/>
            <a:ext cx="8229600" cy="715962"/>
          </a:xfrm>
        </p:spPr>
        <p:txBody>
          <a:bodyPr>
            <a:normAutofit/>
          </a:bodyPr>
          <a:lstStyle/>
          <a:p>
            <a:r>
              <a:rPr lang="en-GB" u="sng" dirty="0" smtClean="0"/>
              <a:t>The Pressure Law</a:t>
            </a:r>
            <a:endParaRPr lang="en-GB" u="sng" dirty="0"/>
          </a:p>
        </p:txBody>
      </p:sp>
      <p:sp>
        <p:nvSpPr>
          <p:cNvPr id="3" name="Content Placeholder 2"/>
          <p:cNvSpPr>
            <a:spLocks noGrp="1"/>
          </p:cNvSpPr>
          <p:nvPr>
            <p:ph idx="1"/>
          </p:nvPr>
        </p:nvSpPr>
        <p:spPr>
          <a:xfrm>
            <a:off x="251520" y="1484784"/>
            <a:ext cx="8763000" cy="2514600"/>
          </a:xfrm>
        </p:spPr>
        <p:txBody>
          <a:bodyPr>
            <a:normAutofit/>
          </a:bodyPr>
          <a:lstStyle/>
          <a:p>
            <a:r>
              <a:rPr lang="en-GB" dirty="0" smtClean="0"/>
              <a:t>Reducing the temperature of a gas at a fixed volume reduces the pressure</a:t>
            </a:r>
          </a:p>
          <a:p>
            <a:r>
              <a:rPr lang="en-GB" dirty="0" smtClean="0"/>
              <a:t>As for Charles’ Law plotting this on a graph gives a straight line with an intercept at 0K</a:t>
            </a:r>
          </a:p>
          <a:p>
            <a:r>
              <a:rPr lang="en-GB" dirty="0" smtClean="0"/>
              <a:t>The mathematical relationship is therefore:</a:t>
            </a:r>
            <a:endParaRPr lang="en-GB" dirty="0"/>
          </a:p>
        </p:txBody>
      </p:sp>
      <p:graphicFrame>
        <p:nvGraphicFramePr>
          <p:cNvPr id="4" name="Object 3"/>
          <p:cNvGraphicFramePr>
            <a:graphicFrameLocks noChangeAspect="1"/>
          </p:cNvGraphicFramePr>
          <p:nvPr>
            <p:extLst/>
          </p:nvPr>
        </p:nvGraphicFramePr>
        <p:xfrm>
          <a:off x="6019800" y="3810000"/>
          <a:ext cx="2595716" cy="1219200"/>
        </p:xfrm>
        <a:graphic>
          <a:graphicData uri="http://schemas.openxmlformats.org/presentationml/2006/ole">
            <mc:AlternateContent xmlns:mc="http://schemas.openxmlformats.org/markup-compatibility/2006">
              <mc:Choice xmlns:v="urn:schemas-microsoft-com:vml" Requires="v">
                <p:oleObj spid="_x0000_s4100" name="Equation" r:id="rId3" imgW="838080" imgH="393480" progId="Equation.3">
                  <p:embed/>
                </p:oleObj>
              </mc:Choice>
              <mc:Fallback>
                <p:oleObj name="Equation" r:id="rId3" imgW="838080" imgH="393480" progId="Equation.3">
                  <p:embed/>
                  <p:pic>
                    <p:nvPicPr>
                      <p:cNvPr id="4" name="Object 3"/>
                      <p:cNvPicPr/>
                      <p:nvPr/>
                    </p:nvPicPr>
                    <p:blipFill>
                      <a:blip r:embed="rId4"/>
                      <a:stretch>
                        <a:fillRect/>
                      </a:stretch>
                    </p:blipFill>
                    <p:spPr>
                      <a:xfrm>
                        <a:off x="6019800" y="3810000"/>
                        <a:ext cx="2595716" cy="1219200"/>
                      </a:xfrm>
                      <a:prstGeom prst="rect">
                        <a:avLst/>
                      </a:prstGeom>
                    </p:spPr>
                  </p:pic>
                </p:oleObj>
              </mc:Fallback>
            </mc:AlternateContent>
          </a:graphicData>
        </a:graphic>
      </p:graphicFrame>
      <p:pic>
        <p:nvPicPr>
          <p:cNvPr id="8194" name="Picture 2" descr="https://upload.wikimedia.org/wikipedia/commons/thumb/d/dc/Temperature_Pressure_Law.svg/640px-Temperature_Pressure_Law.svg.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500" y="2508539"/>
            <a:ext cx="6096000" cy="4314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53275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https://upload.wikimedia.org/wikipedia/commons/f/f9/Gas_thermometer_and_absolute_zer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532" y="1052736"/>
            <a:ext cx="7636072" cy="416762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4432" y="5792688"/>
            <a:ext cx="9144000" cy="830997"/>
          </a:xfrm>
          <a:prstGeom prst="rect">
            <a:avLst/>
          </a:prstGeom>
          <a:noFill/>
        </p:spPr>
        <p:txBody>
          <a:bodyPr wrap="square" rtlCol="0">
            <a:spAutoFit/>
          </a:bodyPr>
          <a:lstStyle/>
          <a:p>
            <a:pPr algn="ctr"/>
            <a:r>
              <a:rPr lang="en-GB" sz="2400" b="1" dirty="0" smtClean="0"/>
              <a:t>Note:</a:t>
            </a:r>
            <a:r>
              <a:rPr lang="en-GB" sz="2400" dirty="0" smtClean="0"/>
              <a:t> This is Pressure against Temperature; Charles’ Law was identical in shape but plotted Volume against Temperature</a:t>
            </a:r>
            <a:endParaRPr lang="en-GB" sz="2400" dirty="0"/>
          </a:p>
        </p:txBody>
      </p:sp>
    </p:spTree>
    <p:extLst>
      <p:ext uri="{BB962C8B-B14F-4D97-AF65-F5344CB8AC3E}">
        <p14:creationId xmlns:p14="http://schemas.microsoft.com/office/powerpoint/2010/main" val="28264289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6431" y="779041"/>
            <a:ext cx="8229600" cy="922337"/>
          </a:xfrm>
        </p:spPr>
        <p:txBody>
          <a:bodyPr/>
          <a:lstStyle/>
          <a:p>
            <a:pPr eaLnBrk="1" hangingPunct="1"/>
            <a:r>
              <a:rPr lang="en-GB" altLang="en-US" smtClean="0"/>
              <a:t>Pressure law question</a:t>
            </a:r>
          </a:p>
        </p:txBody>
      </p:sp>
      <p:sp>
        <p:nvSpPr>
          <p:cNvPr id="332803" name="Rectangle 3"/>
          <p:cNvSpPr>
            <a:spLocks noGrp="1" noChangeArrowheads="1"/>
          </p:cNvSpPr>
          <p:nvPr>
            <p:ph type="body" idx="1"/>
          </p:nvPr>
        </p:nvSpPr>
        <p:spPr>
          <a:xfrm>
            <a:off x="467544" y="1772816"/>
            <a:ext cx="8229600" cy="4713287"/>
          </a:xfrm>
        </p:spPr>
        <p:txBody>
          <a:bodyPr/>
          <a:lstStyle/>
          <a:p>
            <a:pPr marL="0" indent="0" eaLnBrk="1" hangingPunct="1">
              <a:lnSpc>
                <a:spcPct val="90000"/>
              </a:lnSpc>
              <a:buFontTx/>
              <a:buNone/>
            </a:pPr>
            <a:r>
              <a:rPr lang="en-GB" altLang="en-US" sz="2800" i="1" smtClean="0"/>
              <a:t>A gas has an initial pressure of 100kPa at a temperature of 27</a:t>
            </a:r>
            <a:r>
              <a:rPr lang="en-GB" altLang="en-US" sz="2800" i="1" baseline="30000" smtClean="0"/>
              <a:t>o</a:t>
            </a:r>
            <a:r>
              <a:rPr lang="en-GB" altLang="en-US" sz="2800" i="1" smtClean="0"/>
              <a:t>C. Calculate the final pressure of this gas if its temperature is increased by 300</a:t>
            </a:r>
            <a:r>
              <a:rPr lang="en-GB" altLang="en-US" sz="2800" i="1" baseline="30000" smtClean="0"/>
              <a:t>o</a:t>
            </a:r>
            <a:r>
              <a:rPr lang="en-GB" altLang="en-US" sz="2800" i="1" smtClean="0"/>
              <a:t>C at a constant volume.</a:t>
            </a:r>
          </a:p>
          <a:p>
            <a:pPr marL="0" indent="0" eaLnBrk="1" hangingPunct="1">
              <a:lnSpc>
                <a:spcPct val="90000"/>
              </a:lnSpc>
              <a:buFontTx/>
              <a:buNone/>
            </a:pPr>
            <a:r>
              <a:rPr lang="en-GB" altLang="en-US" sz="2800" smtClean="0"/>
              <a:t>Pressure law:</a:t>
            </a:r>
            <a:r>
              <a:rPr lang="en-GB" altLang="en-US" sz="2800" b="1" i="1" smtClean="0">
                <a:solidFill>
                  <a:srgbClr val="FF3300"/>
                </a:solidFill>
              </a:rPr>
              <a:t>  p</a:t>
            </a:r>
            <a:r>
              <a:rPr lang="en-GB" altLang="en-US" sz="2800" b="1" i="1" baseline="-25000" smtClean="0">
                <a:solidFill>
                  <a:srgbClr val="FF3300"/>
                </a:solidFill>
              </a:rPr>
              <a:t>1</a:t>
            </a:r>
            <a:r>
              <a:rPr lang="en-GB" altLang="en-US" sz="2800" b="1" i="1" smtClean="0">
                <a:solidFill>
                  <a:srgbClr val="FF3300"/>
                </a:solidFill>
              </a:rPr>
              <a:t> / T</a:t>
            </a:r>
            <a:r>
              <a:rPr lang="en-GB" altLang="en-US" sz="2800" b="1" i="1" baseline="-25000" smtClean="0">
                <a:solidFill>
                  <a:srgbClr val="FF3300"/>
                </a:solidFill>
              </a:rPr>
              <a:t>1 </a:t>
            </a:r>
            <a:r>
              <a:rPr lang="en-GB" altLang="en-US" sz="2800" smtClean="0"/>
              <a:t>= </a:t>
            </a:r>
            <a:r>
              <a:rPr lang="en-GB" altLang="en-US" sz="2800" b="1" i="1" smtClean="0">
                <a:solidFill>
                  <a:srgbClr val="FF3300"/>
                </a:solidFill>
              </a:rPr>
              <a:t>p</a:t>
            </a:r>
            <a:r>
              <a:rPr lang="en-GB" altLang="en-US" sz="2800" b="1" i="1" baseline="-25000" smtClean="0">
                <a:solidFill>
                  <a:srgbClr val="FF3300"/>
                </a:solidFill>
              </a:rPr>
              <a:t>2</a:t>
            </a:r>
            <a:r>
              <a:rPr lang="en-GB" altLang="en-US" sz="2800" b="1" i="1" smtClean="0">
                <a:solidFill>
                  <a:srgbClr val="FF3300"/>
                </a:solidFill>
              </a:rPr>
              <a:t> / T</a:t>
            </a:r>
            <a:r>
              <a:rPr lang="en-GB" altLang="en-US" sz="2800" b="1" i="1" baseline="-25000" smtClean="0">
                <a:solidFill>
                  <a:srgbClr val="FF3300"/>
                </a:solidFill>
              </a:rPr>
              <a:t>2 </a:t>
            </a:r>
          </a:p>
          <a:p>
            <a:pPr marL="0" indent="0" eaLnBrk="1" hangingPunct="1">
              <a:lnSpc>
                <a:spcPct val="90000"/>
              </a:lnSpc>
              <a:buFontTx/>
              <a:buNone/>
            </a:pPr>
            <a:r>
              <a:rPr lang="en-GB" altLang="en-US" sz="2800" smtClean="0"/>
              <a:t>Temperatures must be in kelvin!</a:t>
            </a:r>
          </a:p>
          <a:p>
            <a:pPr marL="0" indent="0" eaLnBrk="1" hangingPunct="1">
              <a:lnSpc>
                <a:spcPct val="90000"/>
              </a:lnSpc>
              <a:buFontTx/>
              <a:buNone/>
            </a:pPr>
            <a:r>
              <a:rPr lang="en-GB" altLang="en-US" sz="2800" smtClean="0"/>
              <a:t>so: </a:t>
            </a:r>
            <a:r>
              <a:rPr lang="en-GB" altLang="en-US" sz="2800" b="1" i="1" smtClean="0">
                <a:solidFill>
                  <a:srgbClr val="FF3300"/>
                </a:solidFill>
              </a:rPr>
              <a:t>T</a:t>
            </a:r>
            <a:r>
              <a:rPr lang="en-GB" altLang="en-US" sz="2800" b="1" i="1" baseline="-25000" smtClean="0">
                <a:solidFill>
                  <a:srgbClr val="FF3300"/>
                </a:solidFill>
              </a:rPr>
              <a:t>1 </a:t>
            </a:r>
            <a:r>
              <a:rPr lang="en-GB" altLang="en-US" sz="2800" smtClean="0"/>
              <a:t>= 300K and </a:t>
            </a:r>
            <a:r>
              <a:rPr lang="en-GB" altLang="en-US" sz="2800" b="1" i="1" smtClean="0">
                <a:solidFill>
                  <a:srgbClr val="FF3300"/>
                </a:solidFill>
              </a:rPr>
              <a:t>T</a:t>
            </a:r>
            <a:r>
              <a:rPr lang="en-GB" altLang="en-US" sz="2800" b="1" i="1" baseline="-25000" smtClean="0">
                <a:solidFill>
                  <a:srgbClr val="FF3300"/>
                </a:solidFill>
              </a:rPr>
              <a:t>2 </a:t>
            </a:r>
            <a:r>
              <a:rPr lang="en-GB" altLang="en-US" sz="2800" smtClean="0"/>
              <a:t>= 600K </a:t>
            </a:r>
          </a:p>
          <a:p>
            <a:pPr marL="0" indent="0" eaLnBrk="1" hangingPunct="1">
              <a:lnSpc>
                <a:spcPct val="90000"/>
              </a:lnSpc>
              <a:buFontTx/>
              <a:buNone/>
            </a:pPr>
            <a:r>
              <a:rPr lang="en-GB" altLang="en-US" sz="2800" smtClean="0"/>
              <a:t>100 kPa / 300K = </a:t>
            </a:r>
            <a:r>
              <a:rPr lang="en-GB" altLang="en-US" sz="2800" b="1" i="1" smtClean="0">
                <a:solidFill>
                  <a:srgbClr val="FF3300"/>
                </a:solidFill>
              </a:rPr>
              <a:t>p</a:t>
            </a:r>
            <a:r>
              <a:rPr lang="en-GB" altLang="en-US" sz="2800" b="1" i="1" baseline="-25000" smtClean="0">
                <a:solidFill>
                  <a:srgbClr val="FF3300"/>
                </a:solidFill>
              </a:rPr>
              <a:t>2</a:t>
            </a:r>
            <a:r>
              <a:rPr lang="en-GB" altLang="en-US" sz="2800" b="1" i="1" smtClean="0">
                <a:solidFill>
                  <a:srgbClr val="FF3300"/>
                </a:solidFill>
              </a:rPr>
              <a:t> </a:t>
            </a:r>
            <a:r>
              <a:rPr lang="en-GB" altLang="en-US" sz="2800" smtClean="0"/>
              <a:t>/ 600K</a:t>
            </a:r>
          </a:p>
          <a:p>
            <a:pPr marL="0" indent="0" eaLnBrk="1" hangingPunct="1">
              <a:lnSpc>
                <a:spcPct val="90000"/>
              </a:lnSpc>
              <a:buFontTx/>
              <a:buNone/>
            </a:pPr>
            <a:r>
              <a:rPr lang="en-GB" altLang="en-US" sz="2800" b="1" i="1" smtClean="0">
                <a:solidFill>
                  <a:srgbClr val="FF3300"/>
                </a:solidFill>
              </a:rPr>
              <a:t>p</a:t>
            </a:r>
            <a:r>
              <a:rPr lang="en-GB" altLang="en-US" sz="2800" b="1" i="1" baseline="-25000" smtClean="0">
                <a:solidFill>
                  <a:srgbClr val="FF3300"/>
                </a:solidFill>
              </a:rPr>
              <a:t>2</a:t>
            </a:r>
            <a:r>
              <a:rPr lang="en-GB" altLang="en-US" sz="2800" b="1" i="1" smtClean="0">
                <a:solidFill>
                  <a:srgbClr val="FF3300"/>
                </a:solidFill>
              </a:rPr>
              <a:t> </a:t>
            </a:r>
            <a:r>
              <a:rPr lang="en-GB" altLang="en-US" sz="2800" smtClean="0"/>
              <a:t>= (100 000 x 600) / 300</a:t>
            </a:r>
          </a:p>
          <a:p>
            <a:pPr marL="0" indent="0" eaLnBrk="1" hangingPunct="1">
              <a:lnSpc>
                <a:spcPct val="90000"/>
              </a:lnSpc>
              <a:buFontTx/>
              <a:buNone/>
            </a:pPr>
            <a:r>
              <a:rPr lang="en-GB" altLang="en-US" sz="2800" b="1" smtClean="0">
                <a:solidFill>
                  <a:srgbClr val="FF3300"/>
                </a:solidFill>
              </a:rPr>
              <a:t>Final pressure = 200 kPa </a:t>
            </a:r>
          </a:p>
        </p:txBody>
      </p:sp>
    </p:spTree>
    <p:extLst>
      <p:ext uri="{BB962C8B-B14F-4D97-AF65-F5344CB8AC3E}">
        <p14:creationId xmlns:p14="http://schemas.microsoft.com/office/powerpoint/2010/main" val="20019543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3280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3280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3280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3280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32803">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3280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6"/>
            <a:ext cx="8229600" cy="639762"/>
          </a:xfrm>
        </p:spPr>
        <p:txBody>
          <a:bodyPr>
            <a:normAutofit fontScale="90000"/>
          </a:bodyPr>
          <a:lstStyle/>
          <a:p>
            <a:r>
              <a:rPr lang="en-GB" u="sng" dirty="0" smtClean="0"/>
              <a:t>Summary</a:t>
            </a:r>
            <a:endParaRPr lang="en-GB" u="sng" dirty="0"/>
          </a:p>
        </p:txBody>
      </p:sp>
      <p:sp>
        <p:nvSpPr>
          <p:cNvPr id="3" name="Content Placeholder 2"/>
          <p:cNvSpPr>
            <a:spLocks noGrp="1"/>
          </p:cNvSpPr>
          <p:nvPr>
            <p:ph idx="1"/>
          </p:nvPr>
        </p:nvSpPr>
        <p:spPr>
          <a:xfrm>
            <a:off x="162744" y="1484859"/>
            <a:ext cx="8763000" cy="2133600"/>
          </a:xfrm>
        </p:spPr>
        <p:txBody>
          <a:bodyPr>
            <a:normAutofit/>
          </a:bodyPr>
          <a:lstStyle/>
          <a:p>
            <a:r>
              <a:rPr lang="en-GB" dirty="0" smtClean="0"/>
              <a:t>There are three measurements on a gas: Volume, Pressure and Temperature</a:t>
            </a:r>
          </a:p>
          <a:p>
            <a:r>
              <a:rPr lang="en-GB" dirty="0" smtClean="0"/>
              <a:t>There are three relationships between these variables:</a:t>
            </a:r>
            <a:endParaRPr lang="en-GB" dirty="0"/>
          </a:p>
        </p:txBody>
      </p:sp>
      <p:sp>
        <p:nvSpPr>
          <p:cNvPr id="4" name="TextBox 3"/>
          <p:cNvSpPr txBox="1"/>
          <p:nvPr/>
        </p:nvSpPr>
        <p:spPr>
          <a:xfrm>
            <a:off x="543744" y="3704838"/>
            <a:ext cx="1855957" cy="523220"/>
          </a:xfrm>
          <a:prstGeom prst="rect">
            <a:avLst/>
          </a:prstGeom>
          <a:noFill/>
        </p:spPr>
        <p:txBody>
          <a:bodyPr wrap="none" rtlCol="0">
            <a:spAutoFit/>
          </a:bodyPr>
          <a:lstStyle/>
          <a:p>
            <a:r>
              <a:rPr lang="en-GB" sz="2800" u="sng" dirty="0" smtClean="0"/>
              <a:t>Boyle’s Law</a:t>
            </a:r>
          </a:p>
        </p:txBody>
      </p:sp>
      <p:sp>
        <p:nvSpPr>
          <p:cNvPr id="5" name="TextBox 4"/>
          <p:cNvSpPr txBox="1"/>
          <p:nvPr/>
        </p:nvSpPr>
        <p:spPr>
          <a:xfrm>
            <a:off x="5191944" y="3704838"/>
            <a:ext cx="2009653" cy="523220"/>
          </a:xfrm>
          <a:prstGeom prst="rect">
            <a:avLst/>
          </a:prstGeom>
          <a:noFill/>
        </p:spPr>
        <p:txBody>
          <a:bodyPr wrap="none" rtlCol="0">
            <a:spAutoFit/>
          </a:bodyPr>
          <a:lstStyle/>
          <a:p>
            <a:r>
              <a:rPr lang="en-GB" sz="2800" u="sng" dirty="0" smtClean="0"/>
              <a:t>Charles’ Law</a:t>
            </a:r>
          </a:p>
        </p:txBody>
      </p:sp>
      <p:sp>
        <p:nvSpPr>
          <p:cNvPr id="6" name="TextBox 5"/>
          <p:cNvSpPr txBox="1"/>
          <p:nvPr/>
        </p:nvSpPr>
        <p:spPr>
          <a:xfrm>
            <a:off x="2572653" y="5328018"/>
            <a:ext cx="2812886" cy="523220"/>
          </a:xfrm>
          <a:prstGeom prst="rect">
            <a:avLst/>
          </a:prstGeom>
          <a:noFill/>
        </p:spPr>
        <p:txBody>
          <a:bodyPr wrap="none" rtlCol="0">
            <a:spAutoFit/>
          </a:bodyPr>
          <a:lstStyle/>
          <a:p>
            <a:r>
              <a:rPr lang="en-GB" sz="2800" u="sng" dirty="0" smtClean="0"/>
              <a:t>The Pressure Law</a:t>
            </a:r>
          </a:p>
        </p:txBody>
      </p:sp>
      <p:graphicFrame>
        <p:nvGraphicFramePr>
          <p:cNvPr id="7" name="Object 6"/>
          <p:cNvGraphicFramePr>
            <a:graphicFrameLocks noChangeAspect="1"/>
          </p:cNvGraphicFramePr>
          <p:nvPr>
            <p:extLst>
              <p:ext uri="{D42A27DB-BD31-4B8C-83A1-F6EECF244321}">
                <p14:modId xmlns:p14="http://schemas.microsoft.com/office/powerpoint/2010/main" val="1436150713"/>
              </p:ext>
            </p:extLst>
          </p:nvPr>
        </p:nvGraphicFramePr>
        <p:xfrm>
          <a:off x="370790" y="4424331"/>
          <a:ext cx="2201863" cy="482600"/>
        </p:xfrm>
        <a:graphic>
          <a:graphicData uri="http://schemas.openxmlformats.org/presentationml/2006/ole">
            <mc:AlternateContent xmlns:mc="http://schemas.openxmlformats.org/markup-compatibility/2006">
              <mc:Choice xmlns:v="urn:schemas-microsoft-com:vml" Requires="v">
                <p:oleObj spid="_x0000_s5128" name="Equation" r:id="rId3" imgW="927000" imgH="203040" progId="Equation.3">
                  <p:embed/>
                </p:oleObj>
              </mc:Choice>
              <mc:Fallback>
                <p:oleObj name="Equation" r:id="rId3" imgW="927000" imgH="203040" progId="Equation.3">
                  <p:embed/>
                  <p:pic>
                    <p:nvPicPr>
                      <p:cNvPr id="7" name="Object 6"/>
                      <p:cNvPicPr/>
                      <p:nvPr/>
                    </p:nvPicPr>
                    <p:blipFill>
                      <a:blip r:embed="rId4"/>
                      <a:stretch>
                        <a:fillRect/>
                      </a:stretch>
                    </p:blipFill>
                    <p:spPr>
                      <a:xfrm>
                        <a:off x="370790" y="4424331"/>
                        <a:ext cx="2201863" cy="4826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655138023"/>
              </p:ext>
            </p:extLst>
          </p:nvPr>
        </p:nvGraphicFramePr>
        <p:xfrm>
          <a:off x="5199882" y="4155033"/>
          <a:ext cx="1990725" cy="935038"/>
        </p:xfrm>
        <a:graphic>
          <a:graphicData uri="http://schemas.openxmlformats.org/presentationml/2006/ole">
            <mc:AlternateContent xmlns:mc="http://schemas.openxmlformats.org/markup-compatibility/2006">
              <mc:Choice xmlns:v="urn:schemas-microsoft-com:vml" Requires="v">
                <p:oleObj spid="_x0000_s5129" name="Equation" r:id="rId5" imgW="838080" imgH="393480" progId="Equation.3">
                  <p:embed/>
                </p:oleObj>
              </mc:Choice>
              <mc:Fallback>
                <p:oleObj name="Equation" r:id="rId5" imgW="838080" imgH="393480" progId="Equation.3">
                  <p:embed/>
                  <p:pic>
                    <p:nvPicPr>
                      <p:cNvPr id="8" name="Object 7"/>
                      <p:cNvPicPr>
                        <a:picLocks noChangeAspect="1" noChangeArrowheads="1"/>
                      </p:cNvPicPr>
                      <p:nvPr/>
                    </p:nvPicPr>
                    <p:blipFill>
                      <a:blip r:embed="rId6"/>
                      <a:srcRect/>
                      <a:stretch>
                        <a:fillRect/>
                      </a:stretch>
                    </p:blipFill>
                    <p:spPr bwMode="auto">
                      <a:xfrm>
                        <a:off x="5199882" y="4155033"/>
                        <a:ext cx="1990725" cy="935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810770278"/>
              </p:ext>
            </p:extLst>
          </p:nvPr>
        </p:nvGraphicFramePr>
        <p:xfrm>
          <a:off x="2983733" y="5885874"/>
          <a:ext cx="1990725" cy="935038"/>
        </p:xfrm>
        <a:graphic>
          <a:graphicData uri="http://schemas.openxmlformats.org/presentationml/2006/ole">
            <mc:AlternateContent xmlns:mc="http://schemas.openxmlformats.org/markup-compatibility/2006">
              <mc:Choice xmlns:v="urn:schemas-microsoft-com:vml" Requires="v">
                <p:oleObj spid="_x0000_s5130" name="Equation" r:id="rId7" imgW="838080" imgH="393480" progId="Equation.3">
                  <p:embed/>
                </p:oleObj>
              </mc:Choice>
              <mc:Fallback>
                <p:oleObj name="Equation" r:id="rId7" imgW="838080" imgH="393480" progId="Equation.3">
                  <p:embed/>
                  <p:pic>
                    <p:nvPicPr>
                      <p:cNvPr id="9" name="Object 8"/>
                      <p:cNvPicPr>
                        <a:picLocks noChangeAspect="1" noChangeArrowheads="1"/>
                      </p:cNvPicPr>
                      <p:nvPr/>
                    </p:nvPicPr>
                    <p:blipFill>
                      <a:blip r:embed="rId8"/>
                      <a:srcRect/>
                      <a:stretch>
                        <a:fillRect/>
                      </a:stretch>
                    </p:blipFill>
                    <p:spPr bwMode="auto">
                      <a:xfrm>
                        <a:off x="2983733" y="5885874"/>
                        <a:ext cx="1990725" cy="935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76705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500"/>
                                        <p:tgtEl>
                                          <p:spTgt spid="5"/>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500"/>
                                        <p:tgtEl>
                                          <p:spTgt spid="8"/>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6"/>
                                        </p:tgtEl>
                                        <p:attrNameLst>
                                          <p:attrName>style.visibility</p:attrName>
                                        </p:attrNameLst>
                                      </p:cBhvr>
                                      <p:to>
                                        <p:strVal val="visible"/>
                                      </p:to>
                                    </p:set>
                                    <p:animEffect transition="in" filter="fade">
                                      <p:cBhvr>
                                        <p:cTn id="36" dur="500"/>
                                        <p:tgtEl>
                                          <p:spTgt spid="6"/>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fade">
                                      <p:cBhvr>
                                        <p:cTn id="4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980728"/>
            <a:ext cx="8229600" cy="715962"/>
          </a:xfrm>
        </p:spPr>
        <p:txBody>
          <a:bodyPr>
            <a:normAutofit/>
          </a:bodyPr>
          <a:lstStyle/>
          <a:p>
            <a:r>
              <a:rPr lang="en-GB" u="sng" dirty="0" smtClean="0"/>
              <a:t>Work done</a:t>
            </a:r>
            <a:endParaRPr lang="en-GB" u="sng" dirty="0"/>
          </a:p>
        </p:txBody>
      </p:sp>
      <p:sp>
        <p:nvSpPr>
          <p:cNvPr id="3" name="Content Placeholder 2"/>
          <p:cNvSpPr>
            <a:spLocks noGrp="1"/>
          </p:cNvSpPr>
          <p:nvPr>
            <p:ph idx="1"/>
          </p:nvPr>
        </p:nvSpPr>
        <p:spPr>
          <a:xfrm>
            <a:off x="535360" y="1772890"/>
            <a:ext cx="8229600" cy="2133600"/>
          </a:xfrm>
        </p:spPr>
        <p:txBody>
          <a:bodyPr>
            <a:normAutofit/>
          </a:bodyPr>
          <a:lstStyle/>
          <a:p>
            <a:r>
              <a:rPr lang="en-GB" dirty="0" smtClean="0"/>
              <a:t>When a volume of gas is compressed but the pressure is maintained then heat must be transferred</a:t>
            </a:r>
          </a:p>
          <a:p>
            <a:r>
              <a:rPr lang="en-GB" dirty="0" smtClean="0"/>
              <a:t>The work done by a piston is therefore:</a:t>
            </a:r>
            <a:endParaRPr lang="en-GB" dirty="0"/>
          </a:p>
        </p:txBody>
      </p:sp>
      <p:graphicFrame>
        <p:nvGraphicFramePr>
          <p:cNvPr id="4" name="Object 3"/>
          <p:cNvGraphicFramePr>
            <a:graphicFrameLocks noChangeAspect="1"/>
          </p:cNvGraphicFramePr>
          <p:nvPr>
            <p:extLst>
              <p:ext uri="{D42A27DB-BD31-4B8C-83A1-F6EECF244321}">
                <p14:modId xmlns:p14="http://schemas.microsoft.com/office/powerpoint/2010/main" val="4246401083"/>
              </p:ext>
            </p:extLst>
          </p:nvPr>
        </p:nvGraphicFramePr>
        <p:xfrm>
          <a:off x="6174160" y="3982690"/>
          <a:ext cx="2603500" cy="833120"/>
        </p:xfrm>
        <a:graphic>
          <a:graphicData uri="http://schemas.openxmlformats.org/presentationml/2006/ole">
            <mc:AlternateContent xmlns:mc="http://schemas.openxmlformats.org/markup-compatibility/2006">
              <mc:Choice xmlns:v="urn:schemas-microsoft-com:vml" Requires="v">
                <p:oleObj spid="_x0000_s3076" name="Equation" r:id="rId3" imgW="634680" imgH="203040" progId="Equation.3">
                  <p:embed/>
                </p:oleObj>
              </mc:Choice>
              <mc:Fallback>
                <p:oleObj name="Equation" r:id="rId3" imgW="634680" imgH="203040" progId="Equation.3">
                  <p:embed/>
                  <p:pic>
                    <p:nvPicPr>
                      <p:cNvPr id="4" name="Object 3"/>
                      <p:cNvPicPr/>
                      <p:nvPr/>
                    </p:nvPicPr>
                    <p:blipFill>
                      <a:blip r:embed="rId4"/>
                      <a:stretch>
                        <a:fillRect/>
                      </a:stretch>
                    </p:blipFill>
                    <p:spPr>
                      <a:xfrm>
                        <a:off x="6174160" y="3982690"/>
                        <a:ext cx="2603500" cy="833120"/>
                      </a:xfrm>
                      <a:prstGeom prst="rect">
                        <a:avLst/>
                      </a:prstGeom>
                    </p:spPr>
                  </p:pic>
                </p:oleObj>
              </mc:Fallback>
            </mc:AlternateContent>
          </a:graphicData>
        </a:graphic>
      </p:graphicFrame>
      <p:pic>
        <p:nvPicPr>
          <p:cNvPr id="717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5400000">
            <a:off x="2253323" y="1967461"/>
            <a:ext cx="1770034" cy="52691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313085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nvPr>
        </p:nvGraphicFramePr>
        <p:xfrm>
          <a:off x="179512" y="1196752"/>
          <a:ext cx="8786918" cy="3742306"/>
        </p:xfrm>
        <a:graphic>
          <a:graphicData uri="http://schemas.openxmlformats.org/drawingml/2006/table">
            <a:tbl>
              <a:tblPr firstRow="1" bandRow="1">
                <a:tableStyleId>{5C22544A-7EE6-4342-B048-85BDC9FD1C3A}</a:tableStyleId>
              </a:tblPr>
              <a:tblGrid>
                <a:gridCol w="8786918">
                  <a:extLst>
                    <a:ext uri="{9D8B030D-6E8A-4147-A177-3AD203B41FA5}">
                      <a16:colId xmlns:a16="http://schemas.microsoft.com/office/drawing/2014/main" val="20000"/>
                    </a:ext>
                  </a:extLst>
                </a:gridCol>
              </a:tblGrid>
              <a:tr h="504056">
                <a:tc>
                  <a:txBody>
                    <a:bodyPr/>
                    <a:lstStyle/>
                    <a:p>
                      <a:r>
                        <a:rPr lang="en-GB" dirty="0" smtClean="0">
                          <a:latin typeface="Comic Sans MS" panose="030F0702030302020204" pitchFamily="66" charset="0"/>
                        </a:rPr>
                        <a:t>Activity </a:t>
                      </a:r>
                      <a:r>
                        <a:rPr lang="en-GB" baseline="0" dirty="0" smtClean="0">
                          <a:latin typeface="Comic Sans MS" panose="030F0702030302020204" pitchFamily="66" charset="0"/>
                        </a:rPr>
                        <a:t>(10 minutes):</a:t>
                      </a:r>
                      <a:endParaRPr lang="en-GB" dirty="0">
                        <a:latin typeface="Comic Sans MS" panose="030F0702030302020204" pitchFamily="66" charset="0"/>
                      </a:endParaRPr>
                    </a:p>
                  </a:txBody>
                  <a:tcPr/>
                </a:tc>
                <a:extLst>
                  <a:ext uri="{0D108BD9-81ED-4DB2-BD59-A6C34878D82A}">
                    <a16:rowId xmlns:a16="http://schemas.microsoft.com/office/drawing/2014/main" val="10000"/>
                  </a:ext>
                </a:extLst>
              </a:tr>
              <a:tr h="3238250">
                <a:tc>
                  <a:txBody>
                    <a:bodyPr/>
                    <a:lstStyle/>
                    <a:p>
                      <a:pPr marL="342900" indent="-342900" algn="l">
                        <a:buFont typeface="+mj-lt"/>
                        <a:buAutoNum type="arabicPeriod"/>
                      </a:pPr>
                      <a:r>
                        <a:rPr lang="en-GB" dirty="0" smtClean="0">
                          <a:latin typeface="Comic Sans MS" panose="030F0702030302020204" pitchFamily="66" charset="0"/>
                        </a:rPr>
                        <a:t>An ideal gas in a container at a pressure</a:t>
                      </a:r>
                      <a:r>
                        <a:rPr lang="en-GB" baseline="0" dirty="0" smtClean="0">
                          <a:latin typeface="Comic Sans MS" panose="030F0702030302020204" pitchFamily="66" charset="0"/>
                        </a:rPr>
                        <a:t> of 2.1x10</a:t>
                      </a:r>
                      <a:r>
                        <a:rPr lang="en-GB" baseline="30000" dirty="0" smtClean="0">
                          <a:latin typeface="Comic Sans MS" panose="030F0702030302020204" pitchFamily="66" charset="0"/>
                        </a:rPr>
                        <a:t>5</a:t>
                      </a:r>
                      <a:r>
                        <a:rPr lang="en-GB" baseline="0" dirty="0" smtClean="0">
                          <a:latin typeface="Comic Sans MS" panose="030F0702030302020204" pitchFamily="66" charset="0"/>
                        </a:rPr>
                        <a:t> Pa and a Volume of 0.003m</a:t>
                      </a:r>
                      <a:r>
                        <a:rPr lang="en-GB" baseline="30000" dirty="0" smtClean="0">
                          <a:latin typeface="Comic Sans MS" panose="030F0702030302020204" pitchFamily="66" charset="0"/>
                        </a:rPr>
                        <a:t>3</a:t>
                      </a:r>
                      <a:r>
                        <a:rPr lang="en-GB" baseline="0" dirty="0" smtClean="0">
                          <a:latin typeface="Comic Sans MS" panose="030F0702030302020204" pitchFamily="66" charset="0"/>
                        </a:rPr>
                        <a:t> is at room temperature. It goes outside and its temperature drops by 15°C. Its pressure drops to 1.8x10</a:t>
                      </a:r>
                      <a:r>
                        <a:rPr lang="en-GB" baseline="30000" dirty="0" smtClean="0">
                          <a:latin typeface="Comic Sans MS" panose="030F0702030302020204" pitchFamily="66" charset="0"/>
                        </a:rPr>
                        <a:t>5</a:t>
                      </a:r>
                      <a:r>
                        <a:rPr lang="en-GB" baseline="0" dirty="0" smtClean="0">
                          <a:latin typeface="Comic Sans MS" panose="030F0702030302020204" pitchFamily="66" charset="0"/>
                        </a:rPr>
                        <a:t>Pa. What is the new volume?</a:t>
                      </a:r>
                    </a:p>
                    <a:p>
                      <a:pPr marL="342900" indent="-342900" algn="l">
                        <a:buFont typeface="+mj-lt"/>
                        <a:buAutoNum type="arabicPeriod"/>
                      </a:pPr>
                      <a:endParaRPr lang="en-GB" baseline="0" dirty="0" smtClean="0">
                        <a:latin typeface="Comic Sans MS" panose="030F0702030302020204" pitchFamily="66" charset="0"/>
                      </a:endParaRPr>
                    </a:p>
                    <a:p>
                      <a:pPr marL="342900" indent="-342900" algn="l">
                        <a:buFont typeface="+mj-lt"/>
                        <a:buAutoNum type="arabicPeriod"/>
                      </a:pPr>
                      <a:r>
                        <a:rPr lang="en-GB" baseline="0" dirty="0" smtClean="0">
                          <a:latin typeface="Comic Sans MS" panose="030F0702030302020204" pitchFamily="66" charset="0"/>
                        </a:rPr>
                        <a:t>A car tyre has a pressure of 2.06x10</a:t>
                      </a:r>
                      <a:r>
                        <a:rPr lang="en-GB" baseline="30000" dirty="0" smtClean="0">
                          <a:latin typeface="Comic Sans MS" panose="030F0702030302020204" pitchFamily="66" charset="0"/>
                        </a:rPr>
                        <a:t>5</a:t>
                      </a:r>
                      <a:r>
                        <a:rPr lang="en-GB" baseline="0" dirty="0" smtClean="0">
                          <a:latin typeface="Comic Sans MS" panose="030F0702030302020204" pitchFamily="66" charset="0"/>
                        </a:rPr>
                        <a:t>Pa. The volume of the tyre is fixed. What will the pressure become as the car races and the temperature of the tyre goes up by 30K from the room temperature of the garage?</a:t>
                      </a:r>
                      <a:endParaRPr lang="en-GB" dirty="0" smtClean="0">
                        <a:latin typeface="Comic Sans MS" panose="030F0702030302020204" pitchFamily="66" charset="0"/>
                      </a:endParaRPr>
                    </a:p>
                  </a:txBody>
                  <a:tcPr>
                    <a:solidFill>
                      <a:srgbClr val="92D050"/>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1168530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1858109682"/>
              </p:ext>
            </p:extLst>
          </p:nvPr>
        </p:nvGraphicFramePr>
        <p:xfrm>
          <a:off x="107504" y="980728"/>
          <a:ext cx="8786918" cy="4671115"/>
        </p:xfrm>
        <a:graphic>
          <a:graphicData uri="http://schemas.openxmlformats.org/drawingml/2006/table">
            <a:tbl>
              <a:tblPr firstRow="1" bandRow="1">
                <a:tableStyleId>{5C22544A-7EE6-4342-B048-85BDC9FD1C3A}</a:tableStyleId>
              </a:tblPr>
              <a:tblGrid>
                <a:gridCol w="8786918">
                  <a:extLst>
                    <a:ext uri="{9D8B030D-6E8A-4147-A177-3AD203B41FA5}">
                      <a16:colId xmlns:a16="http://schemas.microsoft.com/office/drawing/2014/main" val="20000"/>
                    </a:ext>
                  </a:extLst>
                </a:gridCol>
              </a:tblGrid>
              <a:tr h="464875">
                <a:tc>
                  <a:txBody>
                    <a:bodyPr/>
                    <a:lstStyle/>
                    <a:p>
                      <a:endParaRPr lang="en-GB" dirty="0">
                        <a:latin typeface="Comic Sans MS" panose="030F0702030302020204" pitchFamily="66" charset="0"/>
                      </a:endParaRPr>
                    </a:p>
                  </a:txBody>
                  <a:tcPr/>
                </a:tc>
                <a:extLst>
                  <a:ext uri="{0D108BD9-81ED-4DB2-BD59-A6C34878D82A}">
                    <a16:rowId xmlns:a16="http://schemas.microsoft.com/office/drawing/2014/main" val="10000"/>
                  </a:ext>
                </a:extLst>
              </a:tr>
              <a:tr h="1490149">
                <a:tc>
                  <a:txBody>
                    <a:bodyPr/>
                    <a:lstStyle/>
                    <a:p>
                      <a:pPr marL="342900" indent="-342900" algn="l">
                        <a:buAutoNum type="arabicPeriod"/>
                      </a:pPr>
                      <a:r>
                        <a:rPr lang="en-GB" baseline="0" dirty="0" smtClean="0">
                          <a:latin typeface="Comic Sans MS" pitchFamily="66" charset="0"/>
                        </a:rPr>
                        <a:t>Boyles Law – </a:t>
                      </a:r>
                      <a:r>
                        <a:rPr lang="en-GB" baseline="0" dirty="0" smtClean="0">
                          <a:latin typeface="Comic Sans MS" pitchFamily="66" charset="0"/>
                          <a:hlinkClick r:id="rId2"/>
                        </a:rPr>
                        <a:t>http://labs.minutelabs.io/Brownian-Motion/</a:t>
                      </a:r>
                      <a:endParaRPr lang="en-GB" baseline="0" dirty="0" smtClean="0">
                        <a:latin typeface="Comic Sans MS" pitchFamily="66" charset="0"/>
                      </a:endParaRPr>
                    </a:p>
                    <a:p>
                      <a:pPr marL="342900" indent="-342900" algn="l">
                        <a:buAutoNum type="arabicPeriod"/>
                      </a:pPr>
                      <a:endParaRPr lang="en-GB" baseline="0" dirty="0" smtClean="0">
                        <a:latin typeface="Comic Sans MS" pitchFamily="66" charset="0"/>
                      </a:endParaRPr>
                    </a:p>
                    <a:p>
                      <a:pPr marL="342900" indent="-342900" algn="l">
                        <a:buAutoNum type="arabicPeriod"/>
                      </a:pPr>
                      <a:r>
                        <a:rPr lang="en-GB" baseline="0" dirty="0" smtClean="0">
                          <a:latin typeface="Comic Sans MS" pitchFamily="66" charset="0"/>
                        </a:rPr>
                        <a:t> </a:t>
                      </a:r>
                      <a:r>
                        <a:rPr lang="en-GB" baseline="0" dirty="0" smtClean="0">
                          <a:latin typeface="Comic Sans MS" pitchFamily="66" charset="0"/>
                          <a:hlinkClick r:id="rId3"/>
                        </a:rPr>
                        <a:t>http://www.physics-chemistry-interactive-flash-animation.com/matter_change_state_measurement_mass_volume/pressure_volume_boyle_mariotte_law_ideal_gas_closed_system_MCQ.htm</a:t>
                      </a:r>
                      <a:r>
                        <a:rPr lang="en-GB" baseline="0" dirty="0" smtClean="0">
                          <a:latin typeface="Comic Sans MS" pitchFamily="66" charset="0"/>
                        </a:rPr>
                        <a:t> </a:t>
                      </a:r>
                    </a:p>
                    <a:p>
                      <a:pPr marL="342900" indent="-342900" algn="l">
                        <a:buAutoNum type="arabicPeriod"/>
                      </a:pPr>
                      <a:r>
                        <a:rPr lang="en-GB" baseline="0" dirty="0" smtClean="0">
                          <a:latin typeface="Comic Sans MS" pitchFamily="66" charset="0"/>
                        </a:rPr>
                        <a:t>Charles Law – </a:t>
                      </a:r>
                    </a:p>
                    <a:p>
                      <a:pPr marL="342900" indent="-342900" algn="l">
                        <a:buAutoNum type="arabicPeriod"/>
                      </a:pPr>
                      <a:endParaRPr lang="en-GB" baseline="0" dirty="0" smtClean="0">
                        <a:latin typeface="Comic Sans MS" pitchFamily="66" charset="0"/>
                      </a:endParaRPr>
                    </a:p>
                    <a:p>
                      <a:pPr marL="342900" indent="-342900" algn="l">
                        <a:buAutoNum type="arabicPeriod"/>
                      </a:pPr>
                      <a:r>
                        <a:rPr lang="en-GB" baseline="0" dirty="0" smtClean="0">
                          <a:latin typeface="Comic Sans MS" pitchFamily="66" charset="0"/>
                        </a:rPr>
                        <a:t>Pressure Law – </a:t>
                      </a:r>
                    </a:p>
                    <a:p>
                      <a:pPr marL="342900" indent="-342900" algn="l">
                        <a:buAutoNum type="arabicPeriod"/>
                      </a:pPr>
                      <a:endParaRPr lang="en-GB" baseline="0" dirty="0" smtClean="0">
                        <a:latin typeface="Comic Sans MS" pitchFamily="66" charset="0"/>
                      </a:endParaRPr>
                    </a:p>
                    <a:p>
                      <a:pPr marL="342900" indent="-342900" algn="l">
                        <a:buAutoNum type="arabicPeriod"/>
                      </a:pPr>
                      <a:r>
                        <a:rPr lang="en-GB" baseline="0" dirty="0" smtClean="0">
                          <a:latin typeface="Comic Sans MS" pitchFamily="66" charset="0"/>
                          <a:hlinkClick r:id="rId4"/>
                        </a:rPr>
                        <a:t>https://phet.colorado.edu/en/simulation/gas-properties</a:t>
                      </a:r>
                      <a:endParaRPr lang="en-GB" baseline="0" dirty="0" smtClean="0">
                        <a:latin typeface="Comic Sans MS" pitchFamily="66" charset="0"/>
                      </a:endParaRPr>
                    </a:p>
                    <a:p>
                      <a:pPr marL="342900" indent="-342900" algn="l">
                        <a:buAutoNum type="arabicPeriod"/>
                      </a:pPr>
                      <a:endParaRPr lang="en-GB" baseline="0" dirty="0" smtClean="0">
                        <a:latin typeface="Comic Sans MS" pitchFamily="66" charset="0"/>
                      </a:endParaRPr>
                    </a:p>
                    <a:p>
                      <a:pPr marL="342900" indent="-342900" algn="l">
                        <a:buAutoNum type="arabicPeriod"/>
                      </a:pPr>
                      <a:endParaRPr lang="en-GB" baseline="0" dirty="0" smtClean="0">
                        <a:latin typeface="Comic Sans MS" pitchFamily="66" charset="0"/>
                      </a:endParaRPr>
                    </a:p>
                    <a:p>
                      <a:pPr marL="0" indent="0" algn="l">
                        <a:buNone/>
                      </a:pPr>
                      <a:r>
                        <a:rPr lang="en-GB" baseline="0" dirty="0" smtClean="0">
                          <a:latin typeface="Comic Sans MS" pitchFamily="66" charset="0"/>
                        </a:rPr>
                        <a:t>Once you have the graphs try to deduce the following:</a:t>
                      </a:r>
                    </a:p>
                    <a:p>
                      <a:pPr marL="285750" indent="-285750" algn="l">
                        <a:buFont typeface="Arial" pitchFamily="34" charset="0"/>
                        <a:buChar char="•"/>
                      </a:pPr>
                      <a:r>
                        <a:rPr lang="en-GB" baseline="0" dirty="0" smtClean="0">
                          <a:latin typeface="Comic Sans MS" pitchFamily="66" charset="0"/>
                        </a:rPr>
                        <a:t>Relationship between two quantities</a:t>
                      </a:r>
                    </a:p>
                    <a:p>
                      <a:pPr marL="285750" indent="-285750" algn="l">
                        <a:buFont typeface="Arial" pitchFamily="34" charset="0"/>
                        <a:buChar char="•"/>
                      </a:pPr>
                      <a:r>
                        <a:rPr lang="en-GB" baseline="0" dirty="0" smtClean="0">
                          <a:latin typeface="Comic Sans MS" pitchFamily="66" charset="0"/>
                        </a:rPr>
                        <a:t>Any relationship between all three</a:t>
                      </a:r>
                      <a:endParaRPr lang="en-GB" dirty="0" smtClean="0">
                        <a:latin typeface="Comic Sans MS" panose="030F0702030302020204" pitchFamily="66" charset="0"/>
                      </a:endParaRPr>
                    </a:p>
                  </a:txBody>
                  <a:tcPr>
                    <a:solidFill>
                      <a:srgbClr val="92D050"/>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9252697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312" y="1154832"/>
            <a:ext cx="8229600" cy="639762"/>
          </a:xfrm>
        </p:spPr>
        <p:txBody>
          <a:bodyPr>
            <a:normAutofit fontScale="90000"/>
          </a:bodyPr>
          <a:lstStyle/>
          <a:p>
            <a:r>
              <a:rPr lang="en-GB" u="sng" dirty="0" smtClean="0"/>
              <a:t>Pressure</a:t>
            </a:r>
            <a:endParaRPr lang="en-GB" u="sng" dirty="0"/>
          </a:p>
        </p:txBody>
      </p:sp>
      <p:sp>
        <p:nvSpPr>
          <p:cNvPr id="3" name="Content Placeholder 2"/>
          <p:cNvSpPr>
            <a:spLocks noGrp="1"/>
          </p:cNvSpPr>
          <p:nvPr>
            <p:ph idx="1"/>
          </p:nvPr>
        </p:nvSpPr>
        <p:spPr>
          <a:xfrm>
            <a:off x="179512" y="1916832"/>
            <a:ext cx="5029200" cy="5410200"/>
          </a:xfrm>
        </p:spPr>
        <p:txBody>
          <a:bodyPr>
            <a:normAutofit/>
          </a:bodyPr>
          <a:lstStyle/>
          <a:p>
            <a:r>
              <a:rPr lang="en-GB" dirty="0" smtClean="0"/>
              <a:t>The pressure of a gas is the force per unit area that it exerts normally (at right angles to) surfaces</a:t>
            </a:r>
          </a:p>
          <a:p>
            <a:r>
              <a:rPr lang="en-GB" dirty="0" smtClean="0"/>
              <a:t>The is effected by the temperature, volume of the gas and mass of the gas particles</a:t>
            </a:r>
          </a:p>
          <a:p>
            <a:r>
              <a:rPr lang="en-GB" dirty="0" smtClean="0"/>
              <a:t>The units are pascals (Pa or Nm</a:t>
            </a:r>
            <a:r>
              <a:rPr lang="en-GB" baseline="30000" dirty="0" smtClean="0"/>
              <a:t>-2</a:t>
            </a:r>
            <a:r>
              <a:rPr lang="en-GB" dirty="0" smtClean="0"/>
              <a:t>)</a:t>
            </a:r>
            <a:endParaRPr lang="en-GB" dirty="0"/>
          </a:p>
        </p:txBody>
      </p:sp>
      <p:pic>
        <p:nvPicPr>
          <p:cNvPr id="2050" name="Picture 2" descr="https://upload.wikimedia.org/wikipedia/commons/7/79/Blaise_pasca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42112" y="1840632"/>
            <a:ext cx="2857500" cy="29908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6123112" y="4852264"/>
            <a:ext cx="2100255" cy="954107"/>
          </a:xfrm>
          <a:prstGeom prst="rect">
            <a:avLst/>
          </a:prstGeom>
          <a:noFill/>
        </p:spPr>
        <p:txBody>
          <a:bodyPr wrap="none" rtlCol="0">
            <a:spAutoFit/>
          </a:bodyPr>
          <a:lstStyle/>
          <a:p>
            <a:pPr algn="ctr"/>
            <a:r>
              <a:rPr lang="en-GB" sz="2800" i="1" dirty="0" smtClean="0"/>
              <a:t>Blaise Pascal</a:t>
            </a:r>
          </a:p>
          <a:p>
            <a:pPr algn="ctr"/>
            <a:r>
              <a:rPr lang="en-GB" sz="2800" i="1" dirty="0" smtClean="0"/>
              <a:t>1623 - 1662</a:t>
            </a:r>
            <a:endParaRPr lang="en-GB" sz="2800" i="1" dirty="0"/>
          </a:p>
        </p:txBody>
      </p:sp>
    </p:spTree>
    <p:extLst>
      <p:ext uri="{BB962C8B-B14F-4D97-AF65-F5344CB8AC3E}">
        <p14:creationId xmlns:p14="http://schemas.microsoft.com/office/powerpoint/2010/main" val="3665027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t>Boyle’s Law</a:t>
            </a:r>
            <a:endParaRPr lang="en-GB" u="sng" dirty="0"/>
          </a:p>
        </p:txBody>
      </p:sp>
      <p:sp>
        <p:nvSpPr>
          <p:cNvPr id="3" name="Content Placeholder 2"/>
          <p:cNvSpPr>
            <a:spLocks noGrp="1"/>
          </p:cNvSpPr>
          <p:nvPr>
            <p:ph idx="1"/>
          </p:nvPr>
        </p:nvSpPr>
        <p:spPr>
          <a:xfrm>
            <a:off x="304800" y="1371600"/>
            <a:ext cx="8610600" cy="1981200"/>
          </a:xfrm>
        </p:spPr>
        <p:txBody>
          <a:bodyPr>
            <a:normAutofit/>
          </a:bodyPr>
          <a:lstStyle/>
          <a:p>
            <a:r>
              <a:rPr lang="en-GB" dirty="0" smtClean="0"/>
              <a:t>If a gas is compressed under constant temperature then the pressure increases and the volume decreases</a:t>
            </a:r>
          </a:p>
          <a:p>
            <a:r>
              <a:rPr lang="en-GB" dirty="0" smtClean="0"/>
              <a:t>The relationship is found to be:</a:t>
            </a:r>
            <a:endParaRPr lang="en-GB" dirty="0"/>
          </a:p>
        </p:txBody>
      </p:sp>
      <p:graphicFrame>
        <p:nvGraphicFramePr>
          <p:cNvPr id="4" name="Object 3"/>
          <p:cNvGraphicFramePr>
            <a:graphicFrameLocks noChangeAspect="1"/>
          </p:cNvGraphicFramePr>
          <p:nvPr>
            <p:extLst/>
          </p:nvPr>
        </p:nvGraphicFramePr>
        <p:xfrm>
          <a:off x="2971800" y="3587750"/>
          <a:ext cx="2882900" cy="1758950"/>
        </p:xfrm>
        <a:graphic>
          <a:graphicData uri="http://schemas.openxmlformats.org/presentationml/2006/ole">
            <mc:AlternateContent xmlns:mc="http://schemas.openxmlformats.org/markup-compatibility/2006">
              <mc:Choice xmlns:v="urn:schemas-microsoft-com:vml" Requires="v">
                <p:oleObj spid="_x0000_s1028" name="Equation" r:id="rId3" imgW="1041120" imgH="634680" progId="Equation.3">
                  <p:embed/>
                </p:oleObj>
              </mc:Choice>
              <mc:Fallback>
                <p:oleObj name="Equation" r:id="rId3" imgW="1041120" imgH="634680" progId="Equation.3">
                  <p:embed/>
                  <p:pic>
                    <p:nvPicPr>
                      <p:cNvPr id="4" name="Object 3"/>
                      <p:cNvPicPr/>
                      <p:nvPr/>
                    </p:nvPicPr>
                    <p:blipFill>
                      <a:blip r:embed="rId4"/>
                      <a:stretch>
                        <a:fillRect/>
                      </a:stretch>
                    </p:blipFill>
                    <p:spPr>
                      <a:xfrm>
                        <a:off x="2971800" y="3587750"/>
                        <a:ext cx="2882900" cy="1758950"/>
                      </a:xfrm>
                      <a:prstGeom prst="rect">
                        <a:avLst/>
                      </a:prstGeom>
                    </p:spPr>
                  </p:pic>
                </p:oleObj>
              </mc:Fallback>
            </mc:AlternateContent>
          </a:graphicData>
        </a:graphic>
      </p:graphicFrame>
      <p:sp>
        <p:nvSpPr>
          <p:cNvPr id="5" name="TextBox 4"/>
          <p:cNvSpPr txBox="1"/>
          <p:nvPr/>
        </p:nvSpPr>
        <p:spPr>
          <a:xfrm>
            <a:off x="152400" y="5638800"/>
            <a:ext cx="8672945" cy="954107"/>
          </a:xfrm>
          <a:prstGeom prst="rect">
            <a:avLst/>
          </a:prstGeom>
          <a:noFill/>
        </p:spPr>
        <p:txBody>
          <a:bodyPr wrap="square" rtlCol="0">
            <a:spAutoFit/>
          </a:bodyPr>
          <a:lstStyle/>
          <a:p>
            <a:pPr algn="ctr"/>
            <a:r>
              <a:rPr lang="en-GB" sz="2800" dirty="0" smtClean="0"/>
              <a:t>An experiment done at constant temperature is called an </a:t>
            </a:r>
            <a:r>
              <a:rPr lang="en-GB" sz="2800" i="1" dirty="0" smtClean="0"/>
              <a:t>isothermal </a:t>
            </a:r>
            <a:r>
              <a:rPr lang="en-GB" sz="2800" dirty="0" smtClean="0"/>
              <a:t>change</a:t>
            </a:r>
            <a:endParaRPr lang="en-GB" sz="2800" dirty="0"/>
          </a:p>
        </p:txBody>
      </p:sp>
    </p:spTree>
    <p:extLst>
      <p:ext uri="{BB962C8B-B14F-4D97-AF65-F5344CB8AC3E}">
        <p14:creationId xmlns:p14="http://schemas.microsoft.com/office/powerpoint/2010/main" val="2452109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764704"/>
            <a:ext cx="8534400" cy="26757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0" name="Picture 4" descr="https://upload.wikimedia.org/wikipedia/commons/thumb/e/ea/Boyles_Law.svg/2000px-Boyles_Law.sv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5616" y="3437024"/>
            <a:ext cx="3164686" cy="308486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4895528" y="3777607"/>
            <a:ext cx="3962400" cy="1815882"/>
          </a:xfrm>
          <a:prstGeom prst="rect">
            <a:avLst/>
          </a:prstGeom>
          <a:noFill/>
        </p:spPr>
        <p:txBody>
          <a:bodyPr wrap="square" rtlCol="0">
            <a:spAutoFit/>
          </a:bodyPr>
          <a:lstStyle/>
          <a:p>
            <a:pPr algn="ctr"/>
            <a:r>
              <a:rPr lang="en-GB" sz="2800" dirty="0" smtClean="0"/>
              <a:t>Experimental results create a curve.</a:t>
            </a:r>
          </a:p>
          <a:p>
            <a:pPr algn="ctr"/>
            <a:r>
              <a:rPr lang="en-GB" sz="2800" b="1" dirty="0" smtClean="0"/>
              <a:t>How could you get a straight line?</a:t>
            </a:r>
          </a:p>
        </p:txBody>
      </p:sp>
      <p:sp>
        <p:nvSpPr>
          <p:cNvPr id="7" name="TextBox 6"/>
          <p:cNvSpPr txBox="1"/>
          <p:nvPr/>
        </p:nvSpPr>
        <p:spPr>
          <a:xfrm>
            <a:off x="4923237" y="5758807"/>
            <a:ext cx="3962400" cy="523220"/>
          </a:xfrm>
          <a:prstGeom prst="rect">
            <a:avLst/>
          </a:prstGeom>
          <a:noFill/>
        </p:spPr>
        <p:txBody>
          <a:bodyPr wrap="square" rtlCol="0">
            <a:spAutoFit/>
          </a:bodyPr>
          <a:lstStyle/>
          <a:p>
            <a:pPr algn="ctr"/>
            <a:r>
              <a:rPr lang="en-GB" sz="2800" dirty="0" smtClean="0"/>
              <a:t>Plot </a:t>
            </a:r>
            <a:r>
              <a:rPr lang="en-GB" sz="2800" i="1" dirty="0"/>
              <a:t>p</a:t>
            </a:r>
            <a:r>
              <a:rPr lang="en-GB" sz="2800" dirty="0" smtClean="0"/>
              <a:t> against 1/</a:t>
            </a:r>
            <a:r>
              <a:rPr lang="en-GB" sz="2800" i="1" dirty="0" smtClean="0"/>
              <a:t>V</a:t>
            </a:r>
          </a:p>
        </p:txBody>
      </p:sp>
    </p:spTree>
    <p:extLst>
      <p:ext uri="{BB962C8B-B14F-4D97-AF65-F5344CB8AC3E}">
        <p14:creationId xmlns:p14="http://schemas.microsoft.com/office/powerpoint/2010/main" val="1754059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100"/>
                                        </p:tgtEl>
                                        <p:attrNameLst>
                                          <p:attrName>style.visibility</p:attrName>
                                        </p:attrNameLst>
                                      </p:cBhvr>
                                      <p:to>
                                        <p:strVal val="visible"/>
                                      </p:to>
                                    </p:set>
                                    <p:animEffect transition="in" filter="fade">
                                      <p:cBhvr>
                                        <p:cTn id="7" dur="500"/>
                                        <p:tgtEl>
                                          <p:spTgt spid="410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1000" fill="hold"/>
                                        <p:tgtEl>
                                          <p:spTgt spid="7"/>
                                        </p:tgtEl>
                                        <p:attrNameLst>
                                          <p:attrName>ppt_w</p:attrName>
                                        </p:attrNameLst>
                                      </p:cBhvr>
                                      <p:tavLst>
                                        <p:tav tm="0">
                                          <p:val>
                                            <p:fltVal val="0"/>
                                          </p:val>
                                        </p:tav>
                                        <p:tav tm="100000">
                                          <p:val>
                                            <p:strVal val="#ppt_w"/>
                                          </p:val>
                                        </p:tav>
                                      </p:tavLst>
                                    </p:anim>
                                    <p:anim calcmode="lin" valueType="num">
                                      <p:cBhvr>
                                        <p:cTn id="18" dur="1000" fill="hold"/>
                                        <p:tgtEl>
                                          <p:spTgt spid="7"/>
                                        </p:tgtEl>
                                        <p:attrNameLst>
                                          <p:attrName>ppt_h</p:attrName>
                                        </p:attrNameLst>
                                      </p:cBhvr>
                                      <p:tavLst>
                                        <p:tav tm="0">
                                          <p:val>
                                            <p:fltVal val="0"/>
                                          </p:val>
                                        </p:tav>
                                        <p:tav tm="100000">
                                          <p:val>
                                            <p:strVal val="#ppt_h"/>
                                          </p:val>
                                        </p:tav>
                                      </p:tavLst>
                                    </p:anim>
                                    <p:anim calcmode="lin" valueType="num">
                                      <p:cBhvr>
                                        <p:cTn id="19" dur="1000" fill="hold"/>
                                        <p:tgtEl>
                                          <p:spTgt spid="7"/>
                                        </p:tgtEl>
                                        <p:attrNameLst>
                                          <p:attrName>style.rotation</p:attrName>
                                        </p:attrNameLst>
                                      </p:cBhvr>
                                      <p:tavLst>
                                        <p:tav tm="0">
                                          <p:val>
                                            <p:fltVal val="90"/>
                                          </p:val>
                                        </p:tav>
                                        <p:tav tm="100000">
                                          <p:val>
                                            <p:fltVal val="0"/>
                                          </p:val>
                                        </p:tav>
                                      </p:tavLst>
                                    </p:anim>
                                    <p:animEffect transition="in" filter="fade">
                                      <p:cBhvr>
                                        <p:cTn id="2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395536" y="836712"/>
            <a:ext cx="8229600" cy="922337"/>
          </a:xfrm>
        </p:spPr>
        <p:txBody>
          <a:bodyPr/>
          <a:lstStyle/>
          <a:p>
            <a:pPr eaLnBrk="1" hangingPunct="1"/>
            <a:r>
              <a:rPr lang="en-GB" altLang="en-US" dirty="0" smtClean="0"/>
              <a:t>Boyle’s law question</a:t>
            </a:r>
          </a:p>
        </p:txBody>
      </p:sp>
      <p:sp>
        <p:nvSpPr>
          <p:cNvPr id="161795" name="Rectangle 3"/>
          <p:cNvSpPr>
            <a:spLocks noGrp="1" noChangeArrowheads="1"/>
          </p:cNvSpPr>
          <p:nvPr>
            <p:ph type="body" idx="1"/>
          </p:nvPr>
        </p:nvSpPr>
        <p:spPr>
          <a:xfrm>
            <a:off x="406649" y="1830487"/>
            <a:ext cx="8229600" cy="4713287"/>
          </a:xfrm>
        </p:spPr>
        <p:txBody>
          <a:bodyPr/>
          <a:lstStyle/>
          <a:p>
            <a:pPr marL="0" indent="0" eaLnBrk="1" hangingPunct="1">
              <a:buFontTx/>
              <a:buNone/>
            </a:pPr>
            <a:r>
              <a:rPr lang="en-GB" altLang="en-US" sz="2800" i="1" dirty="0" smtClean="0"/>
              <a:t>A gas has an initial volume of 300 m</a:t>
            </a:r>
            <a:r>
              <a:rPr lang="en-GB" altLang="en-US" sz="2800" i="1" baseline="30000" dirty="0" smtClean="0"/>
              <a:t>3</a:t>
            </a:r>
            <a:r>
              <a:rPr lang="en-GB" altLang="en-US" sz="2800" i="1" dirty="0" smtClean="0"/>
              <a:t> at standard atmospheric pressure (100 </a:t>
            </a:r>
            <a:r>
              <a:rPr lang="en-GB" altLang="en-US" sz="2800" i="1" dirty="0" err="1" smtClean="0"/>
              <a:t>kPa</a:t>
            </a:r>
            <a:r>
              <a:rPr lang="en-GB" altLang="en-US" sz="2800" i="1" dirty="0" smtClean="0"/>
              <a:t>). Calculate the final volume of this gas if its pressure is increased by 400 </a:t>
            </a:r>
            <a:r>
              <a:rPr lang="en-GB" altLang="en-US" sz="2800" i="1" dirty="0" err="1" smtClean="0"/>
              <a:t>kPa</a:t>
            </a:r>
            <a:r>
              <a:rPr lang="en-GB" altLang="en-US" sz="2800" i="1" dirty="0" smtClean="0"/>
              <a:t> at a constant temperature.</a:t>
            </a:r>
          </a:p>
          <a:p>
            <a:pPr marL="0" indent="0" eaLnBrk="1" hangingPunct="1">
              <a:buFontTx/>
              <a:buNone/>
            </a:pPr>
            <a:r>
              <a:rPr lang="en-GB" altLang="en-US" sz="2800" dirty="0" smtClean="0"/>
              <a:t>Boyle’s law:</a:t>
            </a:r>
            <a:r>
              <a:rPr lang="en-GB" altLang="en-US" sz="2800" b="1" i="1" dirty="0" smtClean="0">
                <a:solidFill>
                  <a:srgbClr val="FF3300"/>
                </a:solidFill>
              </a:rPr>
              <a:t>  p</a:t>
            </a:r>
            <a:r>
              <a:rPr lang="en-GB" altLang="en-US" sz="2800" b="1" i="1" baseline="-25000" dirty="0" smtClean="0">
                <a:solidFill>
                  <a:srgbClr val="FF3300"/>
                </a:solidFill>
              </a:rPr>
              <a:t>1</a:t>
            </a:r>
            <a:r>
              <a:rPr lang="en-GB" altLang="en-US" sz="2800" b="1" i="1" dirty="0" smtClean="0">
                <a:solidFill>
                  <a:srgbClr val="FF3300"/>
                </a:solidFill>
              </a:rPr>
              <a:t> </a:t>
            </a:r>
            <a:r>
              <a:rPr lang="en-GB" altLang="en-US" sz="2800" dirty="0" smtClean="0"/>
              <a:t>x</a:t>
            </a:r>
            <a:r>
              <a:rPr lang="en-GB" altLang="en-US" sz="2800" b="1" i="1" dirty="0" smtClean="0">
                <a:solidFill>
                  <a:srgbClr val="FF3300"/>
                </a:solidFill>
              </a:rPr>
              <a:t> V</a:t>
            </a:r>
            <a:r>
              <a:rPr lang="en-GB" altLang="en-US" sz="2800" b="1" i="1" baseline="-25000" dirty="0" smtClean="0">
                <a:solidFill>
                  <a:srgbClr val="FF3300"/>
                </a:solidFill>
              </a:rPr>
              <a:t>1</a:t>
            </a:r>
            <a:r>
              <a:rPr lang="en-GB" altLang="en-US" sz="2800" b="1" i="1" dirty="0" smtClean="0">
                <a:solidFill>
                  <a:srgbClr val="FF3300"/>
                </a:solidFill>
              </a:rPr>
              <a:t> = p</a:t>
            </a:r>
            <a:r>
              <a:rPr lang="en-GB" altLang="en-US" sz="2800" b="1" i="1" baseline="-25000" dirty="0" smtClean="0">
                <a:solidFill>
                  <a:srgbClr val="FF3300"/>
                </a:solidFill>
              </a:rPr>
              <a:t>2</a:t>
            </a:r>
            <a:r>
              <a:rPr lang="en-GB" altLang="en-US" sz="2800" b="1" i="1" dirty="0" smtClean="0">
                <a:solidFill>
                  <a:srgbClr val="FF3300"/>
                </a:solidFill>
              </a:rPr>
              <a:t> </a:t>
            </a:r>
            <a:r>
              <a:rPr lang="en-GB" altLang="en-US" sz="2800" dirty="0" smtClean="0"/>
              <a:t>x</a:t>
            </a:r>
            <a:r>
              <a:rPr lang="en-GB" altLang="en-US" sz="2800" b="1" i="1" dirty="0" smtClean="0">
                <a:solidFill>
                  <a:srgbClr val="FF3300"/>
                </a:solidFill>
              </a:rPr>
              <a:t> V</a:t>
            </a:r>
            <a:r>
              <a:rPr lang="en-GB" altLang="en-US" sz="2800" b="1" i="1" baseline="-25000" dirty="0" smtClean="0">
                <a:solidFill>
                  <a:srgbClr val="FF3300"/>
                </a:solidFill>
              </a:rPr>
              <a:t>2 </a:t>
            </a:r>
          </a:p>
          <a:p>
            <a:pPr marL="0" indent="0" eaLnBrk="1" hangingPunct="1">
              <a:buFontTx/>
              <a:buNone/>
            </a:pPr>
            <a:r>
              <a:rPr lang="en-GB" altLang="en-US" sz="2800" dirty="0" smtClean="0"/>
              <a:t>100 </a:t>
            </a:r>
            <a:r>
              <a:rPr lang="en-GB" altLang="en-US" sz="2800" dirty="0" err="1" smtClean="0"/>
              <a:t>kPa</a:t>
            </a:r>
            <a:r>
              <a:rPr lang="en-GB" altLang="en-US" sz="2800" dirty="0" smtClean="0"/>
              <a:t> x 300 m</a:t>
            </a:r>
            <a:r>
              <a:rPr lang="en-GB" altLang="en-US" sz="2800" baseline="30000" dirty="0" smtClean="0"/>
              <a:t>3</a:t>
            </a:r>
            <a:r>
              <a:rPr lang="en-GB" altLang="en-US" sz="2800" dirty="0" smtClean="0"/>
              <a:t> = 500 </a:t>
            </a:r>
            <a:r>
              <a:rPr lang="en-GB" altLang="en-US" sz="2800" dirty="0" err="1" smtClean="0"/>
              <a:t>kPa</a:t>
            </a:r>
            <a:r>
              <a:rPr lang="en-GB" altLang="en-US" sz="2800" dirty="0" smtClean="0"/>
              <a:t> x </a:t>
            </a:r>
            <a:r>
              <a:rPr lang="en-GB" altLang="en-US" sz="2800" b="1" i="1" dirty="0" smtClean="0">
                <a:solidFill>
                  <a:srgbClr val="FF3300"/>
                </a:solidFill>
              </a:rPr>
              <a:t>V</a:t>
            </a:r>
            <a:r>
              <a:rPr lang="en-GB" altLang="en-US" sz="2800" b="1" i="1" baseline="-25000" dirty="0" smtClean="0">
                <a:solidFill>
                  <a:srgbClr val="FF3300"/>
                </a:solidFill>
              </a:rPr>
              <a:t>2</a:t>
            </a:r>
            <a:endParaRPr lang="en-GB" altLang="en-US" sz="2800" dirty="0" smtClean="0"/>
          </a:p>
          <a:p>
            <a:pPr marL="0" indent="0" eaLnBrk="1" hangingPunct="1">
              <a:buFontTx/>
              <a:buNone/>
            </a:pPr>
            <a:r>
              <a:rPr lang="en-GB" altLang="en-US" sz="2800" dirty="0" smtClean="0"/>
              <a:t>30 000 = 500 </a:t>
            </a:r>
            <a:r>
              <a:rPr lang="en-GB" altLang="en-US" sz="2800" b="1" i="1" dirty="0" smtClean="0">
                <a:solidFill>
                  <a:srgbClr val="FF3300"/>
                </a:solidFill>
              </a:rPr>
              <a:t>V</a:t>
            </a:r>
            <a:r>
              <a:rPr lang="en-GB" altLang="en-US" sz="2800" b="1" i="1" baseline="-25000" dirty="0" smtClean="0">
                <a:solidFill>
                  <a:srgbClr val="FF3300"/>
                </a:solidFill>
              </a:rPr>
              <a:t>2</a:t>
            </a:r>
            <a:endParaRPr lang="en-GB" altLang="en-US" sz="2800" dirty="0" smtClean="0"/>
          </a:p>
          <a:p>
            <a:pPr marL="0" indent="0" eaLnBrk="1" hangingPunct="1">
              <a:buFontTx/>
              <a:buNone/>
            </a:pPr>
            <a:r>
              <a:rPr lang="en-GB" altLang="en-US" sz="2800" b="1" i="1" dirty="0" smtClean="0">
                <a:solidFill>
                  <a:srgbClr val="FF3300"/>
                </a:solidFill>
              </a:rPr>
              <a:t>V</a:t>
            </a:r>
            <a:r>
              <a:rPr lang="en-GB" altLang="en-US" sz="2800" b="1" i="1" baseline="-25000" dirty="0" smtClean="0">
                <a:solidFill>
                  <a:srgbClr val="FF3300"/>
                </a:solidFill>
              </a:rPr>
              <a:t>2</a:t>
            </a:r>
            <a:r>
              <a:rPr lang="en-GB" altLang="en-US" sz="2800" dirty="0" smtClean="0"/>
              <a:t> = 30 000 / 500</a:t>
            </a:r>
          </a:p>
          <a:p>
            <a:pPr marL="0" indent="0" eaLnBrk="1" hangingPunct="1">
              <a:buFontTx/>
              <a:buNone/>
            </a:pPr>
            <a:r>
              <a:rPr lang="en-GB" altLang="en-US" sz="2800" b="1" dirty="0" smtClean="0">
                <a:solidFill>
                  <a:srgbClr val="FF3300"/>
                </a:solidFill>
              </a:rPr>
              <a:t>Final volume = 60 m</a:t>
            </a:r>
            <a:r>
              <a:rPr lang="en-GB" altLang="en-US" sz="2800" b="1" baseline="30000" dirty="0" smtClean="0">
                <a:solidFill>
                  <a:srgbClr val="FF3300"/>
                </a:solidFill>
              </a:rPr>
              <a:t>3</a:t>
            </a:r>
            <a:r>
              <a:rPr lang="en-GB" altLang="en-US" sz="2400" dirty="0" smtClean="0">
                <a:solidFill>
                  <a:srgbClr val="FF3300"/>
                </a:solidFill>
              </a:rPr>
              <a:t> </a:t>
            </a:r>
          </a:p>
        </p:txBody>
      </p:sp>
    </p:spTree>
    <p:extLst>
      <p:ext uri="{BB962C8B-B14F-4D97-AF65-F5344CB8AC3E}">
        <p14:creationId xmlns:p14="http://schemas.microsoft.com/office/powerpoint/2010/main" val="12776603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1795">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6179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61795">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61795">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6179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6814"/>
            <a:ext cx="8229600" cy="715962"/>
          </a:xfrm>
        </p:spPr>
        <p:txBody>
          <a:bodyPr>
            <a:normAutofit/>
          </a:bodyPr>
          <a:lstStyle/>
          <a:p>
            <a:r>
              <a:rPr lang="en-GB" u="sng" dirty="0" smtClean="0"/>
              <a:t>Charles’ Law</a:t>
            </a:r>
            <a:endParaRPr lang="en-GB" u="sng" dirty="0"/>
          </a:p>
        </p:txBody>
      </p:sp>
      <p:sp>
        <p:nvSpPr>
          <p:cNvPr id="3" name="Content Placeholder 2"/>
          <p:cNvSpPr>
            <a:spLocks noGrp="1"/>
          </p:cNvSpPr>
          <p:nvPr>
            <p:ph idx="1"/>
          </p:nvPr>
        </p:nvSpPr>
        <p:spPr>
          <a:xfrm>
            <a:off x="149360" y="1344762"/>
            <a:ext cx="8763000" cy="3429000"/>
          </a:xfrm>
        </p:spPr>
        <p:txBody>
          <a:bodyPr>
            <a:normAutofit/>
          </a:bodyPr>
          <a:lstStyle/>
          <a:p>
            <a:r>
              <a:rPr lang="en-GB" dirty="0" smtClean="0"/>
              <a:t>Reducing the temperature of a gas but maintaining the same pressure causes the volume to decrease</a:t>
            </a:r>
          </a:p>
          <a:p>
            <a:r>
              <a:rPr lang="en-GB" dirty="0" smtClean="0"/>
              <a:t>Plotting this on a graph gives a straight line</a:t>
            </a:r>
          </a:p>
          <a:p>
            <a:r>
              <a:rPr lang="en-GB" dirty="0" smtClean="0"/>
              <a:t>The intercept of this line with the x-axis always occurs at -273.15</a:t>
            </a:r>
            <a:r>
              <a:rPr lang="en-GB" baseline="30000" dirty="0" smtClean="0"/>
              <a:t>o</a:t>
            </a:r>
            <a:r>
              <a:rPr lang="en-GB" dirty="0" smtClean="0"/>
              <a:t>C (Absolute Zero)</a:t>
            </a:r>
          </a:p>
          <a:p>
            <a:r>
              <a:rPr lang="en-GB" dirty="0" smtClean="0"/>
              <a:t>The mathematical relationship is therefore:</a:t>
            </a:r>
            <a:endParaRPr lang="en-GB" dirty="0"/>
          </a:p>
        </p:txBody>
      </p:sp>
      <p:graphicFrame>
        <p:nvGraphicFramePr>
          <p:cNvPr id="4" name="Object 3"/>
          <p:cNvGraphicFramePr>
            <a:graphicFrameLocks noChangeAspect="1"/>
          </p:cNvGraphicFramePr>
          <p:nvPr>
            <p:extLst>
              <p:ext uri="{D42A27DB-BD31-4B8C-83A1-F6EECF244321}">
                <p14:modId xmlns:p14="http://schemas.microsoft.com/office/powerpoint/2010/main" val="3818291425"/>
              </p:ext>
            </p:extLst>
          </p:nvPr>
        </p:nvGraphicFramePr>
        <p:xfrm>
          <a:off x="3181350" y="4387890"/>
          <a:ext cx="2781300" cy="1306368"/>
        </p:xfrm>
        <a:graphic>
          <a:graphicData uri="http://schemas.openxmlformats.org/presentationml/2006/ole">
            <mc:AlternateContent xmlns:mc="http://schemas.openxmlformats.org/markup-compatibility/2006">
              <mc:Choice xmlns:v="urn:schemas-microsoft-com:vml" Requires="v">
                <p:oleObj spid="_x0000_s2052" name="Equation" r:id="rId3" imgW="838080" imgH="393480" progId="Equation.3">
                  <p:embed/>
                </p:oleObj>
              </mc:Choice>
              <mc:Fallback>
                <p:oleObj name="Equation" r:id="rId3" imgW="838080" imgH="393480" progId="Equation.3">
                  <p:embed/>
                  <p:pic>
                    <p:nvPicPr>
                      <p:cNvPr id="4" name="Object 3"/>
                      <p:cNvPicPr/>
                      <p:nvPr/>
                    </p:nvPicPr>
                    <p:blipFill>
                      <a:blip r:embed="rId4"/>
                      <a:stretch>
                        <a:fillRect/>
                      </a:stretch>
                    </p:blipFill>
                    <p:spPr>
                      <a:xfrm>
                        <a:off x="3181350" y="4387890"/>
                        <a:ext cx="2781300" cy="1306368"/>
                      </a:xfrm>
                      <a:prstGeom prst="rect">
                        <a:avLst/>
                      </a:prstGeom>
                    </p:spPr>
                  </p:pic>
                </p:oleObj>
              </mc:Fallback>
            </mc:AlternateContent>
          </a:graphicData>
        </a:graphic>
      </p:graphicFrame>
      <p:sp>
        <p:nvSpPr>
          <p:cNvPr id="5" name="TextBox 4"/>
          <p:cNvSpPr txBox="1"/>
          <p:nvPr/>
        </p:nvSpPr>
        <p:spPr>
          <a:xfrm>
            <a:off x="152400" y="5638800"/>
            <a:ext cx="8672945" cy="954107"/>
          </a:xfrm>
          <a:prstGeom prst="rect">
            <a:avLst/>
          </a:prstGeom>
          <a:noFill/>
        </p:spPr>
        <p:txBody>
          <a:bodyPr wrap="square" rtlCol="0">
            <a:spAutoFit/>
          </a:bodyPr>
          <a:lstStyle/>
          <a:p>
            <a:pPr algn="ctr"/>
            <a:r>
              <a:rPr lang="en-GB" sz="2800" dirty="0" smtClean="0"/>
              <a:t>An experiment done at constant pressure is called an </a:t>
            </a:r>
            <a:r>
              <a:rPr lang="en-GB" sz="2800" i="1" dirty="0" smtClean="0"/>
              <a:t>isobaric </a:t>
            </a:r>
            <a:r>
              <a:rPr lang="en-GB" sz="2800" dirty="0" smtClean="0"/>
              <a:t>change</a:t>
            </a:r>
            <a:endParaRPr lang="en-GB" sz="2800" dirty="0"/>
          </a:p>
        </p:txBody>
      </p:sp>
    </p:spTree>
    <p:extLst>
      <p:ext uri="{BB962C8B-B14F-4D97-AF65-F5344CB8AC3E}">
        <p14:creationId xmlns:p14="http://schemas.microsoft.com/office/powerpoint/2010/main" val="3819393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500"/>
                                        <p:tgtEl>
                                          <p:spTgt spid="4"/>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fade">
                                      <p:cBhvr>
                                        <p:cTn id="3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s://upload.wikimedia.org/wikipedia/commons/thumb/e/ef/Charles's_law_graph.png/640px-Charles's_law_graph.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8184" y="1248931"/>
            <a:ext cx="7313775" cy="449111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38545" y="5740046"/>
            <a:ext cx="8853055" cy="954107"/>
          </a:xfrm>
          <a:prstGeom prst="rect">
            <a:avLst/>
          </a:prstGeom>
          <a:noFill/>
        </p:spPr>
        <p:txBody>
          <a:bodyPr wrap="square" rtlCol="0">
            <a:spAutoFit/>
          </a:bodyPr>
          <a:lstStyle/>
          <a:p>
            <a:pPr algn="ctr"/>
            <a:r>
              <a:rPr lang="en-GB" sz="2800" dirty="0" smtClean="0"/>
              <a:t>To obtain these results the gas must be </a:t>
            </a:r>
            <a:r>
              <a:rPr lang="en-GB" sz="2800" i="1" dirty="0" smtClean="0"/>
              <a:t>ideal</a:t>
            </a:r>
            <a:r>
              <a:rPr lang="en-GB" sz="2800" dirty="0" smtClean="0"/>
              <a:t> (i.e. there must be no interactions between particles)</a:t>
            </a:r>
            <a:endParaRPr lang="en-GB" sz="2800" dirty="0"/>
          </a:p>
        </p:txBody>
      </p:sp>
    </p:spTree>
    <p:extLst>
      <p:ext uri="{BB962C8B-B14F-4D97-AF65-F5344CB8AC3E}">
        <p14:creationId xmlns:p14="http://schemas.microsoft.com/office/powerpoint/2010/main" val="15165545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6431" y="851049"/>
            <a:ext cx="8229600" cy="922337"/>
          </a:xfrm>
        </p:spPr>
        <p:txBody>
          <a:bodyPr/>
          <a:lstStyle/>
          <a:p>
            <a:pPr eaLnBrk="1" hangingPunct="1"/>
            <a:r>
              <a:rPr lang="en-GB" altLang="en-US" smtClean="0"/>
              <a:t>Charles’ law question</a:t>
            </a:r>
          </a:p>
        </p:txBody>
      </p:sp>
      <p:sp>
        <p:nvSpPr>
          <p:cNvPr id="167939" name="Rectangle 3"/>
          <p:cNvSpPr>
            <a:spLocks noGrp="1" noChangeArrowheads="1"/>
          </p:cNvSpPr>
          <p:nvPr>
            <p:ph type="body" idx="1"/>
          </p:nvPr>
        </p:nvSpPr>
        <p:spPr>
          <a:xfrm>
            <a:off x="467544" y="1844824"/>
            <a:ext cx="8229600" cy="4713287"/>
          </a:xfrm>
        </p:spPr>
        <p:txBody>
          <a:bodyPr/>
          <a:lstStyle/>
          <a:p>
            <a:pPr marL="0" indent="0" eaLnBrk="1" hangingPunct="1">
              <a:lnSpc>
                <a:spcPct val="90000"/>
              </a:lnSpc>
              <a:buFontTx/>
              <a:buNone/>
            </a:pPr>
            <a:r>
              <a:rPr lang="en-GB" altLang="en-US" sz="2800" i="1" smtClean="0"/>
              <a:t>A gas has an initial volume of 50m</a:t>
            </a:r>
            <a:r>
              <a:rPr lang="en-GB" altLang="en-US" sz="2800" i="1" baseline="30000" smtClean="0"/>
              <a:t>3</a:t>
            </a:r>
            <a:r>
              <a:rPr lang="en-GB" altLang="en-US" sz="2800" i="1" smtClean="0"/>
              <a:t> at a temperature of 127</a:t>
            </a:r>
            <a:r>
              <a:rPr lang="en-GB" altLang="en-US" sz="2800" i="1" baseline="30000" smtClean="0"/>
              <a:t>o</a:t>
            </a:r>
            <a:r>
              <a:rPr lang="en-GB" altLang="en-US" sz="2800" i="1" smtClean="0"/>
              <a:t>C. Calculate the final temperature required in </a:t>
            </a:r>
            <a:r>
              <a:rPr lang="en-GB" altLang="en-US" sz="2800" i="1" baseline="30000" smtClean="0"/>
              <a:t>o</a:t>
            </a:r>
            <a:r>
              <a:rPr lang="en-GB" altLang="en-US" sz="2800" i="1" smtClean="0"/>
              <a:t>C to decrease its volume to 20m</a:t>
            </a:r>
            <a:r>
              <a:rPr lang="en-GB" altLang="en-US" sz="2800" i="1" baseline="30000" smtClean="0"/>
              <a:t>3 </a:t>
            </a:r>
            <a:r>
              <a:rPr lang="en-GB" altLang="en-US" sz="2800" i="1" smtClean="0"/>
              <a:t>at a constant pressure.</a:t>
            </a:r>
          </a:p>
          <a:p>
            <a:pPr marL="0" indent="0" eaLnBrk="1" hangingPunct="1">
              <a:lnSpc>
                <a:spcPct val="90000"/>
              </a:lnSpc>
              <a:buFontTx/>
              <a:buNone/>
            </a:pPr>
            <a:r>
              <a:rPr lang="en-GB" altLang="en-US" sz="2800" smtClean="0"/>
              <a:t>Charles’ law:</a:t>
            </a:r>
            <a:r>
              <a:rPr lang="en-GB" altLang="en-US" sz="2800" b="1" i="1" smtClean="0">
                <a:solidFill>
                  <a:srgbClr val="FF3300"/>
                </a:solidFill>
              </a:rPr>
              <a:t>  V</a:t>
            </a:r>
            <a:r>
              <a:rPr lang="en-GB" altLang="en-US" sz="2800" b="1" i="1" baseline="-25000" smtClean="0">
                <a:solidFill>
                  <a:srgbClr val="FF3300"/>
                </a:solidFill>
              </a:rPr>
              <a:t>1</a:t>
            </a:r>
            <a:r>
              <a:rPr lang="en-GB" altLang="en-US" sz="2800" b="1" i="1" smtClean="0">
                <a:solidFill>
                  <a:srgbClr val="FF3300"/>
                </a:solidFill>
              </a:rPr>
              <a:t> / T</a:t>
            </a:r>
            <a:r>
              <a:rPr lang="en-GB" altLang="en-US" sz="2800" b="1" i="1" baseline="-25000" smtClean="0">
                <a:solidFill>
                  <a:srgbClr val="FF3300"/>
                </a:solidFill>
              </a:rPr>
              <a:t>1 </a:t>
            </a:r>
            <a:r>
              <a:rPr lang="en-GB" altLang="en-US" sz="2800" smtClean="0"/>
              <a:t>= </a:t>
            </a:r>
            <a:r>
              <a:rPr lang="en-GB" altLang="en-US" sz="2800" b="1" i="1" smtClean="0">
                <a:solidFill>
                  <a:srgbClr val="FF3300"/>
                </a:solidFill>
              </a:rPr>
              <a:t>V</a:t>
            </a:r>
            <a:r>
              <a:rPr lang="en-GB" altLang="en-US" sz="2800" b="1" i="1" baseline="-25000" smtClean="0">
                <a:solidFill>
                  <a:srgbClr val="FF3300"/>
                </a:solidFill>
              </a:rPr>
              <a:t>2</a:t>
            </a:r>
            <a:r>
              <a:rPr lang="en-GB" altLang="en-US" sz="2800" b="1" i="1" smtClean="0">
                <a:solidFill>
                  <a:srgbClr val="FF3300"/>
                </a:solidFill>
              </a:rPr>
              <a:t> / T</a:t>
            </a:r>
            <a:r>
              <a:rPr lang="en-GB" altLang="en-US" sz="2800" b="1" i="1" baseline="-25000" smtClean="0">
                <a:solidFill>
                  <a:srgbClr val="FF3300"/>
                </a:solidFill>
              </a:rPr>
              <a:t>2 </a:t>
            </a:r>
          </a:p>
          <a:p>
            <a:pPr marL="0" indent="0" eaLnBrk="1" hangingPunct="1">
              <a:lnSpc>
                <a:spcPct val="90000"/>
              </a:lnSpc>
              <a:buFontTx/>
              <a:buNone/>
            </a:pPr>
            <a:r>
              <a:rPr lang="en-GB" altLang="en-US" sz="2800" smtClean="0"/>
              <a:t>Temperatures must be in kelvin, so: </a:t>
            </a:r>
            <a:r>
              <a:rPr lang="en-GB" altLang="en-US" sz="2800" b="1" i="1" smtClean="0">
                <a:solidFill>
                  <a:srgbClr val="FF3300"/>
                </a:solidFill>
              </a:rPr>
              <a:t>T</a:t>
            </a:r>
            <a:r>
              <a:rPr lang="en-GB" altLang="en-US" sz="2800" b="1" i="1" baseline="-25000" smtClean="0">
                <a:solidFill>
                  <a:srgbClr val="FF3300"/>
                </a:solidFill>
              </a:rPr>
              <a:t>1 </a:t>
            </a:r>
            <a:r>
              <a:rPr lang="en-GB" altLang="en-US" sz="2800" smtClean="0"/>
              <a:t>= 400K</a:t>
            </a:r>
          </a:p>
          <a:p>
            <a:pPr marL="0" indent="0" eaLnBrk="1" hangingPunct="1">
              <a:lnSpc>
                <a:spcPct val="90000"/>
              </a:lnSpc>
              <a:buFontTx/>
              <a:buNone/>
            </a:pPr>
            <a:r>
              <a:rPr lang="en-GB" altLang="en-US" sz="2800" smtClean="0"/>
              <a:t>50m</a:t>
            </a:r>
            <a:r>
              <a:rPr lang="en-GB" altLang="en-US" sz="2800" baseline="30000" smtClean="0"/>
              <a:t>3</a:t>
            </a:r>
            <a:r>
              <a:rPr lang="en-GB" altLang="en-US" sz="2800" smtClean="0"/>
              <a:t> / 400K = 20m</a:t>
            </a:r>
            <a:r>
              <a:rPr lang="en-GB" altLang="en-US" sz="2800" baseline="30000" smtClean="0"/>
              <a:t>3</a:t>
            </a:r>
            <a:r>
              <a:rPr lang="en-GB" altLang="en-US" sz="2800" smtClean="0"/>
              <a:t> / </a:t>
            </a:r>
            <a:r>
              <a:rPr lang="en-GB" altLang="en-US" sz="2800" b="1" i="1" smtClean="0">
                <a:solidFill>
                  <a:srgbClr val="FF3300"/>
                </a:solidFill>
              </a:rPr>
              <a:t>T</a:t>
            </a:r>
            <a:r>
              <a:rPr lang="en-GB" altLang="en-US" sz="2800" b="1" i="1" baseline="-25000" smtClean="0">
                <a:solidFill>
                  <a:srgbClr val="FF3300"/>
                </a:solidFill>
              </a:rPr>
              <a:t>2 </a:t>
            </a:r>
            <a:r>
              <a:rPr lang="en-GB" altLang="en-US" sz="2800" smtClean="0"/>
              <a:t> </a:t>
            </a:r>
          </a:p>
          <a:p>
            <a:pPr marL="0" indent="0" eaLnBrk="1" hangingPunct="1">
              <a:lnSpc>
                <a:spcPct val="90000"/>
              </a:lnSpc>
              <a:buFontTx/>
              <a:buNone/>
            </a:pPr>
            <a:r>
              <a:rPr lang="en-GB" altLang="en-US" sz="2800" b="1" i="1" smtClean="0">
                <a:solidFill>
                  <a:srgbClr val="FF3300"/>
                </a:solidFill>
              </a:rPr>
              <a:t>T</a:t>
            </a:r>
            <a:r>
              <a:rPr lang="en-GB" altLang="en-US" sz="2800" b="1" i="1" baseline="-25000" smtClean="0">
                <a:solidFill>
                  <a:srgbClr val="FF3300"/>
                </a:solidFill>
              </a:rPr>
              <a:t>2</a:t>
            </a:r>
            <a:r>
              <a:rPr lang="en-GB" altLang="en-US" sz="2800" b="1" i="1" smtClean="0">
                <a:solidFill>
                  <a:srgbClr val="FF3300"/>
                </a:solidFill>
              </a:rPr>
              <a:t> </a:t>
            </a:r>
            <a:r>
              <a:rPr lang="en-GB" altLang="en-US" sz="2800" smtClean="0"/>
              <a:t>= (20 x 400) / 50</a:t>
            </a:r>
          </a:p>
          <a:p>
            <a:pPr marL="0" indent="0" eaLnBrk="1" hangingPunct="1">
              <a:lnSpc>
                <a:spcPct val="90000"/>
              </a:lnSpc>
              <a:buFontTx/>
              <a:buNone/>
            </a:pPr>
            <a:r>
              <a:rPr lang="en-GB" altLang="en-US" sz="2800" b="1" i="1" smtClean="0">
                <a:solidFill>
                  <a:srgbClr val="FF3300"/>
                </a:solidFill>
              </a:rPr>
              <a:t>T</a:t>
            </a:r>
            <a:r>
              <a:rPr lang="en-GB" altLang="en-US" sz="2800" b="1" i="1" baseline="-25000" smtClean="0">
                <a:solidFill>
                  <a:srgbClr val="FF3300"/>
                </a:solidFill>
              </a:rPr>
              <a:t>2</a:t>
            </a:r>
            <a:r>
              <a:rPr lang="en-GB" altLang="en-US" sz="2800" b="1" i="1" smtClean="0">
                <a:solidFill>
                  <a:srgbClr val="FF3300"/>
                </a:solidFill>
              </a:rPr>
              <a:t> </a:t>
            </a:r>
            <a:r>
              <a:rPr lang="en-GB" altLang="en-US" sz="2800" smtClean="0"/>
              <a:t>= 160K</a:t>
            </a:r>
          </a:p>
          <a:p>
            <a:pPr marL="0" indent="0" eaLnBrk="1" hangingPunct="1">
              <a:lnSpc>
                <a:spcPct val="90000"/>
              </a:lnSpc>
              <a:buFontTx/>
              <a:buNone/>
            </a:pPr>
            <a:r>
              <a:rPr lang="en-GB" altLang="en-US" sz="2800" b="1" smtClean="0">
                <a:solidFill>
                  <a:srgbClr val="FF3300"/>
                </a:solidFill>
              </a:rPr>
              <a:t>Final temperature = - 113 </a:t>
            </a:r>
            <a:r>
              <a:rPr lang="en-GB" altLang="en-US" sz="2800" b="1" baseline="30000" smtClean="0">
                <a:solidFill>
                  <a:srgbClr val="FF3300"/>
                </a:solidFill>
              </a:rPr>
              <a:t>o</a:t>
            </a:r>
            <a:r>
              <a:rPr lang="en-GB" altLang="en-US" sz="2800" b="1" smtClean="0">
                <a:solidFill>
                  <a:srgbClr val="FF3300"/>
                </a:solidFill>
              </a:rPr>
              <a:t>C </a:t>
            </a:r>
          </a:p>
        </p:txBody>
      </p:sp>
    </p:spTree>
    <p:extLst>
      <p:ext uri="{BB962C8B-B14F-4D97-AF65-F5344CB8AC3E}">
        <p14:creationId xmlns:p14="http://schemas.microsoft.com/office/powerpoint/2010/main" val="17664270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7939">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6793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67939">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67939">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67939">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6793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742</Words>
  <Application>Microsoft Office PowerPoint</Application>
  <PresentationFormat>On-screen Show (4:3)</PresentationFormat>
  <Paragraphs>89</Paragraphs>
  <Slides>15</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1" baseType="lpstr">
      <vt:lpstr>Arial</vt:lpstr>
      <vt:lpstr>Calibri</vt:lpstr>
      <vt:lpstr>Calibri Light</vt:lpstr>
      <vt:lpstr>Comic Sans MS</vt:lpstr>
      <vt:lpstr>1_Office Theme</vt:lpstr>
      <vt:lpstr>Equation</vt:lpstr>
      <vt:lpstr>PowerPoint Presentation</vt:lpstr>
      <vt:lpstr>PowerPoint Presentation</vt:lpstr>
      <vt:lpstr>Pressure</vt:lpstr>
      <vt:lpstr>Boyle’s Law</vt:lpstr>
      <vt:lpstr>PowerPoint Presentation</vt:lpstr>
      <vt:lpstr>Boyle’s law question</vt:lpstr>
      <vt:lpstr>Charles’ Law</vt:lpstr>
      <vt:lpstr>PowerPoint Presentation</vt:lpstr>
      <vt:lpstr>Charles’ law question</vt:lpstr>
      <vt:lpstr>The Pressure Law</vt:lpstr>
      <vt:lpstr>PowerPoint Presentation</vt:lpstr>
      <vt:lpstr>Pressure law question</vt:lpstr>
      <vt:lpstr>Summary</vt:lpstr>
      <vt:lpstr>Work done</vt:lpstr>
      <vt:lpstr>PowerPoint Presentation</vt:lpstr>
    </vt:vector>
  </TitlesOfParts>
  <Company>The City of London of Academy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Joshua Duddy</dc:creator>
  <cp:lastModifiedBy>Josh Duddy</cp:lastModifiedBy>
  <cp:revision>8</cp:revision>
  <dcterms:created xsi:type="dcterms:W3CDTF">2016-05-16T12:59:08Z</dcterms:created>
  <dcterms:modified xsi:type="dcterms:W3CDTF">2018-10-04T07:18:43Z</dcterms:modified>
</cp:coreProperties>
</file>