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3698295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2551513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2738287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01B975-DEE9-4D9F-9E6D-1D5065013DBB}"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150912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01B975-DEE9-4D9F-9E6D-1D5065013DBB}" type="datetimeFigureOut">
              <a:rPr lang="en-GB" smtClean="0"/>
              <a:t>20/10/2014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591778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C01B975-DEE9-4D9F-9E6D-1D5065013DBB}" type="datetimeFigureOut">
              <a:rPr lang="en-GB" smtClean="0"/>
              <a:t>20/10/2014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3499543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C01B975-DEE9-4D9F-9E6D-1D5065013DBB}" type="datetimeFigureOut">
              <a:rPr lang="en-GB" smtClean="0"/>
              <a:t>20/10/2014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94334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C01B975-DEE9-4D9F-9E6D-1D5065013DBB}" type="datetimeFigureOut">
              <a:rPr lang="en-GB" smtClean="0"/>
              <a:t>20/10/2014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1317422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1B975-DEE9-4D9F-9E6D-1D5065013DBB}" type="datetimeFigureOut">
              <a:rPr lang="en-GB" smtClean="0"/>
              <a:t>20/10/2014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359971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01B975-DEE9-4D9F-9E6D-1D5065013DBB}" type="datetimeFigureOut">
              <a:rPr lang="en-GB" smtClean="0"/>
              <a:t>20/10/2014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897023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01B975-DEE9-4D9F-9E6D-1D5065013DBB}" type="datetimeFigureOut">
              <a:rPr lang="en-GB" smtClean="0"/>
              <a:t>20/10/2014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E96DC05-2EFD-45B8-A02F-F9412C9A10D1}" type="slidenum">
              <a:rPr lang="en-GB" smtClean="0"/>
              <a:t>‹#›</a:t>
            </a:fld>
            <a:endParaRPr lang="en-GB"/>
          </a:p>
        </p:txBody>
      </p:sp>
    </p:spTree>
    <p:extLst>
      <p:ext uri="{BB962C8B-B14F-4D97-AF65-F5344CB8AC3E}">
        <p14:creationId xmlns:p14="http://schemas.microsoft.com/office/powerpoint/2010/main" val="240887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01B975-DEE9-4D9F-9E6D-1D5065013DBB}" type="datetimeFigureOut">
              <a:rPr lang="en-GB" smtClean="0"/>
              <a:t>20/10/2014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6DC05-2EFD-45B8-A02F-F9412C9A10D1}" type="slidenum">
              <a:rPr lang="en-GB" smtClean="0"/>
              <a:t>‹#›</a:t>
            </a:fld>
            <a:endParaRPr lang="en-GB"/>
          </a:p>
        </p:txBody>
      </p:sp>
    </p:spTree>
    <p:extLst>
      <p:ext uri="{BB962C8B-B14F-4D97-AF65-F5344CB8AC3E}">
        <p14:creationId xmlns:p14="http://schemas.microsoft.com/office/powerpoint/2010/main" val="1550102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group.chem.iastate.edu/Greenbowe/sections/projectfolder/flashfiles/gaslaw/charles_law.html" TargetMode="External"/><Relationship Id="rId2" Type="http://schemas.openxmlformats.org/officeDocument/2006/relationships/hyperlink" Target="http://www.physics-chemistry-interactive-flash-animation.com/matter_change_state_measurement_mass_volume/pressure_volume_boyle_mariotte_law_ideal_gas_closed_system_MCQ.ht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2398805365"/>
              </p:ext>
            </p:extLst>
          </p:nvPr>
        </p:nvGraphicFramePr>
        <p:xfrm>
          <a:off x="179512" y="1412776"/>
          <a:ext cx="8784976" cy="1864360"/>
        </p:xfrm>
        <a:graphic>
          <a:graphicData uri="http://schemas.openxmlformats.org/drawingml/2006/table">
            <a:tbl>
              <a:tblPr firstRow="1" bandRow="1">
                <a:tableStyleId>{5C22544A-7EE6-4342-B048-85BDC9FD1C3A}</a:tableStyleId>
              </a:tblPr>
              <a:tblGrid>
                <a:gridCol w="1008112"/>
                <a:gridCol w="7776864"/>
              </a:tblGrid>
              <a:tr h="370840">
                <a:tc gridSpan="2">
                  <a:txBody>
                    <a:bodyPr/>
                    <a:lstStyle/>
                    <a:p>
                      <a:r>
                        <a:rPr lang="en-GB" dirty="0" smtClean="0">
                          <a:latin typeface="Comic Sans MS" panose="030F0702030302020204" pitchFamily="66" charset="0"/>
                        </a:rPr>
                        <a:t>From</a:t>
                      </a:r>
                      <a:r>
                        <a:rPr lang="en-GB" baseline="0" dirty="0" smtClean="0">
                          <a:latin typeface="Comic Sans MS" panose="030F0702030302020204" pitchFamily="66" charset="0"/>
                        </a:rPr>
                        <a:t> my learning today I will be able to:</a:t>
                      </a:r>
                      <a:endParaRPr lang="en-GB" dirty="0">
                        <a:latin typeface="Comic Sans MS" panose="030F0702030302020204" pitchFamily="66" charset="0"/>
                      </a:endParaRPr>
                    </a:p>
                  </a:txBody>
                  <a:tcPr/>
                </a:tc>
                <a:tc hMerge="1">
                  <a:txBody>
                    <a:bodyPr/>
                    <a:lstStyle/>
                    <a:p>
                      <a:endParaRPr lang="en-GB"/>
                    </a:p>
                  </a:txBody>
                  <a:tcPr/>
                </a:tc>
              </a:tr>
              <a:tr h="370840">
                <a:tc>
                  <a:txBody>
                    <a:bodyPr/>
                    <a:lstStyle/>
                    <a:p>
                      <a:pPr algn="ctr"/>
                      <a:r>
                        <a:rPr lang="en-GB" b="1" dirty="0" smtClean="0">
                          <a:latin typeface="Comic Sans MS" panose="030F0702030302020204" pitchFamily="66" charset="0"/>
                        </a:rPr>
                        <a:t>Key:</a:t>
                      </a:r>
                      <a:endParaRPr lang="en-GB" b="1" dirty="0">
                        <a:latin typeface="Comic Sans MS" panose="030F0702030302020204" pitchFamily="66" charset="0"/>
                      </a:endParaRPr>
                    </a:p>
                  </a:txBody>
                  <a:tcPr anchor="ctr">
                    <a:solidFill>
                      <a:srgbClr val="92D050"/>
                    </a:solidFill>
                  </a:tcPr>
                </a:tc>
                <a:tc>
                  <a:txBody>
                    <a:bodyPr/>
                    <a:lstStyle/>
                    <a:p>
                      <a:r>
                        <a:rPr lang="en-GB" sz="200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tr>
              <a:tr h="370840">
                <a:tc>
                  <a:txBody>
                    <a:bodyPr/>
                    <a:lstStyle/>
                    <a:p>
                      <a:pPr algn="ctr"/>
                      <a:r>
                        <a:rPr lang="en-GB" b="1" dirty="0" smtClean="0">
                          <a:latin typeface="Comic Sans MS" panose="030F0702030302020204" pitchFamily="66" charset="0"/>
                        </a:rPr>
                        <a:t>Boost:</a:t>
                      </a:r>
                      <a:endParaRPr lang="en-GB" b="1" dirty="0">
                        <a:latin typeface="Comic Sans MS" panose="030F0702030302020204" pitchFamily="66" charset="0"/>
                      </a:endParaRPr>
                    </a:p>
                  </a:txBody>
                  <a:tcPr anchor="ctr">
                    <a:solidFill>
                      <a:srgbClr val="FFC000"/>
                    </a:solidFill>
                  </a:tcPr>
                </a:tc>
                <a:tc>
                  <a:txBody>
                    <a:bodyPr/>
                    <a:lstStyle/>
                    <a:p>
                      <a:r>
                        <a:rPr lang="en-GB" sz="2000" kern="1200" dirty="0" smtClean="0">
                          <a:solidFill>
                            <a:schemeClr val="dk1"/>
                          </a:solidFill>
                          <a:effectLst/>
                          <a:latin typeface="+mn-lt"/>
                          <a:ea typeface="+mn-ea"/>
                          <a:cs typeface="+mn-cs"/>
                        </a:rPr>
                        <a:t>describe the experiments and the consequences of the results</a:t>
                      </a:r>
                      <a:endParaRPr lang="en-GB" sz="2000" dirty="0"/>
                    </a:p>
                  </a:txBody>
                  <a:tcPr>
                    <a:solidFill>
                      <a:srgbClr val="FFC000"/>
                    </a:solidFill>
                  </a:tcPr>
                </a:tc>
              </a:tr>
              <a:tr h="370840">
                <a:tc>
                  <a:txBody>
                    <a:bodyPr/>
                    <a:lstStyle/>
                    <a:p>
                      <a:pPr algn="ctr"/>
                      <a:r>
                        <a:rPr lang="en-GB" b="1" dirty="0" smtClean="0">
                          <a:latin typeface="Comic Sans MS" panose="030F0702030302020204" pitchFamily="66" charset="0"/>
                        </a:rPr>
                        <a:t>Aspire:</a:t>
                      </a:r>
                      <a:endParaRPr lang="en-GB" b="1" dirty="0">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dk1"/>
                          </a:solidFill>
                          <a:effectLst/>
                          <a:latin typeface="+mn-lt"/>
                          <a:ea typeface="+mn-ea"/>
                          <a:cs typeface="+mn-cs"/>
                        </a:rPr>
                        <a:t>use the gas laws to calculate unknown quantities</a:t>
                      </a:r>
                      <a:endParaRPr lang="en-GB" sz="2000" dirty="0" smtClean="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968370668"/>
              </p:ext>
            </p:extLst>
          </p:nvPr>
        </p:nvGraphicFramePr>
        <p:xfrm>
          <a:off x="179512" y="692696"/>
          <a:ext cx="8784976" cy="64008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a:t>
                      </a:r>
                      <a:r>
                        <a:rPr lang="en-GB" dirty="0" smtClean="0">
                          <a:solidFill>
                            <a:sysClr val="windowText" lastClr="000000"/>
                          </a:solidFill>
                          <a:latin typeface="Comic Sans MS" panose="030F0702030302020204" pitchFamily="66" charset="0"/>
                        </a:rPr>
                        <a:t>understand the experimental</a:t>
                      </a:r>
                      <a:r>
                        <a:rPr lang="en-GB" baseline="0" dirty="0" smtClean="0">
                          <a:solidFill>
                            <a:sysClr val="windowText" lastClr="000000"/>
                          </a:solidFill>
                          <a:latin typeface="Comic Sans MS" panose="030F0702030302020204" pitchFamily="66" charset="0"/>
                        </a:rPr>
                        <a:t> relationship between pressure, volume and temperature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12241992"/>
              </p:ext>
            </p:extLst>
          </p:nvPr>
        </p:nvGraphicFramePr>
        <p:xfrm>
          <a:off x="179512" y="3429000"/>
          <a:ext cx="8786918" cy="1955024"/>
        </p:xfrm>
        <a:graphic>
          <a:graphicData uri="http://schemas.openxmlformats.org/drawingml/2006/table">
            <a:tbl>
              <a:tblPr firstRow="1" bandRow="1">
                <a:tableStyleId>{5C22544A-7EE6-4342-B048-85BDC9FD1C3A}</a:tableStyleId>
              </a:tblPr>
              <a:tblGrid>
                <a:gridCol w="8786918"/>
              </a:tblGrid>
              <a:tr h="464875">
                <a:tc>
                  <a:txBody>
                    <a:bodyPr/>
                    <a:lstStyle/>
                    <a:p>
                      <a:r>
                        <a:rPr lang="en-GB" dirty="0" smtClean="0">
                          <a:latin typeface="Comic Sans MS" panose="030F0702030302020204" pitchFamily="66" charset="0"/>
                        </a:rPr>
                        <a:t>Starter</a:t>
                      </a:r>
                      <a:r>
                        <a:rPr lang="en-GB" baseline="0" dirty="0" smtClean="0">
                          <a:latin typeface="Comic Sans MS" panose="030F0702030302020204" pitchFamily="66" charset="0"/>
                        </a:rPr>
                        <a:t> activity </a:t>
                      </a:r>
                      <a:r>
                        <a:rPr lang="en-GB" baseline="0" dirty="0" smtClean="0">
                          <a:latin typeface="Comic Sans MS" panose="030F0702030302020204" pitchFamily="66" charset="0"/>
                        </a:rPr>
                        <a:t>(20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1490149">
                <a:tc>
                  <a:txBody>
                    <a:bodyPr/>
                    <a:lstStyle/>
                    <a:p>
                      <a:pPr marL="118872" algn="l"/>
                      <a:r>
                        <a:rPr lang="en-GB" sz="2400" dirty="0" smtClean="0">
                          <a:solidFill>
                            <a:schemeClr val="tx1"/>
                          </a:solidFill>
                        </a:rPr>
                        <a:t>Complete the learning conversation in your book using green pen.</a:t>
                      </a:r>
                      <a:endParaRPr lang="en-GB" sz="2400" dirty="0" smtClean="0">
                        <a:solidFill>
                          <a:schemeClr val="tx1"/>
                        </a:solidFill>
                      </a:endParaRPr>
                    </a:p>
                    <a:p>
                      <a:pPr algn="l"/>
                      <a:endParaRPr lang="en-GB"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011607160"/>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016224"/>
                <a:gridCol w="3840426"/>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Experimental Gas Laws</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a:t>
                      </a:r>
                      <a:r>
                        <a:rPr lang="en-GB" b="1" u="sng" dirty="0" smtClean="0">
                          <a:latin typeface="Comic Sans MS" panose="030F0702030302020204" pitchFamily="66" charset="0"/>
                        </a:rPr>
                        <a:t>21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a:t>
                      </a:r>
                      <a:r>
                        <a:rPr lang="en-GB" b="1" u="sng" dirty="0" smtClean="0">
                          <a:latin typeface="Comic Sans MS" panose="030F0702030302020204" pitchFamily="66" charset="0"/>
                        </a:rPr>
                        <a:t>2014</a:t>
                      </a:r>
                      <a:endParaRPr lang="en-GB" b="1" u="sng" dirty="0">
                        <a:latin typeface="Comic Sans MS" panose="030F0702030302020204" pitchFamily="66" charset="0"/>
                      </a:endParaRPr>
                    </a:p>
                  </a:txBody>
                  <a:tcPr/>
                </a:tc>
              </a:tr>
            </a:tbl>
          </a:graphicData>
        </a:graphic>
      </p:graphicFrame>
    </p:spTree>
    <p:extLst>
      <p:ext uri="{BB962C8B-B14F-4D97-AF65-F5344CB8AC3E}">
        <p14:creationId xmlns:p14="http://schemas.microsoft.com/office/powerpoint/2010/main" val="2345136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3693517879"/>
              </p:ext>
            </p:extLst>
          </p:nvPr>
        </p:nvGraphicFramePr>
        <p:xfrm>
          <a:off x="179512" y="5661248"/>
          <a:ext cx="8784976" cy="1040511"/>
        </p:xfrm>
        <a:graphic>
          <a:graphicData uri="http://schemas.openxmlformats.org/drawingml/2006/table">
            <a:tbl>
              <a:tblPr firstRow="1" bandRow="1">
                <a:tableStyleId>{5C22544A-7EE6-4342-B048-85BDC9FD1C3A}</a:tableStyleId>
              </a:tblPr>
              <a:tblGrid>
                <a:gridCol w="1008112"/>
                <a:gridCol w="7776864"/>
              </a:tblGrid>
              <a:tr h="346837">
                <a:tc>
                  <a:txBody>
                    <a:bodyPr/>
                    <a:lstStyle/>
                    <a:p>
                      <a:pPr algn="ctr"/>
                      <a:r>
                        <a:rPr lang="en-GB" sz="1200" b="1" dirty="0" smtClean="0">
                          <a:solidFill>
                            <a:schemeClr val="tx1"/>
                          </a:solidFill>
                          <a:latin typeface="Comic Sans MS" panose="030F0702030302020204" pitchFamily="66" charset="0"/>
                        </a:rPr>
                        <a:t>Key:</a:t>
                      </a:r>
                      <a:endParaRPr lang="en-GB" sz="1200" b="1" dirty="0">
                        <a:solidFill>
                          <a:schemeClr val="tx1"/>
                        </a:solidFill>
                        <a:latin typeface="Comic Sans MS" panose="030F0702030302020204" pitchFamily="66" charset="0"/>
                      </a:endParaRPr>
                    </a:p>
                  </a:txBody>
                  <a:tcPr anchor="ctr">
                    <a:solidFill>
                      <a:srgbClr val="92D050"/>
                    </a:solidFill>
                  </a:tcPr>
                </a:tc>
                <a:tc>
                  <a:txBody>
                    <a:bodyPr/>
                    <a:lstStyle/>
                    <a:p>
                      <a:r>
                        <a:rPr lang="en-GB" sz="1400" b="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tr>
              <a:tr h="346837">
                <a:tc>
                  <a:txBody>
                    <a:bodyPr/>
                    <a:lstStyle/>
                    <a:p>
                      <a:pPr algn="ctr"/>
                      <a:r>
                        <a:rPr lang="en-GB" sz="1200" b="1" dirty="0" smtClean="0">
                          <a:solidFill>
                            <a:schemeClr val="tx1"/>
                          </a:solidFill>
                          <a:latin typeface="Comic Sans MS" panose="030F0702030302020204" pitchFamily="66" charset="0"/>
                        </a:rPr>
                        <a:t>Boost:</a:t>
                      </a:r>
                      <a:endParaRPr lang="en-GB" sz="1200" b="1" dirty="0">
                        <a:solidFill>
                          <a:schemeClr val="tx1"/>
                        </a:solidFill>
                        <a:latin typeface="Comic Sans MS" panose="030F0702030302020204" pitchFamily="66" charset="0"/>
                      </a:endParaRPr>
                    </a:p>
                  </a:txBody>
                  <a:tcPr anchor="ctr">
                    <a:solidFill>
                      <a:srgbClr val="FFC000"/>
                    </a:solidFill>
                  </a:tcPr>
                </a:tc>
                <a:tc>
                  <a:txBody>
                    <a:bodyPr/>
                    <a:lstStyle/>
                    <a:p>
                      <a:r>
                        <a:rPr lang="en-GB" sz="1400" b="0" kern="1200" dirty="0" smtClean="0">
                          <a:solidFill>
                            <a:schemeClr val="dk1"/>
                          </a:solidFill>
                          <a:effectLst/>
                          <a:latin typeface="+mn-lt"/>
                          <a:ea typeface="+mn-ea"/>
                          <a:cs typeface="+mn-cs"/>
                        </a:rPr>
                        <a:t>describe the experiments and the consequences of the results</a:t>
                      </a:r>
                      <a:endParaRPr lang="en-GB" sz="1400" b="0" dirty="0"/>
                    </a:p>
                  </a:txBody>
                  <a:tcPr>
                    <a:solidFill>
                      <a:srgbClr val="FFC000"/>
                    </a:solidFill>
                  </a:tcPr>
                </a:tc>
              </a:tr>
              <a:tr h="346837">
                <a:tc>
                  <a:txBody>
                    <a:bodyPr/>
                    <a:lstStyle/>
                    <a:p>
                      <a:pPr algn="ctr"/>
                      <a:r>
                        <a:rPr lang="en-GB" sz="1200" b="1" dirty="0" smtClean="0">
                          <a:solidFill>
                            <a:schemeClr val="tx1"/>
                          </a:solidFill>
                          <a:latin typeface="Comic Sans MS" panose="030F0702030302020204" pitchFamily="66" charset="0"/>
                        </a:rPr>
                        <a:t>Aspire:</a:t>
                      </a:r>
                      <a:endParaRPr lang="en-GB" sz="1200" b="1" dirty="0">
                        <a:solidFill>
                          <a:schemeClr val="tx1"/>
                        </a:solidFill>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dk1"/>
                          </a:solidFill>
                          <a:effectLst/>
                          <a:latin typeface="+mn-lt"/>
                          <a:ea typeface="+mn-ea"/>
                          <a:cs typeface="+mn-cs"/>
                        </a:rPr>
                        <a:t>use the gas laws to calculate unknown quantities</a:t>
                      </a:r>
                      <a:endParaRPr lang="en-GB" sz="1400" b="0" dirty="0" smtClean="0"/>
                    </a:p>
                  </a:txBody>
                  <a:tcPr>
                    <a:solidFill>
                      <a:schemeClr val="accent2">
                        <a:lumMod val="40000"/>
                        <a:lumOff val="60000"/>
                      </a:schemeClr>
                    </a:solidFill>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2371260829"/>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use knowledge</a:t>
                      </a:r>
                      <a:r>
                        <a:rPr lang="en-GB" baseline="0" dirty="0" smtClean="0">
                          <a:solidFill>
                            <a:sysClr val="windowText" lastClr="000000"/>
                          </a:solidFill>
                          <a:latin typeface="Comic Sans MS" panose="030F0702030302020204" pitchFamily="66" charset="0"/>
                        </a:rPr>
                        <a:t> to measure the latent heat of fusion of ice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789454825"/>
              </p:ext>
            </p:extLst>
          </p:nvPr>
        </p:nvGraphicFramePr>
        <p:xfrm>
          <a:off x="179512" y="1196752"/>
          <a:ext cx="8786918" cy="3025195"/>
        </p:xfrm>
        <a:graphic>
          <a:graphicData uri="http://schemas.openxmlformats.org/drawingml/2006/table">
            <a:tbl>
              <a:tblPr firstRow="1" bandRow="1">
                <a:tableStyleId>{5C22544A-7EE6-4342-B048-85BDC9FD1C3A}</a:tableStyleId>
              </a:tblPr>
              <a:tblGrid>
                <a:gridCol w="8786918"/>
              </a:tblGrid>
              <a:tr h="464875">
                <a:tc>
                  <a:txBody>
                    <a:bodyPr/>
                    <a:lstStyle/>
                    <a:p>
                      <a:r>
                        <a:rPr lang="en-GB" dirty="0" smtClean="0">
                          <a:latin typeface="Comic Sans MS" panose="030F0702030302020204" pitchFamily="66" charset="0"/>
                        </a:rPr>
                        <a:t>New learning </a:t>
                      </a:r>
                      <a:r>
                        <a:rPr lang="en-GB" baseline="0" dirty="0" smtClean="0">
                          <a:latin typeface="Comic Sans MS" panose="030F0702030302020204" pitchFamily="66" charset="0"/>
                        </a:rPr>
                        <a:t>(5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1490149">
                <a:tc>
                  <a:txBody>
                    <a:bodyPr/>
                    <a:lstStyle/>
                    <a:p>
                      <a:pPr algn="l"/>
                      <a:r>
                        <a:rPr lang="en-GB" dirty="0" smtClean="0">
                          <a:latin typeface="Comic Sans MS" panose="030F0702030302020204" pitchFamily="66" charset="0"/>
                        </a:rPr>
                        <a:t>Symbols used in this chapter are:</a:t>
                      </a:r>
                    </a:p>
                    <a:p>
                      <a:pPr marL="285750" indent="-285750" algn="l">
                        <a:buFont typeface="Arial" pitchFamily="34" charset="0"/>
                        <a:buChar char="•"/>
                      </a:pPr>
                      <a:r>
                        <a:rPr lang="en-GB" dirty="0" smtClean="0">
                          <a:latin typeface="Comic Sans MS" panose="030F0702030302020204" pitchFamily="66" charset="0"/>
                        </a:rPr>
                        <a:t>p – pressure</a:t>
                      </a:r>
                    </a:p>
                    <a:p>
                      <a:pPr marL="285750" indent="-285750" algn="l">
                        <a:buFont typeface="Arial" pitchFamily="34" charset="0"/>
                        <a:buChar char="•"/>
                      </a:pPr>
                      <a:r>
                        <a:rPr lang="en-GB" dirty="0" smtClean="0">
                          <a:latin typeface="Comic Sans MS" panose="030F0702030302020204" pitchFamily="66" charset="0"/>
                        </a:rPr>
                        <a:t>V – volume</a:t>
                      </a:r>
                    </a:p>
                    <a:p>
                      <a:pPr marL="285750" indent="-285750" algn="l">
                        <a:buFont typeface="Arial" pitchFamily="34" charset="0"/>
                        <a:buChar char="•"/>
                      </a:pPr>
                      <a:r>
                        <a:rPr lang="en-GB" dirty="0" smtClean="0">
                          <a:latin typeface="Comic Sans MS" panose="030F0702030302020204" pitchFamily="66" charset="0"/>
                        </a:rPr>
                        <a:t>T – temperature (must be in K)</a:t>
                      </a:r>
                    </a:p>
                    <a:p>
                      <a:pPr marL="285750" indent="-285750">
                        <a:buFont typeface="Arial" pitchFamily="34" charset="0"/>
                        <a:buChar char="•"/>
                      </a:pPr>
                      <a:r>
                        <a:rPr lang="en-GB" dirty="0" smtClean="0">
                          <a:latin typeface="Comic Sans MS" panose="030F0702030302020204" pitchFamily="66" charset="0"/>
                        </a:rPr>
                        <a:t>R - molar gas constant</a:t>
                      </a:r>
                    </a:p>
                    <a:p>
                      <a:pPr marL="285750" indent="-285750">
                        <a:buFont typeface="Arial" pitchFamily="34" charset="0"/>
                        <a:buChar char="•"/>
                      </a:pPr>
                      <a:r>
                        <a:rPr lang="en-GB" dirty="0" smtClean="0">
                          <a:latin typeface="Comic Sans MS" panose="030F0702030302020204" pitchFamily="66" charset="0"/>
                        </a:rPr>
                        <a:t>k - </a:t>
                      </a:r>
                      <a:r>
                        <a:rPr lang="en-GB" dirty="0" err="1" smtClean="0">
                          <a:latin typeface="Comic Sans MS" pitchFamily="66" charset="0"/>
                        </a:rPr>
                        <a:t>Boltzman</a:t>
                      </a:r>
                      <a:r>
                        <a:rPr lang="en-GB" dirty="0" smtClean="0">
                          <a:latin typeface="Comic Sans MS" pitchFamily="66" charset="0"/>
                        </a:rPr>
                        <a:t> constant</a:t>
                      </a:r>
                    </a:p>
                    <a:p>
                      <a:pPr marL="285750" indent="-285750">
                        <a:buFont typeface="Arial" pitchFamily="34" charset="0"/>
                        <a:buChar char="•"/>
                      </a:pPr>
                      <a:r>
                        <a:rPr lang="en-GB" dirty="0" smtClean="0">
                          <a:latin typeface="Comic Sans MS" pitchFamily="66" charset="0"/>
                        </a:rPr>
                        <a:t>N - number of molecules</a:t>
                      </a:r>
                    </a:p>
                    <a:p>
                      <a:pPr marL="285750" indent="-285750">
                        <a:buFont typeface="Arial" pitchFamily="34" charset="0"/>
                        <a:buChar char="•"/>
                      </a:pPr>
                      <a:r>
                        <a:rPr lang="en-GB" dirty="0" smtClean="0">
                          <a:latin typeface="Comic Sans MS" pitchFamily="66" charset="0"/>
                        </a:rPr>
                        <a:t>n - number of moles</a:t>
                      </a:r>
                    </a:p>
                    <a:p>
                      <a:pPr marL="285750" indent="-285750" algn="l">
                        <a:buFont typeface="Arial" pitchFamily="34" charset="0"/>
                        <a:buChar char="•"/>
                      </a:pPr>
                      <a:endParaRPr lang="en-GB"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81651712"/>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016224"/>
                <a:gridCol w="3840426"/>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Experimental Gas laws</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a:t>
                      </a:r>
                      <a:r>
                        <a:rPr lang="en-GB" b="1" u="sng" dirty="0" smtClean="0">
                          <a:latin typeface="Comic Sans MS" panose="030F0702030302020204" pitchFamily="66" charset="0"/>
                        </a:rPr>
                        <a:t>21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a:t>
                      </a:r>
                      <a:r>
                        <a:rPr lang="en-GB" b="1" u="sng" dirty="0" smtClean="0">
                          <a:latin typeface="Comic Sans MS" panose="030F0702030302020204" pitchFamily="66" charset="0"/>
                        </a:rPr>
                        <a:t>2014</a:t>
                      </a:r>
                      <a:endParaRPr lang="en-GB" b="1" u="sng" dirty="0">
                        <a:latin typeface="Comic Sans MS" panose="030F0702030302020204" pitchFamily="66" charset="0"/>
                      </a:endParaRPr>
                    </a:p>
                  </a:txBody>
                  <a:tcPr/>
                </a:tc>
              </a:tr>
            </a:tbl>
          </a:graphicData>
        </a:graphic>
      </p:graphicFrame>
      <p:sp>
        <p:nvSpPr>
          <p:cNvPr id="3" name="TextBox 2"/>
          <p:cNvSpPr txBox="1"/>
          <p:nvPr/>
        </p:nvSpPr>
        <p:spPr>
          <a:xfrm>
            <a:off x="4114800" y="2975212"/>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2897616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713737128"/>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use knowledge</a:t>
                      </a:r>
                      <a:r>
                        <a:rPr lang="en-GB" baseline="0" dirty="0" smtClean="0">
                          <a:solidFill>
                            <a:sysClr val="windowText" lastClr="000000"/>
                          </a:solidFill>
                          <a:latin typeface="Comic Sans MS" panose="030F0702030302020204" pitchFamily="66" charset="0"/>
                        </a:rPr>
                        <a:t> to measure the latent heat of fusion of ice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1899606896"/>
              </p:ext>
            </p:extLst>
          </p:nvPr>
        </p:nvGraphicFramePr>
        <p:xfrm>
          <a:off x="179512" y="1196752"/>
          <a:ext cx="8786918" cy="4122475"/>
        </p:xfrm>
        <a:graphic>
          <a:graphicData uri="http://schemas.openxmlformats.org/drawingml/2006/table">
            <a:tbl>
              <a:tblPr firstRow="1" bandRow="1">
                <a:tableStyleId>{5C22544A-7EE6-4342-B048-85BDC9FD1C3A}</a:tableStyleId>
              </a:tblPr>
              <a:tblGrid>
                <a:gridCol w="8786918"/>
              </a:tblGrid>
              <a:tr h="464875">
                <a:tc>
                  <a:txBody>
                    <a:bodyPr/>
                    <a:lstStyle/>
                    <a:p>
                      <a:r>
                        <a:rPr lang="en-GB" dirty="0" smtClean="0">
                          <a:latin typeface="Comic Sans MS" panose="030F0702030302020204" pitchFamily="66" charset="0"/>
                        </a:rPr>
                        <a:t>Activity </a:t>
                      </a:r>
                      <a:r>
                        <a:rPr lang="en-GB" baseline="0" dirty="0" smtClean="0">
                          <a:latin typeface="Comic Sans MS" panose="030F0702030302020204" pitchFamily="66" charset="0"/>
                        </a:rPr>
                        <a:t>(60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1490149">
                <a:tc>
                  <a:txBody>
                    <a:bodyPr/>
                    <a:lstStyle/>
                    <a:p>
                      <a:pPr algn="l"/>
                      <a:r>
                        <a:rPr lang="en-GB" dirty="0" smtClean="0">
                          <a:latin typeface="Comic Sans MS" pitchFamily="66" charset="0"/>
                        </a:rPr>
                        <a:t>Using the three web links below collect data and plot</a:t>
                      </a:r>
                      <a:r>
                        <a:rPr lang="en-GB" baseline="0" dirty="0" smtClean="0">
                          <a:latin typeface="Comic Sans MS" pitchFamily="66" charset="0"/>
                        </a:rPr>
                        <a:t> graphs for the three experiments.</a:t>
                      </a:r>
                    </a:p>
                    <a:p>
                      <a:pPr marL="342900" indent="-342900" algn="l">
                        <a:buAutoNum type="arabicPeriod"/>
                      </a:pPr>
                      <a:r>
                        <a:rPr lang="en-GB" baseline="0" dirty="0" smtClean="0">
                          <a:latin typeface="Comic Sans MS" pitchFamily="66" charset="0"/>
                        </a:rPr>
                        <a:t>Boyles Law - </a:t>
                      </a:r>
                      <a:r>
                        <a:rPr lang="en-GB" baseline="0" dirty="0" smtClean="0">
                          <a:latin typeface="Comic Sans MS" pitchFamily="66" charset="0"/>
                          <a:hlinkClick r:id="rId2"/>
                        </a:rPr>
                        <a:t>http://www.physics-chemistry-interactive-flash-animation.com/matter_change_state_measurement_mass_volume/pressure_volume_boyle_mariotte_law_ideal_gas_closed_system_MCQ.htm</a:t>
                      </a:r>
                      <a:r>
                        <a:rPr lang="en-GB" baseline="0" dirty="0" smtClean="0">
                          <a:latin typeface="Comic Sans MS" pitchFamily="66" charset="0"/>
                        </a:rPr>
                        <a:t> </a:t>
                      </a:r>
                    </a:p>
                    <a:p>
                      <a:pPr marL="342900" indent="-342900" algn="l">
                        <a:buAutoNum type="arabicPeriod"/>
                      </a:pPr>
                      <a:r>
                        <a:rPr lang="en-GB" baseline="0" dirty="0" smtClean="0">
                          <a:latin typeface="Comic Sans MS" pitchFamily="66" charset="0"/>
                        </a:rPr>
                        <a:t>Charles Law - </a:t>
                      </a:r>
                      <a:r>
                        <a:rPr lang="en-GB" baseline="0" dirty="0" smtClean="0">
                          <a:latin typeface="Comic Sans MS" pitchFamily="66" charset="0"/>
                          <a:hlinkClick r:id="rId3"/>
                        </a:rPr>
                        <a:t>http://group.chem.iastate.edu/Greenbowe/sections/projectfolder/flashfiles/gaslaw/charles_law.html</a:t>
                      </a:r>
                      <a:endParaRPr lang="en-GB" baseline="0" dirty="0" smtClean="0">
                        <a:latin typeface="Comic Sans MS" pitchFamily="66" charset="0"/>
                      </a:endParaRPr>
                    </a:p>
                    <a:p>
                      <a:pPr marL="342900" indent="-342900" algn="l">
                        <a:buAutoNum type="arabicPeriod"/>
                      </a:pPr>
                      <a:r>
                        <a:rPr lang="en-GB" baseline="0" dirty="0" smtClean="0">
                          <a:latin typeface="Comic Sans MS" pitchFamily="66" charset="0"/>
                        </a:rPr>
                        <a:t>Pressure Law – </a:t>
                      </a:r>
                    </a:p>
                    <a:p>
                      <a:pPr marL="342900" indent="-342900" algn="l">
                        <a:buAutoNum type="arabicPeriod"/>
                      </a:pPr>
                      <a:endParaRPr lang="en-GB" baseline="0" dirty="0" smtClean="0">
                        <a:latin typeface="Comic Sans MS" pitchFamily="66" charset="0"/>
                      </a:endParaRPr>
                    </a:p>
                    <a:p>
                      <a:pPr marL="0" indent="0" algn="l">
                        <a:buNone/>
                      </a:pPr>
                      <a:r>
                        <a:rPr lang="en-GB" baseline="0" dirty="0" smtClean="0">
                          <a:latin typeface="Comic Sans MS" pitchFamily="66" charset="0"/>
                        </a:rPr>
                        <a:t>Once you have the graphs try to deduce the following:</a:t>
                      </a:r>
                    </a:p>
                    <a:p>
                      <a:pPr marL="285750" indent="-285750" algn="l">
                        <a:buFont typeface="Arial" pitchFamily="34" charset="0"/>
                        <a:buChar char="•"/>
                      </a:pPr>
                      <a:r>
                        <a:rPr lang="en-GB" baseline="0" dirty="0" smtClean="0">
                          <a:latin typeface="Comic Sans MS" pitchFamily="66" charset="0"/>
                        </a:rPr>
                        <a:t>Relationship between two quantities</a:t>
                      </a:r>
                    </a:p>
                    <a:p>
                      <a:pPr marL="285750" indent="-285750" algn="l">
                        <a:buFont typeface="Arial" pitchFamily="34" charset="0"/>
                        <a:buChar char="•"/>
                      </a:pPr>
                      <a:r>
                        <a:rPr lang="en-GB" baseline="0" dirty="0" smtClean="0">
                          <a:latin typeface="Comic Sans MS" pitchFamily="66" charset="0"/>
                        </a:rPr>
                        <a:t>Any relationship between all three</a:t>
                      </a:r>
                      <a:endParaRPr lang="en-GB"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974453478"/>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016224"/>
                <a:gridCol w="3840426"/>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Experimental Gas laws</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a:t>
                      </a:r>
                      <a:r>
                        <a:rPr lang="en-GB" b="1" u="sng" dirty="0" smtClean="0">
                          <a:latin typeface="Comic Sans MS" panose="030F0702030302020204" pitchFamily="66" charset="0"/>
                        </a:rPr>
                        <a:t>21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a:t>
                      </a:r>
                      <a:r>
                        <a:rPr lang="en-GB" b="1" u="sng" dirty="0" smtClean="0">
                          <a:latin typeface="Comic Sans MS" panose="030F0702030302020204" pitchFamily="66" charset="0"/>
                        </a:rPr>
                        <a:t>2014</a:t>
                      </a:r>
                      <a:endParaRPr lang="en-GB" b="1" u="sng" dirty="0">
                        <a:latin typeface="Comic Sans MS" panose="030F0702030302020204" pitchFamily="66"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90137501"/>
              </p:ext>
            </p:extLst>
          </p:nvPr>
        </p:nvGraphicFramePr>
        <p:xfrm>
          <a:off x="179512" y="5661248"/>
          <a:ext cx="8784976" cy="1040511"/>
        </p:xfrm>
        <a:graphic>
          <a:graphicData uri="http://schemas.openxmlformats.org/drawingml/2006/table">
            <a:tbl>
              <a:tblPr firstRow="1" bandRow="1">
                <a:tableStyleId>{5C22544A-7EE6-4342-B048-85BDC9FD1C3A}</a:tableStyleId>
              </a:tblPr>
              <a:tblGrid>
                <a:gridCol w="1008112"/>
                <a:gridCol w="7776864"/>
              </a:tblGrid>
              <a:tr h="346837">
                <a:tc>
                  <a:txBody>
                    <a:bodyPr/>
                    <a:lstStyle/>
                    <a:p>
                      <a:pPr algn="ctr"/>
                      <a:r>
                        <a:rPr lang="en-GB" sz="1200" b="1" dirty="0" smtClean="0">
                          <a:solidFill>
                            <a:schemeClr val="tx1"/>
                          </a:solidFill>
                          <a:latin typeface="Comic Sans MS" panose="030F0702030302020204" pitchFamily="66" charset="0"/>
                        </a:rPr>
                        <a:t>Key:</a:t>
                      </a:r>
                      <a:endParaRPr lang="en-GB" sz="1200" b="1" dirty="0">
                        <a:solidFill>
                          <a:schemeClr val="tx1"/>
                        </a:solidFill>
                        <a:latin typeface="Comic Sans MS" panose="030F0702030302020204" pitchFamily="66" charset="0"/>
                      </a:endParaRPr>
                    </a:p>
                  </a:txBody>
                  <a:tcPr anchor="ctr">
                    <a:solidFill>
                      <a:srgbClr val="92D050"/>
                    </a:solidFill>
                  </a:tcPr>
                </a:tc>
                <a:tc>
                  <a:txBody>
                    <a:bodyPr/>
                    <a:lstStyle/>
                    <a:p>
                      <a:r>
                        <a:rPr lang="en-GB" sz="1400" b="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tr>
              <a:tr h="346837">
                <a:tc>
                  <a:txBody>
                    <a:bodyPr/>
                    <a:lstStyle/>
                    <a:p>
                      <a:pPr algn="ctr"/>
                      <a:r>
                        <a:rPr lang="en-GB" sz="1200" b="1" dirty="0" smtClean="0">
                          <a:solidFill>
                            <a:schemeClr val="tx1"/>
                          </a:solidFill>
                          <a:latin typeface="Comic Sans MS" panose="030F0702030302020204" pitchFamily="66" charset="0"/>
                        </a:rPr>
                        <a:t>Boost:</a:t>
                      </a:r>
                      <a:endParaRPr lang="en-GB" sz="1200" b="1" dirty="0">
                        <a:solidFill>
                          <a:schemeClr val="tx1"/>
                        </a:solidFill>
                        <a:latin typeface="Comic Sans MS" panose="030F0702030302020204" pitchFamily="66" charset="0"/>
                      </a:endParaRPr>
                    </a:p>
                  </a:txBody>
                  <a:tcPr anchor="ctr">
                    <a:solidFill>
                      <a:srgbClr val="FFC000"/>
                    </a:solidFill>
                  </a:tcPr>
                </a:tc>
                <a:tc>
                  <a:txBody>
                    <a:bodyPr/>
                    <a:lstStyle/>
                    <a:p>
                      <a:r>
                        <a:rPr lang="en-GB" sz="1400" b="0" kern="1200" dirty="0" smtClean="0">
                          <a:solidFill>
                            <a:schemeClr val="dk1"/>
                          </a:solidFill>
                          <a:effectLst/>
                          <a:latin typeface="+mn-lt"/>
                          <a:ea typeface="+mn-ea"/>
                          <a:cs typeface="+mn-cs"/>
                        </a:rPr>
                        <a:t>describe the experiments and the consequences of the results</a:t>
                      </a:r>
                      <a:endParaRPr lang="en-GB" sz="1400" b="0" dirty="0"/>
                    </a:p>
                  </a:txBody>
                  <a:tcPr>
                    <a:solidFill>
                      <a:srgbClr val="FFC000"/>
                    </a:solidFill>
                  </a:tcPr>
                </a:tc>
              </a:tr>
              <a:tr h="346837">
                <a:tc>
                  <a:txBody>
                    <a:bodyPr/>
                    <a:lstStyle/>
                    <a:p>
                      <a:pPr algn="ctr"/>
                      <a:r>
                        <a:rPr lang="en-GB" sz="1200" b="1" dirty="0" smtClean="0">
                          <a:solidFill>
                            <a:schemeClr val="tx1"/>
                          </a:solidFill>
                          <a:latin typeface="Comic Sans MS" panose="030F0702030302020204" pitchFamily="66" charset="0"/>
                        </a:rPr>
                        <a:t>Aspire:</a:t>
                      </a:r>
                      <a:endParaRPr lang="en-GB" sz="1200" b="1" dirty="0">
                        <a:solidFill>
                          <a:schemeClr val="tx1"/>
                        </a:solidFill>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dk1"/>
                          </a:solidFill>
                          <a:effectLst/>
                          <a:latin typeface="+mn-lt"/>
                          <a:ea typeface="+mn-ea"/>
                          <a:cs typeface="+mn-cs"/>
                        </a:rPr>
                        <a:t>use the gas laws to calculate unknown quantities</a:t>
                      </a:r>
                      <a:endParaRPr lang="en-GB" sz="1400" b="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3312954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29515209"/>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use knowledge</a:t>
                      </a:r>
                      <a:r>
                        <a:rPr lang="en-GB" baseline="0" dirty="0" smtClean="0">
                          <a:solidFill>
                            <a:sysClr val="windowText" lastClr="000000"/>
                          </a:solidFill>
                          <a:latin typeface="Comic Sans MS" panose="030F0702030302020204" pitchFamily="66" charset="0"/>
                        </a:rPr>
                        <a:t> to measure the latent heat of fusion of ice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mc:AlternateContent xmlns:mc="http://schemas.openxmlformats.org/markup-compatibility/2006">
        <mc:Choice xmlns:a14="http://schemas.microsoft.com/office/drawing/2010/main" Requires="a14">
          <p:graphicFrame>
            <p:nvGraphicFramePr>
              <p:cNvPr id="8" name="Table 7"/>
              <p:cNvGraphicFramePr>
                <a:graphicFrameLocks noGrp="1"/>
              </p:cNvGraphicFramePr>
              <p:nvPr>
                <p:extLst>
                  <p:ext uri="{D42A27DB-BD31-4B8C-83A1-F6EECF244321}">
                    <p14:modId xmlns:p14="http://schemas.microsoft.com/office/powerpoint/2010/main" val="4103073866"/>
                  </p:ext>
                </p:extLst>
              </p:nvPr>
            </p:nvGraphicFramePr>
            <p:xfrm>
              <a:off x="179512" y="1196752"/>
              <a:ext cx="8786918" cy="3742306"/>
            </p:xfrm>
            <a:graphic>
              <a:graphicData uri="http://schemas.openxmlformats.org/drawingml/2006/table">
                <a:tbl>
                  <a:tblPr firstRow="1" bandRow="1">
                    <a:tableStyleId>{5C22544A-7EE6-4342-B048-85BDC9FD1C3A}</a:tableStyleId>
                  </a:tblPr>
                  <a:tblGrid>
                    <a:gridCol w="8786918"/>
                  </a:tblGrid>
                  <a:tr h="504056">
                    <a:tc>
                      <a:txBody>
                        <a:bodyPr/>
                        <a:lstStyle/>
                        <a:p>
                          <a:r>
                            <a:rPr lang="en-GB" dirty="0" smtClean="0">
                              <a:latin typeface="Comic Sans MS" panose="030F0702030302020204" pitchFamily="66" charset="0"/>
                            </a:rPr>
                            <a:t>Learning </a:t>
                          </a:r>
                          <a:r>
                            <a:rPr lang="en-GB" baseline="0" dirty="0" smtClean="0">
                              <a:latin typeface="Comic Sans MS" panose="030F0702030302020204" pitchFamily="66" charset="0"/>
                            </a:rPr>
                            <a:t>(5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3238250">
                    <a:tc>
                      <a:txBody>
                        <a:bodyPr/>
                        <a:lstStyle/>
                        <a:p>
                          <a:pPr algn="l"/>
                          <a:r>
                            <a:rPr lang="en-GB" dirty="0" smtClean="0">
                              <a:latin typeface="Comic Sans MS" panose="030F0702030302020204" pitchFamily="66" charset="0"/>
                            </a:rPr>
                            <a:t>If you combine all</a:t>
                          </a:r>
                          <a:r>
                            <a:rPr lang="en-GB" baseline="0" dirty="0" smtClean="0">
                              <a:latin typeface="Comic Sans MS" panose="030F0702030302020204" pitchFamily="66" charset="0"/>
                            </a:rPr>
                            <a:t> three laws you end up with:</a:t>
                          </a:r>
                        </a:p>
                        <a:p>
                          <a:pPr algn="l"/>
                          <a:endParaRPr lang="en-GB" baseline="0" dirty="0" smtClean="0">
                            <a:latin typeface="Comic Sans MS" panose="030F0702030302020204" pitchFamily="66" charset="0"/>
                          </a:endParaRPr>
                        </a:p>
                        <a:p>
                          <a:pPr algn="l"/>
                          <a14:m>
                            <m:oMath xmlns:m="http://schemas.openxmlformats.org/officeDocument/2006/math">
                              <m:f>
                                <m:fPr>
                                  <m:ctrlPr>
                                    <a:rPr lang="en-GB" sz="2800" i="1" smtClean="0">
                                      <a:latin typeface="Cambria Math"/>
                                    </a:rPr>
                                  </m:ctrlPr>
                                </m:fPr>
                                <m:num>
                                  <m:r>
                                    <a:rPr lang="en-GB" sz="2800" b="0" i="1" smtClean="0">
                                      <a:latin typeface="Cambria Math"/>
                                    </a:rPr>
                                    <m:t>𝑝𝑉</m:t>
                                  </m:r>
                                </m:num>
                                <m:den>
                                  <m:r>
                                    <a:rPr lang="en-GB" sz="2800" b="0" i="1" smtClean="0">
                                      <a:latin typeface="Cambria Math"/>
                                    </a:rPr>
                                    <m:t>𝑇</m:t>
                                  </m:r>
                                </m:den>
                              </m:f>
                              <m:r>
                                <a:rPr lang="en-GB" sz="2800" b="0" i="1" smtClean="0">
                                  <a:latin typeface="Cambria Math"/>
                                </a:rPr>
                                <m:t>=</m:t>
                              </m:r>
                              <m:r>
                                <a:rPr lang="en-GB" sz="2800" b="0" i="1" smtClean="0">
                                  <a:latin typeface="Cambria Math"/>
                                </a:rPr>
                                <m:t>𝑐𝑜𝑛𝑠𝑡𝑎𝑛𝑡</m:t>
                              </m:r>
                              <m:r>
                                <a:rPr lang="en-GB" sz="2800" b="0" i="1" smtClean="0">
                                  <a:latin typeface="Cambria Math"/>
                                </a:rPr>
                                <m:t> </m:t>
                              </m:r>
                              <m:r>
                                <a:rPr lang="en-GB" sz="2800" b="0" i="1" smtClean="0">
                                  <a:latin typeface="Cambria Math"/>
                                </a:rPr>
                                <m:t>𝑜𝑟</m:t>
                              </m:r>
                              <m:r>
                                <a:rPr lang="en-GB" sz="2800" b="0" i="1" smtClean="0">
                                  <a:latin typeface="Cambria Math"/>
                                </a:rPr>
                                <m:t> </m:t>
                              </m:r>
                              <m:f>
                                <m:fPr>
                                  <m:ctrlPr>
                                    <a:rPr lang="en-GB" sz="2800" b="0" i="1" smtClean="0">
                                      <a:latin typeface="Cambria Math"/>
                                    </a:rPr>
                                  </m:ctrlPr>
                                </m:fPr>
                                <m:num>
                                  <m:sSub>
                                    <m:sSubPr>
                                      <m:ctrlPr>
                                        <a:rPr lang="en-GB" sz="2800" b="0" i="1" smtClean="0">
                                          <a:latin typeface="Cambria Math"/>
                                        </a:rPr>
                                      </m:ctrlPr>
                                    </m:sSubPr>
                                    <m:e>
                                      <m:r>
                                        <a:rPr lang="en-GB" sz="2800" b="0" i="1" smtClean="0">
                                          <a:latin typeface="Cambria Math"/>
                                        </a:rPr>
                                        <m:t>𝑝</m:t>
                                      </m:r>
                                    </m:e>
                                    <m:sub>
                                      <m:r>
                                        <a:rPr lang="en-GB" sz="2800" b="0" i="1" smtClean="0">
                                          <a:latin typeface="Cambria Math"/>
                                        </a:rPr>
                                        <m:t>1</m:t>
                                      </m:r>
                                    </m:sub>
                                  </m:sSub>
                                  <m:sSub>
                                    <m:sSubPr>
                                      <m:ctrlPr>
                                        <a:rPr lang="en-GB" sz="2800" b="0" i="1" smtClean="0">
                                          <a:latin typeface="Cambria Math"/>
                                        </a:rPr>
                                      </m:ctrlPr>
                                    </m:sSubPr>
                                    <m:e>
                                      <m:r>
                                        <a:rPr lang="en-GB" sz="2800" b="0" i="1" smtClean="0">
                                          <a:latin typeface="Cambria Math"/>
                                        </a:rPr>
                                        <m:t>𝑉</m:t>
                                      </m:r>
                                    </m:e>
                                    <m:sub>
                                      <m:r>
                                        <a:rPr lang="en-GB" sz="2800" b="0" i="1" smtClean="0">
                                          <a:latin typeface="Cambria Math"/>
                                        </a:rPr>
                                        <m:t>1</m:t>
                                      </m:r>
                                    </m:sub>
                                  </m:sSub>
                                </m:num>
                                <m:den>
                                  <m:sSub>
                                    <m:sSubPr>
                                      <m:ctrlPr>
                                        <a:rPr lang="en-GB" sz="2800" b="0" i="1" smtClean="0">
                                          <a:latin typeface="Cambria Math"/>
                                        </a:rPr>
                                      </m:ctrlPr>
                                    </m:sSubPr>
                                    <m:e>
                                      <m:r>
                                        <a:rPr lang="en-GB" sz="2800" b="0" i="1" smtClean="0">
                                          <a:latin typeface="Cambria Math"/>
                                        </a:rPr>
                                        <m:t>𝑇</m:t>
                                      </m:r>
                                    </m:e>
                                    <m:sub>
                                      <m:r>
                                        <a:rPr lang="en-GB" sz="2800" b="0" i="1" smtClean="0">
                                          <a:latin typeface="Cambria Math"/>
                                        </a:rPr>
                                        <m:t>1</m:t>
                                      </m:r>
                                    </m:sub>
                                  </m:sSub>
                                </m:den>
                              </m:f>
                            </m:oMath>
                          </a14:m>
                          <a:r>
                            <a:rPr lang="en-GB" sz="2800" dirty="0" smtClean="0">
                              <a:latin typeface="Comic Sans MS" panose="030F0702030302020204" pitchFamily="66" charset="0"/>
                            </a:rPr>
                            <a:t> = </a:t>
                          </a:r>
                          <a14:m>
                            <m:oMath xmlns:m="http://schemas.openxmlformats.org/officeDocument/2006/math">
                              <m:f>
                                <m:fPr>
                                  <m:ctrlPr>
                                    <a:rPr lang="en-GB" sz="2800" i="1" smtClean="0">
                                      <a:latin typeface="Cambria Math"/>
                                    </a:rPr>
                                  </m:ctrlPr>
                                </m:fPr>
                                <m:num>
                                  <m:sSub>
                                    <m:sSubPr>
                                      <m:ctrlPr>
                                        <a:rPr lang="en-GB" sz="2800" i="1" smtClean="0">
                                          <a:latin typeface="Cambria Math"/>
                                        </a:rPr>
                                      </m:ctrlPr>
                                    </m:sSubPr>
                                    <m:e>
                                      <m:r>
                                        <a:rPr lang="en-GB" sz="2800" b="0" i="1" smtClean="0">
                                          <a:latin typeface="Cambria Math"/>
                                        </a:rPr>
                                        <m:t>𝑝</m:t>
                                      </m:r>
                                    </m:e>
                                    <m:sub>
                                      <m:r>
                                        <a:rPr lang="en-GB" sz="2800" b="0" i="1" smtClean="0">
                                          <a:latin typeface="Cambria Math"/>
                                        </a:rPr>
                                        <m:t>2</m:t>
                                      </m:r>
                                    </m:sub>
                                  </m:sSub>
                                  <m:sSub>
                                    <m:sSubPr>
                                      <m:ctrlPr>
                                        <a:rPr lang="en-GB" sz="2800" i="1" smtClean="0">
                                          <a:latin typeface="Cambria Math"/>
                                        </a:rPr>
                                      </m:ctrlPr>
                                    </m:sSubPr>
                                    <m:e>
                                      <m:r>
                                        <a:rPr lang="en-GB" sz="2800" b="0" i="1" smtClean="0">
                                          <a:latin typeface="Cambria Math"/>
                                        </a:rPr>
                                        <m:t>𝑉</m:t>
                                      </m:r>
                                    </m:e>
                                    <m:sub>
                                      <m:r>
                                        <a:rPr lang="en-GB" sz="2800" b="0" i="1" smtClean="0">
                                          <a:latin typeface="Cambria Math"/>
                                        </a:rPr>
                                        <m:t>2</m:t>
                                      </m:r>
                                    </m:sub>
                                  </m:sSub>
                                </m:num>
                                <m:den>
                                  <m:sSub>
                                    <m:sSubPr>
                                      <m:ctrlPr>
                                        <a:rPr lang="en-GB" sz="2800" i="1" smtClean="0">
                                          <a:latin typeface="Cambria Math"/>
                                        </a:rPr>
                                      </m:ctrlPr>
                                    </m:sSubPr>
                                    <m:e>
                                      <m:r>
                                        <a:rPr lang="en-GB" sz="2800" b="0" i="1" smtClean="0">
                                          <a:latin typeface="Cambria Math"/>
                                        </a:rPr>
                                        <m:t>𝑇</m:t>
                                      </m:r>
                                    </m:e>
                                    <m:sub>
                                      <m:r>
                                        <a:rPr lang="en-GB" sz="2800" b="0" i="1" smtClean="0">
                                          <a:latin typeface="Cambria Math"/>
                                        </a:rPr>
                                        <m:t>2</m:t>
                                      </m:r>
                                    </m:sub>
                                  </m:sSub>
                                </m:den>
                              </m:f>
                            </m:oMath>
                          </a14:m>
                          <a:endParaRPr lang="en-GB" dirty="0" smtClean="0">
                            <a:latin typeface="Comic Sans MS" panose="030F0702030302020204" pitchFamily="66" charset="0"/>
                          </a:endParaRPr>
                        </a:p>
                        <a:p>
                          <a:pPr algn="l"/>
                          <a:endParaRPr lang="en-GB" dirty="0" smtClean="0">
                            <a:latin typeface="Comic Sans MS" panose="030F0702030302020204" pitchFamily="66" charset="0"/>
                          </a:endParaRPr>
                        </a:p>
                        <a:p>
                          <a:pPr algn="l"/>
                          <a:r>
                            <a:rPr lang="en-GB" dirty="0" smtClean="0">
                              <a:latin typeface="Comic Sans MS" panose="030F0702030302020204" pitchFamily="66" charset="0"/>
                            </a:rPr>
                            <a:t>How might you use this?</a:t>
                          </a:r>
                          <a:endParaRPr lang="en-GB" dirty="0" smtClean="0">
                            <a:latin typeface="Comic Sans MS" panose="030F0702030302020204" pitchFamily="66" charset="0"/>
                          </a:endParaRPr>
                        </a:p>
                      </a:txBody>
                      <a:tcPr>
                        <a:solidFill>
                          <a:srgbClr val="92D050"/>
                        </a:solidFill>
                      </a:tcPr>
                    </a:tc>
                  </a:tr>
                </a:tbl>
              </a:graphicData>
            </a:graphic>
          </p:graphicFrame>
        </mc:Choice>
        <mc:Fallback>
          <p:graphicFrame>
            <p:nvGraphicFramePr>
              <p:cNvPr id="8" name="Table 7"/>
              <p:cNvGraphicFramePr>
                <a:graphicFrameLocks noGrp="1"/>
              </p:cNvGraphicFramePr>
              <p:nvPr>
                <p:extLst>
                  <p:ext uri="{D42A27DB-BD31-4B8C-83A1-F6EECF244321}">
                    <p14:modId xmlns:p14="http://schemas.microsoft.com/office/powerpoint/2010/main" val="4103073866"/>
                  </p:ext>
                </p:extLst>
              </p:nvPr>
            </p:nvGraphicFramePr>
            <p:xfrm>
              <a:off x="179512" y="1196752"/>
              <a:ext cx="8786918" cy="3742306"/>
            </p:xfrm>
            <a:graphic>
              <a:graphicData uri="http://schemas.openxmlformats.org/drawingml/2006/table">
                <a:tbl>
                  <a:tblPr firstRow="1" bandRow="1">
                    <a:tableStyleId>{5C22544A-7EE6-4342-B048-85BDC9FD1C3A}</a:tableStyleId>
                  </a:tblPr>
                  <a:tblGrid>
                    <a:gridCol w="8786918"/>
                  </a:tblGrid>
                  <a:tr h="504056">
                    <a:tc>
                      <a:txBody>
                        <a:bodyPr/>
                        <a:lstStyle/>
                        <a:p>
                          <a:r>
                            <a:rPr lang="en-GB" dirty="0" smtClean="0">
                              <a:latin typeface="Comic Sans MS" panose="030F0702030302020204" pitchFamily="66" charset="0"/>
                            </a:rPr>
                            <a:t>Learning </a:t>
                          </a:r>
                          <a:r>
                            <a:rPr lang="en-GB" baseline="0" dirty="0" smtClean="0">
                              <a:latin typeface="Comic Sans MS" panose="030F0702030302020204" pitchFamily="66" charset="0"/>
                            </a:rPr>
                            <a:t>(5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3238250">
                    <a:tc>
                      <a:txBody>
                        <a:bodyPr/>
                        <a:lstStyle/>
                        <a:p>
                          <a:endParaRPr lang="en-US"/>
                        </a:p>
                      </a:txBody>
                      <a:tcPr>
                        <a:blipFill rotWithShape="1">
                          <a:blip r:embed="rId2"/>
                          <a:stretch>
                            <a:fillRect t="-16384" b="-188"/>
                          </a:stretch>
                        </a:blipFill>
                      </a:tcPr>
                    </a:tc>
                  </a:tr>
                </a:tbl>
              </a:graphicData>
            </a:graphic>
          </p:graphicFrame>
        </mc:Fallback>
      </mc:AlternateContent>
      <p:graphicFrame>
        <p:nvGraphicFramePr>
          <p:cNvPr id="5" name="Table 4"/>
          <p:cNvGraphicFramePr>
            <a:graphicFrameLocks noGrp="1"/>
          </p:cNvGraphicFramePr>
          <p:nvPr>
            <p:extLst>
              <p:ext uri="{D42A27DB-BD31-4B8C-83A1-F6EECF244321}">
                <p14:modId xmlns:p14="http://schemas.microsoft.com/office/powerpoint/2010/main" val="4048035999"/>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016224"/>
                <a:gridCol w="3840426"/>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Experimental Gas laws</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a:t>
                      </a:r>
                      <a:r>
                        <a:rPr lang="en-GB" b="1" u="sng" dirty="0" smtClean="0">
                          <a:latin typeface="Comic Sans MS" panose="030F0702030302020204" pitchFamily="66" charset="0"/>
                        </a:rPr>
                        <a:t>21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a:t>
                      </a:r>
                      <a:r>
                        <a:rPr lang="en-GB" b="1" u="sng" dirty="0" smtClean="0">
                          <a:latin typeface="Comic Sans MS" panose="030F0702030302020204" pitchFamily="66" charset="0"/>
                        </a:rPr>
                        <a:t>2014</a:t>
                      </a:r>
                      <a:endParaRPr lang="en-GB" b="1" u="sng" dirty="0">
                        <a:latin typeface="Comic Sans MS" panose="030F0702030302020204" pitchFamily="66"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90137501"/>
              </p:ext>
            </p:extLst>
          </p:nvPr>
        </p:nvGraphicFramePr>
        <p:xfrm>
          <a:off x="179512" y="5661248"/>
          <a:ext cx="8784976" cy="1040511"/>
        </p:xfrm>
        <a:graphic>
          <a:graphicData uri="http://schemas.openxmlformats.org/drawingml/2006/table">
            <a:tbl>
              <a:tblPr firstRow="1" bandRow="1">
                <a:tableStyleId>{5C22544A-7EE6-4342-B048-85BDC9FD1C3A}</a:tableStyleId>
              </a:tblPr>
              <a:tblGrid>
                <a:gridCol w="1008112"/>
                <a:gridCol w="7776864"/>
              </a:tblGrid>
              <a:tr h="346837">
                <a:tc>
                  <a:txBody>
                    <a:bodyPr/>
                    <a:lstStyle/>
                    <a:p>
                      <a:pPr algn="ctr"/>
                      <a:r>
                        <a:rPr lang="en-GB" sz="1200" b="1" dirty="0" smtClean="0">
                          <a:solidFill>
                            <a:schemeClr val="tx1"/>
                          </a:solidFill>
                          <a:latin typeface="Comic Sans MS" panose="030F0702030302020204" pitchFamily="66" charset="0"/>
                        </a:rPr>
                        <a:t>Key:</a:t>
                      </a:r>
                      <a:endParaRPr lang="en-GB" sz="1200" b="1" dirty="0">
                        <a:solidFill>
                          <a:schemeClr val="tx1"/>
                        </a:solidFill>
                        <a:latin typeface="Comic Sans MS" panose="030F0702030302020204" pitchFamily="66" charset="0"/>
                      </a:endParaRPr>
                    </a:p>
                  </a:txBody>
                  <a:tcPr anchor="ctr">
                    <a:solidFill>
                      <a:srgbClr val="92D050"/>
                    </a:solidFill>
                  </a:tcPr>
                </a:tc>
                <a:tc>
                  <a:txBody>
                    <a:bodyPr/>
                    <a:lstStyle/>
                    <a:p>
                      <a:r>
                        <a:rPr lang="en-GB" sz="1400" b="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tr>
              <a:tr h="346837">
                <a:tc>
                  <a:txBody>
                    <a:bodyPr/>
                    <a:lstStyle/>
                    <a:p>
                      <a:pPr algn="ctr"/>
                      <a:r>
                        <a:rPr lang="en-GB" sz="1200" b="1" dirty="0" smtClean="0">
                          <a:solidFill>
                            <a:schemeClr val="tx1"/>
                          </a:solidFill>
                          <a:latin typeface="Comic Sans MS" panose="030F0702030302020204" pitchFamily="66" charset="0"/>
                        </a:rPr>
                        <a:t>Boost:</a:t>
                      </a:r>
                      <a:endParaRPr lang="en-GB" sz="1200" b="1" dirty="0">
                        <a:solidFill>
                          <a:schemeClr val="tx1"/>
                        </a:solidFill>
                        <a:latin typeface="Comic Sans MS" panose="030F0702030302020204" pitchFamily="66" charset="0"/>
                      </a:endParaRPr>
                    </a:p>
                  </a:txBody>
                  <a:tcPr anchor="ctr">
                    <a:solidFill>
                      <a:srgbClr val="FFC000"/>
                    </a:solidFill>
                  </a:tcPr>
                </a:tc>
                <a:tc>
                  <a:txBody>
                    <a:bodyPr/>
                    <a:lstStyle/>
                    <a:p>
                      <a:r>
                        <a:rPr lang="en-GB" sz="1400" b="0" kern="1200" dirty="0" smtClean="0">
                          <a:solidFill>
                            <a:schemeClr val="dk1"/>
                          </a:solidFill>
                          <a:effectLst/>
                          <a:latin typeface="+mn-lt"/>
                          <a:ea typeface="+mn-ea"/>
                          <a:cs typeface="+mn-cs"/>
                        </a:rPr>
                        <a:t>describe the experiments and the consequences of the results</a:t>
                      </a:r>
                      <a:endParaRPr lang="en-GB" sz="1400" b="0" dirty="0"/>
                    </a:p>
                  </a:txBody>
                  <a:tcPr>
                    <a:solidFill>
                      <a:srgbClr val="FFC000"/>
                    </a:solidFill>
                  </a:tcPr>
                </a:tc>
              </a:tr>
              <a:tr h="346837">
                <a:tc>
                  <a:txBody>
                    <a:bodyPr/>
                    <a:lstStyle/>
                    <a:p>
                      <a:pPr algn="ctr"/>
                      <a:r>
                        <a:rPr lang="en-GB" sz="1200" b="1" dirty="0" smtClean="0">
                          <a:solidFill>
                            <a:schemeClr val="tx1"/>
                          </a:solidFill>
                          <a:latin typeface="Comic Sans MS" panose="030F0702030302020204" pitchFamily="66" charset="0"/>
                        </a:rPr>
                        <a:t>Aspire:</a:t>
                      </a:r>
                      <a:endParaRPr lang="en-GB" sz="1200" b="1" dirty="0">
                        <a:solidFill>
                          <a:schemeClr val="tx1"/>
                        </a:solidFill>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dk1"/>
                          </a:solidFill>
                          <a:effectLst/>
                          <a:latin typeface="+mn-lt"/>
                          <a:ea typeface="+mn-ea"/>
                          <a:cs typeface="+mn-cs"/>
                        </a:rPr>
                        <a:t>use the gas laws to calculate unknown quantities</a:t>
                      </a:r>
                      <a:endParaRPr lang="en-GB" sz="1400" b="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1457645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94098771"/>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use knowledge</a:t>
                      </a:r>
                      <a:r>
                        <a:rPr lang="en-GB" baseline="0" dirty="0" smtClean="0">
                          <a:solidFill>
                            <a:sysClr val="windowText" lastClr="000000"/>
                          </a:solidFill>
                          <a:latin typeface="Comic Sans MS" panose="030F0702030302020204" pitchFamily="66" charset="0"/>
                        </a:rPr>
                        <a:t> to measure the latent heat of fusion of ice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06115694"/>
              </p:ext>
            </p:extLst>
          </p:nvPr>
        </p:nvGraphicFramePr>
        <p:xfrm>
          <a:off x="179512" y="1196752"/>
          <a:ext cx="8786918" cy="3742306"/>
        </p:xfrm>
        <a:graphic>
          <a:graphicData uri="http://schemas.openxmlformats.org/drawingml/2006/table">
            <a:tbl>
              <a:tblPr firstRow="1" bandRow="1">
                <a:tableStyleId>{5C22544A-7EE6-4342-B048-85BDC9FD1C3A}</a:tableStyleId>
              </a:tblPr>
              <a:tblGrid>
                <a:gridCol w="8786918"/>
              </a:tblGrid>
              <a:tr h="504056">
                <a:tc>
                  <a:txBody>
                    <a:bodyPr/>
                    <a:lstStyle/>
                    <a:p>
                      <a:r>
                        <a:rPr lang="en-GB" dirty="0" smtClean="0">
                          <a:latin typeface="Comic Sans MS" panose="030F0702030302020204" pitchFamily="66" charset="0"/>
                        </a:rPr>
                        <a:t>Activity </a:t>
                      </a:r>
                      <a:r>
                        <a:rPr lang="en-GB" baseline="0" dirty="0" smtClean="0">
                          <a:latin typeface="Comic Sans MS" panose="030F0702030302020204" pitchFamily="66" charset="0"/>
                        </a:rPr>
                        <a:t>(10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3238250">
                <a:tc>
                  <a:txBody>
                    <a:bodyPr/>
                    <a:lstStyle/>
                    <a:p>
                      <a:pPr marL="342900" indent="-342900" algn="l">
                        <a:buFont typeface="+mj-lt"/>
                        <a:buAutoNum type="arabicPeriod"/>
                      </a:pPr>
                      <a:r>
                        <a:rPr lang="en-GB" dirty="0" smtClean="0">
                          <a:latin typeface="Comic Sans MS" panose="030F0702030302020204" pitchFamily="66" charset="0"/>
                        </a:rPr>
                        <a:t>An ideal gas in a container at a pressure</a:t>
                      </a:r>
                      <a:r>
                        <a:rPr lang="en-GB" baseline="0" dirty="0" smtClean="0">
                          <a:latin typeface="Comic Sans MS" panose="030F0702030302020204" pitchFamily="66" charset="0"/>
                        </a:rPr>
                        <a:t> of 2.1x10</a:t>
                      </a:r>
                      <a:r>
                        <a:rPr lang="en-GB" baseline="30000" dirty="0" smtClean="0">
                          <a:latin typeface="Comic Sans MS" panose="030F0702030302020204" pitchFamily="66" charset="0"/>
                        </a:rPr>
                        <a:t>5</a:t>
                      </a:r>
                      <a:r>
                        <a:rPr lang="en-GB" baseline="0" dirty="0" smtClean="0">
                          <a:latin typeface="Comic Sans MS" panose="030F0702030302020204" pitchFamily="66" charset="0"/>
                        </a:rPr>
                        <a:t> Pa and a Volume of 0.003m</a:t>
                      </a:r>
                      <a:r>
                        <a:rPr lang="en-GB" baseline="30000" dirty="0" smtClean="0">
                          <a:latin typeface="Comic Sans MS" panose="030F0702030302020204" pitchFamily="66" charset="0"/>
                        </a:rPr>
                        <a:t>3</a:t>
                      </a:r>
                      <a:r>
                        <a:rPr lang="en-GB" baseline="0" dirty="0" smtClean="0">
                          <a:latin typeface="Comic Sans MS" panose="030F0702030302020204" pitchFamily="66" charset="0"/>
                        </a:rPr>
                        <a:t> is at room temperature. It goes outside and its temperature drops by 15°C. Its pressure drops to 1.8x10</a:t>
                      </a:r>
                      <a:r>
                        <a:rPr lang="en-GB" baseline="30000" dirty="0" smtClean="0">
                          <a:latin typeface="Comic Sans MS" panose="030F0702030302020204" pitchFamily="66" charset="0"/>
                        </a:rPr>
                        <a:t>5</a:t>
                      </a:r>
                      <a:r>
                        <a:rPr lang="en-GB" baseline="0" dirty="0" smtClean="0">
                          <a:latin typeface="Comic Sans MS" panose="030F0702030302020204" pitchFamily="66" charset="0"/>
                        </a:rPr>
                        <a:t>Pa. What is the new volume?</a:t>
                      </a:r>
                    </a:p>
                    <a:p>
                      <a:pPr marL="342900" indent="-342900" algn="l">
                        <a:buFont typeface="+mj-lt"/>
                        <a:buAutoNum type="arabicPeriod"/>
                      </a:pPr>
                      <a:endParaRPr lang="en-GB" baseline="0" dirty="0" smtClean="0">
                        <a:latin typeface="Comic Sans MS" panose="030F0702030302020204" pitchFamily="66" charset="0"/>
                      </a:endParaRPr>
                    </a:p>
                    <a:p>
                      <a:pPr marL="342900" indent="-342900" algn="l">
                        <a:buFont typeface="+mj-lt"/>
                        <a:buAutoNum type="arabicPeriod"/>
                      </a:pPr>
                      <a:r>
                        <a:rPr lang="en-GB" baseline="0" dirty="0" smtClean="0">
                          <a:latin typeface="Comic Sans MS" panose="030F0702030302020204" pitchFamily="66" charset="0"/>
                        </a:rPr>
                        <a:t>A car tyre has a pressure of 2.06x10</a:t>
                      </a:r>
                      <a:r>
                        <a:rPr lang="en-GB" baseline="30000" dirty="0" smtClean="0">
                          <a:latin typeface="Comic Sans MS" panose="030F0702030302020204" pitchFamily="66" charset="0"/>
                        </a:rPr>
                        <a:t>5</a:t>
                      </a:r>
                      <a:r>
                        <a:rPr lang="en-GB" baseline="0" dirty="0" smtClean="0">
                          <a:latin typeface="Comic Sans MS" panose="030F0702030302020204" pitchFamily="66" charset="0"/>
                        </a:rPr>
                        <a:t>Pa. The volume of the tyre is fixed. What will the pressure become as the car races and the temperature of the tyre goes up by 30K from the room temperature of the garage?</a:t>
                      </a:r>
                      <a:endParaRPr lang="en-GB"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224017536"/>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016224"/>
                <a:gridCol w="3840426"/>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Experimental Gas laws</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a:t>
                      </a:r>
                      <a:r>
                        <a:rPr lang="en-GB" b="1" u="sng" dirty="0" smtClean="0">
                          <a:latin typeface="Comic Sans MS" panose="030F0702030302020204" pitchFamily="66" charset="0"/>
                        </a:rPr>
                        <a:t>21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a:t>
                      </a:r>
                      <a:r>
                        <a:rPr lang="en-GB" b="1" u="sng" dirty="0" smtClean="0">
                          <a:latin typeface="Comic Sans MS" panose="030F0702030302020204" pitchFamily="66" charset="0"/>
                        </a:rPr>
                        <a:t>2014</a:t>
                      </a:r>
                      <a:endParaRPr lang="en-GB" b="1" u="sng" dirty="0">
                        <a:latin typeface="Comic Sans MS" panose="030F0702030302020204" pitchFamily="66"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2090137501"/>
              </p:ext>
            </p:extLst>
          </p:nvPr>
        </p:nvGraphicFramePr>
        <p:xfrm>
          <a:off x="179512" y="5661248"/>
          <a:ext cx="8784976" cy="1040511"/>
        </p:xfrm>
        <a:graphic>
          <a:graphicData uri="http://schemas.openxmlformats.org/drawingml/2006/table">
            <a:tbl>
              <a:tblPr firstRow="1" bandRow="1">
                <a:tableStyleId>{5C22544A-7EE6-4342-B048-85BDC9FD1C3A}</a:tableStyleId>
              </a:tblPr>
              <a:tblGrid>
                <a:gridCol w="1008112"/>
                <a:gridCol w="7776864"/>
              </a:tblGrid>
              <a:tr h="346837">
                <a:tc>
                  <a:txBody>
                    <a:bodyPr/>
                    <a:lstStyle/>
                    <a:p>
                      <a:pPr algn="ctr"/>
                      <a:r>
                        <a:rPr lang="en-GB" sz="1200" b="1" dirty="0" smtClean="0">
                          <a:solidFill>
                            <a:schemeClr val="tx1"/>
                          </a:solidFill>
                          <a:latin typeface="Comic Sans MS" panose="030F0702030302020204" pitchFamily="66" charset="0"/>
                        </a:rPr>
                        <a:t>Key:</a:t>
                      </a:r>
                      <a:endParaRPr lang="en-GB" sz="1200" b="1" dirty="0">
                        <a:solidFill>
                          <a:schemeClr val="tx1"/>
                        </a:solidFill>
                        <a:latin typeface="Comic Sans MS" panose="030F0702030302020204" pitchFamily="66" charset="0"/>
                      </a:endParaRPr>
                    </a:p>
                  </a:txBody>
                  <a:tcPr anchor="ctr">
                    <a:solidFill>
                      <a:srgbClr val="92D050"/>
                    </a:solidFill>
                  </a:tcPr>
                </a:tc>
                <a:tc>
                  <a:txBody>
                    <a:bodyPr/>
                    <a:lstStyle/>
                    <a:p>
                      <a:r>
                        <a:rPr lang="en-GB" sz="1400" b="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tr>
              <a:tr h="346837">
                <a:tc>
                  <a:txBody>
                    <a:bodyPr/>
                    <a:lstStyle/>
                    <a:p>
                      <a:pPr algn="ctr"/>
                      <a:r>
                        <a:rPr lang="en-GB" sz="1200" b="1" dirty="0" smtClean="0">
                          <a:solidFill>
                            <a:schemeClr val="tx1"/>
                          </a:solidFill>
                          <a:latin typeface="Comic Sans MS" panose="030F0702030302020204" pitchFamily="66" charset="0"/>
                        </a:rPr>
                        <a:t>Boost:</a:t>
                      </a:r>
                      <a:endParaRPr lang="en-GB" sz="1200" b="1" dirty="0">
                        <a:solidFill>
                          <a:schemeClr val="tx1"/>
                        </a:solidFill>
                        <a:latin typeface="Comic Sans MS" panose="030F0702030302020204" pitchFamily="66" charset="0"/>
                      </a:endParaRPr>
                    </a:p>
                  </a:txBody>
                  <a:tcPr anchor="ctr">
                    <a:solidFill>
                      <a:srgbClr val="FFC000"/>
                    </a:solidFill>
                  </a:tcPr>
                </a:tc>
                <a:tc>
                  <a:txBody>
                    <a:bodyPr/>
                    <a:lstStyle/>
                    <a:p>
                      <a:r>
                        <a:rPr lang="en-GB" sz="1400" b="0" kern="1200" dirty="0" smtClean="0">
                          <a:solidFill>
                            <a:schemeClr val="dk1"/>
                          </a:solidFill>
                          <a:effectLst/>
                          <a:latin typeface="+mn-lt"/>
                          <a:ea typeface="+mn-ea"/>
                          <a:cs typeface="+mn-cs"/>
                        </a:rPr>
                        <a:t>describe the experiments and the consequences of the results</a:t>
                      </a:r>
                      <a:endParaRPr lang="en-GB" sz="1400" b="0" dirty="0"/>
                    </a:p>
                  </a:txBody>
                  <a:tcPr>
                    <a:solidFill>
                      <a:srgbClr val="FFC000"/>
                    </a:solidFill>
                  </a:tcPr>
                </a:tc>
              </a:tr>
              <a:tr h="346837">
                <a:tc>
                  <a:txBody>
                    <a:bodyPr/>
                    <a:lstStyle/>
                    <a:p>
                      <a:pPr algn="ctr"/>
                      <a:r>
                        <a:rPr lang="en-GB" sz="1200" b="1" dirty="0" smtClean="0">
                          <a:solidFill>
                            <a:schemeClr val="tx1"/>
                          </a:solidFill>
                          <a:latin typeface="Comic Sans MS" panose="030F0702030302020204" pitchFamily="66" charset="0"/>
                        </a:rPr>
                        <a:t>Aspire:</a:t>
                      </a:r>
                      <a:endParaRPr lang="en-GB" sz="1200" b="1" dirty="0">
                        <a:solidFill>
                          <a:schemeClr val="tx1"/>
                        </a:solidFill>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dk1"/>
                          </a:solidFill>
                          <a:effectLst/>
                          <a:latin typeface="+mn-lt"/>
                          <a:ea typeface="+mn-ea"/>
                          <a:cs typeface="+mn-cs"/>
                        </a:rPr>
                        <a:t>use the gas laws to calculate unknown quantities</a:t>
                      </a:r>
                      <a:endParaRPr lang="en-GB" sz="1400" b="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1335744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65401924"/>
              </p:ext>
            </p:extLst>
          </p:nvPr>
        </p:nvGraphicFramePr>
        <p:xfrm>
          <a:off x="179512" y="692696"/>
          <a:ext cx="8784976" cy="370840"/>
        </p:xfrm>
        <a:graphic>
          <a:graphicData uri="http://schemas.openxmlformats.org/drawingml/2006/table">
            <a:tbl>
              <a:tblPr firstRow="1" bandRow="1">
                <a:tableStyleId>{5C22544A-7EE6-4342-B048-85BDC9FD1C3A}</a:tableStyleId>
              </a:tblPr>
              <a:tblGrid>
                <a:gridCol w="1296144"/>
                <a:gridCol w="7488832"/>
              </a:tblGrid>
              <a:tr h="370840">
                <a:tc>
                  <a:txBody>
                    <a:bodyPr/>
                    <a:lstStyle/>
                    <a:p>
                      <a:r>
                        <a:rPr lang="en-GB" dirty="0" smtClean="0">
                          <a:solidFill>
                            <a:sysClr val="windowText" lastClr="000000"/>
                          </a:solidFill>
                          <a:latin typeface="Comic Sans MS" panose="030F0702030302020204" pitchFamily="66" charset="0"/>
                        </a:rPr>
                        <a:t>Objective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c>
                  <a:txBody>
                    <a:bodyPr/>
                    <a:lstStyle/>
                    <a:p>
                      <a:r>
                        <a:rPr lang="en-GB" dirty="0" smtClean="0">
                          <a:solidFill>
                            <a:sysClr val="windowText" lastClr="000000"/>
                          </a:solidFill>
                          <a:latin typeface="Comic Sans MS" panose="030F0702030302020204" pitchFamily="66" charset="0"/>
                        </a:rPr>
                        <a:t>To use knowledge</a:t>
                      </a:r>
                      <a:r>
                        <a:rPr lang="en-GB" baseline="0" dirty="0" smtClean="0">
                          <a:solidFill>
                            <a:sysClr val="windowText" lastClr="000000"/>
                          </a:solidFill>
                          <a:latin typeface="Comic Sans MS" panose="030F0702030302020204" pitchFamily="66" charset="0"/>
                        </a:rPr>
                        <a:t> to measure the latent heat of fusion of ice</a:t>
                      </a:r>
                      <a:endParaRPr lang="en-GB" dirty="0">
                        <a:solidFill>
                          <a:sysClr val="windowText" lastClr="000000"/>
                        </a:solidFill>
                        <a:latin typeface="Comic Sans MS" panose="030F0702030302020204" pitchFamily="66" charset="0"/>
                      </a:endParaRPr>
                    </a:p>
                  </a:txBody>
                  <a:tcPr>
                    <a:solidFill>
                      <a:schemeClr val="tx2">
                        <a:lumMod val="20000"/>
                        <a:lumOff val="80000"/>
                      </a:schemeClr>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026535107"/>
              </p:ext>
            </p:extLst>
          </p:nvPr>
        </p:nvGraphicFramePr>
        <p:xfrm>
          <a:off x="179512" y="1196752"/>
          <a:ext cx="8786918" cy="3742306"/>
        </p:xfrm>
        <a:graphic>
          <a:graphicData uri="http://schemas.openxmlformats.org/drawingml/2006/table">
            <a:tbl>
              <a:tblPr firstRow="1" bandRow="1">
                <a:tableStyleId>{5C22544A-7EE6-4342-B048-85BDC9FD1C3A}</a:tableStyleId>
              </a:tblPr>
              <a:tblGrid>
                <a:gridCol w="8786918"/>
              </a:tblGrid>
              <a:tr h="504056">
                <a:tc>
                  <a:txBody>
                    <a:bodyPr/>
                    <a:lstStyle/>
                    <a:p>
                      <a:r>
                        <a:rPr lang="en-GB" dirty="0" smtClean="0">
                          <a:latin typeface="Comic Sans MS" panose="030F0702030302020204" pitchFamily="66" charset="0"/>
                        </a:rPr>
                        <a:t>Review </a:t>
                      </a:r>
                      <a:r>
                        <a:rPr lang="en-GB" baseline="0" dirty="0" smtClean="0">
                          <a:latin typeface="Comic Sans MS" panose="030F0702030302020204" pitchFamily="66" charset="0"/>
                        </a:rPr>
                        <a:t>(10 </a:t>
                      </a:r>
                      <a:r>
                        <a:rPr lang="en-GB" baseline="0" dirty="0" smtClean="0">
                          <a:latin typeface="Comic Sans MS" panose="030F0702030302020204" pitchFamily="66" charset="0"/>
                        </a:rPr>
                        <a:t>minutes):</a:t>
                      </a:r>
                      <a:endParaRPr lang="en-GB" dirty="0">
                        <a:latin typeface="Comic Sans MS" panose="030F0702030302020204" pitchFamily="66" charset="0"/>
                      </a:endParaRPr>
                    </a:p>
                  </a:txBody>
                  <a:tcPr/>
                </a:tc>
              </a:tr>
              <a:tr h="3238250">
                <a:tc>
                  <a:txBody>
                    <a:bodyPr/>
                    <a:lstStyle/>
                    <a:p>
                      <a:pPr marL="0" indent="0" algn="l">
                        <a:buFont typeface="+mj-lt"/>
                        <a:buNone/>
                      </a:pPr>
                      <a:r>
                        <a:rPr lang="en-GB" dirty="0" smtClean="0">
                          <a:latin typeface="Comic Sans MS" panose="030F0702030302020204" pitchFamily="66" charset="0"/>
                        </a:rPr>
                        <a:t>Write</a:t>
                      </a:r>
                      <a:r>
                        <a:rPr lang="en-GB" baseline="0" dirty="0" smtClean="0">
                          <a:latin typeface="Comic Sans MS" panose="030F0702030302020204" pitchFamily="66" charset="0"/>
                        </a:rPr>
                        <a:t> a similar question for another student and work out the answer in the back of your book fro them to check. Pass books clockwise.</a:t>
                      </a:r>
                      <a:endParaRPr lang="en-GB" dirty="0" smtClean="0">
                        <a:latin typeface="Comic Sans MS" panose="030F0702030302020204" pitchFamily="66" charset="0"/>
                      </a:endParaRPr>
                    </a:p>
                  </a:txBody>
                  <a:tcPr>
                    <a:solidFill>
                      <a:srgbClr val="92D050"/>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903213710"/>
              </p:ext>
            </p:extLst>
          </p:nvPr>
        </p:nvGraphicFramePr>
        <p:xfrm>
          <a:off x="179512" y="116632"/>
          <a:ext cx="8784975" cy="370840"/>
        </p:xfrm>
        <a:graphic>
          <a:graphicData uri="http://schemas.openxmlformats.org/drawingml/2006/table">
            <a:tbl>
              <a:tblPr firstRow="1" bandRow="1">
                <a:tableStyleId>{2D5ABB26-0587-4C30-8999-92F81FD0307C}</a:tableStyleId>
              </a:tblPr>
              <a:tblGrid>
                <a:gridCol w="2016224"/>
                <a:gridCol w="3840426"/>
                <a:gridCol w="2928325"/>
              </a:tblGrid>
              <a:tr h="370840">
                <a:tc>
                  <a:txBody>
                    <a:bodyPr/>
                    <a:lstStyle/>
                    <a:p>
                      <a:r>
                        <a:rPr lang="en-GB" b="1" u="sng" dirty="0" smtClean="0">
                          <a:latin typeface="Comic Sans MS" panose="030F0702030302020204" pitchFamily="66" charset="0"/>
                        </a:rPr>
                        <a:t>CW</a:t>
                      </a:r>
                      <a:endParaRPr lang="en-GB" b="1" u="sng" dirty="0">
                        <a:latin typeface="Comic Sans MS" panose="030F0702030302020204" pitchFamily="66" charset="0"/>
                      </a:endParaRPr>
                    </a:p>
                  </a:txBody>
                  <a:tcPr/>
                </a:tc>
                <a:tc>
                  <a:txBody>
                    <a:bodyPr/>
                    <a:lstStyle/>
                    <a:p>
                      <a:pPr algn="ctr"/>
                      <a:r>
                        <a:rPr lang="en-GB" b="1" u="sng" dirty="0" smtClean="0">
                          <a:latin typeface="Comic Sans MS" panose="030F0702030302020204" pitchFamily="66" charset="0"/>
                        </a:rPr>
                        <a:t>Experimental Gas laws</a:t>
                      </a:r>
                      <a:endParaRPr lang="en-GB" b="1" u="sng" dirty="0">
                        <a:latin typeface="Comic Sans MS" panose="030F0702030302020204" pitchFamily="66" charset="0"/>
                      </a:endParaRPr>
                    </a:p>
                  </a:txBody>
                  <a:tcPr/>
                </a:tc>
                <a:tc>
                  <a:txBody>
                    <a:bodyPr/>
                    <a:lstStyle/>
                    <a:p>
                      <a:pPr algn="r"/>
                      <a:r>
                        <a:rPr lang="en-GB" b="1" u="sng" dirty="0" smtClean="0">
                          <a:latin typeface="Comic Sans MS" panose="030F0702030302020204" pitchFamily="66" charset="0"/>
                        </a:rPr>
                        <a:t>October </a:t>
                      </a:r>
                      <a:r>
                        <a:rPr lang="en-GB" b="1" u="sng" dirty="0" smtClean="0">
                          <a:latin typeface="Comic Sans MS" panose="030F0702030302020204" pitchFamily="66" charset="0"/>
                        </a:rPr>
                        <a:t>21</a:t>
                      </a:r>
                      <a:r>
                        <a:rPr lang="en-GB" b="1" u="sng" baseline="30000" dirty="0" smtClean="0">
                          <a:latin typeface="Comic Sans MS" panose="030F0702030302020204" pitchFamily="66" charset="0"/>
                        </a:rPr>
                        <a:t>st</a:t>
                      </a:r>
                      <a:r>
                        <a:rPr lang="en-GB" b="1" u="sng" baseline="0" dirty="0" smtClean="0">
                          <a:latin typeface="Comic Sans MS" panose="030F0702030302020204" pitchFamily="66" charset="0"/>
                        </a:rPr>
                        <a:t> </a:t>
                      </a:r>
                      <a:r>
                        <a:rPr lang="en-GB" b="1" u="sng" dirty="0" smtClean="0">
                          <a:latin typeface="Comic Sans MS" panose="030F0702030302020204" pitchFamily="66" charset="0"/>
                        </a:rPr>
                        <a:t>2014</a:t>
                      </a:r>
                      <a:endParaRPr lang="en-GB" b="1" u="sng" dirty="0">
                        <a:latin typeface="Comic Sans MS" panose="030F0702030302020204" pitchFamily="66"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26847763"/>
              </p:ext>
            </p:extLst>
          </p:nvPr>
        </p:nvGraphicFramePr>
        <p:xfrm>
          <a:off x="179512" y="5628849"/>
          <a:ext cx="8784976" cy="1040511"/>
        </p:xfrm>
        <a:graphic>
          <a:graphicData uri="http://schemas.openxmlformats.org/drawingml/2006/table">
            <a:tbl>
              <a:tblPr firstRow="1" bandRow="1">
                <a:tableStyleId>{5C22544A-7EE6-4342-B048-85BDC9FD1C3A}</a:tableStyleId>
              </a:tblPr>
              <a:tblGrid>
                <a:gridCol w="1008112"/>
                <a:gridCol w="7776864"/>
              </a:tblGrid>
              <a:tr h="346837">
                <a:tc>
                  <a:txBody>
                    <a:bodyPr/>
                    <a:lstStyle/>
                    <a:p>
                      <a:pPr algn="ctr"/>
                      <a:r>
                        <a:rPr lang="en-GB" sz="1200" b="1" dirty="0" smtClean="0">
                          <a:solidFill>
                            <a:schemeClr val="tx1"/>
                          </a:solidFill>
                          <a:latin typeface="Comic Sans MS" panose="030F0702030302020204" pitchFamily="66" charset="0"/>
                        </a:rPr>
                        <a:t>Key:</a:t>
                      </a:r>
                      <a:endParaRPr lang="en-GB" sz="1200" b="1" dirty="0">
                        <a:solidFill>
                          <a:schemeClr val="tx1"/>
                        </a:solidFill>
                        <a:latin typeface="Comic Sans MS" panose="030F0702030302020204" pitchFamily="66" charset="0"/>
                      </a:endParaRPr>
                    </a:p>
                  </a:txBody>
                  <a:tcPr anchor="ctr">
                    <a:solidFill>
                      <a:srgbClr val="92D050"/>
                    </a:solidFill>
                  </a:tcPr>
                </a:tc>
                <a:tc>
                  <a:txBody>
                    <a:bodyPr/>
                    <a:lstStyle/>
                    <a:p>
                      <a:r>
                        <a:rPr lang="en-GB" sz="1400" b="0" kern="1200" dirty="0" smtClean="0">
                          <a:solidFill>
                            <a:schemeClr val="dk1"/>
                          </a:solidFill>
                          <a:effectLst/>
                          <a:latin typeface="+mn-lt"/>
                          <a:ea typeface="+mn-ea"/>
                          <a:cs typeface="+mn-cs"/>
                        </a:rPr>
                        <a:t>to state the three experimental gas laws and the relationships that derive from them</a:t>
                      </a:r>
                    </a:p>
                  </a:txBody>
                  <a:tcPr>
                    <a:solidFill>
                      <a:srgbClr val="92D050"/>
                    </a:solidFill>
                  </a:tcPr>
                </a:tc>
              </a:tr>
              <a:tr h="346837">
                <a:tc>
                  <a:txBody>
                    <a:bodyPr/>
                    <a:lstStyle/>
                    <a:p>
                      <a:pPr algn="ctr"/>
                      <a:r>
                        <a:rPr lang="en-GB" sz="1200" b="1" dirty="0" smtClean="0">
                          <a:solidFill>
                            <a:schemeClr val="tx1"/>
                          </a:solidFill>
                          <a:latin typeface="Comic Sans MS" panose="030F0702030302020204" pitchFamily="66" charset="0"/>
                        </a:rPr>
                        <a:t>Boost:</a:t>
                      </a:r>
                      <a:endParaRPr lang="en-GB" sz="1200" b="1" dirty="0">
                        <a:solidFill>
                          <a:schemeClr val="tx1"/>
                        </a:solidFill>
                        <a:latin typeface="Comic Sans MS" panose="030F0702030302020204" pitchFamily="66" charset="0"/>
                      </a:endParaRPr>
                    </a:p>
                  </a:txBody>
                  <a:tcPr anchor="ctr">
                    <a:solidFill>
                      <a:srgbClr val="FFC000"/>
                    </a:solidFill>
                  </a:tcPr>
                </a:tc>
                <a:tc>
                  <a:txBody>
                    <a:bodyPr/>
                    <a:lstStyle/>
                    <a:p>
                      <a:r>
                        <a:rPr lang="en-GB" sz="1400" b="0" kern="1200" dirty="0" smtClean="0">
                          <a:solidFill>
                            <a:schemeClr val="dk1"/>
                          </a:solidFill>
                          <a:effectLst/>
                          <a:latin typeface="+mn-lt"/>
                          <a:ea typeface="+mn-ea"/>
                          <a:cs typeface="+mn-cs"/>
                        </a:rPr>
                        <a:t>describe the experiments and the consequences of the results</a:t>
                      </a:r>
                      <a:endParaRPr lang="en-GB" sz="1400" b="0" dirty="0"/>
                    </a:p>
                  </a:txBody>
                  <a:tcPr>
                    <a:solidFill>
                      <a:srgbClr val="FFC000"/>
                    </a:solidFill>
                  </a:tcPr>
                </a:tc>
              </a:tr>
              <a:tr h="346837">
                <a:tc>
                  <a:txBody>
                    <a:bodyPr/>
                    <a:lstStyle/>
                    <a:p>
                      <a:pPr algn="ctr"/>
                      <a:r>
                        <a:rPr lang="en-GB" sz="1200" b="1" dirty="0" smtClean="0">
                          <a:solidFill>
                            <a:schemeClr val="tx1"/>
                          </a:solidFill>
                          <a:latin typeface="Comic Sans MS" panose="030F0702030302020204" pitchFamily="66" charset="0"/>
                        </a:rPr>
                        <a:t>Aspire:</a:t>
                      </a:r>
                      <a:endParaRPr lang="en-GB" sz="1200" b="1" dirty="0">
                        <a:solidFill>
                          <a:schemeClr val="tx1"/>
                        </a:solidFill>
                        <a:latin typeface="Comic Sans MS" panose="030F0702030302020204" pitchFamily="66" charset="0"/>
                      </a:endParaRPr>
                    </a:p>
                  </a:txBody>
                  <a:tcPr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smtClean="0">
                          <a:solidFill>
                            <a:schemeClr val="dk1"/>
                          </a:solidFill>
                          <a:effectLst/>
                          <a:latin typeface="+mn-lt"/>
                          <a:ea typeface="+mn-ea"/>
                          <a:cs typeface="+mn-cs"/>
                        </a:rPr>
                        <a:t>use the gas laws to calculate unknown quantities</a:t>
                      </a:r>
                      <a:endParaRPr lang="en-GB" sz="1400" b="0" dirty="0" smtClean="0"/>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632857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652</Words>
  <Application>Microsoft Office PowerPoint</Application>
  <PresentationFormat>On-screen Show (4:3)</PresentationFormat>
  <Paragraphs>99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Philip Swallow</dc:creator>
  <cp:lastModifiedBy>Iain Holmes</cp:lastModifiedBy>
  <cp:revision>17</cp:revision>
  <dcterms:created xsi:type="dcterms:W3CDTF">2014-10-05T09:30:59Z</dcterms:created>
  <dcterms:modified xsi:type="dcterms:W3CDTF">2014-10-20T22:22:52Z</dcterms:modified>
</cp:coreProperties>
</file>