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6" r:id="rId3"/>
    <p:sldId id="267" r:id="rId4"/>
    <p:sldId id="258" r:id="rId5"/>
    <p:sldId id="268" r:id="rId6"/>
    <p:sldId id="269" r:id="rId7"/>
    <p:sldId id="270" r:id="rId8"/>
    <p:sldId id="263" r:id="rId9"/>
    <p:sldId id="271" r:id="rId10"/>
    <p:sldId id="272" r:id="rId11"/>
    <p:sldId id="264" r:id="rId12"/>
    <p:sldId id="273" r:id="rId13"/>
    <p:sldId id="260" r:id="rId14"/>
    <p:sldId id="274" r:id="rId15"/>
    <p:sldId id="261" r:id="rId16"/>
    <p:sldId id="275" r:id="rId17"/>
    <p:sldId id="262" r:id="rId18"/>
    <p:sldId id="26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64468-F94E-42DC-B81C-7505755C717B}" type="datetimeFigureOut">
              <a:rPr lang="en-GB" smtClean="0"/>
              <a:t>13/09/2019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D6CFE-1B49-44A4-B7FC-FB4A29C17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697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83786C1-F9EA-4DC7-871A-1CCE8DCCADC8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6760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F8DCEE6-2194-448A-8EAF-A63778276994}" type="slidenum">
              <a:rPr lang="en-GB" altLang="en-US"/>
              <a:pPr eaLnBrk="1" hangingPunct="1"/>
              <a:t>16</a:t>
            </a:fld>
            <a:endParaRPr lang="en-GB" alt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151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8A367C9-4624-44A1-8564-15B56630850B}" type="slidenum">
              <a:rPr lang="en-GB" altLang="en-US"/>
              <a:pPr eaLnBrk="1" hangingPunct="1"/>
              <a:t>3</a:t>
            </a:fld>
            <a:endParaRPr lang="en-GB" alt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450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2B2017C-3110-460F-83AC-84B5C248C3E7}" type="slidenum">
              <a:rPr lang="en-GB" altLang="en-US"/>
              <a:pPr eaLnBrk="1" hangingPunct="1"/>
              <a:t>5</a:t>
            </a:fld>
            <a:endParaRPr lang="en-GB" alt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207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C1477C5-F43C-4A02-BEA2-B345AB637EE4}" type="slidenum">
              <a:rPr lang="en-GB" altLang="en-US"/>
              <a:pPr eaLnBrk="1" hangingPunct="1"/>
              <a:t>6</a:t>
            </a:fld>
            <a:endParaRPr lang="en-GB" alt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780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15B5C6A-8B30-4E33-B094-ED8C77DE1EED}" type="slidenum">
              <a:rPr lang="en-GB" altLang="en-US"/>
              <a:pPr eaLnBrk="1" hangingPunct="1"/>
              <a:t>7</a:t>
            </a:fld>
            <a:endParaRPr lang="en-GB" alt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82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1111B4D-B9FA-4072-9860-BB1CDD0006A4}" type="slidenum">
              <a:rPr lang="en-GB" altLang="en-US"/>
              <a:pPr eaLnBrk="1" hangingPunct="1"/>
              <a:t>9</a:t>
            </a:fld>
            <a:endParaRPr lang="en-GB" alt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269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8D73627-B027-48D1-A7C0-1A6471648264}" type="slidenum">
              <a:rPr lang="en-GB" altLang="en-US"/>
              <a:pPr eaLnBrk="1" hangingPunct="1"/>
              <a:t>10</a:t>
            </a:fld>
            <a:endParaRPr lang="en-GB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803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0B8C88B-822B-4DAE-B532-3C6605726ABF}" type="slidenum">
              <a:rPr lang="en-GB" altLang="en-US"/>
              <a:pPr eaLnBrk="1" hangingPunct="1"/>
              <a:t>12</a:t>
            </a:fld>
            <a:endParaRPr lang="en-GB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4663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95C904-1333-4457-9DE2-82B77BBBA13C}" type="slidenum">
              <a:rPr lang="en-GB" altLang="en-US"/>
              <a:pPr eaLnBrk="1" hangingPunct="1"/>
              <a:t>14</a:t>
            </a:fld>
            <a:endParaRPr lang="en-GB" alt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508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D62BC7-B9B5-48C1-9BE1-007D52D261F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270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5.png"/><Relationship Id="rId4" Type="http://schemas.openxmlformats.org/officeDocument/2006/relationships/image" Target="../media/image14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841375"/>
          </a:xfrm>
        </p:spPr>
        <p:txBody>
          <a:bodyPr/>
          <a:lstStyle/>
          <a:p>
            <a:r>
              <a:rPr lang="en-GB" u="sng" dirty="0" smtClean="0"/>
              <a:t>The Experimental Gas Laws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334000"/>
            <a:ext cx="8458200" cy="129540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What measurements can be made on a gas?</a:t>
            </a:r>
          </a:p>
          <a:p>
            <a:r>
              <a:rPr lang="en-GB" dirty="0" smtClean="0"/>
              <a:t>How would changing one of these effect the others?</a:t>
            </a:r>
            <a:endParaRPr lang="en-GB" dirty="0"/>
          </a:p>
        </p:txBody>
      </p:sp>
      <p:pic>
        <p:nvPicPr>
          <p:cNvPr id="1026" name="Picture 2" descr="http://resumbrae.com/ub/dms423_f05/23/partic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371600"/>
            <a:ext cx="5181600" cy="3731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725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4" name="Picture 2" descr="p200b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76825" y="1557338"/>
            <a:ext cx="3806825" cy="3097212"/>
          </a:xfrm>
          <a:noFill/>
        </p:spPr>
      </p:pic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Absolute zero</a:t>
            </a:r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28775"/>
            <a:ext cx="4610100" cy="43545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b="1" smtClean="0">
                <a:cs typeface="Arial" panose="020B0604020202020204" pitchFamily="34" charset="0"/>
              </a:rPr>
              <a:t>Absolute zero is the lowest possible temperature.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smtClean="0">
                <a:solidFill>
                  <a:srgbClr val="FF3300"/>
                </a:solidFill>
                <a:cs typeface="Arial" panose="020B0604020202020204" pitchFamily="34" charset="0"/>
              </a:rPr>
              <a:t>An object at absolute zero has minimum internal energy.</a:t>
            </a:r>
          </a:p>
          <a:p>
            <a:pPr marL="0" indent="0" eaLnBrk="1" hangingPunct="1">
              <a:buFontTx/>
              <a:buNone/>
            </a:pPr>
            <a:endParaRPr lang="en-GB" altLang="en-US" sz="2400" b="1" smtClean="0">
              <a:solidFill>
                <a:srgbClr val="FF3300"/>
              </a:solidFill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cs typeface="Arial" panose="020B0604020202020204" pitchFamily="34" charset="0"/>
              </a:rPr>
              <a:t>The graph opposite shows that the pressure of all gases will fall to zero at absolute zero which is approximately - 273</a:t>
            </a:r>
            <a:r>
              <a:rPr lang="en-GB" altLang="en-US" sz="2400" baseline="30000" smtClean="0">
                <a:cs typeface="Arial" panose="020B0604020202020204" pitchFamily="34" charset="0"/>
              </a:rPr>
              <a:t>o</a:t>
            </a:r>
            <a:r>
              <a:rPr lang="en-GB" altLang="en-US" sz="2400" smtClean="0">
                <a:cs typeface="Arial" panose="020B0604020202020204" pitchFamily="34" charset="0"/>
              </a:rPr>
              <a:t>C.</a:t>
            </a:r>
            <a:endParaRPr lang="el-GR" altLang="en-US" sz="240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85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upload.wikimedia.org/wikipedia/commons/f/f9/Gas_thermometer_and_absolute_zer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04" y="457200"/>
            <a:ext cx="8547100" cy="466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-14432" y="5792688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Note:</a:t>
            </a:r>
            <a:r>
              <a:rPr lang="en-GB" sz="2400" dirty="0" smtClean="0"/>
              <a:t> This is Pressure against Temperature; Charles’ Law was identical in shape but plotted Volume against Temperature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4478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en-GB" altLang="en-US" smtClean="0"/>
              <a:t>Pressure law question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71328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i="1" smtClean="0"/>
              <a:t>A gas has an initial pressure of 100kPa at a temperature of 27</a:t>
            </a:r>
            <a:r>
              <a:rPr lang="en-GB" altLang="en-US" sz="2800" i="1" baseline="30000" smtClean="0"/>
              <a:t>o</a:t>
            </a:r>
            <a:r>
              <a:rPr lang="en-GB" altLang="en-US" sz="2800" i="1" smtClean="0"/>
              <a:t>C. Calculate the final pressure of this gas if its temperature is increased by 300</a:t>
            </a:r>
            <a:r>
              <a:rPr lang="en-GB" altLang="en-US" sz="2800" i="1" baseline="30000" smtClean="0"/>
              <a:t>o</a:t>
            </a:r>
            <a:r>
              <a:rPr lang="en-GB" altLang="en-US" sz="2800" i="1" smtClean="0"/>
              <a:t>C at a constant volume.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/>
              <a:t>Pressure law:</a:t>
            </a:r>
            <a:r>
              <a:rPr lang="en-GB" altLang="en-US" sz="2800" b="1" i="1" smtClean="0">
                <a:solidFill>
                  <a:srgbClr val="FF3300"/>
                </a:solidFill>
              </a:rPr>
              <a:t>  p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1</a:t>
            </a:r>
            <a:r>
              <a:rPr lang="en-GB" altLang="en-US" sz="2800" b="1" i="1" smtClean="0">
                <a:solidFill>
                  <a:srgbClr val="FF3300"/>
                </a:solidFill>
              </a:rPr>
              <a:t> / T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1 </a:t>
            </a:r>
            <a:r>
              <a:rPr lang="en-GB" altLang="en-US" sz="2800" smtClean="0"/>
              <a:t>= </a:t>
            </a:r>
            <a:r>
              <a:rPr lang="en-GB" altLang="en-US" sz="2800" b="1" i="1" smtClean="0">
                <a:solidFill>
                  <a:srgbClr val="FF3300"/>
                </a:solidFill>
              </a:rPr>
              <a:t>p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800" b="1" i="1" smtClean="0">
                <a:solidFill>
                  <a:srgbClr val="FF3300"/>
                </a:solidFill>
              </a:rPr>
              <a:t> / T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/>
              <a:t>Temperatures must be in kelvin!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/>
              <a:t>so: </a:t>
            </a:r>
            <a:r>
              <a:rPr lang="en-GB" altLang="en-US" sz="2800" b="1" i="1" smtClean="0">
                <a:solidFill>
                  <a:srgbClr val="FF3300"/>
                </a:solidFill>
              </a:rPr>
              <a:t>T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1 </a:t>
            </a:r>
            <a:r>
              <a:rPr lang="en-GB" altLang="en-US" sz="2800" smtClean="0"/>
              <a:t>= 300K and </a:t>
            </a:r>
            <a:r>
              <a:rPr lang="en-GB" altLang="en-US" sz="2800" b="1" i="1" smtClean="0">
                <a:solidFill>
                  <a:srgbClr val="FF3300"/>
                </a:solidFill>
              </a:rPr>
              <a:t>T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 </a:t>
            </a:r>
            <a:r>
              <a:rPr lang="en-GB" altLang="en-US" sz="2800" smtClean="0"/>
              <a:t>= 600K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/>
              <a:t>100 kPa / 300K = </a:t>
            </a:r>
            <a:r>
              <a:rPr lang="en-GB" altLang="en-US" sz="2800" b="1" i="1" smtClean="0">
                <a:solidFill>
                  <a:srgbClr val="FF3300"/>
                </a:solidFill>
              </a:rPr>
              <a:t>p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800" b="1" i="1" smtClean="0">
                <a:solidFill>
                  <a:srgbClr val="FF3300"/>
                </a:solidFill>
              </a:rPr>
              <a:t> </a:t>
            </a:r>
            <a:r>
              <a:rPr lang="en-GB" altLang="en-US" sz="2800" smtClean="0"/>
              <a:t>/ 600K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</a:rPr>
              <a:t>p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800" b="1" i="1" smtClean="0">
                <a:solidFill>
                  <a:srgbClr val="FF3300"/>
                </a:solidFill>
              </a:rPr>
              <a:t> </a:t>
            </a:r>
            <a:r>
              <a:rPr lang="en-GB" altLang="en-US" sz="2800" smtClean="0"/>
              <a:t>= (100 000 x 600) / 300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smtClean="0">
                <a:solidFill>
                  <a:srgbClr val="FF3300"/>
                </a:solidFill>
              </a:rPr>
              <a:t>Final pressure = 200 kPa </a:t>
            </a:r>
          </a:p>
        </p:txBody>
      </p:sp>
    </p:spTree>
    <p:extLst>
      <p:ext uri="{BB962C8B-B14F-4D97-AF65-F5344CB8AC3E}">
        <p14:creationId xmlns:p14="http://schemas.microsoft.com/office/powerpoint/2010/main" val="1018502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Charles’ Law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1"/>
            <a:ext cx="8763000" cy="342900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Reducing the temperature of a gas but maintaining the same pressure causes the volume to decrease</a:t>
            </a:r>
          </a:p>
          <a:p>
            <a:r>
              <a:rPr lang="en-GB" dirty="0" smtClean="0"/>
              <a:t>Plotting this on a graph gives a straight line</a:t>
            </a:r>
          </a:p>
          <a:p>
            <a:r>
              <a:rPr lang="en-GB" dirty="0" smtClean="0"/>
              <a:t>The intercept of this line with the x-axis always occurs at -273.15</a:t>
            </a:r>
            <a:r>
              <a:rPr lang="en-GB" baseline="30000" dirty="0" smtClean="0"/>
              <a:t>o</a:t>
            </a:r>
            <a:r>
              <a:rPr lang="en-GB" dirty="0" smtClean="0"/>
              <a:t>C (Absolute Zero)</a:t>
            </a:r>
          </a:p>
          <a:p>
            <a:r>
              <a:rPr lang="en-GB" dirty="0" smtClean="0"/>
              <a:t>The mathematical relationship is therefore: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375842"/>
              </p:ext>
            </p:extLst>
          </p:nvPr>
        </p:nvGraphicFramePr>
        <p:xfrm>
          <a:off x="5867400" y="4191000"/>
          <a:ext cx="2781300" cy="1306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3" imgW="838080" imgH="393480" progId="Equation.3">
                  <p:embed/>
                </p:oleObj>
              </mc:Choice>
              <mc:Fallback>
                <p:oleObj name="Equation" r:id="rId3" imgW="8380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67400" y="4191000"/>
                        <a:ext cx="2781300" cy="13063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5638800"/>
            <a:ext cx="86729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An experiment done at constant pressure is called an </a:t>
            </a:r>
            <a:r>
              <a:rPr lang="en-GB" sz="2800" i="1" dirty="0" smtClean="0"/>
              <a:t>isobaric </a:t>
            </a:r>
            <a:r>
              <a:rPr lang="en-GB" sz="2800" dirty="0" smtClean="0"/>
              <a:t>change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8709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Charles’ law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12875"/>
            <a:ext cx="4038600" cy="45259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smtClean="0"/>
              <a:t>For a fixed mass of gas at a constant pressure: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u="sng" smtClean="0">
                <a:solidFill>
                  <a:srgbClr val="FF3300"/>
                </a:solidFill>
              </a:rPr>
              <a:t>V </a:t>
            </a:r>
            <a:r>
              <a:rPr lang="en-GB" altLang="en-US" sz="2800" b="1" i="1" smtClean="0">
                <a:solidFill>
                  <a:srgbClr val="FF3300"/>
                </a:solidFill>
              </a:rPr>
              <a:t>  =  constant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</a:rPr>
              <a:t>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1600" b="1" i="1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smtClean="0"/>
              <a:t>When a gas changes volume from </a:t>
            </a:r>
            <a:r>
              <a:rPr lang="en-GB" altLang="en-US" sz="2400" b="1" i="1" smtClean="0">
                <a:solidFill>
                  <a:srgbClr val="FF3300"/>
                </a:solidFill>
              </a:rPr>
              <a:t>V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1</a:t>
            </a:r>
            <a:r>
              <a:rPr lang="en-GB" altLang="en-US" sz="2400" smtClean="0"/>
              <a:t> to </a:t>
            </a:r>
            <a:r>
              <a:rPr lang="en-GB" altLang="en-US" sz="2400" b="1" i="1" smtClean="0">
                <a:solidFill>
                  <a:srgbClr val="FF3300"/>
                </a:solidFill>
              </a:rPr>
              <a:t>V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400" smtClean="0"/>
              <a:t> while undergoing a temperature change from </a:t>
            </a:r>
            <a:r>
              <a:rPr lang="en-GB" altLang="en-US" sz="2400" b="1" i="1" smtClean="0">
                <a:solidFill>
                  <a:srgbClr val="FF3300"/>
                </a:solidFill>
              </a:rPr>
              <a:t>T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1</a:t>
            </a:r>
            <a:r>
              <a:rPr lang="en-GB" altLang="en-US" sz="2400" smtClean="0"/>
              <a:t> to </a:t>
            </a:r>
            <a:r>
              <a:rPr lang="en-GB" altLang="en-US" sz="2400" b="1" i="1" smtClean="0">
                <a:solidFill>
                  <a:srgbClr val="FF3300"/>
                </a:solidFill>
              </a:rPr>
              <a:t>T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400" smtClean="0"/>
              <a:t> 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18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u="sng" smtClean="0">
                <a:solidFill>
                  <a:srgbClr val="FF3300"/>
                </a:solidFill>
              </a:rPr>
              <a:t>V</a:t>
            </a:r>
            <a:r>
              <a:rPr lang="en-GB" altLang="en-US" sz="2800" b="1" i="1" u="sng" baseline="-25000" smtClean="0">
                <a:solidFill>
                  <a:srgbClr val="FF3300"/>
                </a:solidFill>
              </a:rPr>
              <a:t>1</a:t>
            </a:r>
            <a:r>
              <a:rPr lang="en-GB" altLang="en-US" sz="2800" b="1" i="1" smtClean="0">
                <a:solidFill>
                  <a:srgbClr val="FF3300"/>
                </a:solidFill>
              </a:rPr>
              <a:t>   =   </a:t>
            </a:r>
            <a:r>
              <a:rPr lang="en-GB" altLang="en-US" sz="2800" b="1" i="1" u="sng" smtClean="0">
                <a:solidFill>
                  <a:srgbClr val="FF3300"/>
                </a:solidFill>
              </a:rPr>
              <a:t>V</a:t>
            </a:r>
            <a:r>
              <a:rPr lang="en-GB" altLang="en-US" sz="2800" b="1" i="1" u="sng" baseline="-25000" smtClean="0">
                <a:solidFill>
                  <a:srgbClr val="FF3300"/>
                </a:solidFill>
              </a:rPr>
              <a:t>2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</a:rPr>
              <a:t>T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1</a:t>
            </a:r>
            <a:r>
              <a:rPr lang="en-GB" altLang="en-US" sz="2800" b="1" i="1" smtClean="0">
                <a:solidFill>
                  <a:srgbClr val="FF3300"/>
                </a:solidFill>
              </a:rPr>
              <a:t>         T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 </a:t>
            </a:r>
          </a:p>
        </p:txBody>
      </p:sp>
      <p:pic>
        <p:nvPicPr>
          <p:cNvPr id="334852" name="Picture 4" descr="p211b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628775"/>
            <a:ext cx="4176712" cy="3105150"/>
          </a:xfrm>
          <a:noFill/>
        </p:spPr>
      </p:pic>
      <p:sp>
        <p:nvSpPr>
          <p:cNvPr id="334853" name="Text Box 5"/>
          <p:cNvSpPr txBox="1">
            <a:spLocks noChangeArrowheads="1"/>
          </p:cNvSpPr>
          <p:nvPr/>
        </p:nvSpPr>
        <p:spPr bwMode="auto">
          <a:xfrm>
            <a:off x="4932363" y="4868863"/>
            <a:ext cx="38163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/>
              <a:t>Graph of an ideal gas obeying Charles’ law. The gas volume becomes zero at 0K.</a:t>
            </a:r>
          </a:p>
        </p:txBody>
      </p:sp>
    </p:spTree>
    <p:extLst>
      <p:ext uri="{BB962C8B-B14F-4D97-AF65-F5344CB8AC3E}">
        <p14:creationId xmlns:p14="http://schemas.microsoft.com/office/powerpoint/2010/main" val="14766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upload.wikimedia.org/wikipedia/commons/thumb/e/ef/Charles's_law_graph.png/640px-Charles's_law_grap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8763000" cy="5381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8545" y="5740046"/>
            <a:ext cx="88530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To obtain these results the gas must be </a:t>
            </a:r>
            <a:r>
              <a:rPr lang="en-GB" sz="2800" i="1" dirty="0" smtClean="0"/>
              <a:t>ideal</a:t>
            </a:r>
            <a:r>
              <a:rPr lang="en-GB" sz="2800" dirty="0" smtClean="0"/>
              <a:t> (i.e. there must be no interactions between particles)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9725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en-GB" altLang="en-US" smtClean="0"/>
              <a:t>Charles’ law question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71328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i="1" smtClean="0"/>
              <a:t>A gas has an initial volume of 50m</a:t>
            </a:r>
            <a:r>
              <a:rPr lang="en-GB" altLang="en-US" sz="2800" i="1" baseline="30000" smtClean="0"/>
              <a:t>3</a:t>
            </a:r>
            <a:r>
              <a:rPr lang="en-GB" altLang="en-US" sz="2800" i="1" smtClean="0"/>
              <a:t> at a temperature of 127</a:t>
            </a:r>
            <a:r>
              <a:rPr lang="en-GB" altLang="en-US" sz="2800" i="1" baseline="30000" smtClean="0"/>
              <a:t>o</a:t>
            </a:r>
            <a:r>
              <a:rPr lang="en-GB" altLang="en-US" sz="2800" i="1" smtClean="0"/>
              <a:t>C. Calculate the final temperature required in </a:t>
            </a:r>
            <a:r>
              <a:rPr lang="en-GB" altLang="en-US" sz="2800" i="1" baseline="30000" smtClean="0"/>
              <a:t>o</a:t>
            </a:r>
            <a:r>
              <a:rPr lang="en-GB" altLang="en-US" sz="2800" i="1" smtClean="0"/>
              <a:t>C to decrease its volume to 20m</a:t>
            </a:r>
            <a:r>
              <a:rPr lang="en-GB" altLang="en-US" sz="2800" i="1" baseline="30000" smtClean="0"/>
              <a:t>3 </a:t>
            </a:r>
            <a:r>
              <a:rPr lang="en-GB" altLang="en-US" sz="2800" i="1" smtClean="0"/>
              <a:t>at a constant pressure.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/>
              <a:t>Charles’ law:</a:t>
            </a:r>
            <a:r>
              <a:rPr lang="en-GB" altLang="en-US" sz="2800" b="1" i="1" smtClean="0">
                <a:solidFill>
                  <a:srgbClr val="FF3300"/>
                </a:solidFill>
              </a:rPr>
              <a:t>  V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1</a:t>
            </a:r>
            <a:r>
              <a:rPr lang="en-GB" altLang="en-US" sz="2800" b="1" i="1" smtClean="0">
                <a:solidFill>
                  <a:srgbClr val="FF3300"/>
                </a:solidFill>
              </a:rPr>
              <a:t> / T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1 </a:t>
            </a:r>
            <a:r>
              <a:rPr lang="en-GB" altLang="en-US" sz="2800" smtClean="0"/>
              <a:t>= </a:t>
            </a:r>
            <a:r>
              <a:rPr lang="en-GB" altLang="en-US" sz="2800" b="1" i="1" smtClean="0">
                <a:solidFill>
                  <a:srgbClr val="FF3300"/>
                </a:solidFill>
              </a:rPr>
              <a:t>V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800" b="1" i="1" smtClean="0">
                <a:solidFill>
                  <a:srgbClr val="FF3300"/>
                </a:solidFill>
              </a:rPr>
              <a:t> / T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/>
              <a:t>Temperatures must be in kelvin, so: </a:t>
            </a:r>
            <a:r>
              <a:rPr lang="en-GB" altLang="en-US" sz="2800" b="1" i="1" smtClean="0">
                <a:solidFill>
                  <a:srgbClr val="FF3300"/>
                </a:solidFill>
              </a:rPr>
              <a:t>T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1 </a:t>
            </a:r>
            <a:r>
              <a:rPr lang="en-GB" altLang="en-US" sz="2800" smtClean="0"/>
              <a:t>= 400K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/>
              <a:t>50m</a:t>
            </a:r>
            <a:r>
              <a:rPr lang="en-GB" altLang="en-US" sz="2800" baseline="30000" smtClean="0"/>
              <a:t>3</a:t>
            </a:r>
            <a:r>
              <a:rPr lang="en-GB" altLang="en-US" sz="2800" smtClean="0"/>
              <a:t> / 400K = 20m</a:t>
            </a:r>
            <a:r>
              <a:rPr lang="en-GB" altLang="en-US" sz="2800" baseline="30000" smtClean="0"/>
              <a:t>3</a:t>
            </a:r>
            <a:r>
              <a:rPr lang="en-GB" altLang="en-US" sz="2800" smtClean="0"/>
              <a:t> / </a:t>
            </a:r>
            <a:r>
              <a:rPr lang="en-GB" altLang="en-US" sz="2800" b="1" i="1" smtClean="0">
                <a:solidFill>
                  <a:srgbClr val="FF3300"/>
                </a:solidFill>
              </a:rPr>
              <a:t>T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 </a:t>
            </a:r>
            <a:r>
              <a:rPr lang="en-GB" altLang="en-US" sz="2800" smtClean="0"/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</a:rPr>
              <a:t>T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800" b="1" i="1" smtClean="0">
                <a:solidFill>
                  <a:srgbClr val="FF3300"/>
                </a:solidFill>
              </a:rPr>
              <a:t> </a:t>
            </a:r>
            <a:r>
              <a:rPr lang="en-GB" altLang="en-US" sz="2800" smtClean="0"/>
              <a:t>= (20 x 400) / 50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</a:rPr>
              <a:t>T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800" b="1" i="1" smtClean="0">
                <a:solidFill>
                  <a:srgbClr val="FF3300"/>
                </a:solidFill>
              </a:rPr>
              <a:t> </a:t>
            </a:r>
            <a:r>
              <a:rPr lang="en-GB" altLang="en-US" sz="2800" smtClean="0"/>
              <a:t>= 160K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smtClean="0">
                <a:solidFill>
                  <a:srgbClr val="FF3300"/>
                </a:solidFill>
              </a:rPr>
              <a:t>Final temperature = - 113 </a:t>
            </a:r>
            <a:r>
              <a:rPr lang="en-GB" altLang="en-US" sz="2800" b="1" baseline="30000" smtClean="0">
                <a:solidFill>
                  <a:srgbClr val="FF3300"/>
                </a:solidFill>
              </a:rPr>
              <a:t>o</a:t>
            </a:r>
            <a:r>
              <a:rPr lang="en-GB" altLang="en-US" sz="2800" b="1" smtClean="0">
                <a:solidFill>
                  <a:srgbClr val="FF3300"/>
                </a:solidFill>
              </a:rPr>
              <a:t>C </a:t>
            </a:r>
          </a:p>
        </p:txBody>
      </p:sp>
    </p:spTree>
    <p:extLst>
      <p:ext uri="{BB962C8B-B14F-4D97-AF65-F5344CB8AC3E}">
        <p14:creationId xmlns:p14="http://schemas.microsoft.com/office/powerpoint/2010/main" val="302620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Work done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21336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When a volume of gas is compressed but the pressure is maintained then heat must be transferred</a:t>
            </a:r>
          </a:p>
          <a:p>
            <a:r>
              <a:rPr lang="en-GB" dirty="0" smtClean="0"/>
              <a:t>The work done by a piston is therefore: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4141379"/>
              </p:ext>
            </p:extLst>
          </p:nvPr>
        </p:nvGraphicFramePr>
        <p:xfrm>
          <a:off x="6019800" y="3276600"/>
          <a:ext cx="2603500" cy="833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3" imgW="634680" imgH="203040" progId="Equation.3">
                  <p:embed/>
                </p:oleObj>
              </mc:Choice>
              <mc:Fallback>
                <p:oleObj name="Equation" r:id="rId3" imgW="6346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19800" y="3276600"/>
                        <a:ext cx="2603500" cy="833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344810" y="2370190"/>
            <a:ext cx="207338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332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1"/>
            <a:ext cx="8763000" cy="21336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There are three measurements on a gas: Volume, Pressure and Temperature</a:t>
            </a:r>
          </a:p>
          <a:p>
            <a:r>
              <a:rPr lang="en-GB" dirty="0" smtClean="0"/>
              <a:t>There are three relationships between these variables: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3286780"/>
            <a:ext cx="1855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u="sng" dirty="0" smtClean="0"/>
              <a:t>Boyle’s Law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81600" y="3286780"/>
            <a:ext cx="2009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u="sng" dirty="0" smtClean="0"/>
              <a:t>Charles’ Law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7393" y="5105400"/>
            <a:ext cx="28128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u="sng" dirty="0" smtClean="0"/>
              <a:t>The Pressure Law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599940"/>
              </p:ext>
            </p:extLst>
          </p:nvPr>
        </p:nvGraphicFramePr>
        <p:xfrm>
          <a:off x="360446" y="4006273"/>
          <a:ext cx="22018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Equation" r:id="rId3" imgW="927000" imgH="203040" progId="Equation.3">
                  <p:embed/>
                </p:oleObj>
              </mc:Choice>
              <mc:Fallback>
                <p:oleObj name="Equation" r:id="rId3" imgW="9270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0446" y="4006273"/>
                        <a:ext cx="2201863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9131483"/>
              </p:ext>
            </p:extLst>
          </p:nvPr>
        </p:nvGraphicFramePr>
        <p:xfrm>
          <a:off x="5189538" y="3736975"/>
          <a:ext cx="1990725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Equation" r:id="rId5" imgW="838080" imgH="393480" progId="Equation.3">
                  <p:embed/>
                </p:oleObj>
              </mc:Choice>
              <mc:Fallback>
                <p:oleObj name="Equation" r:id="rId5" imgW="83808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9538" y="3736975"/>
                        <a:ext cx="1990725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8879624"/>
              </p:ext>
            </p:extLst>
          </p:nvPr>
        </p:nvGraphicFramePr>
        <p:xfrm>
          <a:off x="3368473" y="5663256"/>
          <a:ext cx="1990725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Equation" r:id="rId7" imgW="838080" imgH="393480" progId="Equation.3">
                  <p:embed/>
                </p:oleObj>
              </mc:Choice>
              <mc:Fallback>
                <p:oleObj name="Equation" r:id="rId7" imgW="83808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473" y="5663256"/>
                        <a:ext cx="1990725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664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How a gas exerts pressure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267325" cy="44211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400" smtClean="0"/>
              <a:t>A gas consists of molecules in constant random motion.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 smtClean="0"/>
              <a:t>When a molecule collides with a surface it undergoes a momentum change as it reverses direction.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 smtClean="0"/>
              <a:t>By Newton’s 2</a:t>
            </a:r>
            <a:r>
              <a:rPr lang="en-GB" altLang="en-US" sz="2400" baseline="30000" smtClean="0"/>
              <a:t>nd</a:t>
            </a:r>
            <a:r>
              <a:rPr lang="en-GB" altLang="en-US" sz="2400" smtClean="0"/>
              <a:t> and 3</a:t>
            </a:r>
            <a:r>
              <a:rPr lang="en-GB" altLang="en-US" sz="2400" baseline="30000" smtClean="0"/>
              <a:t>rd</a:t>
            </a:r>
            <a:r>
              <a:rPr lang="en-GB" altLang="en-US" sz="2400" smtClean="0"/>
              <a:t> laws the surface therefore experiences a force from the colliding molecule.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 smtClean="0"/>
              <a:t>The pressure exerted by the gas is equal to the total force exerted by the molecules on a unit area of the surface.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 smtClean="0"/>
              <a:t>pressure = force / area</a:t>
            </a:r>
          </a:p>
        </p:txBody>
      </p:sp>
      <p:pic>
        <p:nvPicPr>
          <p:cNvPr id="304132" name="Picture 4" descr="p212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80063" y="1341438"/>
            <a:ext cx="3181350" cy="3240087"/>
          </a:xfrm>
          <a:noFill/>
        </p:spPr>
      </p:pic>
    </p:spTree>
    <p:extLst>
      <p:ext uri="{BB962C8B-B14F-4D97-AF65-F5344CB8AC3E}">
        <p14:creationId xmlns:p14="http://schemas.microsoft.com/office/powerpoint/2010/main" val="97723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The experimental gas laws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mtClean="0"/>
              <a:t>These state how the pressure, </a:t>
            </a:r>
            <a:r>
              <a:rPr lang="en-GB" altLang="en-US" b="1" i="1" smtClean="0">
                <a:solidFill>
                  <a:srgbClr val="FF3300"/>
                </a:solidFill>
              </a:rPr>
              <a:t>p</a:t>
            </a:r>
            <a:r>
              <a:rPr lang="en-GB" altLang="en-US" smtClean="0"/>
              <a:t> volume, </a:t>
            </a:r>
            <a:r>
              <a:rPr lang="en-GB" altLang="en-US" b="1" i="1" smtClean="0">
                <a:solidFill>
                  <a:srgbClr val="FF3300"/>
                </a:solidFill>
              </a:rPr>
              <a:t>V</a:t>
            </a:r>
            <a:r>
              <a:rPr lang="en-GB" altLang="en-US" smtClean="0"/>
              <a:t> and the absolute temperature, </a:t>
            </a:r>
            <a:r>
              <a:rPr lang="en-GB" altLang="en-US" b="1" i="1" smtClean="0">
                <a:solidFill>
                  <a:srgbClr val="FF3300"/>
                </a:solidFill>
              </a:rPr>
              <a:t>T</a:t>
            </a:r>
            <a:r>
              <a:rPr lang="en-GB" altLang="en-US" smtClean="0"/>
              <a:t> of an ideal gas relate to each other.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Real gases at relatively low pressures and well above their condensation temperature behave like an ideal gas.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Air at normal temperature (20</a:t>
            </a:r>
            <a:r>
              <a:rPr lang="en-GB" altLang="en-US" baseline="30000" smtClean="0"/>
              <a:t>o</a:t>
            </a:r>
            <a:r>
              <a:rPr lang="en-GB" altLang="en-US" smtClean="0"/>
              <a:t>C) and at standard atmospheric pressure (101 k Pa) is a good approximation to an ideal gas.</a:t>
            </a:r>
          </a:p>
        </p:txBody>
      </p:sp>
    </p:spTree>
    <p:extLst>
      <p:ext uri="{BB962C8B-B14F-4D97-AF65-F5344CB8AC3E}">
        <p14:creationId xmlns:p14="http://schemas.microsoft.com/office/powerpoint/2010/main" val="292007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Boyle’s Law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19812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If a gas is compressed under constant temperature then the pressure increases and the volume decreases</a:t>
            </a:r>
          </a:p>
          <a:p>
            <a:r>
              <a:rPr lang="en-GB" dirty="0" smtClean="0"/>
              <a:t>The relationship is found to be: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2201263"/>
              </p:ext>
            </p:extLst>
          </p:nvPr>
        </p:nvGraphicFramePr>
        <p:xfrm>
          <a:off x="2971800" y="3587750"/>
          <a:ext cx="2882900" cy="175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3" imgW="1041120" imgH="634680" progId="Equation.3">
                  <p:embed/>
                </p:oleObj>
              </mc:Choice>
              <mc:Fallback>
                <p:oleObj name="Equation" r:id="rId3" imgW="1041120" imgH="634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71800" y="3587750"/>
                        <a:ext cx="2882900" cy="175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5638800"/>
            <a:ext cx="86729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An experiment done at constant temperature is called an </a:t>
            </a:r>
            <a:r>
              <a:rPr lang="en-GB" sz="2800" i="1" dirty="0" smtClean="0"/>
              <a:t>isothermal </a:t>
            </a:r>
            <a:r>
              <a:rPr lang="en-GB" sz="2800" dirty="0" smtClean="0"/>
              <a:t>change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394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Boyle’s law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341438"/>
            <a:ext cx="4038600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smtClean="0"/>
              <a:t>For a fixed mass of gas at a constant temperature: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</a:rPr>
              <a:t>pV = constant</a:t>
            </a:r>
          </a:p>
          <a:p>
            <a:pPr marL="0" indent="0" eaLnBrk="1" hangingPunct="1">
              <a:buFontTx/>
              <a:buNone/>
            </a:pPr>
            <a:endParaRPr lang="en-GB" altLang="en-US" sz="2800" b="1" i="1" smtClean="0">
              <a:solidFill>
                <a:srgbClr val="FF33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smtClean="0"/>
              <a:t>When a gas changes pressure from </a:t>
            </a:r>
            <a:r>
              <a:rPr lang="en-GB" altLang="en-US" sz="2400" b="1" i="1" smtClean="0">
                <a:solidFill>
                  <a:srgbClr val="FF3300"/>
                </a:solidFill>
              </a:rPr>
              <a:t>p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1</a:t>
            </a:r>
            <a:r>
              <a:rPr lang="en-GB" altLang="en-US" sz="2400" smtClean="0"/>
              <a:t> to </a:t>
            </a:r>
            <a:r>
              <a:rPr lang="en-GB" altLang="en-US" sz="2400" b="1" i="1" smtClean="0">
                <a:solidFill>
                  <a:srgbClr val="FF3300"/>
                </a:solidFill>
              </a:rPr>
              <a:t>p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400" smtClean="0"/>
              <a:t> while undergoing a volume change from </a:t>
            </a:r>
            <a:r>
              <a:rPr lang="en-GB" altLang="en-US" sz="2400" b="1" i="1" smtClean="0">
                <a:solidFill>
                  <a:srgbClr val="FF3300"/>
                </a:solidFill>
              </a:rPr>
              <a:t>V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1</a:t>
            </a:r>
            <a:r>
              <a:rPr lang="en-GB" altLang="en-US" sz="2400" smtClean="0"/>
              <a:t> to </a:t>
            </a:r>
            <a:r>
              <a:rPr lang="en-GB" altLang="en-US" sz="2400" b="1" i="1" smtClean="0">
                <a:solidFill>
                  <a:srgbClr val="FF3300"/>
                </a:solidFill>
              </a:rPr>
              <a:t>V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400" smtClean="0"/>
              <a:t> :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</a:rPr>
              <a:t>p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1</a:t>
            </a:r>
            <a:r>
              <a:rPr lang="en-GB" altLang="en-US" sz="2800" b="1" i="1" smtClean="0">
                <a:solidFill>
                  <a:srgbClr val="FF3300"/>
                </a:solidFill>
              </a:rPr>
              <a:t> </a:t>
            </a:r>
            <a:r>
              <a:rPr lang="en-GB" altLang="en-US" sz="2800" smtClean="0"/>
              <a:t>x</a:t>
            </a:r>
            <a:r>
              <a:rPr lang="en-GB" altLang="en-US" sz="2800" b="1" i="1" smtClean="0">
                <a:solidFill>
                  <a:srgbClr val="FF3300"/>
                </a:solidFill>
              </a:rPr>
              <a:t> V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1</a:t>
            </a:r>
            <a:r>
              <a:rPr lang="en-GB" altLang="en-US" sz="2800" b="1" i="1" smtClean="0">
                <a:solidFill>
                  <a:srgbClr val="FF3300"/>
                </a:solidFill>
              </a:rPr>
              <a:t> = p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800" b="1" i="1" smtClean="0">
                <a:solidFill>
                  <a:srgbClr val="FF3300"/>
                </a:solidFill>
              </a:rPr>
              <a:t> </a:t>
            </a:r>
            <a:r>
              <a:rPr lang="en-GB" altLang="en-US" sz="2800" smtClean="0"/>
              <a:t>x</a:t>
            </a:r>
            <a:r>
              <a:rPr lang="en-GB" altLang="en-US" sz="2800" b="1" i="1" smtClean="0">
                <a:solidFill>
                  <a:srgbClr val="FF3300"/>
                </a:solidFill>
              </a:rPr>
              <a:t> V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 </a:t>
            </a:r>
          </a:p>
        </p:txBody>
      </p:sp>
      <p:pic>
        <p:nvPicPr>
          <p:cNvPr id="8196" name="Picture 6" descr="p210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7900" y="1628775"/>
            <a:ext cx="4032250" cy="3490913"/>
          </a:xfrm>
          <a:noFill/>
        </p:spPr>
      </p:pic>
    </p:spTree>
    <p:extLst>
      <p:ext uri="{BB962C8B-B14F-4D97-AF65-F5344CB8AC3E}">
        <p14:creationId xmlns:p14="http://schemas.microsoft.com/office/powerpoint/2010/main" val="165262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549275"/>
            <a:ext cx="4114800" cy="420528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smtClean="0">
                <a:solidFill>
                  <a:srgbClr val="FF3300"/>
                </a:solidFill>
              </a:rPr>
              <a:t>An ideal gas is defined as a gas that obeys Boyle’s law at all pressures.</a:t>
            </a:r>
            <a:r>
              <a:rPr lang="en-GB" altLang="en-US" sz="2800" smtClean="0"/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8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Real gases do not obey Boyle’s law at very high pressures or when they are cooled to near their condensation point.</a:t>
            </a:r>
          </a:p>
        </p:txBody>
      </p:sp>
      <p:pic>
        <p:nvPicPr>
          <p:cNvPr id="121863" name="Picture 7" descr="p210b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7900" y="620713"/>
            <a:ext cx="3889375" cy="3795712"/>
          </a:xfrm>
          <a:noFill/>
        </p:spPr>
      </p:pic>
      <p:sp>
        <p:nvSpPr>
          <p:cNvPr id="121865" name="Text Box 9"/>
          <p:cNvSpPr txBox="1">
            <a:spLocks noChangeArrowheads="1"/>
          </p:cNvSpPr>
          <p:nvPr/>
        </p:nvSpPr>
        <p:spPr bwMode="auto">
          <a:xfrm>
            <a:off x="5003800" y="4508500"/>
            <a:ext cx="38163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/>
              <a:t>Graphs of an ideal gas obeying Boyle’s law at different temperatures.</a:t>
            </a:r>
          </a:p>
        </p:txBody>
      </p:sp>
    </p:spTree>
    <p:extLst>
      <p:ext uri="{BB962C8B-B14F-4D97-AF65-F5344CB8AC3E}">
        <p14:creationId xmlns:p14="http://schemas.microsoft.com/office/powerpoint/2010/main" val="341766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en-GB" altLang="en-US" smtClean="0"/>
              <a:t>Boyle’s law question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7132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800" i="1" smtClean="0"/>
              <a:t>A gas has an initial volume of 300 m</a:t>
            </a:r>
            <a:r>
              <a:rPr lang="en-GB" altLang="en-US" sz="2800" i="1" baseline="30000" smtClean="0"/>
              <a:t>3</a:t>
            </a:r>
            <a:r>
              <a:rPr lang="en-GB" altLang="en-US" sz="2800" i="1" smtClean="0"/>
              <a:t> at standard atmospheric pressure (100 kPa). Calculate the final volume of this gas if its pressure is increased by 400 kPa at a constant temperature.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smtClean="0"/>
              <a:t>Boyle’s law:</a:t>
            </a:r>
            <a:r>
              <a:rPr lang="en-GB" altLang="en-US" sz="2800" b="1" i="1" smtClean="0">
                <a:solidFill>
                  <a:srgbClr val="FF3300"/>
                </a:solidFill>
              </a:rPr>
              <a:t>  p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1</a:t>
            </a:r>
            <a:r>
              <a:rPr lang="en-GB" altLang="en-US" sz="2800" b="1" i="1" smtClean="0">
                <a:solidFill>
                  <a:srgbClr val="FF3300"/>
                </a:solidFill>
              </a:rPr>
              <a:t> </a:t>
            </a:r>
            <a:r>
              <a:rPr lang="en-GB" altLang="en-US" sz="2800" smtClean="0"/>
              <a:t>x</a:t>
            </a:r>
            <a:r>
              <a:rPr lang="en-GB" altLang="en-US" sz="2800" b="1" i="1" smtClean="0">
                <a:solidFill>
                  <a:srgbClr val="FF3300"/>
                </a:solidFill>
              </a:rPr>
              <a:t> V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1</a:t>
            </a:r>
            <a:r>
              <a:rPr lang="en-GB" altLang="en-US" sz="2800" b="1" i="1" smtClean="0">
                <a:solidFill>
                  <a:srgbClr val="FF3300"/>
                </a:solidFill>
              </a:rPr>
              <a:t> = p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800" b="1" i="1" smtClean="0">
                <a:solidFill>
                  <a:srgbClr val="FF3300"/>
                </a:solidFill>
              </a:rPr>
              <a:t> </a:t>
            </a:r>
            <a:r>
              <a:rPr lang="en-GB" altLang="en-US" sz="2800" smtClean="0"/>
              <a:t>x</a:t>
            </a:r>
            <a:r>
              <a:rPr lang="en-GB" altLang="en-US" sz="2800" b="1" i="1" smtClean="0">
                <a:solidFill>
                  <a:srgbClr val="FF3300"/>
                </a:solidFill>
              </a:rPr>
              <a:t> V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 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smtClean="0"/>
              <a:t>100 kPa x 300 m</a:t>
            </a:r>
            <a:r>
              <a:rPr lang="en-GB" altLang="en-US" sz="2800" baseline="30000" smtClean="0"/>
              <a:t>3</a:t>
            </a:r>
            <a:r>
              <a:rPr lang="en-GB" altLang="en-US" sz="2800" smtClean="0"/>
              <a:t> = 500 kPa x </a:t>
            </a:r>
            <a:r>
              <a:rPr lang="en-GB" altLang="en-US" sz="2800" b="1" i="1" smtClean="0">
                <a:solidFill>
                  <a:srgbClr val="FF3300"/>
                </a:solidFill>
              </a:rPr>
              <a:t>V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</a:t>
            </a:r>
            <a:endParaRPr lang="en-GB" altLang="en-US" sz="2800" smtClean="0"/>
          </a:p>
          <a:p>
            <a:pPr marL="0" indent="0" eaLnBrk="1" hangingPunct="1">
              <a:buFontTx/>
              <a:buNone/>
            </a:pPr>
            <a:r>
              <a:rPr lang="en-GB" altLang="en-US" sz="2800" smtClean="0"/>
              <a:t>30 000 = 500 </a:t>
            </a:r>
            <a:r>
              <a:rPr lang="en-GB" altLang="en-US" sz="2800" b="1" i="1" smtClean="0">
                <a:solidFill>
                  <a:srgbClr val="FF3300"/>
                </a:solidFill>
              </a:rPr>
              <a:t>V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</a:t>
            </a:r>
            <a:endParaRPr lang="en-GB" altLang="en-US" sz="2800" smtClean="0"/>
          </a:p>
          <a:p>
            <a:pPr marL="0" indent="0" eaLnBrk="1" hangingPunct="1"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</a:rPr>
              <a:t>V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800" smtClean="0"/>
              <a:t> = 30 000 / 500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smtClean="0">
                <a:solidFill>
                  <a:srgbClr val="FF3300"/>
                </a:solidFill>
              </a:rPr>
              <a:t>Final volume = 60 m</a:t>
            </a:r>
            <a:r>
              <a:rPr lang="en-GB" altLang="en-US" sz="2800" b="1" baseline="30000" smtClean="0">
                <a:solidFill>
                  <a:srgbClr val="FF3300"/>
                </a:solidFill>
              </a:rPr>
              <a:t>3</a:t>
            </a:r>
            <a:r>
              <a:rPr lang="en-GB" altLang="en-US" sz="2400" smtClean="0">
                <a:solidFill>
                  <a:srgbClr val="FF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31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The Pressure Law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1"/>
            <a:ext cx="8763000" cy="25146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Reducing the temperature of a gas at a fixed volume reduces the pressure</a:t>
            </a:r>
          </a:p>
          <a:p>
            <a:r>
              <a:rPr lang="en-GB" dirty="0" smtClean="0"/>
              <a:t>As for Charles’ Law plotting this on a graph gives a straight line with an intercept at 0K</a:t>
            </a:r>
          </a:p>
          <a:p>
            <a:r>
              <a:rPr lang="en-GB" dirty="0" smtClean="0"/>
              <a:t>The mathematical relationship is therefore: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0989789"/>
              </p:ext>
            </p:extLst>
          </p:nvPr>
        </p:nvGraphicFramePr>
        <p:xfrm>
          <a:off x="6019800" y="3810000"/>
          <a:ext cx="2595716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3" imgW="838080" imgH="393480" progId="Equation.3">
                  <p:embed/>
                </p:oleObj>
              </mc:Choice>
              <mc:Fallback>
                <p:oleObj name="Equation" r:id="rId3" imgW="8380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19800" y="3810000"/>
                        <a:ext cx="2595716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4" name="Picture 2" descr="https://upload.wikimedia.org/wikipedia/commons/thumb/d/dc/Temperature_Pressure_Law.svg/640px-Temperature_Pressure_Law.sv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2508539"/>
            <a:ext cx="6096000" cy="431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230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Pressure law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341438"/>
            <a:ext cx="3898900" cy="452596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smtClean="0"/>
              <a:t>For a fixed mass of gas at a constant volume: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u="sng" smtClean="0">
                <a:solidFill>
                  <a:srgbClr val="FF3300"/>
                </a:solidFill>
              </a:rPr>
              <a:t>p </a:t>
            </a:r>
            <a:r>
              <a:rPr lang="en-GB" altLang="en-US" sz="2800" b="1" i="1" smtClean="0">
                <a:solidFill>
                  <a:srgbClr val="FF3300"/>
                </a:solidFill>
              </a:rPr>
              <a:t>  =  constant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</a:rPr>
              <a:t>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1600" b="1" i="1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smtClean="0"/>
              <a:t>When a gas changes pressure from </a:t>
            </a:r>
            <a:r>
              <a:rPr lang="en-GB" altLang="en-US" sz="2400" b="1" i="1" smtClean="0">
                <a:solidFill>
                  <a:srgbClr val="FF3300"/>
                </a:solidFill>
              </a:rPr>
              <a:t>p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1</a:t>
            </a:r>
            <a:r>
              <a:rPr lang="en-GB" altLang="en-US" sz="2400" smtClean="0"/>
              <a:t> to </a:t>
            </a:r>
            <a:r>
              <a:rPr lang="en-GB" altLang="en-US" sz="2400" b="1" i="1" smtClean="0">
                <a:solidFill>
                  <a:srgbClr val="FF3300"/>
                </a:solidFill>
              </a:rPr>
              <a:t>p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400" smtClean="0"/>
              <a:t> while undergoing a temperature change from </a:t>
            </a:r>
            <a:r>
              <a:rPr lang="en-GB" altLang="en-US" sz="2400" b="1" i="1" smtClean="0">
                <a:solidFill>
                  <a:srgbClr val="FF3300"/>
                </a:solidFill>
              </a:rPr>
              <a:t>T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1</a:t>
            </a:r>
            <a:r>
              <a:rPr lang="en-GB" altLang="en-US" sz="2400" smtClean="0"/>
              <a:t> to </a:t>
            </a:r>
            <a:r>
              <a:rPr lang="en-GB" altLang="en-US" sz="2400" b="1" i="1" smtClean="0">
                <a:solidFill>
                  <a:srgbClr val="FF3300"/>
                </a:solidFill>
              </a:rPr>
              <a:t>T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400" smtClean="0"/>
              <a:t> 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18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u="sng" smtClean="0">
                <a:solidFill>
                  <a:srgbClr val="FF3300"/>
                </a:solidFill>
              </a:rPr>
              <a:t>p</a:t>
            </a:r>
            <a:r>
              <a:rPr lang="en-GB" altLang="en-US" sz="2800" b="1" i="1" u="sng" baseline="-25000" smtClean="0">
                <a:solidFill>
                  <a:srgbClr val="FF3300"/>
                </a:solidFill>
              </a:rPr>
              <a:t>1</a:t>
            </a:r>
            <a:r>
              <a:rPr lang="en-GB" altLang="en-US" sz="2800" b="1" i="1" smtClean="0">
                <a:solidFill>
                  <a:srgbClr val="FF3300"/>
                </a:solidFill>
              </a:rPr>
              <a:t>   =    </a:t>
            </a:r>
            <a:r>
              <a:rPr lang="en-GB" altLang="en-US" sz="2800" b="1" i="1" u="sng" smtClean="0">
                <a:solidFill>
                  <a:srgbClr val="FF3300"/>
                </a:solidFill>
              </a:rPr>
              <a:t>p</a:t>
            </a:r>
            <a:r>
              <a:rPr lang="en-GB" altLang="en-US" sz="2800" b="1" i="1" u="sng" baseline="-25000" smtClean="0">
                <a:solidFill>
                  <a:srgbClr val="FF3300"/>
                </a:solidFill>
              </a:rPr>
              <a:t>2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</a:rPr>
              <a:t>T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1</a:t>
            </a:r>
            <a:r>
              <a:rPr lang="en-GB" altLang="en-US" sz="2800" b="1" i="1" smtClean="0">
                <a:solidFill>
                  <a:srgbClr val="FF3300"/>
                </a:solidFill>
              </a:rPr>
              <a:t>         T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 </a:t>
            </a:r>
            <a:endParaRPr lang="en-GB" altLang="en-US" sz="2800" smtClean="0"/>
          </a:p>
          <a:p>
            <a:pPr marL="0" indent="0" eaLnBrk="1" hangingPunct="1">
              <a:lnSpc>
                <a:spcPct val="80000"/>
              </a:lnSpc>
            </a:pPr>
            <a:endParaRPr lang="en-GB" altLang="en-US" sz="2400" smtClean="0"/>
          </a:p>
        </p:txBody>
      </p:sp>
      <p:grpSp>
        <p:nvGrpSpPr>
          <p:cNvPr id="11268" name="Group 9"/>
          <p:cNvGrpSpPr>
            <a:grpSpLocks/>
          </p:cNvGrpSpPr>
          <p:nvPr/>
        </p:nvGrpSpPr>
        <p:grpSpPr bwMode="auto">
          <a:xfrm>
            <a:off x="3924300" y="1700213"/>
            <a:ext cx="4824413" cy="3105150"/>
            <a:chOff x="2517" y="1162"/>
            <a:chExt cx="3039" cy="1956"/>
          </a:xfrm>
        </p:grpSpPr>
        <p:pic>
          <p:nvPicPr>
            <p:cNvPr id="11269" name="Picture 7" descr="p211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8" y="1207"/>
              <a:ext cx="2948" cy="19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0" name="Rectangle 8"/>
            <p:cNvSpPr>
              <a:spLocks noChangeArrowheads="1"/>
            </p:cNvSpPr>
            <p:nvPr/>
          </p:nvSpPr>
          <p:spPr bwMode="auto">
            <a:xfrm>
              <a:off x="2517" y="1162"/>
              <a:ext cx="1270" cy="2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5904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900</Words>
  <Application>Microsoft Office PowerPoint</Application>
  <PresentationFormat>On-screen Show (4:3)</PresentationFormat>
  <Paragraphs>105</Paragraphs>
  <Slides>18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Office Theme</vt:lpstr>
      <vt:lpstr>Equation</vt:lpstr>
      <vt:lpstr>The Experimental Gas Laws</vt:lpstr>
      <vt:lpstr>How a gas exerts pressure</vt:lpstr>
      <vt:lpstr>The experimental gas laws</vt:lpstr>
      <vt:lpstr>Boyle’s Law</vt:lpstr>
      <vt:lpstr>Boyle’s law</vt:lpstr>
      <vt:lpstr>PowerPoint Presentation</vt:lpstr>
      <vt:lpstr>Boyle’s law question</vt:lpstr>
      <vt:lpstr>The Pressure Law</vt:lpstr>
      <vt:lpstr>Pressure law</vt:lpstr>
      <vt:lpstr>Absolute zero</vt:lpstr>
      <vt:lpstr>PowerPoint Presentation</vt:lpstr>
      <vt:lpstr>Pressure law question</vt:lpstr>
      <vt:lpstr>Charles’ Law</vt:lpstr>
      <vt:lpstr>Charles’ law</vt:lpstr>
      <vt:lpstr>PowerPoint Presentation</vt:lpstr>
      <vt:lpstr>Charles’ law question</vt:lpstr>
      <vt:lpstr>Work done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Experimental Gas Laws</dc:title>
  <dc:creator>SMatthews</dc:creator>
  <cp:lastModifiedBy>Josh Duddy</cp:lastModifiedBy>
  <cp:revision>10</cp:revision>
  <dcterms:created xsi:type="dcterms:W3CDTF">2006-08-16T00:00:00Z</dcterms:created>
  <dcterms:modified xsi:type="dcterms:W3CDTF">2019-09-13T11:08:03Z</dcterms:modified>
</cp:coreProperties>
</file>