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7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62" r:id="rId10"/>
    <p:sldId id="263" r:id="rId11"/>
    <p:sldId id="270" r:id="rId12"/>
    <p:sldId id="271" r:id="rId13"/>
    <p:sldId id="272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45BCC-CD2E-4D1D-BB3C-1B51C1C5A9E6}" type="datetimeFigureOut">
              <a:rPr lang="en-GB" smtClean="0"/>
              <a:t>04/10/2018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035C6-D7A5-44B3-AFEC-927E277ED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1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73F2A3-204D-4C5A-AA7B-498BD69E096A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7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8D9807-03CD-446E-8CAE-EC3E57344D1D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93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035C6-D7A5-44B3-AFEC-927E277ED7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97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5721B8-8778-4A8D-94D0-A2AC93F1E762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1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ECDED1-3B8F-4590-8138-0BBAFF8656ED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09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EEC3A8-2AC1-4F84-942F-462BE043E8FA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84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5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6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4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4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7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66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2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8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6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04/10/2018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understand different Gas Laws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Charles, Pressure, Boyles, Temperature, mass, Volume 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85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31813-D645-4F9D-BFD2-65F377D5AD62}" type="datetime4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October 2018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65497"/>
              </p:ext>
            </p:extLst>
          </p:nvPr>
        </p:nvGraphicFramePr>
        <p:xfrm>
          <a:off x="0" y="764704"/>
          <a:ext cx="9144000" cy="822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Ideal Gas</a:t>
                      </a:r>
                      <a:r>
                        <a:rPr lang="en-GB" sz="2400" b="1" u="sng" baseline="0" dirty="0" smtClean="0">
                          <a:latin typeface="Comic Sans MS" panose="030F0702030302020204" pitchFamily="66" charset="0"/>
                        </a:rPr>
                        <a:t> Law</a:t>
                      </a:r>
                      <a:endParaRPr lang="en-GB" sz="2400" b="1" u="sng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04/10/2018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state the three experimental gas laws and the relationships that derive from them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experiments and the consequences of the results</a:t>
                      </a:r>
                      <a:endParaRPr lang="en-GB" sz="1400" b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gas laws to calculate unknown quantities</a:t>
                      </a:r>
                      <a:endParaRPr lang="en-GB" sz="1400" b="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4297048" y="1719656"/>
            <a:ext cx="4218302" cy="3217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To create a </a:t>
            </a:r>
            <a:r>
              <a:rPr lang="en-GB" b="1" dirty="0" smtClean="0"/>
              <a:t>complete</a:t>
            </a:r>
            <a:r>
              <a:rPr lang="en-GB" dirty="0" smtClean="0"/>
              <a:t> model of a gas what information would you need to have?</a:t>
            </a:r>
            <a:endParaRPr lang="en-GB" dirty="0"/>
          </a:p>
        </p:txBody>
      </p:sp>
      <p:pic>
        <p:nvPicPr>
          <p:cNvPr id="7" name="Picture 2" descr="https://c2.staticflickr.com/8/7110/13580030964_71a7922c72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3031325" cy="299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7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1552"/>
            <a:ext cx="8229600" cy="792162"/>
          </a:xfrm>
        </p:spPr>
        <p:txBody>
          <a:bodyPr/>
          <a:lstStyle/>
          <a:p>
            <a:r>
              <a:rPr lang="en-GB" u="sng" dirty="0" smtClean="0"/>
              <a:t>Calculating the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36115"/>
            <a:ext cx="8991600" cy="2438400"/>
          </a:xfrm>
        </p:spPr>
        <p:txBody>
          <a:bodyPr>
            <a:normAutofit/>
          </a:bodyPr>
          <a:lstStyle/>
          <a:p>
            <a:r>
              <a:rPr lang="en-GB" dirty="0" smtClean="0"/>
              <a:t>By plotting </a:t>
            </a:r>
            <a:r>
              <a:rPr lang="en-GB" i="1" dirty="0" err="1" smtClean="0"/>
              <a:t>pV</a:t>
            </a:r>
            <a:r>
              <a:rPr lang="en-GB" dirty="0" smtClean="0"/>
              <a:t> against </a:t>
            </a:r>
            <a:r>
              <a:rPr lang="en-GB" i="1" dirty="0" smtClean="0"/>
              <a:t>T</a:t>
            </a:r>
            <a:r>
              <a:rPr lang="en-GB" dirty="0" smtClean="0"/>
              <a:t> (in Kelvin) for a gas then you get a straight line from the origin</a:t>
            </a:r>
          </a:p>
          <a:p>
            <a:r>
              <a:rPr lang="en-GB" dirty="0" smtClean="0"/>
              <a:t>The gradient of this line is found to be </a:t>
            </a:r>
            <a:r>
              <a:rPr lang="en-GB" i="1" dirty="0" err="1" smtClean="0"/>
              <a:t>nR</a:t>
            </a:r>
            <a:r>
              <a:rPr lang="en-GB" dirty="0" smtClean="0"/>
              <a:t> where </a:t>
            </a:r>
            <a:r>
              <a:rPr lang="en-GB" i="1" dirty="0" smtClean="0"/>
              <a:t>n</a:t>
            </a:r>
            <a:r>
              <a:rPr lang="en-GB" dirty="0" smtClean="0"/>
              <a:t> is the number of moles of the gas and </a:t>
            </a:r>
            <a:r>
              <a:rPr lang="en-GB" i="1" dirty="0" smtClean="0"/>
              <a:t>R</a:t>
            </a:r>
            <a:r>
              <a:rPr lang="en-GB" dirty="0" smtClean="0"/>
              <a:t> is a constant called the </a:t>
            </a:r>
            <a:r>
              <a:rPr lang="en-GB" b="1" dirty="0" smtClean="0"/>
              <a:t>molar gas constant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952240"/>
              </p:ext>
            </p:extLst>
          </p:nvPr>
        </p:nvGraphicFramePr>
        <p:xfrm>
          <a:off x="1828800" y="4174514"/>
          <a:ext cx="5486400" cy="9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4" imgW="1206360" imgH="203040" progId="Equation.3">
                  <p:embed/>
                </p:oleObj>
              </mc:Choice>
              <mc:Fallback>
                <p:oleObj name="Equation" r:id="rId4" imgW="1206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4174514"/>
                        <a:ext cx="5486400" cy="92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5241314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formula can then be rearranged to give: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869429"/>
              </p:ext>
            </p:extLst>
          </p:nvPr>
        </p:nvGraphicFramePr>
        <p:xfrm>
          <a:off x="1355725" y="6003314"/>
          <a:ext cx="6053138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6" imgW="1396800" imgH="203040" progId="Equation.3">
                  <p:embed/>
                </p:oleObj>
              </mc:Choice>
              <mc:Fallback>
                <p:oleObj name="Equation" r:id="rId6" imgW="1396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5725" y="6003314"/>
                        <a:ext cx="6053138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6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7863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1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929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Calculate the volume of one mole an ideal gas at 0</a:t>
            </a:r>
            <a:r>
              <a:rPr lang="en-GB" altLang="en-US" sz="2800" i="1" baseline="30000" smtClean="0"/>
              <a:t>o</a:t>
            </a:r>
            <a:r>
              <a:rPr lang="en-GB" altLang="en-US" sz="2800" i="1" smtClean="0"/>
              <a:t>C and 101kPa (standard atmospheric pressure)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pV = nRT</a:t>
            </a:r>
            <a:r>
              <a:rPr lang="en-GB" altLang="en-US" sz="2800" b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/>
              <a:t>becomes: </a:t>
            </a:r>
            <a:r>
              <a:rPr lang="en-GB" altLang="en-US" sz="2800" b="1" i="1" smtClean="0">
                <a:solidFill>
                  <a:srgbClr val="FF3300"/>
                </a:solidFill>
              </a:rPr>
              <a:t>V = nRT / p</a:t>
            </a:r>
            <a:endParaRPr lang="en-GB" altLang="en-US" sz="2800" i="1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/>
              <a:t>temperatures must be in kelvin, so: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 </a:t>
            </a:r>
            <a:r>
              <a:rPr lang="en-GB" altLang="en-US" sz="2800" smtClean="0"/>
              <a:t>= 273K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= (1 mol x 8.31 J K</a:t>
            </a:r>
            <a:r>
              <a:rPr lang="en-GB" altLang="en-US" sz="2800" baseline="30000" smtClean="0"/>
              <a:t>-1</a:t>
            </a:r>
            <a:r>
              <a:rPr lang="en-GB" altLang="en-US" sz="2800" smtClean="0"/>
              <a:t> mol</a:t>
            </a:r>
            <a:r>
              <a:rPr lang="en-GB" altLang="en-US" sz="2800" baseline="30000" smtClean="0"/>
              <a:t>-1</a:t>
            </a:r>
            <a:r>
              <a:rPr lang="en-GB" altLang="en-US" sz="2800" smtClean="0"/>
              <a:t> x 273K) / 101 000 Pa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= 0.02246 m</a:t>
            </a:r>
            <a:r>
              <a:rPr lang="en-GB" altLang="en-US" sz="2800" baseline="30000" smtClean="0"/>
              <a:t>3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volume = 22.46 dm</a:t>
            </a:r>
            <a:r>
              <a:rPr lang="en-GB" altLang="en-US" sz="2800" b="1" baseline="30000" smtClean="0">
                <a:solidFill>
                  <a:srgbClr val="FF3300"/>
                </a:solidFill>
              </a:rPr>
              <a:t>3</a:t>
            </a:r>
            <a:r>
              <a:rPr lang="en-GB" altLang="en-US" sz="2800" b="1" smtClean="0">
                <a:solidFill>
                  <a:srgbClr val="FF3300"/>
                </a:solidFill>
              </a:rPr>
              <a:t> (cubic decimetres OR litres)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This is also known as ‘</a:t>
            </a:r>
            <a:r>
              <a:rPr lang="en-GB" altLang="en-US" sz="2800" b="1" smtClean="0"/>
              <a:t>molar volume</a:t>
            </a:r>
            <a:r>
              <a:rPr lang="en-GB" altLang="en-US" sz="2800" smtClean="0"/>
              <a:t>’.</a:t>
            </a:r>
            <a:endParaRPr lang="en-GB" altLang="en-US" sz="2800" b="1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3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0263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2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35975" cy="4929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/>
              <a:t>A fixed mass of gas has its pressure increased from 101 kPa to 303 kPa, its volume by 5 m</a:t>
            </a:r>
            <a:r>
              <a:rPr lang="en-GB" altLang="en-US" sz="2800" i="1" baseline="30000" smtClean="0"/>
              <a:t>3</a:t>
            </a:r>
            <a:r>
              <a:rPr lang="en-GB" altLang="en-US" sz="2800" i="1" smtClean="0"/>
              <a:t> from 1 m</a:t>
            </a:r>
            <a:r>
              <a:rPr lang="en-GB" altLang="en-US" sz="2800" i="1" baseline="30000" smtClean="0"/>
              <a:t>3</a:t>
            </a:r>
            <a:r>
              <a:rPr lang="en-GB" altLang="en-US" sz="2800" i="1" smtClean="0"/>
              <a:t> while its temperature is raised from 20</a:t>
            </a:r>
            <a:r>
              <a:rPr lang="en-GB" altLang="en-US" sz="2800" i="1" smtClean="0">
                <a:cs typeface="Arial" panose="020B0604020202020204" pitchFamily="34" charset="0"/>
              </a:rPr>
              <a:t>°</a:t>
            </a:r>
            <a:r>
              <a:rPr lang="en-GB" altLang="en-US" sz="2800" i="1" smtClean="0"/>
              <a:t>C. Calculate its final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pV / T =  a constant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/>
              <a:t>can be written: </a:t>
            </a:r>
            <a:r>
              <a:rPr lang="en-GB" altLang="en-US" sz="2800" b="1" i="1" smtClean="0">
                <a:solidFill>
                  <a:srgbClr val="FF3300"/>
                </a:solidFill>
              </a:rPr>
              <a:t>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b="1" i="1" smtClean="0">
                <a:solidFill>
                  <a:srgbClr val="FF3300"/>
                </a:solidFill>
              </a:rPr>
              <a:t>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altLang="en-US" sz="2800" b="1" i="1" smtClean="0">
                <a:solidFill>
                  <a:srgbClr val="FF3300"/>
                </a:solidFill>
              </a:rPr>
              <a:t> = p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V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 </a:t>
            </a:r>
            <a:r>
              <a:rPr lang="en-GB" altLang="en-US" sz="2800" b="1" i="1" smtClean="0">
                <a:solidFill>
                  <a:srgbClr val="FF3300"/>
                </a:solidFill>
              </a:rPr>
              <a:t>/ 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b="1" i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z="2800" smtClean="0"/>
              <a:t>temperatures must be in kelvin, so: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altLang="en-US" sz="2800" smtClean="0"/>
              <a:t>= 293K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/>
              <a:t>(101k x 1) / 293 = (303k x 6) / </a:t>
            </a: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endParaRPr lang="en-GB" altLang="en-US" sz="2800" smtClean="0"/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T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altLang="en-US" sz="2800" smtClean="0"/>
              <a:t> = (293 x 303k x 6) / (101k x 1)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</a:rPr>
              <a:t>final temperature = 5274  K</a:t>
            </a:r>
          </a:p>
        </p:txBody>
      </p:sp>
    </p:spTree>
    <p:extLst>
      <p:ext uri="{BB962C8B-B14F-4D97-AF65-F5344CB8AC3E}">
        <p14:creationId xmlns:p14="http://schemas.microsoft.com/office/powerpoint/2010/main" val="253983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0859"/>
            <a:ext cx="8229600" cy="8509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3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3196"/>
            <a:ext cx="8435975" cy="49291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i="1" smtClean="0"/>
              <a:t>A container of volume 2.0 x 10 </a:t>
            </a:r>
            <a:r>
              <a:rPr lang="en-GB" altLang="en-US" i="1" baseline="30000" smtClean="0"/>
              <a:t>-3 </a:t>
            </a:r>
            <a:r>
              <a:rPr lang="en-GB" altLang="en-US" i="1" smtClean="0"/>
              <a:t>m</a:t>
            </a:r>
            <a:r>
              <a:rPr lang="en-GB" altLang="en-US" i="1" baseline="30000" smtClean="0"/>
              <a:t>3</a:t>
            </a:r>
            <a:r>
              <a:rPr lang="en-GB" altLang="en-US" i="1" smtClean="0"/>
              <a:t>, temperature 20</a:t>
            </a:r>
            <a:r>
              <a:rPr lang="en-GB" altLang="en-US" i="1" baseline="30000" smtClean="0"/>
              <a:t>o</a:t>
            </a:r>
            <a:r>
              <a:rPr lang="en-GB" altLang="en-US" i="1" smtClean="0"/>
              <a:t>C, contains 60g of oxygen of molar mass 32g. Calculate its pressure.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</a:rPr>
              <a:t>pV = nRT</a:t>
            </a:r>
            <a:r>
              <a:rPr lang="en-GB" altLang="en-US" b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/>
              <a:t>becomes: </a:t>
            </a:r>
            <a:r>
              <a:rPr lang="en-GB" altLang="en-US" b="1" i="1" smtClean="0">
                <a:solidFill>
                  <a:srgbClr val="FF3300"/>
                </a:solidFill>
              </a:rPr>
              <a:t>p = nRT / V</a:t>
            </a:r>
            <a:r>
              <a:rPr lang="en-GB" altLang="en-US" b="1" smtClean="0">
                <a:solidFill>
                  <a:srgbClr val="FF3300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/>
              <a:t>where:</a:t>
            </a:r>
            <a:r>
              <a:rPr lang="en-GB" altLang="en-US" b="1" i="1" smtClean="0">
                <a:solidFill>
                  <a:srgbClr val="FF3300"/>
                </a:solidFill>
              </a:rPr>
              <a:t> n = M</a:t>
            </a:r>
            <a:r>
              <a:rPr lang="en-GB" altLang="en-US" b="1" i="1" baseline="-25000" smtClean="0">
                <a:solidFill>
                  <a:srgbClr val="FF3300"/>
                </a:solidFill>
              </a:rPr>
              <a:t>s</a:t>
            </a:r>
            <a:r>
              <a:rPr lang="en-GB" altLang="en-US" b="1" i="1" smtClean="0">
                <a:solidFill>
                  <a:srgbClr val="FF3300"/>
                </a:solidFill>
              </a:rPr>
              <a:t> / M</a:t>
            </a:r>
            <a:r>
              <a:rPr lang="en-GB" altLang="en-US" smtClean="0"/>
              <a:t> = 60g / 32g = 1.875 mol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en-US" smtClean="0"/>
              <a:t>temperatures must be in kelvin, so: </a:t>
            </a:r>
            <a:r>
              <a:rPr lang="en-GB" altLang="en-US" b="1" i="1" smtClean="0">
                <a:solidFill>
                  <a:srgbClr val="FF3300"/>
                </a:solidFill>
              </a:rPr>
              <a:t>T</a:t>
            </a:r>
            <a:r>
              <a:rPr lang="en-GB" altLang="en-US" b="1" i="1" baseline="-25000" smtClean="0">
                <a:solidFill>
                  <a:srgbClr val="FF3300"/>
                </a:solidFill>
              </a:rPr>
              <a:t> </a:t>
            </a:r>
            <a:r>
              <a:rPr lang="en-GB" altLang="en-US" smtClean="0"/>
              <a:t>= 293K</a:t>
            </a:r>
            <a:endParaRPr lang="en-GB" altLang="en-US" b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</a:rPr>
              <a:t>p</a:t>
            </a:r>
            <a:r>
              <a:rPr lang="en-GB" altLang="en-US" smtClean="0"/>
              <a:t> = (1.875 x 8.31 x 293) / 0.002</a:t>
            </a:r>
            <a:endParaRPr lang="en-GB" altLang="en-US" baseline="30000" smtClean="0"/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</a:rPr>
              <a:t>pressure = 2.28 x 10 </a:t>
            </a:r>
            <a:r>
              <a:rPr lang="en-GB" altLang="en-US" b="1" baseline="30000" smtClean="0">
                <a:solidFill>
                  <a:srgbClr val="FF3300"/>
                </a:solidFill>
              </a:rPr>
              <a:t>6 </a:t>
            </a:r>
            <a:r>
              <a:rPr lang="en-GB" altLang="en-US" b="1" smtClean="0">
                <a:solidFill>
                  <a:srgbClr val="FF3300"/>
                </a:solidFill>
              </a:rPr>
              <a:t>Pa</a:t>
            </a:r>
          </a:p>
        </p:txBody>
      </p:sp>
    </p:spTree>
    <p:extLst>
      <p:ext uri="{BB962C8B-B14F-4D97-AF65-F5344CB8AC3E}">
        <p14:creationId xmlns:p14="http://schemas.microsoft.com/office/powerpoint/2010/main" val="289413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27" y="6858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The Boltzmann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27" y="1447801"/>
            <a:ext cx="8763000" cy="3276600"/>
          </a:xfrm>
        </p:spPr>
        <p:txBody>
          <a:bodyPr>
            <a:normAutofit/>
          </a:bodyPr>
          <a:lstStyle/>
          <a:p>
            <a:r>
              <a:rPr lang="en-GB" dirty="0" smtClean="0"/>
              <a:t>Another way of using the ideal gas equation is to know the number of particles (usually molecules) instead of the number of moles</a:t>
            </a:r>
          </a:p>
          <a:p>
            <a:r>
              <a:rPr lang="en-GB" dirty="0" smtClean="0"/>
              <a:t>This is often more useful to a Physicist whereas the previous formulae is used more by Chemists</a:t>
            </a:r>
          </a:p>
          <a:p>
            <a:r>
              <a:rPr lang="en-GB" dirty="0" smtClean="0"/>
              <a:t>The only difference is that the constant is different in the formula: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241431"/>
              </p:ext>
            </p:extLst>
          </p:nvPr>
        </p:nvGraphicFramePr>
        <p:xfrm>
          <a:off x="2728722" y="4419600"/>
          <a:ext cx="638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701720" imgH="203040" progId="Equation.3">
                  <p:embed/>
                </p:oleObj>
              </mc:Choice>
              <mc:Fallback>
                <p:oleObj name="Equation" r:id="rId3" imgW="1701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8722" y="4419600"/>
                        <a:ext cx="63817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071304"/>
              </p:ext>
            </p:extLst>
          </p:nvPr>
        </p:nvGraphicFramePr>
        <p:xfrm>
          <a:off x="1524000" y="5334000"/>
          <a:ext cx="5486400" cy="1446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1638000" imgH="431640" progId="Equation.3">
                  <p:embed/>
                </p:oleObj>
              </mc:Choice>
              <mc:Fallback>
                <p:oleObj name="Equation" r:id="rId5" imgW="1638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5334000"/>
                        <a:ext cx="5486400" cy="144602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50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98" y="813816"/>
            <a:ext cx="8229600" cy="715962"/>
          </a:xfrm>
        </p:spPr>
        <p:txBody>
          <a:bodyPr>
            <a:normAutofit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" y="1652017"/>
            <a:ext cx="8894618" cy="3276600"/>
          </a:xfrm>
        </p:spPr>
        <p:txBody>
          <a:bodyPr>
            <a:normAutofit/>
          </a:bodyPr>
          <a:lstStyle/>
          <a:p>
            <a:r>
              <a:rPr lang="en-GB" dirty="0" smtClean="0"/>
              <a:t>A mole of a substance contains the Avogadro constant of particles</a:t>
            </a:r>
          </a:p>
          <a:p>
            <a:r>
              <a:rPr lang="en-GB" dirty="0" smtClean="0"/>
              <a:t>The number of moles of a substance is called its molarity (</a:t>
            </a:r>
            <a:r>
              <a:rPr lang="en-GB" dirty="0" err="1" smtClean="0"/>
              <a:t>mol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ideal gas equation has two forms using either the number of moles </a:t>
            </a:r>
            <a:r>
              <a:rPr lang="en-GB" i="1" dirty="0" smtClean="0"/>
              <a:t>n</a:t>
            </a:r>
            <a:r>
              <a:rPr lang="en-GB" dirty="0" smtClean="0"/>
              <a:t> or the number of particles </a:t>
            </a:r>
            <a:r>
              <a:rPr lang="en-GB" i="1" dirty="0" smtClean="0"/>
              <a:t>N</a:t>
            </a:r>
            <a:r>
              <a:rPr lang="en-GB" dirty="0" smtClean="0"/>
              <a:t> – care must be taken to use the correct constant in each case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76712"/>
              </p:ext>
            </p:extLst>
          </p:nvPr>
        </p:nvGraphicFramePr>
        <p:xfrm>
          <a:off x="390698" y="5081016"/>
          <a:ext cx="5181600" cy="754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1396800" imgH="203040" progId="Equation.3">
                  <p:embed/>
                </p:oleObj>
              </mc:Choice>
              <mc:Fallback>
                <p:oleObj name="Equation" r:id="rId3" imgW="13968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98" y="5081016"/>
                        <a:ext cx="5181600" cy="754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540208"/>
              </p:ext>
            </p:extLst>
          </p:nvPr>
        </p:nvGraphicFramePr>
        <p:xfrm>
          <a:off x="390698" y="6071616"/>
          <a:ext cx="638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1701720" imgH="203040" progId="Equation.3">
                  <p:embed/>
                </p:oleObj>
              </mc:Choice>
              <mc:Fallback>
                <p:oleObj name="Equation" r:id="rId5" imgW="17017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98" y="6071616"/>
                        <a:ext cx="63817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71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Ideal Gases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4999"/>
          </a:xfrm>
        </p:spPr>
        <p:txBody>
          <a:bodyPr>
            <a:normAutofit/>
          </a:bodyPr>
          <a:lstStyle/>
          <a:p>
            <a:r>
              <a:rPr lang="en-GB" dirty="0" smtClean="0"/>
              <a:t>An ideal gas is one where:</a:t>
            </a:r>
          </a:p>
          <a:p>
            <a:pPr lvl="1"/>
            <a:r>
              <a:rPr lang="en-GB" dirty="0" smtClean="0"/>
              <a:t> the particles themselves can be thought of as taking up no volume</a:t>
            </a:r>
          </a:p>
          <a:p>
            <a:pPr lvl="1"/>
            <a:r>
              <a:rPr lang="en-GB" dirty="0" smtClean="0"/>
              <a:t>There are no </a:t>
            </a:r>
            <a:r>
              <a:rPr lang="en-GB" dirty="0"/>
              <a:t>significant forces </a:t>
            </a:r>
            <a:r>
              <a:rPr lang="en-GB" dirty="0" smtClean="0"/>
              <a:t>between the particles</a:t>
            </a:r>
          </a:p>
          <a:p>
            <a:pPr lvl="1"/>
            <a:r>
              <a:rPr lang="en-GB" dirty="0" smtClean="0"/>
              <a:t>The motion of the particles is random</a:t>
            </a:r>
          </a:p>
          <a:p>
            <a:endParaRPr lang="en-GB" dirty="0"/>
          </a:p>
          <a:p>
            <a:r>
              <a:rPr lang="en-GB" dirty="0" smtClean="0"/>
              <a:t>If the above conditions are true for a sample then a gas can be modelled using the particle theory (i.e. The position and velocity of every particle is </a:t>
            </a:r>
            <a:r>
              <a:rPr lang="en-GB" b="1" dirty="0" smtClean="0"/>
              <a:t>not </a:t>
            </a:r>
            <a:r>
              <a:rPr lang="en-GB" dirty="0" smtClean="0"/>
              <a:t>needed)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1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7419"/>
            <a:ext cx="8229600" cy="715962"/>
          </a:xfrm>
        </p:spPr>
        <p:txBody>
          <a:bodyPr>
            <a:normAutofit/>
          </a:bodyPr>
          <a:lstStyle/>
          <a:p>
            <a:r>
              <a:rPr lang="en-GB" u="sng" dirty="0" smtClean="0"/>
              <a:t>Brownian Motion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620"/>
            <a:ext cx="4648200" cy="5501552"/>
          </a:xfrm>
        </p:spPr>
        <p:txBody>
          <a:bodyPr>
            <a:normAutofit/>
          </a:bodyPr>
          <a:lstStyle/>
          <a:p>
            <a:r>
              <a:rPr lang="en-GB" dirty="0" smtClean="0"/>
              <a:t>The particles in a fluid are always moving and their motion is random</a:t>
            </a:r>
          </a:p>
          <a:p>
            <a:r>
              <a:rPr lang="en-GB" dirty="0" smtClean="0"/>
              <a:t>This motion causes pressure when the particles collide with surfaces (and each other)</a:t>
            </a:r>
          </a:p>
          <a:p>
            <a:r>
              <a:rPr lang="en-GB" dirty="0" smtClean="0"/>
              <a:t>This motion is also responsible for diffusion of mixtures in fluids</a:t>
            </a:r>
            <a:endParaRPr lang="en-GB" dirty="0"/>
          </a:p>
        </p:txBody>
      </p:sp>
      <p:pic>
        <p:nvPicPr>
          <p:cNvPr id="2050" name="Picture 2" descr="https://upload.wikimedia.org/wikipedia/commons/d/dc/Idealgas_and_Brownian_mo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8" y="1295400"/>
            <a:ext cx="3810000" cy="49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6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92162"/>
          </a:xfrm>
        </p:spPr>
        <p:txBody>
          <a:bodyPr/>
          <a:lstStyle/>
          <a:p>
            <a:r>
              <a:rPr lang="en-GB" u="sng" dirty="0" smtClean="0"/>
              <a:t>The Avogadro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686800" cy="3581400"/>
          </a:xfrm>
        </p:spPr>
        <p:txBody>
          <a:bodyPr>
            <a:normAutofit/>
          </a:bodyPr>
          <a:lstStyle/>
          <a:p>
            <a:r>
              <a:rPr lang="en-GB" dirty="0" smtClean="0"/>
              <a:t>Because the particles in an ideal gas take up no volume themselves the volume of two gases at the same temperature must contain the same number of particles</a:t>
            </a:r>
          </a:p>
          <a:p>
            <a:r>
              <a:rPr lang="en-GB" dirty="0" smtClean="0"/>
              <a:t>At the same temperature one litre of Oxygen will have 16 times the mass as one litre of Hydrogen; they both contain the same number of particles but the mass is O</a:t>
            </a:r>
            <a:r>
              <a:rPr lang="en-GB" baseline="-25000" dirty="0" smtClean="0"/>
              <a:t>2</a:t>
            </a:r>
            <a:r>
              <a:rPr lang="en-GB" dirty="0" smtClean="0"/>
              <a:t> is 16x the mass of H</a:t>
            </a:r>
            <a:r>
              <a:rPr lang="en-GB" baseline="-25000" dirty="0" smtClean="0"/>
              <a:t>2</a:t>
            </a:r>
            <a:endParaRPr lang="en-GB" dirty="0"/>
          </a:p>
        </p:txBody>
      </p:sp>
      <p:pic>
        <p:nvPicPr>
          <p:cNvPr id="3074" name="Picture 2" descr="https://upload.wikimedia.org/wikipedia/commons/6/6c/Nit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98" y="4549106"/>
            <a:ext cx="2930818" cy="221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596" y="47625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592" y="59920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509" y="54864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449" y="54102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7244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194" y="59920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992" y="59920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598" y="61825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996" y="54864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98" y="50292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98" y="47625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339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598" y="541020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269" y="61825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369" y="4849092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204" y="6317674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8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5065890" cy="6324600"/>
          </a:xfrm>
        </p:spPr>
        <p:txBody>
          <a:bodyPr/>
          <a:lstStyle/>
          <a:p>
            <a:r>
              <a:rPr lang="en-GB" dirty="0" smtClean="0"/>
              <a:t>The Avogadro constant is the number Carbon atoms in 12g of Carbon-12</a:t>
            </a:r>
          </a:p>
          <a:p>
            <a:r>
              <a:rPr lang="en-GB" dirty="0" smtClean="0"/>
              <a:t>Originally this was the number of atoms in 1g of Hydrogen-1 however it is difficult to get a pure enough sample of Hydrogen-1 without isotopes being present</a:t>
            </a:r>
            <a:endParaRPr lang="en-GB" dirty="0"/>
          </a:p>
        </p:txBody>
      </p:sp>
      <p:pic>
        <p:nvPicPr>
          <p:cNvPr id="4098" name="Picture 2" descr="https://upload.wikimedia.org/wikipedia/commons/3/3d/Avogadro_Amede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090" y="1143000"/>
            <a:ext cx="2769232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3012" y="4724400"/>
            <a:ext cx="2491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/>
              <a:t>Amedeo</a:t>
            </a:r>
            <a:r>
              <a:rPr lang="en-GB" sz="2400" dirty="0" smtClean="0"/>
              <a:t> Avogadro</a:t>
            </a:r>
          </a:p>
          <a:p>
            <a:pPr algn="ctr"/>
            <a:r>
              <a:rPr lang="en-GB" sz="2400" dirty="0" smtClean="0"/>
              <a:t>1776 - 1856</a:t>
            </a:r>
            <a:endParaRPr lang="en-GB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81642"/>
              </p:ext>
            </p:extLst>
          </p:nvPr>
        </p:nvGraphicFramePr>
        <p:xfrm>
          <a:off x="533400" y="5520228"/>
          <a:ext cx="473286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1091880" imgH="228600" progId="Equation.3">
                  <p:embed/>
                </p:oleObj>
              </mc:Choice>
              <mc:Fallback>
                <p:oleObj name="Equation" r:id="rId4" imgW="1091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5520228"/>
                        <a:ext cx="473286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055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Amount of substance,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endParaRPr lang="en-GB" altLang="en-US" b="1" baseline="-25000" smtClean="0">
              <a:solidFill>
                <a:srgbClr val="FF3300"/>
              </a:solidFill>
            </a:endParaRP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/>
              <a:t>The amount of substance is the quantity of a substance measured in moles.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mtClean="0"/>
              <a:t>1 mole (mol) =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r>
              <a:rPr lang="en-GB" altLang="en-US" b="1" baseline="-25000" smtClean="0">
                <a:solidFill>
                  <a:srgbClr val="FF3300"/>
                </a:solidFill>
              </a:rPr>
              <a:t>A</a:t>
            </a:r>
            <a:r>
              <a:rPr lang="en-GB" altLang="en-US" smtClean="0"/>
              <a:t> (6.023 x 10</a:t>
            </a:r>
            <a:r>
              <a:rPr lang="en-GB" altLang="en-US" baseline="30000" smtClean="0"/>
              <a:t>23</a:t>
            </a:r>
            <a:r>
              <a:rPr lang="en-GB" altLang="en-US" smtClean="0"/>
              <a:t>) particles of a substance.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mtClean="0"/>
              <a:t>The number of molecules,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r>
              <a:rPr lang="en-GB" altLang="en-US" smtClean="0"/>
              <a:t> contained in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r>
              <a:rPr lang="en-GB" altLang="en-US" smtClean="0"/>
              <a:t> moles of a substance will be given by: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smtClean="0">
                <a:solidFill>
                  <a:srgbClr val="FF3300"/>
                </a:solidFill>
              </a:rPr>
              <a:t>			N</a:t>
            </a:r>
            <a:r>
              <a:rPr lang="en-GB" altLang="en-US" smtClean="0"/>
              <a:t> =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r>
              <a:rPr lang="en-GB" altLang="en-US" smtClean="0"/>
              <a:t> x </a:t>
            </a:r>
            <a:r>
              <a:rPr lang="en-GB" altLang="en-US" b="1" i="1" smtClean="0">
                <a:solidFill>
                  <a:srgbClr val="FF3300"/>
                </a:solidFill>
              </a:rPr>
              <a:t>N</a:t>
            </a:r>
            <a:r>
              <a:rPr lang="en-GB" altLang="en-US" b="1" baseline="-25000" smtClean="0">
                <a:solidFill>
                  <a:srgbClr val="FF33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2480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Molar mass, </a:t>
            </a:r>
            <a:r>
              <a:rPr lang="en-GB" altLang="en-US" b="1" i="1" smtClean="0">
                <a:solidFill>
                  <a:srgbClr val="FF3300"/>
                </a:solidFill>
              </a:rPr>
              <a:t>M</a:t>
            </a:r>
            <a:endParaRPr lang="en-GB" altLang="en-US" b="1" baseline="-25000" smtClean="0">
              <a:solidFill>
                <a:srgbClr val="FF3300"/>
              </a:solidFill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80400" cy="48974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/>
              <a:t>The molar mass of a substance 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b="1" smtClean="0"/>
              <a:t> is equal to mass of one mole of the substance.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The number of moles, </a:t>
            </a:r>
            <a:r>
              <a:rPr lang="en-GB" altLang="en-US" sz="2800" b="1" i="1" smtClean="0">
                <a:solidFill>
                  <a:srgbClr val="FF3300"/>
                </a:solidFill>
              </a:rPr>
              <a:t>n</a:t>
            </a:r>
            <a:r>
              <a:rPr lang="en-GB" altLang="en-US" sz="2800" smtClean="0"/>
              <a:t> of a substance mass, 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s</a:t>
            </a:r>
            <a:r>
              <a:rPr lang="en-GB" altLang="en-US" sz="2800" smtClean="0"/>
              <a:t> of molar mass, 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smtClean="0"/>
              <a:t> will be given by: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</a:rPr>
              <a:t>				n</a:t>
            </a:r>
            <a:r>
              <a:rPr lang="en-GB" altLang="en-US" sz="2800" smtClean="0"/>
              <a:t> = 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b="1" i="1" baseline="-25000" smtClean="0">
                <a:solidFill>
                  <a:srgbClr val="FF3300"/>
                </a:solidFill>
              </a:rPr>
              <a:t>s</a:t>
            </a:r>
            <a:r>
              <a:rPr lang="en-GB" altLang="en-US" sz="2800" b="1" i="1" smtClean="0">
                <a:solidFill>
                  <a:srgbClr val="FF3300"/>
                </a:solidFill>
              </a:rPr>
              <a:t> / M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Examples of </a:t>
            </a:r>
            <a:r>
              <a:rPr lang="en-GB" altLang="en-US" sz="2800" b="1" i="1" smtClean="0">
                <a:solidFill>
                  <a:srgbClr val="FF3300"/>
                </a:solidFill>
              </a:rPr>
              <a:t>M</a:t>
            </a:r>
            <a:r>
              <a:rPr lang="en-GB" altLang="en-US" sz="2800" smtClean="0"/>
              <a:t> 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atoms of carbon 12 isotope = 12g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O</a:t>
            </a:r>
            <a:r>
              <a:rPr lang="en-GB" altLang="en-US" sz="2800" baseline="-25000" smtClean="0"/>
              <a:t>2</a:t>
            </a:r>
            <a:r>
              <a:rPr lang="en-GB" altLang="en-US" sz="2800" smtClean="0"/>
              <a:t> molecules made up of oxygen 16 = 32g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CO</a:t>
            </a:r>
            <a:r>
              <a:rPr lang="en-GB" altLang="en-US" sz="2800" baseline="-25000" smtClean="0"/>
              <a:t>2</a:t>
            </a:r>
            <a:r>
              <a:rPr lang="en-GB" altLang="en-US" sz="2800" smtClean="0"/>
              <a:t> molecules = 44g</a:t>
            </a:r>
          </a:p>
        </p:txBody>
      </p:sp>
    </p:spTree>
    <p:extLst>
      <p:ext uri="{BB962C8B-B14F-4D97-AF65-F5344CB8AC3E}">
        <p14:creationId xmlns:p14="http://schemas.microsoft.com/office/powerpoint/2010/main" val="371661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953672"/>
              </p:ext>
            </p:extLst>
          </p:nvPr>
        </p:nvGraphicFramePr>
        <p:xfrm>
          <a:off x="914400" y="2362200"/>
          <a:ext cx="69686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400120" imgH="393480" progId="Equation.3">
                  <p:embed/>
                </p:oleObj>
              </mc:Choice>
              <mc:Fallback>
                <p:oleObj name="Equation" r:id="rId3" imgW="2400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362200"/>
                        <a:ext cx="6968613" cy="1143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916313"/>
              </p:ext>
            </p:extLst>
          </p:nvPr>
        </p:nvGraphicFramePr>
        <p:xfrm>
          <a:off x="622300" y="3962400"/>
          <a:ext cx="77073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5" imgW="2654280" imgH="393480" progId="Equation.3">
                  <p:embed/>
                </p:oleObj>
              </mc:Choice>
              <mc:Fallback>
                <p:oleObj name="Equation" r:id="rId5" imgW="2654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3962400"/>
                        <a:ext cx="7707313" cy="1143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52450" y="225425"/>
            <a:ext cx="788670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2450" y="-1235074"/>
            <a:ext cx="7886700" cy="132556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610"/>
            <a:ext cx="8229600" cy="715962"/>
          </a:xfrm>
        </p:spPr>
        <p:txBody>
          <a:bodyPr>
            <a:normAutofit/>
          </a:bodyPr>
          <a:lstStyle/>
          <a:p>
            <a:r>
              <a:rPr lang="en-GB" u="sng" dirty="0" smtClean="0"/>
              <a:t>The Ideal Gas Equation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7010"/>
            <a:ext cx="8686800" cy="4190999"/>
          </a:xfrm>
        </p:spPr>
        <p:txBody>
          <a:bodyPr>
            <a:normAutofit/>
          </a:bodyPr>
          <a:lstStyle/>
          <a:p>
            <a:r>
              <a:rPr lang="en-GB" dirty="0" smtClean="0"/>
              <a:t>You know three gas laws:</a:t>
            </a:r>
          </a:p>
          <a:p>
            <a:pPr lvl="1"/>
            <a:r>
              <a:rPr lang="en-GB" dirty="0" smtClean="0"/>
              <a:t>Boyle’s law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Charles’ law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 pressure law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216667"/>
              </p:ext>
            </p:extLst>
          </p:nvPr>
        </p:nvGraphicFramePr>
        <p:xfrm>
          <a:off x="3124200" y="2166610"/>
          <a:ext cx="22018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3" imgW="927000" imgH="203040" progId="Equation.3">
                  <p:embed/>
                </p:oleObj>
              </mc:Choice>
              <mc:Fallback>
                <p:oleObj name="Equation" r:id="rId3" imgW="9270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66610"/>
                        <a:ext cx="22018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328047"/>
              </p:ext>
            </p:extLst>
          </p:nvPr>
        </p:nvGraphicFramePr>
        <p:xfrm>
          <a:off x="3276600" y="3004810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004810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28301"/>
              </p:ext>
            </p:extLst>
          </p:nvPr>
        </p:nvGraphicFramePr>
        <p:xfrm>
          <a:off x="3810000" y="3995410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7" imgW="838080" imgH="393480" progId="Equation.3">
                  <p:embed/>
                </p:oleObj>
              </mc:Choice>
              <mc:Fallback>
                <p:oleObj name="Equation" r:id="rId7" imgW="8380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995410"/>
                        <a:ext cx="199072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09362"/>
              </p:ext>
            </p:extLst>
          </p:nvPr>
        </p:nvGraphicFramePr>
        <p:xfrm>
          <a:off x="533400" y="3157210"/>
          <a:ext cx="22018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9" imgW="926698" imgH="203112" progId="Equation.3">
                  <p:embed/>
                </p:oleObj>
              </mc:Choice>
              <mc:Fallback>
                <p:oleObj name="Equation" r:id="rId9" imgW="926698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7210"/>
                        <a:ext cx="22018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434340"/>
              </p:ext>
            </p:extLst>
          </p:nvPr>
        </p:nvGraphicFramePr>
        <p:xfrm>
          <a:off x="3429000" y="2928610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10" imgW="837836" imgH="393529" progId="Equation.3">
                  <p:embed/>
                </p:oleObj>
              </mc:Choice>
              <mc:Fallback>
                <p:oleObj name="Equation" r:id="rId10" imgW="83783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28610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816298"/>
              </p:ext>
            </p:extLst>
          </p:nvPr>
        </p:nvGraphicFramePr>
        <p:xfrm>
          <a:off x="6248400" y="3004810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1" imgW="837836" imgH="393529" progId="Equation.3">
                  <p:embed/>
                </p:oleObj>
              </mc:Choice>
              <mc:Fallback>
                <p:oleObj name="Equation" r:id="rId11" imgW="83783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004810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600200"/>
            <a:ext cx="6046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Can these three formulae be combined?</a:t>
            </a:r>
            <a:endParaRPr lang="en-GB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889185"/>
              </p:ext>
            </p:extLst>
          </p:nvPr>
        </p:nvGraphicFramePr>
        <p:xfrm>
          <a:off x="2851556" y="5214610"/>
          <a:ext cx="368709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12" imgW="952200" imgH="393480" progId="Equation.3">
                  <p:embed/>
                </p:oleObj>
              </mc:Choice>
              <mc:Fallback>
                <p:oleObj name="Equation" r:id="rId12" imgW="9522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51556" y="5214610"/>
                        <a:ext cx="3687097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110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867</Words>
  <Application>Microsoft Office PowerPoint</Application>
  <PresentationFormat>On-screen Show (4:3)</PresentationFormat>
  <Paragraphs>99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1_Office Theme</vt:lpstr>
      <vt:lpstr>Equation</vt:lpstr>
      <vt:lpstr>PowerPoint Presentation</vt:lpstr>
      <vt:lpstr>Ideal Gases</vt:lpstr>
      <vt:lpstr>Brownian Motion</vt:lpstr>
      <vt:lpstr>The Avogadro Constant</vt:lpstr>
      <vt:lpstr>PowerPoint Presentation</vt:lpstr>
      <vt:lpstr>Amount of substance, n</vt:lpstr>
      <vt:lpstr>Molar mass, M</vt:lpstr>
      <vt:lpstr>PowerPoint Presentation</vt:lpstr>
      <vt:lpstr>The Ideal Gas Equation</vt:lpstr>
      <vt:lpstr>Calculating the constant</vt:lpstr>
      <vt:lpstr>Question 1</vt:lpstr>
      <vt:lpstr>Question 2</vt:lpstr>
      <vt:lpstr>Question 3</vt:lpstr>
      <vt:lpstr>The Boltzmann Constant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Ideal Gas Law</dc:title>
  <dc:creator>SMatthews</dc:creator>
  <cp:lastModifiedBy>Josh Duddy</cp:lastModifiedBy>
  <cp:revision>9</cp:revision>
  <dcterms:created xsi:type="dcterms:W3CDTF">2006-08-16T00:00:00Z</dcterms:created>
  <dcterms:modified xsi:type="dcterms:W3CDTF">2018-10-04T07:30:40Z</dcterms:modified>
</cp:coreProperties>
</file>