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6" r:id="rId2"/>
    <p:sldId id="257" r:id="rId3"/>
    <p:sldId id="259" r:id="rId4"/>
    <p:sldId id="260" r:id="rId5"/>
    <p:sldId id="258" r:id="rId6"/>
    <p:sldId id="267" r:id="rId7"/>
    <p:sldId id="261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62" r:id="rId18"/>
    <p:sldId id="263" r:id="rId19"/>
    <p:sldId id="278" r:id="rId20"/>
    <p:sldId id="279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D83A7-FC55-4229-ABCC-2BEA99E1DD65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9E72-9C2E-463B-91DD-98A536E6F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7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399061-D52B-4603-8BF8-08EAC308937C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615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AEA346-817B-4443-95CA-2EA6A449016F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76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D0E776-9034-4672-BFA0-203DFC6DDD49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29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BD2809-CF95-4F56-BCFE-2918DB0A0157}" type="slidenum">
              <a:rPr lang="en-GB" altLang="en-US"/>
              <a:pPr eaLnBrk="1" hangingPunct="1"/>
              <a:t>20</a:t>
            </a:fld>
            <a:endParaRPr lang="en-GB" alt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7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213B54-E397-4494-A2D1-A3D7DF84FECC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46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132C20-2D31-438C-8EF1-C56F55B3CC4E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44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62EDE0-17C4-4C8A-9803-75B56E4E26D8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2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01E720-D6C8-437F-B4C2-511D4211545A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38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85434F-A92A-42F5-A7E1-2915BFBF0572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2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1E8B12-3603-42D9-B770-CA4E50A7AB67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63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C2F494-054C-4DBB-A535-D890B0889A08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71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972566-96F7-4C6B-8794-1A20902BBE85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13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6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26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6B35B-B432-4630-A8CF-6E0D482212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264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50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84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5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4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8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6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understand 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how to derive the Gas Laws equation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Charles, Pressure, 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Boyle, Volume,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Root mean square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24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31813-D645-4F9D-BFD2-65F377D5AD62}" type="datetime4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 October 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549093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The Kinetic theory of Gases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18/10/2018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635937"/>
              </p:ext>
            </p:extLst>
          </p:nvPr>
        </p:nvGraphicFramePr>
        <p:xfrm>
          <a:off x="296846" y="5045933"/>
          <a:ext cx="8785225" cy="162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State five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assumptions made when deriving the equations</a:t>
                      </a:r>
                      <a:endParaRPr lang="en-GB" sz="16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Explain the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term “root mean square speed”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Apply formulae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linking kinetic energy to ideal gas equations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4985238" y="2208630"/>
            <a:ext cx="3505200" cy="2941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Can you explain the three gas laws using kinetic theory?</a:t>
            </a:r>
            <a:endParaRPr lang="en-GB" dirty="0"/>
          </a:p>
        </p:txBody>
      </p:sp>
      <p:pic>
        <p:nvPicPr>
          <p:cNvPr id="7" name="Picture 2" descr="https://upload.wikimedia.org/wikipedia/commons/thumb/3/3f/Kinetic_theory_of_gases.svg/1033px-Kinetic_theory_of_gase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68980"/>
            <a:ext cx="3581400" cy="354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4475163" cy="5689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From Newton’s 2</a:t>
            </a:r>
            <a:r>
              <a:rPr lang="en-GB" altLang="en-US" sz="2400" baseline="30000" dirty="0" smtClean="0">
                <a:latin typeface="Times New Roman" panose="02020603050405020304" pitchFamily="18" charset="0"/>
              </a:rPr>
              <a:t>nd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law of motion, the force exerted on the molecule during its collision with the box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= momentum change / time taken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- 2mu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/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endParaRPr lang="en-GB" altLang="en-US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- 2mu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/ (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 l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/ 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- mu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/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l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From Newton’s 3</a:t>
            </a:r>
            <a:r>
              <a:rPr lang="en-GB" altLang="en-US" sz="2400" baseline="30000" dirty="0" smtClean="0">
                <a:latin typeface="Times New Roman" panose="02020603050405020304" pitchFamily="18" charset="0"/>
              </a:rPr>
              <a:t>rd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law of motion the force,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exerted ON THE BOX is in the opposite direction: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= </a:t>
            </a:r>
            <a:r>
              <a:rPr lang="en-GB" altLang="en-US" sz="24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+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mu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l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44035" name="Group 5"/>
          <p:cNvGrpSpPr>
            <a:grpSpLocks/>
          </p:cNvGrpSpPr>
          <p:nvPr/>
        </p:nvGrpSpPr>
        <p:grpSpPr bwMode="auto">
          <a:xfrm>
            <a:off x="4767263" y="1517650"/>
            <a:ext cx="4203700" cy="4162425"/>
            <a:chOff x="3003" y="680"/>
            <a:chExt cx="2648" cy="2622"/>
          </a:xfrm>
        </p:grpSpPr>
        <p:sp>
          <p:nvSpPr>
            <p:cNvPr id="44044" name="Line 6"/>
            <p:cNvSpPr>
              <a:spLocks noChangeShapeType="1"/>
            </p:cNvSpPr>
            <p:nvPr/>
          </p:nvSpPr>
          <p:spPr bwMode="auto">
            <a:xfrm flipH="1">
              <a:off x="4848" y="2732"/>
              <a:ext cx="511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45" name="Text Box 7"/>
            <p:cNvSpPr txBox="1">
              <a:spLocks noChangeArrowheads="1"/>
            </p:cNvSpPr>
            <p:nvPr/>
          </p:nvSpPr>
          <p:spPr bwMode="auto">
            <a:xfrm>
              <a:off x="5029" y="292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4046" name="Line 8"/>
            <p:cNvSpPr>
              <a:spLocks noChangeShapeType="1"/>
            </p:cNvSpPr>
            <p:nvPr/>
          </p:nvSpPr>
          <p:spPr bwMode="auto">
            <a:xfrm>
              <a:off x="5385" y="998"/>
              <a:ext cx="0" cy="1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47" name="Text Box 9"/>
            <p:cNvSpPr txBox="1">
              <a:spLocks noChangeArrowheads="1"/>
            </p:cNvSpPr>
            <p:nvPr/>
          </p:nvSpPr>
          <p:spPr bwMode="auto">
            <a:xfrm>
              <a:off x="5314" y="1742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z</a:t>
              </a:r>
            </a:p>
          </p:txBody>
        </p:sp>
        <p:grpSp>
          <p:nvGrpSpPr>
            <p:cNvPr id="44048" name="Group 10"/>
            <p:cNvGrpSpPr>
              <a:grpSpLocks/>
            </p:cNvGrpSpPr>
            <p:nvPr/>
          </p:nvGrpSpPr>
          <p:grpSpPr bwMode="auto">
            <a:xfrm>
              <a:off x="3003" y="989"/>
              <a:ext cx="2314" cy="2313"/>
              <a:chOff x="2925" y="1253"/>
              <a:chExt cx="2314" cy="2313"/>
            </a:xfrm>
          </p:grpSpPr>
          <p:sp>
            <p:nvSpPr>
              <p:cNvPr id="44052" name="AutoShape 11"/>
              <p:cNvSpPr>
                <a:spLocks noChangeArrowheads="1"/>
              </p:cNvSpPr>
              <p:nvPr/>
            </p:nvSpPr>
            <p:spPr bwMode="auto">
              <a:xfrm>
                <a:off x="2925" y="1253"/>
                <a:ext cx="2313" cy="2313"/>
              </a:xfrm>
              <a:prstGeom prst="cube">
                <a:avLst>
                  <a:gd name="adj" fmla="val 24685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53" name="Line 12"/>
              <p:cNvSpPr>
                <a:spLocks noChangeShapeType="1"/>
              </p:cNvSpPr>
              <p:nvPr/>
            </p:nvSpPr>
            <p:spPr bwMode="auto">
              <a:xfrm flipV="1">
                <a:off x="2925" y="2974"/>
                <a:ext cx="571" cy="5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4" name="Line 13"/>
              <p:cNvSpPr>
                <a:spLocks noChangeShapeType="1"/>
              </p:cNvSpPr>
              <p:nvPr/>
            </p:nvSpPr>
            <p:spPr bwMode="auto">
              <a:xfrm flipH="1">
                <a:off x="3494" y="1262"/>
                <a:ext cx="3" cy="17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5" name="Line 14"/>
              <p:cNvSpPr>
                <a:spLocks noChangeShapeType="1"/>
              </p:cNvSpPr>
              <p:nvPr/>
            </p:nvSpPr>
            <p:spPr bwMode="auto">
              <a:xfrm flipH="1" flipV="1">
                <a:off x="3490" y="2973"/>
                <a:ext cx="174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4049" name="Line 15"/>
            <p:cNvSpPr>
              <a:spLocks noChangeShapeType="1"/>
            </p:cNvSpPr>
            <p:nvPr/>
          </p:nvSpPr>
          <p:spPr bwMode="auto">
            <a:xfrm>
              <a:off x="3586" y="901"/>
              <a:ext cx="17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50" name="Text Box 16"/>
            <p:cNvSpPr txBox="1">
              <a:spLocks noChangeArrowheads="1"/>
            </p:cNvSpPr>
            <p:nvPr/>
          </p:nvSpPr>
          <p:spPr bwMode="auto">
            <a:xfrm>
              <a:off x="4279" y="68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4051" name="AutoShape 17"/>
            <p:cNvSpPr>
              <a:spLocks noChangeArrowheads="1"/>
            </p:cNvSpPr>
            <p:nvPr/>
          </p:nvSpPr>
          <p:spPr bwMode="auto">
            <a:xfrm rot="16200000" flipH="1">
              <a:off x="3904" y="1876"/>
              <a:ext cx="2251" cy="525"/>
            </a:xfrm>
            <a:prstGeom prst="parallelogram">
              <a:avLst>
                <a:gd name="adj" fmla="val 107190"/>
              </a:avLst>
            </a:prstGeom>
            <a:solidFill>
              <a:srgbClr val="FF66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4036" name="Group 18"/>
          <p:cNvGrpSpPr>
            <a:grpSpLocks/>
          </p:cNvGrpSpPr>
          <p:nvPr/>
        </p:nvGrpSpPr>
        <p:grpSpPr bwMode="auto">
          <a:xfrm>
            <a:off x="5418138" y="2492375"/>
            <a:ext cx="1693862" cy="1690688"/>
            <a:chOff x="1879" y="3255"/>
            <a:chExt cx="1067" cy="1065"/>
          </a:xfrm>
        </p:grpSpPr>
        <p:sp>
          <p:nvSpPr>
            <p:cNvPr id="44037" name="Oval 19"/>
            <p:cNvSpPr>
              <a:spLocks noChangeArrowheads="1"/>
            </p:cNvSpPr>
            <p:nvPr/>
          </p:nvSpPr>
          <p:spPr bwMode="auto">
            <a:xfrm>
              <a:off x="2474" y="3748"/>
              <a:ext cx="161" cy="15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38" name="Line 20"/>
            <p:cNvSpPr>
              <a:spLocks noChangeShapeType="1"/>
            </p:cNvSpPr>
            <p:nvPr/>
          </p:nvSpPr>
          <p:spPr bwMode="auto">
            <a:xfrm flipV="1">
              <a:off x="2552" y="3301"/>
              <a:ext cx="0" cy="4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39" name="Line 21"/>
            <p:cNvSpPr>
              <a:spLocks noChangeShapeType="1"/>
            </p:cNvSpPr>
            <p:nvPr/>
          </p:nvSpPr>
          <p:spPr bwMode="auto">
            <a:xfrm flipH="1">
              <a:off x="2268" y="3851"/>
              <a:ext cx="252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40" name="Line 22"/>
            <p:cNvSpPr>
              <a:spLocks noChangeShapeType="1"/>
            </p:cNvSpPr>
            <p:nvPr/>
          </p:nvSpPr>
          <p:spPr bwMode="auto">
            <a:xfrm flipV="1">
              <a:off x="2073" y="3812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041" name="Text Box 23"/>
            <p:cNvSpPr txBox="1">
              <a:spLocks noChangeArrowheads="1"/>
            </p:cNvSpPr>
            <p:nvPr/>
          </p:nvSpPr>
          <p:spPr bwMode="auto">
            <a:xfrm>
              <a:off x="2015" y="403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4042" name="Text Box 24"/>
            <p:cNvSpPr txBox="1">
              <a:spLocks noChangeArrowheads="1"/>
            </p:cNvSpPr>
            <p:nvPr/>
          </p:nvSpPr>
          <p:spPr bwMode="auto">
            <a:xfrm>
              <a:off x="2558" y="325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4043" name="Text Box 25"/>
            <p:cNvSpPr txBox="1">
              <a:spLocks noChangeArrowheads="1"/>
            </p:cNvSpPr>
            <p:nvPr/>
          </p:nvSpPr>
          <p:spPr bwMode="auto">
            <a:xfrm>
              <a:off x="1879" y="3768"/>
              <a:ext cx="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- 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31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38200"/>
            <a:ext cx="8205788" cy="5689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but: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 pressure = force / area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therefore the pressure,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smtClean="0">
                <a:latin typeface="Times New Roman" panose="02020603050405020304" pitchFamily="18" charset="0"/>
              </a:rPr>
              <a:t> exerted by the molecule is given by: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smtClean="0">
                <a:latin typeface="Times New Roman" panose="02020603050405020304" pitchFamily="18" charset="0"/>
              </a:rPr>
              <a:t> = force / area of face </a:t>
            </a:r>
            <a:r>
              <a:rPr lang="en-GB" altLang="en-US" sz="2400" i="1" smtClean="0">
                <a:latin typeface="Times New Roman" panose="02020603050405020304" pitchFamily="18" charset="0"/>
              </a:rPr>
              <a:t>l</a:t>
            </a:r>
            <a:r>
              <a:rPr lang="en-GB" altLang="en-US" sz="2400" i="1" baseline="-25000" smtClean="0">
                <a:latin typeface="Times New Roman" panose="02020603050405020304" pitchFamily="18" charset="0"/>
              </a:rPr>
              <a:t>z</a:t>
            </a:r>
            <a:r>
              <a:rPr lang="en-GB" altLang="en-US" sz="2400" smtClean="0">
                <a:latin typeface="Times New Roman" panose="02020603050405020304" pitchFamily="18" charset="0"/>
              </a:rPr>
              <a:t>, </a:t>
            </a:r>
            <a:r>
              <a:rPr lang="en-GB" altLang="en-US" sz="2400" i="1" smtClean="0">
                <a:latin typeface="Times New Roman" panose="02020603050405020304" pitchFamily="18" charset="0"/>
              </a:rPr>
              <a:t>l</a:t>
            </a:r>
            <a:r>
              <a:rPr lang="en-GB" altLang="en-US" sz="2400" i="1" baseline="-25000" smtClean="0">
                <a:latin typeface="Times New Roman" panose="02020603050405020304" pitchFamily="18" charset="0"/>
              </a:rPr>
              <a:t>y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= 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smtClean="0">
                <a:latin typeface="Times New Roman" panose="02020603050405020304" pitchFamily="18" charset="0"/>
              </a:rPr>
              <a:t>)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/ </a:t>
            </a:r>
            <a:r>
              <a:rPr lang="en-GB" altLang="en-US" sz="2400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smtClean="0">
                <a:latin typeface="Times New Roman" panose="02020603050405020304" pitchFamily="18" charset="0"/>
              </a:rPr>
              <a:t>x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z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smtClean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=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smtClean="0">
                <a:latin typeface="Times New Roman" panose="02020603050405020304" pitchFamily="18" charset="0"/>
              </a:rPr>
              <a:t>x</a:t>
            </a:r>
            <a:r>
              <a:rPr lang="en-GB" altLang="en-US" sz="2400" b="1" smtClean="0">
                <a:latin typeface="Times New Roman" panose="02020603050405020304" pitchFamily="18" charset="0"/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smtClean="0">
                <a:latin typeface="Times New Roman" panose="02020603050405020304" pitchFamily="18" charset="0"/>
              </a:rPr>
              <a:t>x</a:t>
            </a:r>
            <a:r>
              <a:rPr lang="en-GB" altLang="en-US" sz="2400" b="1" smtClean="0">
                <a:latin typeface="Times New Roman" panose="02020603050405020304" pitchFamily="18" charset="0"/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z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=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V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Times New Roman" panose="02020603050405020304" pitchFamily="18" charset="0"/>
              </a:rPr>
              <a:t>The total pressure,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400" smtClean="0">
                <a:latin typeface="Times New Roman" panose="02020603050405020304" pitchFamily="18" charset="0"/>
              </a:rPr>
              <a:t> exerted by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 </a:t>
            </a:r>
            <a:r>
              <a:rPr lang="en-GB" altLang="en-US" sz="2400" smtClean="0">
                <a:latin typeface="Times New Roman" panose="02020603050405020304" pitchFamily="18" charset="0"/>
              </a:rPr>
              <a:t>molecules is given by: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400" smtClean="0">
                <a:latin typeface="Times New Roman" panose="02020603050405020304" pitchFamily="18" charset="0"/>
              </a:rPr>
              <a:t>  = 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V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latin typeface="Times New Roman" panose="02020603050405020304" pitchFamily="18" charset="0"/>
              </a:rPr>
              <a:t>	+ 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V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latin typeface="Times New Roman" panose="02020603050405020304" pitchFamily="18" charset="0"/>
              </a:rPr>
              <a:t>	+ 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V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latin typeface="Times New Roman" panose="02020603050405020304" pitchFamily="18" charset="0"/>
              </a:rPr>
              <a:t>	+ …… 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mu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</a:t>
            </a:r>
            <a:r>
              <a:rPr lang="en-GB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(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V </a:t>
            </a:r>
            <a:r>
              <a:rPr lang="en-GB" altLang="en-US" sz="2400" b="1" smtClean="0">
                <a:latin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3261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8104187" cy="54022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 </a:t>
            </a:r>
            <a:r>
              <a:rPr lang="en-GB" altLang="en-US" sz="2800" smtClean="0">
                <a:latin typeface="Times New Roman" panose="02020603050405020304" pitchFamily="18" charset="0"/>
              </a:rPr>
              <a:t>[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…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 </a:t>
            </a:r>
            <a:r>
              <a:rPr lang="en-GB" altLang="en-US" sz="2800" smtClean="0">
                <a:latin typeface="Times New Roman" panose="02020603050405020304" pitchFamily="18" charset="0"/>
              </a:rPr>
              <a:t>]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/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V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but the mean value of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smtClean="0">
                <a:latin typeface="Times New Roman" panose="02020603050405020304" pitchFamily="18" charset="0"/>
              </a:rPr>
              <a:t>,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smtClean="0">
                <a:latin typeface="Times New Roman" panose="02020603050405020304" pitchFamily="18" charset="0"/>
              </a:rPr>
              <a:t> is given by: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smtClean="0">
                <a:latin typeface="Times New Roman" panose="02020603050405020304" pitchFamily="18" charset="0"/>
              </a:rPr>
              <a:t> = [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…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 </a:t>
            </a:r>
            <a:r>
              <a:rPr lang="en-GB" altLang="en-US" sz="2800" smtClean="0">
                <a:latin typeface="Times New Roman" panose="02020603050405020304" pitchFamily="18" charset="0"/>
              </a:rPr>
              <a:t>] /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hence: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V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As the molecules are moving randomly in all directions it can also be shown that: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V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and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w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V</a:t>
            </a:r>
            <a:endParaRPr lang="en-GB" altLang="en-US" sz="28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8002588" cy="525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combining all three: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3p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(&lt;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 + 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+ 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w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)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V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but: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=  u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+  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+  w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and so: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3p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&lt;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smtClean="0">
                <a:latin typeface="Times New Roman" panose="02020603050405020304" pitchFamily="18" charset="0"/>
              </a:rPr>
              <a:t>&gt;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/ V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3p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(c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rms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/ V</a:t>
            </a:r>
            <a:endParaRPr lang="en-GB" altLang="en-US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3pV</a:t>
            </a:r>
            <a:r>
              <a:rPr lang="en-GB" altLang="en-US" sz="2800" smtClean="0">
                <a:latin typeface="Times New Roman" panose="02020603050405020304" pitchFamily="18" charset="0"/>
              </a:rPr>
              <a:t>  = 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Nm (c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Times New Roman" panose="02020603050405020304" pitchFamily="18" charset="0"/>
              </a:rPr>
              <a:t>rms </a:t>
            </a: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>
                <a:latin typeface="Times New Roman" panose="02020603050405020304" pitchFamily="18" charset="0"/>
              </a:rPr>
              <a:t>and so:</a:t>
            </a:r>
          </a:p>
          <a:p>
            <a:pPr marL="0" indent="0" eaLnBrk="1" hangingPunct="1">
              <a:buFontTx/>
              <a:buNone/>
            </a:pPr>
            <a:r>
              <a:rPr lang="en-GB" altLang="en-US" sz="3600" b="1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pV  = </a:t>
            </a:r>
            <a:r>
              <a:rPr lang="en-GB" altLang="en-US" sz="3600" b="1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⅓</a:t>
            </a:r>
            <a:r>
              <a:rPr lang="en-GB" altLang="en-US" sz="3600" b="1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Nm (c</a:t>
            </a:r>
            <a:r>
              <a:rPr lang="en-GB" altLang="en-US" sz="3600" b="1" i="1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rms </a:t>
            </a:r>
            <a:r>
              <a:rPr lang="en-GB" altLang="en-US" sz="3600" b="1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3600" b="1" i="1" baseline="30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30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6475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1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2"/>
            <a:ext cx="8435975" cy="4929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dirty="0" smtClean="0"/>
              <a:t>A container of volume 0.05m</a:t>
            </a:r>
            <a:r>
              <a:rPr lang="en-GB" altLang="en-US" sz="2800" i="1" baseline="30000" dirty="0" smtClean="0"/>
              <a:t>3 </a:t>
            </a:r>
            <a:r>
              <a:rPr lang="en-GB" altLang="en-US" sz="2800" i="1" dirty="0" smtClean="0"/>
              <a:t>has 0.4kg of an ideal gas at a pressure of 2.0 x 10 </a:t>
            </a:r>
            <a:r>
              <a:rPr lang="en-GB" altLang="en-US" sz="2800" i="1" baseline="30000" dirty="0" smtClean="0"/>
              <a:t>7 </a:t>
            </a:r>
            <a:r>
              <a:rPr lang="en-GB" altLang="en-US" sz="2800" i="1" dirty="0" smtClean="0"/>
              <a:t>Pa. Calculate the RMS speed of the gas molecules.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dirty="0" err="1" smtClean="0">
                <a:solidFill>
                  <a:srgbClr val="FF3300"/>
                </a:solidFill>
              </a:rPr>
              <a:t>pV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  =  </a:t>
            </a:r>
            <a:r>
              <a:rPr lang="en-GB" altLang="en-US" sz="2800" b="1" dirty="0" smtClean="0">
                <a:solidFill>
                  <a:srgbClr val="FF3300"/>
                </a:solidFill>
                <a:cs typeface="Arial" panose="020B0604020202020204" pitchFamily="34" charset="0"/>
              </a:rPr>
              <a:t>⅓ 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Nm(</a:t>
            </a:r>
            <a:r>
              <a:rPr lang="en-GB" altLang="en-US" sz="2800" b="1" i="1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c</a:t>
            </a:r>
            <a:r>
              <a:rPr lang="en-GB" altLang="en-US" sz="2800" b="1" baseline="-25000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dirty="0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dirty="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endParaRPr lang="en-GB" altLang="en-US" sz="2800" b="1" dirty="0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 smtClean="0"/>
              <a:t>becomes: 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(</a:t>
            </a:r>
            <a:r>
              <a:rPr lang="en-GB" altLang="en-US" sz="2800" b="1" i="1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c</a:t>
            </a:r>
            <a:r>
              <a:rPr lang="en-GB" altLang="en-US" sz="2800" b="1" baseline="-25000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dirty="0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dirty="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r>
              <a:rPr lang="en-GB" altLang="en-US" sz="2800" b="1" i="1" dirty="0" smtClean="0">
                <a:solidFill>
                  <a:srgbClr val="FF3300"/>
                </a:solidFill>
              </a:rPr>
              <a:t> = 3pV / 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Nm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Nm</a:t>
            </a:r>
            <a:r>
              <a:rPr lang="en-GB" altLang="en-US" sz="2800" dirty="0" smtClean="0"/>
              <a:t> = mass of the gas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(</a:t>
            </a:r>
            <a:r>
              <a:rPr lang="en-GB" altLang="en-US" sz="2800" b="1" i="1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c</a:t>
            </a:r>
            <a:r>
              <a:rPr lang="en-GB" altLang="en-US" sz="2800" b="1" baseline="-25000" dirty="0" err="1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dirty="0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dirty="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r>
              <a:rPr lang="en-GB" altLang="en-US" sz="2800" dirty="0" smtClean="0"/>
              <a:t> = (3 x 2.0 x 10</a:t>
            </a:r>
            <a:r>
              <a:rPr lang="en-GB" altLang="en-US" sz="2800" baseline="30000" dirty="0" smtClean="0"/>
              <a:t>7</a:t>
            </a:r>
            <a:r>
              <a:rPr lang="en-GB" altLang="en-US" sz="2800" dirty="0" smtClean="0"/>
              <a:t> x 0.05) / 0.4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dirty="0" smtClean="0"/>
              <a:t>= 7.5 x 10 </a:t>
            </a:r>
            <a:r>
              <a:rPr lang="en-GB" altLang="en-US" sz="2800" baseline="30000" dirty="0" smtClean="0"/>
              <a:t>6</a:t>
            </a:r>
            <a:r>
              <a:rPr lang="en-GB" altLang="en-US" sz="2800" dirty="0" smtClean="0"/>
              <a:t> m</a:t>
            </a:r>
            <a:r>
              <a:rPr lang="en-GB" altLang="en-US" sz="2800" baseline="30000" dirty="0" smtClean="0"/>
              <a:t>2</a:t>
            </a:r>
            <a:r>
              <a:rPr lang="en-GB" altLang="en-US" sz="2800" dirty="0" smtClean="0"/>
              <a:t>s</a:t>
            </a:r>
            <a:r>
              <a:rPr lang="en-GB" altLang="en-US" sz="2800" baseline="30000" dirty="0" smtClean="0"/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dirty="0" smtClean="0">
                <a:solidFill>
                  <a:srgbClr val="FF3300"/>
                </a:solidFill>
              </a:rPr>
              <a:t>RMS speed = 2 740 ms</a:t>
            </a:r>
            <a:r>
              <a:rPr lang="en-GB" altLang="en-US" sz="2800" b="1" baseline="30000" dirty="0" smtClean="0">
                <a:solidFill>
                  <a:srgbClr val="FF330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4378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1730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2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4067"/>
            <a:ext cx="8435975" cy="49291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/>
              <a:t>Show that the kinetic theory equation can be written: </a:t>
            </a:r>
            <a:r>
              <a:rPr lang="en-GB" altLang="en-US" sz="2800" b="1" i="1" smtClean="0">
                <a:solidFill>
                  <a:srgbClr val="FF3300"/>
                </a:solidFill>
              </a:rPr>
              <a:t>p = 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⅓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ρ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(c</a:t>
            </a:r>
            <a:r>
              <a:rPr lang="en-GB" altLang="en-US" sz="2800" b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2  </a:t>
            </a:r>
            <a:r>
              <a:rPr lang="en-GB" altLang="en-US" sz="2800" i="1" smtClean="0"/>
              <a:t>where,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ρ</a:t>
            </a:r>
            <a:r>
              <a:rPr lang="en-GB" altLang="en-US" sz="2800" i="1" smtClean="0"/>
              <a:t> is the density of the gas. Use this equation to estimate the RMS speed of air molecules at 0</a:t>
            </a:r>
            <a:r>
              <a:rPr lang="en-GB" altLang="en-US" sz="2800" i="1" smtClean="0">
                <a:cs typeface="Arial" panose="020B0604020202020204" pitchFamily="34" charset="0"/>
              </a:rPr>
              <a:t>°</a:t>
            </a:r>
            <a:r>
              <a:rPr lang="en-GB" altLang="en-US" sz="2800" i="1" smtClean="0"/>
              <a:t>C and 101kPa when the density of air is: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ρ</a:t>
            </a:r>
            <a:r>
              <a:rPr lang="en-GB" altLang="en-US" sz="2800" i="1" baseline="-25000" smtClean="0"/>
              <a:t>air</a:t>
            </a:r>
            <a:r>
              <a:rPr lang="en-GB" altLang="en-US" sz="2800" i="1" smtClean="0"/>
              <a:t> = 1.3 kgm</a:t>
            </a:r>
            <a:r>
              <a:rPr lang="en-GB" altLang="en-US" sz="2800" i="1" baseline="30000" smtClean="0"/>
              <a:t>-3</a:t>
            </a:r>
            <a:r>
              <a:rPr lang="en-GB" altLang="en-US" sz="2800" i="1" smtClean="0"/>
              <a:t>. Comment on your answer.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/>
              <a:t>Proof: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pV</a:t>
            </a:r>
            <a:r>
              <a:rPr lang="en-GB" altLang="en-US" sz="2800" b="1" smtClean="0">
                <a:solidFill>
                  <a:srgbClr val="FF3300"/>
                </a:solidFill>
              </a:rPr>
              <a:t>  =  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⅓ 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Nm(c</a:t>
            </a:r>
            <a:r>
              <a:rPr lang="en-GB" altLang="en-US" sz="2800" b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endParaRPr lang="en-GB" altLang="en-US" sz="2800" b="1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smtClean="0"/>
              <a:t>becomes: </a:t>
            </a: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smtClean="0">
                <a:solidFill>
                  <a:srgbClr val="FF3300"/>
                </a:solidFill>
              </a:rPr>
              <a:t> =  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⅓ (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Nm/V) (c</a:t>
            </a:r>
            <a:r>
              <a:rPr lang="en-GB" altLang="en-US" sz="2800" b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endParaRPr lang="en-GB" altLang="en-US" sz="2800" b="1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(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Nm/V)</a:t>
            </a:r>
            <a:r>
              <a:rPr lang="en-GB" altLang="en-US" sz="2800" smtClean="0"/>
              <a:t> = (mass/volume of the gas) = density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and so: </a:t>
            </a:r>
            <a:r>
              <a:rPr lang="en-GB" altLang="en-US" sz="2800" b="1" i="1" smtClean="0">
                <a:solidFill>
                  <a:srgbClr val="FF3300"/>
                </a:solidFill>
              </a:rPr>
              <a:t>p = 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⅓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ρ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(c</a:t>
            </a:r>
            <a:r>
              <a:rPr lang="en-GB" altLang="en-US" sz="2800" b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sz="2800" b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2 </a:t>
            </a:r>
            <a:endParaRPr lang="en-GB" altLang="en-US" sz="2800" b="1" baseline="3000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35975" cy="56499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smtClean="0"/>
              <a:t>RMS speed for air: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cs typeface="Arial" panose="020B0604020202020204" pitchFamily="34" charset="0"/>
              </a:rPr>
              <a:t>(c</a:t>
            </a:r>
            <a:r>
              <a:rPr lang="en-GB" altLang="en-US" b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rms</a:t>
            </a:r>
            <a:r>
              <a:rPr lang="en-GB" altLang="en-US" b="1" smtClean="0">
                <a:solidFill>
                  <a:srgbClr val="FF3300"/>
                </a:solidFill>
                <a:cs typeface="Arial" panose="020B0604020202020204" pitchFamily="34" charset="0"/>
              </a:rPr>
              <a:t>)</a:t>
            </a:r>
            <a:r>
              <a:rPr lang="en-GB" altLang="en-US" b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2 </a:t>
            </a:r>
            <a:r>
              <a:rPr lang="en-GB" altLang="en-US" b="1" i="1" smtClean="0">
                <a:solidFill>
                  <a:srgbClr val="FF3300"/>
                </a:solidFill>
              </a:rPr>
              <a:t>= </a:t>
            </a:r>
            <a:r>
              <a:rPr lang="en-GB" altLang="en-US" b="1" smtClean="0">
                <a:solidFill>
                  <a:srgbClr val="FF3300"/>
                </a:solidFill>
                <a:cs typeface="Arial" panose="020B0604020202020204" pitchFamily="34" charset="0"/>
              </a:rPr>
              <a:t>3 p / </a:t>
            </a:r>
            <a:r>
              <a:rPr lang="el-GR" altLang="en-US" b="1" i="1" smtClean="0">
                <a:solidFill>
                  <a:srgbClr val="FF3300"/>
                </a:solidFill>
                <a:cs typeface="Arial" panose="020B0604020202020204" pitchFamily="34" charset="0"/>
              </a:rPr>
              <a:t>ρ</a:t>
            </a:r>
            <a:endParaRPr lang="en-GB" altLang="en-US" smtClean="0"/>
          </a:p>
          <a:p>
            <a:pPr marL="0" indent="0" eaLnBrk="1" hangingPunct="1">
              <a:buFontTx/>
              <a:buNone/>
            </a:pPr>
            <a:r>
              <a:rPr lang="en-GB" altLang="en-US" smtClean="0"/>
              <a:t>= (3 x 101 000 Pa) / 1.3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/>
              <a:t>= 2.33 x 10 </a:t>
            </a:r>
            <a:r>
              <a:rPr lang="en-GB" altLang="en-US" baseline="30000" smtClean="0"/>
              <a:t>5</a:t>
            </a:r>
            <a:r>
              <a:rPr lang="en-GB" altLang="en-US" smtClean="0"/>
              <a:t> m</a:t>
            </a:r>
            <a:r>
              <a:rPr lang="en-GB" altLang="en-US" baseline="30000" smtClean="0"/>
              <a:t>2</a:t>
            </a:r>
            <a:r>
              <a:rPr lang="en-GB" altLang="en-US" smtClean="0"/>
              <a:t>s</a:t>
            </a:r>
            <a:r>
              <a:rPr lang="en-GB" altLang="en-US" baseline="30000" smtClean="0"/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</a:rPr>
              <a:t>RMS speed = 483 ms</a:t>
            </a:r>
            <a:r>
              <a:rPr lang="en-GB" altLang="en-US" b="1" baseline="30000" smtClean="0">
                <a:solidFill>
                  <a:srgbClr val="FF3300"/>
                </a:solidFill>
              </a:rPr>
              <a:t>-1</a:t>
            </a:r>
          </a:p>
          <a:p>
            <a:pPr marL="0" indent="0" eaLnBrk="1" hangingPunct="1">
              <a:buFontTx/>
              <a:buNone/>
            </a:pPr>
            <a:endParaRPr lang="en-GB" altLang="en-US" b="1" baseline="3000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/>
              <a:t>Comment: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/>
              <a:t>This a little greater than the speed of sound in air at 0</a:t>
            </a:r>
            <a:r>
              <a:rPr lang="en-GB" altLang="en-US" smtClean="0">
                <a:cs typeface="Arial" panose="020B0604020202020204" pitchFamily="34" charset="0"/>
              </a:rPr>
              <a:t>°</a:t>
            </a:r>
            <a:r>
              <a:rPr lang="en-GB" altLang="en-US" smtClean="0"/>
              <a:t>C</a:t>
            </a:r>
            <a:r>
              <a:rPr lang="en-GB" altLang="en-US" i="1" smtClean="0"/>
              <a:t> </a:t>
            </a:r>
            <a:r>
              <a:rPr lang="en-GB" altLang="en-US" smtClean="0"/>
              <a:t>(330 ms</a:t>
            </a:r>
            <a:r>
              <a:rPr lang="en-GB" altLang="en-US" baseline="30000" smtClean="0"/>
              <a:t>-1</a:t>
            </a:r>
            <a:r>
              <a:rPr lang="en-GB" altLang="en-US" smtClean="0"/>
              <a:t>)</a:t>
            </a:r>
            <a:endParaRPr lang="en-GB" altLang="en-US" baseline="30000" smtClean="0"/>
          </a:p>
          <a:p>
            <a:pPr marL="0" indent="0" eaLnBrk="1" hangingPunct="1">
              <a:buFontTx/>
              <a:buNone/>
            </a:pPr>
            <a:endParaRPr lang="en-GB" altLang="en-US" b="1" baseline="3000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44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Molecules and Kinetic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/>
          </a:bodyPr>
          <a:lstStyle/>
          <a:p>
            <a:r>
              <a:rPr lang="en-GB" dirty="0" smtClean="0"/>
              <a:t>You can calculate the mean kinetic energy of the molecules by simply dividing the total energy by the number of particles, which simplifies to the following: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63637"/>
              </p:ext>
            </p:extLst>
          </p:nvPr>
        </p:nvGraphicFramePr>
        <p:xfrm>
          <a:off x="2819400" y="3200400"/>
          <a:ext cx="2566424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850680" imgH="393480" progId="Equation.3">
                  <p:embed/>
                </p:oleObj>
              </mc:Choice>
              <mc:Fallback>
                <p:oleObj name="Equation" r:id="rId3" imgW="850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3200400"/>
                        <a:ext cx="2566424" cy="118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648200"/>
            <a:ext cx="6745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Another useful formula for this calculation is: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84903"/>
              </p:ext>
            </p:extLst>
          </p:nvPr>
        </p:nvGraphicFramePr>
        <p:xfrm>
          <a:off x="152400" y="5333999"/>
          <a:ext cx="8839200" cy="910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3822480" imgH="393480" progId="Equation.3">
                  <p:embed/>
                </p:oleObj>
              </mc:Choice>
              <mc:Fallback>
                <p:oleObj name="Equation" r:id="rId5" imgW="3822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5333999"/>
                        <a:ext cx="8839200" cy="910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921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898525"/>
            <a:ext cx="7886700" cy="1325563"/>
          </a:xfrm>
        </p:spPr>
        <p:txBody>
          <a:bodyPr/>
          <a:lstStyle/>
          <a:p>
            <a:r>
              <a:rPr lang="en-GB" u="sng" dirty="0" smtClean="0"/>
              <a:t>Total Internal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1600200"/>
          </a:xfrm>
        </p:spPr>
        <p:txBody>
          <a:bodyPr/>
          <a:lstStyle/>
          <a:p>
            <a:r>
              <a:rPr lang="en-GB" dirty="0" smtClean="0"/>
              <a:t>From the previous equation we can calculate the total energy of </a:t>
            </a:r>
            <a:r>
              <a:rPr lang="en-GB" i="1" dirty="0" smtClean="0"/>
              <a:t>n</a:t>
            </a:r>
            <a:r>
              <a:rPr lang="en-GB" dirty="0" smtClean="0"/>
              <a:t> moles of a gas at temperature </a:t>
            </a:r>
            <a:r>
              <a:rPr lang="en-GB" i="1" dirty="0" smtClean="0"/>
              <a:t>T</a:t>
            </a:r>
            <a:r>
              <a:rPr lang="en-GB" dirty="0" smtClean="0"/>
              <a:t> Kelvin: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096930"/>
              </p:ext>
            </p:extLst>
          </p:nvPr>
        </p:nvGraphicFramePr>
        <p:xfrm>
          <a:off x="2286000" y="3962399"/>
          <a:ext cx="4891548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523880" imgH="393480" progId="Equation.3">
                  <p:embed/>
                </p:oleObj>
              </mc:Choice>
              <mc:Fallback>
                <p:oleObj name="Equation" r:id="rId3" imgW="1523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3962399"/>
                        <a:ext cx="4891548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2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54063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35975" cy="4929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Calculate the mean ke of air molecules at 0</a:t>
            </a:r>
            <a:r>
              <a:rPr lang="en-US" altLang="en-US" sz="2800" i="1" smtClean="0">
                <a:cs typeface="Arial" panose="020B0604020202020204" pitchFamily="34" charset="0"/>
              </a:rPr>
              <a:t>ºC</a:t>
            </a:r>
            <a:r>
              <a:rPr lang="en-GB" altLang="en-US" sz="2800" i="1" smtClean="0"/>
              <a:t>. Use this answer to calculate the RMS speed of the O</a:t>
            </a:r>
            <a:r>
              <a:rPr lang="en-GB" altLang="en-US" sz="2800" i="1" baseline="-25000" smtClean="0"/>
              <a:t>2</a:t>
            </a:r>
            <a:r>
              <a:rPr lang="en-GB" altLang="en-US" sz="2800" i="1" smtClean="0"/>
              <a:t> and CO</a:t>
            </a:r>
            <a:r>
              <a:rPr lang="en-GB" altLang="en-US" sz="2800" i="1" baseline="-25000" smtClean="0"/>
              <a:t>2</a:t>
            </a:r>
            <a:r>
              <a:rPr lang="en-GB" altLang="en-US" sz="2800" i="1" smtClean="0"/>
              <a:t> molecules. (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i="1" smtClean="0"/>
              <a:t> = 32g and 44g respectively)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[</a:t>
            </a:r>
            <a:r>
              <a:rPr lang="en-GB" altLang="en-US" sz="2800" b="1" i="1" smtClean="0">
                <a:solidFill>
                  <a:srgbClr val="FF3300"/>
                </a:solidFill>
              </a:rPr>
              <a:t>k</a:t>
            </a:r>
            <a:r>
              <a:rPr lang="en-GB" altLang="en-US" sz="2800" b="1" i="1" smtClean="0"/>
              <a:t> </a:t>
            </a:r>
            <a:r>
              <a:rPr lang="en-GB" altLang="en-US" sz="2800" i="1" smtClean="0"/>
              <a:t>= 1.38 x 10 </a:t>
            </a:r>
            <a:r>
              <a:rPr lang="en-GB" altLang="en-US" sz="2800" i="1" baseline="30000" smtClean="0"/>
              <a:t>-23</a:t>
            </a:r>
            <a:r>
              <a:rPr lang="en-GB" altLang="en-US" sz="2800" i="1" smtClean="0"/>
              <a:t> J K</a:t>
            </a:r>
            <a:r>
              <a:rPr lang="en-GB" altLang="en-US" sz="2800" i="1" baseline="30000" smtClean="0"/>
              <a:t>-1</a:t>
            </a:r>
            <a:r>
              <a:rPr lang="en-GB" altLang="en-US" sz="2800" i="1" smtClean="0"/>
              <a:t>; </a:t>
            </a:r>
            <a:r>
              <a:rPr lang="en-GB" altLang="en-US" sz="2800" b="1" i="1" smtClean="0">
                <a:solidFill>
                  <a:srgbClr val="FF3300"/>
                </a:solidFill>
              </a:rPr>
              <a:t>N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A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i="1" smtClean="0"/>
              <a:t>= 6.023 x 10</a:t>
            </a:r>
            <a:r>
              <a:rPr lang="en-GB" altLang="en-US" sz="2800" i="1" baseline="30000" smtClean="0"/>
              <a:t>23</a:t>
            </a:r>
            <a:r>
              <a:rPr lang="en-GB" altLang="en-US" sz="2800" i="1" smtClean="0"/>
              <a:t>]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/>
              <a:t>Mean KE: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i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1</a:t>
            </a:r>
            <a:r>
              <a:rPr lang="en-US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/</a:t>
            </a:r>
            <a:r>
              <a:rPr lang="en-US" altLang="en-US" sz="28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b="1" i="1" smtClean="0">
                <a:solidFill>
                  <a:srgbClr val="FF3300"/>
                </a:solidFill>
              </a:rPr>
              <a:t>m (c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rms </a:t>
            </a:r>
            <a:r>
              <a:rPr lang="en-GB" altLang="en-US" sz="2800" b="1" i="1" smtClean="0">
                <a:solidFill>
                  <a:srgbClr val="FF3300"/>
                </a:solidFill>
              </a:rPr>
              <a:t>)</a:t>
            </a:r>
            <a:r>
              <a:rPr lang="en-GB" altLang="en-US" sz="2800" b="1" i="1" baseline="30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 </a:t>
            </a:r>
            <a:r>
              <a:rPr lang="en-GB" altLang="en-US" sz="2800" b="1" i="1" smtClean="0">
                <a:solidFill>
                  <a:srgbClr val="FF3300"/>
                </a:solidFill>
                <a:cs typeface="Times New Roman" panose="02020603050405020304" pitchFamily="18" charset="0"/>
              </a:rPr>
              <a:t>=  </a:t>
            </a:r>
            <a:r>
              <a:rPr lang="en-US" altLang="en-US" sz="2800" b="1" i="1" baseline="30000" smtClean="0">
                <a:solidFill>
                  <a:srgbClr val="FF3300"/>
                </a:solidFill>
                <a:cs typeface="Times New Roman" panose="02020603050405020304" pitchFamily="18" charset="0"/>
              </a:rPr>
              <a:t>3</a:t>
            </a:r>
            <a:r>
              <a:rPr lang="en-GB" altLang="en-US" sz="2800" b="1" i="1" smtClean="0">
                <a:solidFill>
                  <a:srgbClr val="FF3300"/>
                </a:solidFill>
                <a:cs typeface="Times New Roman" panose="02020603050405020304" pitchFamily="18" charset="0"/>
              </a:rPr>
              <a:t>/</a:t>
            </a:r>
            <a:r>
              <a:rPr lang="en-GB" altLang="en-US" sz="2800" b="1" i="1" baseline="-25000" smtClean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b="1" i="1" smtClean="0">
                <a:solidFill>
                  <a:srgbClr val="FF3300"/>
                </a:solidFill>
              </a:rPr>
              <a:t>kT</a:t>
            </a:r>
            <a:endParaRPr lang="en-GB" altLang="en-US" sz="280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/>
              <a:t>= 1.5 x 1.38 x 10 </a:t>
            </a:r>
            <a:r>
              <a:rPr lang="en-GB" altLang="en-US" sz="2800" baseline="30000" smtClean="0"/>
              <a:t>-23</a:t>
            </a:r>
            <a:r>
              <a:rPr lang="en-GB" altLang="en-US" sz="2800" smtClean="0"/>
              <a:t> J K</a:t>
            </a:r>
            <a:r>
              <a:rPr lang="en-GB" altLang="en-US" sz="2800" baseline="30000" smtClean="0"/>
              <a:t>-1 </a:t>
            </a:r>
            <a:r>
              <a:rPr lang="en-GB" altLang="en-US" sz="2800" smtClean="0"/>
              <a:t>x 273K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mean molecular ke = 5.65 x 10 </a:t>
            </a:r>
            <a:r>
              <a:rPr lang="en-GB" altLang="en-US" sz="2800" b="1" baseline="30000" smtClean="0">
                <a:solidFill>
                  <a:srgbClr val="FF3300"/>
                </a:solidFill>
              </a:rPr>
              <a:t>- 21</a:t>
            </a:r>
            <a:r>
              <a:rPr lang="en-GB" altLang="en-US" sz="2800" b="1" smtClean="0">
                <a:solidFill>
                  <a:srgbClr val="FF3300"/>
                </a:solidFill>
              </a:rPr>
              <a:t> J</a:t>
            </a:r>
          </a:p>
          <a:p>
            <a:pPr marL="0" indent="0" eaLnBrk="1" hangingPunct="1">
              <a:buFontTx/>
              <a:buNone/>
            </a:pPr>
            <a:endParaRPr lang="en-GB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115350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/>
          <a:lstStyle/>
          <a:p>
            <a:r>
              <a:rPr lang="en-GB" u="sng" dirty="0" smtClean="0"/>
              <a:t>Explaining the gas laws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4467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particles in a gas are moving at a variety of speeds</a:t>
            </a:r>
          </a:p>
          <a:p>
            <a:r>
              <a:rPr lang="en-GB" dirty="0" smtClean="0"/>
              <a:t>Their movement is random and they collide with the walls of their container, exerting a force which creates pressure</a:t>
            </a:r>
          </a:p>
          <a:p>
            <a:r>
              <a:rPr lang="en-GB" dirty="0" smtClean="0"/>
              <a:t>Increasing the temperature increases the velocity of the particles and hence increases the force they strike the container</a:t>
            </a:r>
          </a:p>
          <a:p>
            <a:r>
              <a:rPr lang="en-GB" dirty="0" smtClean="0"/>
              <a:t>Reducing the volume reduces the distance travelled between hitting the walls and hence increases the number of collisions per unit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90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4038600" cy="55054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cs typeface="Arial" panose="020B0604020202020204" pitchFamily="34" charset="0"/>
              </a:rPr>
              <a:t>Oxygen RMS Speed: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i="1" baseline="30000" smtClean="0">
                <a:solidFill>
                  <a:srgbClr val="FF3300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b="1" i="1" smtClean="0">
                <a:solidFill>
                  <a:srgbClr val="FF3300"/>
                </a:solidFill>
                <a:cs typeface="Arial" panose="020B0604020202020204" pitchFamily="34" charset="0"/>
              </a:rPr>
              <a:t>/</a:t>
            </a:r>
            <a:r>
              <a:rPr lang="en-US" altLang="en-US" sz="24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1" i="1" smtClean="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</a:rPr>
              <a:t>m (c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rms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  <a:r>
              <a:rPr lang="en-GB" altLang="en-US" sz="2400" b="1" i="1" baseline="30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 </a:t>
            </a:r>
            <a:r>
              <a:rPr lang="en-GB" altLang="en-US" sz="2400" b="1" i="1" smtClean="0">
                <a:solidFill>
                  <a:srgbClr val="FF3300"/>
                </a:solidFill>
                <a:cs typeface="Times New Roman" panose="02020603050405020304" pitchFamily="18" charset="0"/>
              </a:rPr>
              <a:t>=  </a:t>
            </a:r>
            <a:r>
              <a:rPr lang="en-US" altLang="en-US" sz="2400" b="1" i="1" baseline="30000" smtClean="0">
                <a:solidFill>
                  <a:srgbClr val="FF3300"/>
                </a:solidFill>
                <a:cs typeface="Times New Roman" panose="02020603050405020304" pitchFamily="18" charset="0"/>
              </a:rPr>
              <a:t>3</a:t>
            </a:r>
            <a:r>
              <a:rPr lang="en-GB" altLang="en-US" sz="2400" b="1" i="1" smtClean="0">
                <a:solidFill>
                  <a:srgbClr val="FF3300"/>
                </a:solidFill>
                <a:cs typeface="Times New Roman" panose="02020603050405020304" pitchFamily="18" charset="0"/>
              </a:rPr>
              <a:t>/</a:t>
            </a:r>
            <a:r>
              <a:rPr lang="en-GB" altLang="en-US" sz="2400" b="1" i="1" baseline="-25000" smtClean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b="1" i="1" smtClean="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</a:rPr>
              <a:t>kT</a:t>
            </a:r>
            <a:endParaRPr lang="en-GB" altLang="en-US" sz="2400" smtClean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becomes: </a:t>
            </a:r>
            <a:r>
              <a:rPr lang="en-GB" altLang="en-US" sz="2400" b="1" i="1" smtClean="0">
                <a:solidFill>
                  <a:srgbClr val="FF3300"/>
                </a:solidFill>
              </a:rPr>
              <a:t>(c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rms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  <a:r>
              <a:rPr lang="en-GB" altLang="en-US" sz="2400" b="1" i="1" baseline="30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cs typeface="Times New Roman" panose="02020603050405020304" pitchFamily="18" charset="0"/>
              </a:rPr>
              <a:t>=  </a:t>
            </a:r>
            <a:r>
              <a:rPr lang="en-GB" altLang="en-US" sz="2400" smtClean="0">
                <a:cs typeface="Times New Roman" panose="02020603050405020304" pitchFamily="18" charset="0"/>
              </a:rPr>
              <a:t>(2 x </a:t>
            </a:r>
            <a:r>
              <a:rPr lang="en-GB" altLang="en-US" sz="2400" smtClean="0"/>
              <a:t>5.65 x 10 </a:t>
            </a:r>
            <a:r>
              <a:rPr lang="en-GB" altLang="en-US" sz="2400" baseline="30000" smtClean="0"/>
              <a:t>- 21</a:t>
            </a:r>
            <a:r>
              <a:rPr lang="en-GB" altLang="en-US" sz="2400" smtClean="0"/>
              <a:t> J) /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</a:rPr>
              <a:t>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mass of O</a:t>
            </a:r>
            <a:r>
              <a:rPr lang="en-GB" altLang="en-US" sz="2400" baseline="-25000" smtClean="0"/>
              <a:t>2</a:t>
            </a:r>
            <a:r>
              <a:rPr lang="en-GB" altLang="en-US" sz="2400" smtClean="0"/>
              <a:t> molecule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32g / </a:t>
            </a:r>
            <a:r>
              <a:rPr lang="en-GB" altLang="en-US" sz="2400" b="1" i="1" smtClean="0">
                <a:solidFill>
                  <a:srgbClr val="FF3300"/>
                </a:solidFill>
              </a:rPr>
              <a:t>N</a:t>
            </a:r>
            <a:r>
              <a:rPr lang="en-GB" altLang="en-US" sz="2400" b="1" baseline="-25000" smtClean="0">
                <a:solidFill>
                  <a:srgbClr val="FF3300"/>
                </a:solidFill>
              </a:rPr>
              <a:t>A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0.032 kg / 6.023 x 10</a:t>
            </a:r>
            <a:r>
              <a:rPr lang="en-GB" altLang="en-US" sz="2400" baseline="30000" smtClean="0"/>
              <a:t>23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5.31 x 10 </a:t>
            </a:r>
            <a:r>
              <a:rPr lang="en-GB" altLang="en-US" sz="2400" baseline="30000" smtClean="0"/>
              <a:t>- 26</a:t>
            </a:r>
            <a:r>
              <a:rPr lang="en-GB" altLang="en-US" sz="2400" smtClean="0"/>
              <a:t> kg</a:t>
            </a:r>
            <a:endParaRPr lang="en-GB" altLang="en-US" sz="2400" baseline="30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</a:rPr>
              <a:t>(c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rms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  <a:r>
              <a:rPr lang="en-GB" altLang="en-US" sz="2400" b="1" i="1" baseline="30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cs typeface="Times New Roman" panose="02020603050405020304" pitchFamily="18" charset="0"/>
              </a:rPr>
              <a:t>=  </a:t>
            </a:r>
            <a:r>
              <a:rPr lang="en-GB" altLang="en-US" sz="2400" smtClean="0">
                <a:cs typeface="Times New Roman" panose="02020603050405020304" pitchFamily="18" charset="0"/>
              </a:rPr>
              <a:t>(2 x </a:t>
            </a:r>
            <a:r>
              <a:rPr lang="en-GB" altLang="en-US" sz="2400" smtClean="0"/>
              <a:t>5.65 x 10 </a:t>
            </a:r>
            <a:r>
              <a:rPr lang="en-GB" altLang="en-US" sz="2400" baseline="30000" smtClean="0"/>
              <a:t>- 21</a:t>
            </a:r>
            <a:r>
              <a:rPr lang="en-GB" altLang="en-US" sz="2400" smtClean="0"/>
              <a:t> J)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               /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  <a:r>
              <a:rPr lang="en-GB" altLang="en-US" sz="2400" smtClean="0"/>
              <a:t>5.31 x 10 </a:t>
            </a:r>
            <a:r>
              <a:rPr lang="en-GB" altLang="en-US" sz="2400" baseline="30000" smtClean="0"/>
              <a:t>- 26</a:t>
            </a:r>
            <a:r>
              <a:rPr lang="en-GB" altLang="en-US" sz="2400" smtClean="0"/>
              <a:t> kg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212 806 m</a:t>
            </a:r>
            <a:r>
              <a:rPr lang="en-GB" altLang="en-US" sz="2400" baseline="30000" smtClean="0"/>
              <a:t>2</a:t>
            </a:r>
            <a:r>
              <a:rPr lang="en-GB" altLang="en-US" sz="2400" smtClean="0"/>
              <a:t>s</a:t>
            </a:r>
            <a:r>
              <a:rPr lang="en-GB" altLang="en-US" sz="2400" baseline="30000" smtClean="0"/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</a:rPr>
              <a:t>O</a:t>
            </a:r>
            <a:r>
              <a:rPr lang="en-GB" altLang="en-US" sz="2400" b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</a:rPr>
              <a:t> RMS speed = 461 ms</a:t>
            </a:r>
            <a:r>
              <a:rPr lang="en-GB" altLang="en-US" sz="2400" b="1" baseline="30000" smtClean="0">
                <a:solidFill>
                  <a:srgbClr val="FF3300"/>
                </a:solidFill>
              </a:rPr>
              <a:t>-1</a:t>
            </a:r>
            <a:endParaRPr lang="en-GB" altLang="en-US" sz="2400" smtClean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171950" cy="55054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cs typeface="Arial" panose="020B0604020202020204" pitchFamily="34" charset="0"/>
              </a:rPr>
              <a:t>CO</a:t>
            </a:r>
            <a:r>
              <a:rPr lang="en-US" altLang="en-US" sz="2400" b="1" baseline="-25000" smtClean="0">
                <a:cs typeface="Arial" panose="020B0604020202020204" pitchFamily="34" charset="0"/>
              </a:rPr>
              <a:t>2</a:t>
            </a:r>
            <a:r>
              <a:rPr lang="en-US" altLang="en-US" sz="2400" b="1" smtClean="0">
                <a:cs typeface="Arial" panose="020B0604020202020204" pitchFamily="34" charset="0"/>
              </a:rPr>
              <a:t> RMS Speed: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mass of CO</a:t>
            </a:r>
            <a:r>
              <a:rPr lang="en-GB" altLang="en-US" sz="2400" baseline="-25000" smtClean="0"/>
              <a:t>2</a:t>
            </a:r>
            <a:r>
              <a:rPr lang="en-GB" altLang="en-US" sz="2400" smtClean="0"/>
              <a:t> molecule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44g / </a:t>
            </a:r>
            <a:r>
              <a:rPr lang="en-GB" altLang="en-US" sz="2400" b="1" i="1" smtClean="0">
                <a:solidFill>
                  <a:srgbClr val="FF3300"/>
                </a:solidFill>
              </a:rPr>
              <a:t>N</a:t>
            </a:r>
            <a:r>
              <a:rPr lang="en-GB" altLang="en-US" sz="2400" b="1" baseline="-25000" smtClean="0">
                <a:solidFill>
                  <a:srgbClr val="FF3300"/>
                </a:solidFill>
              </a:rPr>
              <a:t>A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0.044 kg / 6.023 x 10</a:t>
            </a:r>
            <a:r>
              <a:rPr lang="en-GB" altLang="en-US" sz="2400" baseline="30000" smtClean="0"/>
              <a:t>23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7.31 x 10 </a:t>
            </a:r>
            <a:r>
              <a:rPr lang="en-GB" altLang="en-US" sz="2400" baseline="30000" smtClean="0"/>
              <a:t>- 26</a:t>
            </a:r>
            <a:r>
              <a:rPr lang="en-GB" altLang="en-US" sz="2400" smtClean="0"/>
              <a:t> kg</a:t>
            </a:r>
            <a:endParaRPr lang="en-GB" altLang="en-US" sz="2400" baseline="30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</a:rPr>
              <a:t>(c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rms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  <a:r>
              <a:rPr lang="en-GB" altLang="en-US" sz="2400" b="1" i="1" baseline="30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cs typeface="Times New Roman" panose="02020603050405020304" pitchFamily="18" charset="0"/>
              </a:rPr>
              <a:t>=  </a:t>
            </a:r>
            <a:r>
              <a:rPr lang="en-GB" altLang="en-US" sz="2400" smtClean="0">
                <a:cs typeface="Times New Roman" panose="02020603050405020304" pitchFamily="18" charset="0"/>
              </a:rPr>
              <a:t>(2 x </a:t>
            </a:r>
            <a:r>
              <a:rPr lang="en-GB" altLang="en-US" sz="2400" smtClean="0"/>
              <a:t>5.65 x 10 </a:t>
            </a:r>
            <a:r>
              <a:rPr lang="en-GB" altLang="en-US" sz="2400" baseline="30000" smtClean="0"/>
              <a:t>- 21</a:t>
            </a:r>
            <a:r>
              <a:rPr lang="en-GB" altLang="en-US" sz="2400" smtClean="0"/>
              <a:t> J)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               /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  <a:r>
              <a:rPr lang="en-GB" altLang="en-US" sz="2400" smtClean="0"/>
              <a:t>7.31 x 10 </a:t>
            </a:r>
            <a:r>
              <a:rPr lang="en-GB" altLang="en-US" sz="2400" baseline="30000" smtClean="0"/>
              <a:t>- 26</a:t>
            </a:r>
            <a:r>
              <a:rPr lang="en-GB" altLang="en-US" sz="2400" smtClean="0"/>
              <a:t> kg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154 582 m</a:t>
            </a:r>
            <a:r>
              <a:rPr lang="en-GB" altLang="en-US" sz="2400" baseline="30000" smtClean="0"/>
              <a:t>2</a:t>
            </a:r>
            <a:r>
              <a:rPr lang="en-GB" altLang="en-US" sz="2400" smtClean="0"/>
              <a:t>s</a:t>
            </a:r>
            <a:r>
              <a:rPr lang="en-GB" altLang="en-US" sz="2400" baseline="30000" smtClean="0"/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</a:rPr>
              <a:t>CO</a:t>
            </a:r>
            <a:r>
              <a:rPr lang="en-GB" altLang="en-US" sz="2400" b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b="1" smtClean="0">
                <a:solidFill>
                  <a:srgbClr val="FF3300"/>
                </a:solidFill>
              </a:rPr>
              <a:t> RMS speed = 393 ms</a:t>
            </a:r>
            <a:r>
              <a:rPr lang="en-GB" altLang="en-US" sz="2400" b="1" baseline="30000" smtClean="0">
                <a:solidFill>
                  <a:srgbClr val="FF3300"/>
                </a:solidFill>
              </a:rPr>
              <a:t>-1</a:t>
            </a:r>
            <a:endParaRPr lang="en-GB" altLang="en-US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marL="0" indent="0"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6000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683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5410199"/>
          </a:xfrm>
        </p:spPr>
        <p:txBody>
          <a:bodyPr>
            <a:normAutofit/>
          </a:bodyPr>
          <a:lstStyle/>
          <a:p>
            <a:r>
              <a:rPr lang="en-GB" dirty="0" smtClean="0"/>
              <a:t>You must be able to discuss the assumptions that make a gas </a:t>
            </a:r>
            <a:r>
              <a:rPr lang="en-GB" i="1" dirty="0" smtClean="0"/>
              <a:t>ideal</a:t>
            </a:r>
            <a:r>
              <a:rPr lang="en-GB" dirty="0" smtClean="0"/>
              <a:t>:</a:t>
            </a:r>
          </a:p>
          <a:p>
            <a:pPr lvl="1"/>
            <a:r>
              <a:rPr lang="en-GB" dirty="0"/>
              <a:t>The particles themselves take up no volume</a:t>
            </a:r>
          </a:p>
          <a:p>
            <a:pPr lvl="1"/>
            <a:r>
              <a:rPr lang="en-GB" dirty="0"/>
              <a:t>The is no force of attraction between the particles</a:t>
            </a:r>
          </a:p>
          <a:p>
            <a:pPr lvl="1"/>
            <a:r>
              <a:rPr lang="en-GB" dirty="0"/>
              <a:t>Their motion is random</a:t>
            </a:r>
          </a:p>
          <a:p>
            <a:pPr lvl="1"/>
            <a:r>
              <a:rPr lang="en-GB" dirty="0"/>
              <a:t>Their collisions are elastic</a:t>
            </a:r>
          </a:p>
          <a:p>
            <a:pPr lvl="1"/>
            <a:r>
              <a:rPr lang="en-GB" dirty="0"/>
              <a:t>The length of time of the collisions against the walls of the container are </a:t>
            </a:r>
            <a:r>
              <a:rPr lang="en-GB" dirty="0" smtClean="0"/>
              <a:t>negligible</a:t>
            </a:r>
          </a:p>
          <a:p>
            <a:r>
              <a:rPr lang="en-GB" dirty="0" smtClean="0"/>
              <a:t>The Root Mean Square calculation must be understood (and the difference to a mean calculation)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Summary continued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must be able to use the following equations to find the pressure, volume, energy and root mean square speed of ideal gases: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817475"/>
              </p:ext>
            </p:extLst>
          </p:nvPr>
        </p:nvGraphicFramePr>
        <p:xfrm>
          <a:off x="838200" y="3962400"/>
          <a:ext cx="28559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054080" imgH="393480" progId="Equation.3">
                  <p:embed/>
                </p:oleObj>
              </mc:Choice>
              <mc:Fallback>
                <p:oleObj name="Equation" r:id="rId3" imgW="10540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62400"/>
                        <a:ext cx="285591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480232"/>
              </p:ext>
            </p:extLst>
          </p:nvPr>
        </p:nvGraphicFramePr>
        <p:xfrm>
          <a:off x="5334000" y="3810000"/>
          <a:ext cx="256698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850680" imgH="393480" progId="Equation.3">
                  <p:embed/>
                </p:oleObj>
              </mc:Choice>
              <mc:Fallback>
                <p:oleObj name="Equation" r:id="rId5" imgW="8506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10000"/>
                        <a:ext cx="2566988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1765"/>
              </p:ext>
            </p:extLst>
          </p:nvPr>
        </p:nvGraphicFramePr>
        <p:xfrm>
          <a:off x="2209800" y="5334000"/>
          <a:ext cx="4891088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7" imgW="1523880" imgH="393480" progId="Equation.3">
                  <p:embed/>
                </p:oleObj>
              </mc:Choice>
              <mc:Fallback>
                <p:oleObj name="Equation" r:id="rId7" imgW="15238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0"/>
                        <a:ext cx="4891088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97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1999"/>
            <a:ext cx="8229600" cy="715962"/>
          </a:xfrm>
        </p:spPr>
        <p:txBody>
          <a:bodyPr>
            <a:normAutofit/>
          </a:bodyPr>
          <a:lstStyle/>
          <a:p>
            <a:r>
              <a:rPr lang="en-GB" u="sng" dirty="0" smtClean="0"/>
              <a:t>Molecular Speeds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3276600"/>
          </a:xfrm>
        </p:spPr>
        <p:txBody>
          <a:bodyPr/>
          <a:lstStyle/>
          <a:p>
            <a:r>
              <a:rPr lang="en-GB" dirty="0" smtClean="0"/>
              <a:t>In a  gas the molecules are all moving at different speeds however the spread of their speeds is a bell curve.</a:t>
            </a:r>
          </a:p>
          <a:p>
            <a:r>
              <a:rPr lang="en-GB" dirty="0"/>
              <a:t>The speed of an individual molecule may change when it collides with another gas molecule but the distribution of speeds remains the same provided the gas temperature does not change.</a:t>
            </a:r>
          </a:p>
        </p:txBody>
      </p:sp>
      <p:pic>
        <p:nvPicPr>
          <p:cNvPr id="5" name="Picture 4" descr="p2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4111308"/>
            <a:ext cx="5334000" cy="274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4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Effect of changing temperature</a:t>
            </a:r>
            <a:endParaRPr lang="en-GB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2" y="1946259"/>
            <a:ext cx="5029200" cy="416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81600" y="1610380"/>
            <a:ext cx="365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graph shows the speed distributions of two gases.  The red line would represent a hotter gas.</a:t>
            </a:r>
          </a:p>
          <a:p>
            <a:endParaRPr lang="en-GB" sz="2800" dirty="0"/>
          </a:p>
          <a:p>
            <a:r>
              <a:rPr lang="en-GB" sz="2800" dirty="0" smtClean="0"/>
              <a:t>Note: The area under the lines represents the number </a:t>
            </a:r>
            <a:r>
              <a:rPr lang="en-GB" sz="2800" i="1" dirty="0" smtClean="0"/>
              <a:t>N</a:t>
            </a:r>
            <a:r>
              <a:rPr lang="en-GB" sz="2800" dirty="0" smtClean="0"/>
              <a:t> of particles present and should remain constant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242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715962"/>
          </a:xfrm>
        </p:spPr>
        <p:txBody>
          <a:bodyPr>
            <a:normAutofit/>
          </a:bodyPr>
          <a:lstStyle/>
          <a:p>
            <a:r>
              <a:rPr lang="en-GB" u="sng" dirty="0" smtClean="0"/>
              <a:t>Root mean square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971800"/>
          </a:xfrm>
        </p:spPr>
        <p:txBody>
          <a:bodyPr/>
          <a:lstStyle/>
          <a:p>
            <a:r>
              <a:rPr lang="en-GB" dirty="0" smtClean="0"/>
              <a:t>A useful </a:t>
            </a:r>
            <a:r>
              <a:rPr lang="en-GB" i="1" dirty="0" smtClean="0"/>
              <a:t>average</a:t>
            </a:r>
            <a:r>
              <a:rPr lang="en-GB" dirty="0" smtClean="0"/>
              <a:t> calculation that can be performed on a sample is the </a:t>
            </a:r>
            <a:r>
              <a:rPr lang="en-GB" b="1" dirty="0" smtClean="0"/>
              <a:t>root mean square</a:t>
            </a:r>
          </a:p>
          <a:p>
            <a:r>
              <a:rPr lang="en-GB" dirty="0" smtClean="0"/>
              <a:t>Square every value, divide by the number of data points </a:t>
            </a:r>
            <a:r>
              <a:rPr lang="en-GB" i="1" dirty="0" smtClean="0"/>
              <a:t>N</a:t>
            </a:r>
            <a:r>
              <a:rPr lang="en-GB" dirty="0" smtClean="0"/>
              <a:t> and then square root the total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894424"/>
              </p:ext>
            </p:extLst>
          </p:nvPr>
        </p:nvGraphicFramePr>
        <p:xfrm>
          <a:off x="1295400" y="4122740"/>
          <a:ext cx="528251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714320" imgH="469800" progId="Equation.3">
                  <p:embed/>
                </p:oleObj>
              </mc:Choice>
              <mc:Fallback>
                <p:oleObj name="Equation" r:id="rId3" imgW="17143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4122740"/>
                        <a:ext cx="5282514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01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7" y="677863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4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/>
              <a:t>Calculate the RMS speed of four molecules having speeds 300, 340, 350 and 380 ms </a:t>
            </a:r>
            <a:r>
              <a:rPr lang="en-GB" altLang="en-US" sz="2800" i="1" baseline="30000" smtClean="0"/>
              <a:t>-1</a:t>
            </a:r>
            <a:r>
              <a:rPr lang="en-GB" altLang="en-US" sz="2800" i="1" smtClean="0"/>
              <a:t>.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2800" i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Squaring speeds: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smtClean="0"/>
              <a:t>90 000;  115 600;  122 500;  144 400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2800" smtClean="0"/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Mean of the squares: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smtClean="0"/>
              <a:t>(90 000 + 115 600 +122 500 +144 400) / 4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smtClean="0"/>
              <a:t>= 472 500 / 4 = 118 125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2800" smtClean="0"/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Root of the mean of the squares: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smtClean="0"/>
              <a:t>= </a:t>
            </a:r>
            <a:r>
              <a:rPr lang="en-GB" altLang="en-US" sz="2800" smtClean="0">
                <a:cs typeface="Arial" panose="020B0604020202020204" pitchFamily="34" charset="0"/>
              </a:rPr>
              <a:t>√</a:t>
            </a:r>
            <a:r>
              <a:rPr lang="en-GB" altLang="en-US" sz="2800" smtClean="0"/>
              <a:t>118 125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RMS speed = 344 ms</a:t>
            </a:r>
            <a:r>
              <a:rPr lang="en-GB" altLang="en-US" sz="2800" b="1" baseline="30000" smtClean="0">
                <a:solidFill>
                  <a:srgbClr val="FF3300"/>
                </a:solidFill>
              </a:rPr>
              <a:t>-1</a:t>
            </a:r>
            <a:endParaRPr lang="en-GB" altLang="en-US" sz="2800" b="1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1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The Kinetic Theory equation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114800"/>
          </a:xfrm>
        </p:spPr>
        <p:txBody>
          <a:bodyPr>
            <a:normAutofit/>
          </a:bodyPr>
          <a:lstStyle/>
          <a:p>
            <a:r>
              <a:rPr lang="en-GB" dirty="0" smtClean="0"/>
              <a:t>There are five assumptions that have to be made about gases to create a kinetic theory equation: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The particles themselves take up no volume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The is no force of attraction between the particles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Their motion is random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There is no loss of kinetic energy, so </a:t>
            </a:r>
            <a:r>
              <a:rPr lang="en-GB" dirty="0" smtClean="0">
                <a:solidFill>
                  <a:srgbClr val="FF0000"/>
                </a:solidFill>
              </a:rPr>
              <a:t>collisions are elastic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The length of time of the collisions against the walls of the container are negligible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14276"/>
              </p:ext>
            </p:extLst>
          </p:nvPr>
        </p:nvGraphicFramePr>
        <p:xfrm>
          <a:off x="3143864" y="5303839"/>
          <a:ext cx="285627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1054080" imgH="393480" progId="Equation.3">
                  <p:embed/>
                </p:oleObj>
              </mc:Choice>
              <mc:Fallback>
                <p:oleObj name="Equation" r:id="rId3" imgW="105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3864" y="5303839"/>
                        <a:ext cx="2856271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258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7" y="838200"/>
            <a:ext cx="8229600" cy="712788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Times New Roman" panose="02020603050405020304" pitchFamily="18" charset="0"/>
              </a:rPr>
              <a:t>Derivation of: </a:t>
            </a:r>
            <a:r>
              <a:rPr lang="en-GB" altLang="en-US" sz="4000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pV</a:t>
            </a:r>
            <a:r>
              <a:rPr lang="en-GB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 =  </a:t>
            </a:r>
            <a:r>
              <a:rPr lang="en-GB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⅓ </a:t>
            </a:r>
            <a:r>
              <a:rPr lang="en-GB" altLang="en-US" sz="40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Nm(c</a:t>
            </a:r>
            <a:r>
              <a:rPr lang="en-GB" altLang="en-US" sz="4000" b="1" baseline="-2500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rms</a:t>
            </a:r>
            <a:r>
              <a:rPr lang="en-GB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GB" altLang="en-US" sz="4000" b="1" baseline="3000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4957" y="1724025"/>
            <a:ext cx="3919537" cy="47910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Consider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molecules of an ideal gas each of mass,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m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in a rectangular box of volume,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V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of dimensions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GB" altLang="en-US" sz="24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and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sz="2400" b="1" i="1" baseline="-25000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z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Let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, v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and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w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, represent the velocity components of one of these molecules in the x, y and z directions, respectively.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latin typeface="Times New Roman" panose="02020603050405020304" pitchFamily="18" charset="0"/>
              </a:rPr>
              <a:t>The speed,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dirty="0" smtClean="0">
                <a:latin typeface="Times New Roman" panose="02020603050405020304" pitchFamily="18" charset="0"/>
              </a:rPr>
              <a:t> of this molecule is given by: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     c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 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=  u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+  v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+  w</a:t>
            </a:r>
            <a:r>
              <a:rPr lang="en-GB" altLang="en-US" sz="2400" b="1" i="1" baseline="-25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b="1" i="1" baseline="30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endParaRPr lang="en-GB" altLang="en-US" sz="2400" b="1" i="1" dirty="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b="1" i="1" dirty="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4689475" y="1755775"/>
            <a:ext cx="4203700" cy="4162425"/>
            <a:chOff x="3003" y="680"/>
            <a:chExt cx="2648" cy="2622"/>
          </a:xfrm>
        </p:grpSpPr>
        <p:sp>
          <p:nvSpPr>
            <p:cNvPr id="42004" name="Line 37"/>
            <p:cNvSpPr>
              <a:spLocks noChangeShapeType="1"/>
            </p:cNvSpPr>
            <p:nvPr/>
          </p:nvSpPr>
          <p:spPr bwMode="auto">
            <a:xfrm flipH="1">
              <a:off x="4848" y="2732"/>
              <a:ext cx="511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5" name="Text Box 38"/>
            <p:cNvSpPr txBox="1">
              <a:spLocks noChangeArrowheads="1"/>
            </p:cNvSpPr>
            <p:nvPr/>
          </p:nvSpPr>
          <p:spPr bwMode="auto">
            <a:xfrm>
              <a:off x="5029" y="292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2006" name="Line 39"/>
            <p:cNvSpPr>
              <a:spLocks noChangeShapeType="1"/>
            </p:cNvSpPr>
            <p:nvPr/>
          </p:nvSpPr>
          <p:spPr bwMode="auto">
            <a:xfrm>
              <a:off x="5385" y="998"/>
              <a:ext cx="0" cy="1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7" name="Text Box 40"/>
            <p:cNvSpPr txBox="1">
              <a:spLocks noChangeArrowheads="1"/>
            </p:cNvSpPr>
            <p:nvPr/>
          </p:nvSpPr>
          <p:spPr bwMode="auto">
            <a:xfrm>
              <a:off x="5314" y="1742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z</a:t>
              </a:r>
            </a:p>
          </p:txBody>
        </p:sp>
        <p:grpSp>
          <p:nvGrpSpPr>
            <p:cNvPr id="42008" name="Group 41"/>
            <p:cNvGrpSpPr>
              <a:grpSpLocks/>
            </p:cNvGrpSpPr>
            <p:nvPr/>
          </p:nvGrpSpPr>
          <p:grpSpPr bwMode="auto">
            <a:xfrm>
              <a:off x="3003" y="989"/>
              <a:ext cx="2314" cy="2313"/>
              <a:chOff x="2925" y="1253"/>
              <a:chExt cx="2314" cy="2313"/>
            </a:xfrm>
          </p:grpSpPr>
          <p:sp>
            <p:nvSpPr>
              <p:cNvPr id="42011" name="AutoShape 42"/>
              <p:cNvSpPr>
                <a:spLocks noChangeArrowheads="1"/>
              </p:cNvSpPr>
              <p:nvPr/>
            </p:nvSpPr>
            <p:spPr bwMode="auto">
              <a:xfrm>
                <a:off x="2925" y="1253"/>
                <a:ext cx="2313" cy="2313"/>
              </a:xfrm>
              <a:prstGeom prst="cube">
                <a:avLst>
                  <a:gd name="adj" fmla="val 24685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2" name="Line 43"/>
              <p:cNvSpPr>
                <a:spLocks noChangeShapeType="1"/>
              </p:cNvSpPr>
              <p:nvPr/>
            </p:nvSpPr>
            <p:spPr bwMode="auto">
              <a:xfrm flipV="1">
                <a:off x="2925" y="2974"/>
                <a:ext cx="571" cy="5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13" name="Line 44"/>
              <p:cNvSpPr>
                <a:spLocks noChangeShapeType="1"/>
              </p:cNvSpPr>
              <p:nvPr/>
            </p:nvSpPr>
            <p:spPr bwMode="auto">
              <a:xfrm flipH="1">
                <a:off x="3494" y="1262"/>
                <a:ext cx="3" cy="17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14" name="Line 45"/>
              <p:cNvSpPr>
                <a:spLocks noChangeShapeType="1"/>
              </p:cNvSpPr>
              <p:nvPr/>
            </p:nvSpPr>
            <p:spPr bwMode="auto">
              <a:xfrm flipH="1" flipV="1">
                <a:off x="3490" y="2973"/>
                <a:ext cx="174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2009" name="Line 46"/>
            <p:cNvSpPr>
              <a:spLocks noChangeShapeType="1"/>
            </p:cNvSpPr>
            <p:nvPr/>
          </p:nvSpPr>
          <p:spPr bwMode="auto">
            <a:xfrm>
              <a:off x="3586" y="901"/>
              <a:ext cx="17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0" name="Text Box 47"/>
            <p:cNvSpPr txBox="1">
              <a:spLocks noChangeArrowheads="1"/>
            </p:cNvSpPr>
            <p:nvPr/>
          </p:nvSpPr>
          <p:spPr bwMode="auto">
            <a:xfrm>
              <a:off x="4279" y="68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4333875" y="3325813"/>
            <a:ext cx="2370137" cy="2959100"/>
            <a:chOff x="2779" y="1669"/>
            <a:chExt cx="1493" cy="1864"/>
          </a:xfrm>
        </p:grpSpPr>
        <p:grpSp>
          <p:nvGrpSpPr>
            <p:cNvPr id="41990" name="Group 76"/>
            <p:cNvGrpSpPr>
              <a:grpSpLocks/>
            </p:cNvGrpSpPr>
            <p:nvPr/>
          </p:nvGrpSpPr>
          <p:grpSpPr bwMode="auto">
            <a:xfrm>
              <a:off x="3419" y="1715"/>
              <a:ext cx="770" cy="809"/>
              <a:chOff x="3386" y="1961"/>
              <a:chExt cx="770" cy="809"/>
            </a:xfrm>
          </p:grpSpPr>
          <p:sp>
            <p:nvSpPr>
              <p:cNvPr id="42000" name="Oval 77"/>
              <p:cNvSpPr>
                <a:spLocks noChangeArrowheads="1"/>
              </p:cNvSpPr>
              <p:nvPr/>
            </p:nvSpPr>
            <p:spPr bwMode="auto">
              <a:xfrm>
                <a:off x="3592" y="2408"/>
                <a:ext cx="161" cy="155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01" name="Line 78"/>
              <p:cNvSpPr>
                <a:spLocks noChangeShapeType="1"/>
              </p:cNvSpPr>
              <p:nvPr/>
            </p:nvSpPr>
            <p:spPr bwMode="auto">
              <a:xfrm flipV="1">
                <a:off x="3670" y="1961"/>
                <a:ext cx="0" cy="44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02" name="Line 79"/>
              <p:cNvSpPr>
                <a:spLocks noChangeShapeType="1"/>
              </p:cNvSpPr>
              <p:nvPr/>
            </p:nvSpPr>
            <p:spPr bwMode="auto">
              <a:xfrm flipH="1">
                <a:off x="3386" y="2511"/>
                <a:ext cx="252" cy="2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03" name="Line 80"/>
              <p:cNvSpPr>
                <a:spLocks noChangeShapeType="1"/>
              </p:cNvSpPr>
              <p:nvPr/>
            </p:nvSpPr>
            <p:spPr bwMode="auto">
              <a:xfrm flipV="1">
                <a:off x="3741" y="247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991" name="Text Box 81"/>
            <p:cNvSpPr txBox="1">
              <a:spLocks noChangeArrowheads="1"/>
            </p:cNvSpPr>
            <p:nvPr/>
          </p:nvSpPr>
          <p:spPr bwMode="auto">
            <a:xfrm>
              <a:off x="3166" y="2446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1992" name="Text Box 82"/>
            <p:cNvSpPr txBox="1">
              <a:spLocks noChangeArrowheads="1"/>
            </p:cNvSpPr>
            <p:nvPr/>
          </p:nvSpPr>
          <p:spPr bwMode="auto">
            <a:xfrm>
              <a:off x="3709" y="1669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1993" name="Text Box 83"/>
            <p:cNvSpPr txBox="1">
              <a:spLocks noChangeArrowheads="1"/>
            </p:cNvSpPr>
            <p:nvPr/>
          </p:nvSpPr>
          <p:spPr bwMode="auto">
            <a:xfrm>
              <a:off x="3884" y="2169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1994" name="Line 101"/>
            <p:cNvSpPr>
              <a:spLocks noChangeShapeType="1"/>
            </p:cNvSpPr>
            <p:nvPr/>
          </p:nvSpPr>
          <p:spPr bwMode="auto">
            <a:xfrm flipV="1">
              <a:off x="2996" y="2345"/>
              <a:ext cx="0" cy="9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5" name="Line 102"/>
            <p:cNvSpPr>
              <a:spLocks noChangeShapeType="1"/>
            </p:cNvSpPr>
            <p:nvPr/>
          </p:nvSpPr>
          <p:spPr bwMode="auto">
            <a:xfrm flipV="1">
              <a:off x="2988" y="3309"/>
              <a:ext cx="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6" name="Line 103"/>
            <p:cNvSpPr>
              <a:spLocks noChangeShapeType="1"/>
            </p:cNvSpPr>
            <p:nvPr/>
          </p:nvSpPr>
          <p:spPr bwMode="auto">
            <a:xfrm flipV="1">
              <a:off x="2996" y="2865"/>
              <a:ext cx="428" cy="4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7" name="Text Box 104"/>
            <p:cNvSpPr txBox="1">
              <a:spLocks noChangeArrowheads="1"/>
            </p:cNvSpPr>
            <p:nvPr/>
          </p:nvSpPr>
          <p:spPr bwMode="auto">
            <a:xfrm>
              <a:off x="3250" y="293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y</a:t>
              </a:r>
            </a:p>
          </p:txBody>
        </p:sp>
        <p:sp>
          <p:nvSpPr>
            <p:cNvPr id="41998" name="Text Box 105"/>
            <p:cNvSpPr txBox="1">
              <a:spLocks noChangeArrowheads="1"/>
            </p:cNvSpPr>
            <p:nvPr/>
          </p:nvSpPr>
          <p:spPr bwMode="auto">
            <a:xfrm>
              <a:off x="3676" y="324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x</a:t>
              </a:r>
            </a:p>
          </p:txBody>
        </p:sp>
        <p:sp>
          <p:nvSpPr>
            <p:cNvPr id="41999" name="Text Box 106"/>
            <p:cNvSpPr txBox="1">
              <a:spLocks noChangeArrowheads="1"/>
            </p:cNvSpPr>
            <p:nvPr/>
          </p:nvSpPr>
          <p:spPr bwMode="auto">
            <a:xfrm>
              <a:off x="2779" y="25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4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1" name="Group 19"/>
          <p:cNvGrpSpPr>
            <a:grpSpLocks/>
          </p:cNvGrpSpPr>
          <p:nvPr/>
        </p:nvGrpSpPr>
        <p:grpSpPr bwMode="auto">
          <a:xfrm>
            <a:off x="2286000" y="1295400"/>
            <a:ext cx="4203700" cy="4162425"/>
            <a:chOff x="3003" y="680"/>
            <a:chExt cx="2648" cy="2622"/>
          </a:xfrm>
        </p:grpSpPr>
        <p:sp>
          <p:nvSpPr>
            <p:cNvPr id="43070" name="Line 6"/>
            <p:cNvSpPr>
              <a:spLocks noChangeShapeType="1"/>
            </p:cNvSpPr>
            <p:nvPr/>
          </p:nvSpPr>
          <p:spPr bwMode="auto">
            <a:xfrm flipH="1">
              <a:off x="4848" y="2732"/>
              <a:ext cx="511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71" name="Text Box 7"/>
            <p:cNvSpPr txBox="1">
              <a:spLocks noChangeArrowheads="1"/>
            </p:cNvSpPr>
            <p:nvPr/>
          </p:nvSpPr>
          <p:spPr bwMode="auto">
            <a:xfrm>
              <a:off x="5029" y="292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3072" name="Line 8"/>
            <p:cNvSpPr>
              <a:spLocks noChangeShapeType="1"/>
            </p:cNvSpPr>
            <p:nvPr/>
          </p:nvSpPr>
          <p:spPr bwMode="auto">
            <a:xfrm>
              <a:off x="5385" y="998"/>
              <a:ext cx="0" cy="1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73" name="Text Box 9"/>
            <p:cNvSpPr txBox="1">
              <a:spLocks noChangeArrowheads="1"/>
            </p:cNvSpPr>
            <p:nvPr/>
          </p:nvSpPr>
          <p:spPr bwMode="auto">
            <a:xfrm>
              <a:off x="5314" y="1742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z</a:t>
              </a:r>
            </a:p>
          </p:txBody>
        </p:sp>
        <p:grpSp>
          <p:nvGrpSpPr>
            <p:cNvPr id="43074" name="Group 10"/>
            <p:cNvGrpSpPr>
              <a:grpSpLocks/>
            </p:cNvGrpSpPr>
            <p:nvPr/>
          </p:nvGrpSpPr>
          <p:grpSpPr bwMode="auto">
            <a:xfrm>
              <a:off x="3003" y="989"/>
              <a:ext cx="2314" cy="2313"/>
              <a:chOff x="2925" y="1253"/>
              <a:chExt cx="2314" cy="2313"/>
            </a:xfrm>
          </p:grpSpPr>
          <p:sp>
            <p:nvSpPr>
              <p:cNvPr id="43078" name="AutoShape 11"/>
              <p:cNvSpPr>
                <a:spLocks noChangeArrowheads="1"/>
              </p:cNvSpPr>
              <p:nvPr/>
            </p:nvSpPr>
            <p:spPr bwMode="auto">
              <a:xfrm>
                <a:off x="2925" y="1253"/>
                <a:ext cx="2313" cy="2313"/>
              </a:xfrm>
              <a:prstGeom prst="cube">
                <a:avLst>
                  <a:gd name="adj" fmla="val 24685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79" name="Line 12"/>
              <p:cNvSpPr>
                <a:spLocks noChangeShapeType="1"/>
              </p:cNvSpPr>
              <p:nvPr/>
            </p:nvSpPr>
            <p:spPr bwMode="auto">
              <a:xfrm flipV="1">
                <a:off x="2925" y="2974"/>
                <a:ext cx="571" cy="5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80" name="Line 13"/>
              <p:cNvSpPr>
                <a:spLocks noChangeShapeType="1"/>
              </p:cNvSpPr>
              <p:nvPr/>
            </p:nvSpPr>
            <p:spPr bwMode="auto">
              <a:xfrm flipH="1">
                <a:off x="3494" y="1262"/>
                <a:ext cx="3" cy="17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81" name="Line 14"/>
              <p:cNvSpPr>
                <a:spLocks noChangeShapeType="1"/>
              </p:cNvSpPr>
              <p:nvPr/>
            </p:nvSpPr>
            <p:spPr bwMode="auto">
              <a:xfrm flipH="1" flipV="1">
                <a:off x="3490" y="2973"/>
                <a:ext cx="174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075" name="Line 15"/>
            <p:cNvSpPr>
              <a:spLocks noChangeShapeType="1"/>
            </p:cNvSpPr>
            <p:nvPr/>
          </p:nvSpPr>
          <p:spPr bwMode="auto">
            <a:xfrm>
              <a:off x="3586" y="901"/>
              <a:ext cx="17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76" name="Text Box 16"/>
            <p:cNvSpPr txBox="1">
              <a:spLocks noChangeArrowheads="1"/>
            </p:cNvSpPr>
            <p:nvPr/>
          </p:nvSpPr>
          <p:spPr bwMode="auto">
            <a:xfrm>
              <a:off x="4279" y="680"/>
              <a:ext cx="33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GB" altLang="en-US" sz="2400" b="1" i="1" baseline="-25000">
                  <a:solidFill>
                    <a:srgbClr val="FF33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3077" name="AutoShape 18"/>
            <p:cNvSpPr>
              <a:spLocks noChangeArrowheads="1"/>
            </p:cNvSpPr>
            <p:nvPr/>
          </p:nvSpPr>
          <p:spPr bwMode="auto">
            <a:xfrm rot="16200000" flipH="1">
              <a:off x="3904" y="1876"/>
              <a:ext cx="2251" cy="525"/>
            </a:xfrm>
            <a:prstGeom prst="parallelogram">
              <a:avLst>
                <a:gd name="adj" fmla="val 107190"/>
              </a:avLst>
            </a:prstGeom>
            <a:solidFill>
              <a:srgbClr val="FF66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2936875" y="2270125"/>
            <a:ext cx="1693862" cy="1690688"/>
            <a:chOff x="1879" y="3255"/>
            <a:chExt cx="1067" cy="1065"/>
          </a:xfrm>
        </p:grpSpPr>
        <p:sp>
          <p:nvSpPr>
            <p:cNvPr id="43063" name="Oval 22"/>
            <p:cNvSpPr>
              <a:spLocks noChangeArrowheads="1"/>
            </p:cNvSpPr>
            <p:nvPr/>
          </p:nvSpPr>
          <p:spPr bwMode="auto">
            <a:xfrm>
              <a:off x="2474" y="3748"/>
              <a:ext cx="161" cy="15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64" name="Line 23"/>
            <p:cNvSpPr>
              <a:spLocks noChangeShapeType="1"/>
            </p:cNvSpPr>
            <p:nvPr/>
          </p:nvSpPr>
          <p:spPr bwMode="auto">
            <a:xfrm flipV="1">
              <a:off x="2552" y="3301"/>
              <a:ext cx="0" cy="4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65" name="Line 24"/>
            <p:cNvSpPr>
              <a:spLocks noChangeShapeType="1"/>
            </p:cNvSpPr>
            <p:nvPr/>
          </p:nvSpPr>
          <p:spPr bwMode="auto">
            <a:xfrm flipH="1">
              <a:off x="2268" y="3851"/>
              <a:ext cx="252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66" name="Line 25"/>
            <p:cNvSpPr>
              <a:spLocks noChangeShapeType="1"/>
            </p:cNvSpPr>
            <p:nvPr/>
          </p:nvSpPr>
          <p:spPr bwMode="auto">
            <a:xfrm flipV="1">
              <a:off x="2073" y="3812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67" name="Text Box 26"/>
            <p:cNvSpPr txBox="1">
              <a:spLocks noChangeArrowheads="1"/>
            </p:cNvSpPr>
            <p:nvPr/>
          </p:nvSpPr>
          <p:spPr bwMode="auto">
            <a:xfrm>
              <a:off x="2015" y="403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68" name="Text Box 27"/>
            <p:cNvSpPr txBox="1">
              <a:spLocks noChangeArrowheads="1"/>
            </p:cNvSpPr>
            <p:nvPr/>
          </p:nvSpPr>
          <p:spPr bwMode="auto">
            <a:xfrm>
              <a:off x="2558" y="325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69" name="Text Box 28"/>
            <p:cNvSpPr txBox="1">
              <a:spLocks noChangeArrowheads="1"/>
            </p:cNvSpPr>
            <p:nvPr/>
          </p:nvSpPr>
          <p:spPr bwMode="auto">
            <a:xfrm>
              <a:off x="1879" y="3768"/>
              <a:ext cx="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- 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987800" y="2651125"/>
            <a:ext cx="1755775" cy="1690688"/>
            <a:chOff x="3133" y="1915"/>
            <a:chExt cx="1106" cy="1065"/>
          </a:xfrm>
        </p:grpSpPr>
        <p:grpSp>
          <p:nvGrpSpPr>
            <p:cNvPr id="43055" name="Group 30"/>
            <p:cNvGrpSpPr>
              <a:grpSpLocks/>
            </p:cNvGrpSpPr>
            <p:nvPr/>
          </p:nvGrpSpPr>
          <p:grpSpPr bwMode="auto">
            <a:xfrm>
              <a:off x="3386" y="1961"/>
              <a:ext cx="770" cy="809"/>
              <a:chOff x="3386" y="1961"/>
              <a:chExt cx="770" cy="809"/>
            </a:xfrm>
          </p:grpSpPr>
          <p:sp>
            <p:nvSpPr>
              <p:cNvPr id="43059" name="Oval 31"/>
              <p:cNvSpPr>
                <a:spLocks noChangeArrowheads="1"/>
              </p:cNvSpPr>
              <p:nvPr/>
            </p:nvSpPr>
            <p:spPr bwMode="auto">
              <a:xfrm>
                <a:off x="3592" y="2408"/>
                <a:ext cx="161" cy="155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60" name="Line 32"/>
              <p:cNvSpPr>
                <a:spLocks noChangeShapeType="1"/>
              </p:cNvSpPr>
              <p:nvPr/>
            </p:nvSpPr>
            <p:spPr bwMode="auto">
              <a:xfrm flipV="1">
                <a:off x="3670" y="1961"/>
                <a:ext cx="0" cy="44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61" name="Line 33"/>
              <p:cNvSpPr>
                <a:spLocks noChangeShapeType="1"/>
              </p:cNvSpPr>
              <p:nvPr/>
            </p:nvSpPr>
            <p:spPr bwMode="auto">
              <a:xfrm flipH="1">
                <a:off x="3386" y="2511"/>
                <a:ext cx="252" cy="2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62" name="Line 34"/>
              <p:cNvSpPr>
                <a:spLocks noChangeShapeType="1"/>
              </p:cNvSpPr>
              <p:nvPr/>
            </p:nvSpPr>
            <p:spPr bwMode="auto">
              <a:xfrm flipV="1">
                <a:off x="3741" y="247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056" name="Text Box 35"/>
            <p:cNvSpPr txBox="1">
              <a:spLocks noChangeArrowheads="1"/>
            </p:cNvSpPr>
            <p:nvPr/>
          </p:nvSpPr>
          <p:spPr bwMode="auto">
            <a:xfrm>
              <a:off x="3133" y="269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57" name="Text Box 36"/>
            <p:cNvSpPr txBox="1">
              <a:spLocks noChangeArrowheads="1"/>
            </p:cNvSpPr>
            <p:nvPr/>
          </p:nvSpPr>
          <p:spPr bwMode="auto">
            <a:xfrm>
              <a:off x="3676" y="19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58" name="Text Box 37"/>
            <p:cNvSpPr txBox="1">
              <a:spLocks noChangeArrowheads="1"/>
            </p:cNvSpPr>
            <p:nvPr/>
          </p:nvSpPr>
          <p:spPr bwMode="auto">
            <a:xfrm>
              <a:off x="3851" y="24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3209925" y="2763838"/>
            <a:ext cx="1755775" cy="1690687"/>
            <a:chOff x="3133" y="1915"/>
            <a:chExt cx="1106" cy="1065"/>
          </a:xfrm>
        </p:grpSpPr>
        <p:grpSp>
          <p:nvGrpSpPr>
            <p:cNvPr id="43047" name="Group 39"/>
            <p:cNvGrpSpPr>
              <a:grpSpLocks/>
            </p:cNvGrpSpPr>
            <p:nvPr/>
          </p:nvGrpSpPr>
          <p:grpSpPr bwMode="auto">
            <a:xfrm>
              <a:off x="3386" y="1961"/>
              <a:ext cx="770" cy="809"/>
              <a:chOff x="3386" y="1961"/>
              <a:chExt cx="770" cy="809"/>
            </a:xfrm>
          </p:grpSpPr>
          <p:sp>
            <p:nvSpPr>
              <p:cNvPr id="43051" name="Oval 40"/>
              <p:cNvSpPr>
                <a:spLocks noChangeArrowheads="1"/>
              </p:cNvSpPr>
              <p:nvPr/>
            </p:nvSpPr>
            <p:spPr bwMode="auto">
              <a:xfrm>
                <a:off x="3592" y="2408"/>
                <a:ext cx="161" cy="155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52" name="Line 41"/>
              <p:cNvSpPr>
                <a:spLocks noChangeShapeType="1"/>
              </p:cNvSpPr>
              <p:nvPr/>
            </p:nvSpPr>
            <p:spPr bwMode="auto">
              <a:xfrm flipV="1">
                <a:off x="3670" y="1961"/>
                <a:ext cx="0" cy="44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53" name="Line 42"/>
              <p:cNvSpPr>
                <a:spLocks noChangeShapeType="1"/>
              </p:cNvSpPr>
              <p:nvPr/>
            </p:nvSpPr>
            <p:spPr bwMode="auto">
              <a:xfrm flipH="1">
                <a:off x="3386" y="2511"/>
                <a:ext cx="252" cy="2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54" name="Line 43"/>
              <p:cNvSpPr>
                <a:spLocks noChangeShapeType="1"/>
              </p:cNvSpPr>
              <p:nvPr/>
            </p:nvSpPr>
            <p:spPr bwMode="auto">
              <a:xfrm flipV="1">
                <a:off x="3741" y="247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048" name="Text Box 44"/>
            <p:cNvSpPr txBox="1">
              <a:spLocks noChangeArrowheads="1"/>
            </p:cNvSpPr>
            <p:nvPr/>
          </p:nvSpPr>
          <p:spPr bwMode="auto">
            <a:xfrm>
              <a:off x="3133" y="269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49" name="Text Box 45"/>
            <p:cNvSpPr txBox="1">
              <a:spLocks noChangeArrowheads="1"/>
            </p:cNvSpPr>
            <p:nvPr/>
          </p:nvSpPr>
          <p:spPr bwMode="auto">
            <a:xfrm>
              <a:off x="3676" y="19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50" name="Text Box 46"/>
            <p:cNvSpPr txBox="1">
              <a:spLocks noChangeArrowheads="1"/>
            </p:cNvSpPr>
            <p:nvPr/>
          </p:nvSpPr>
          <p:spPr bwMode="auto">
            <a:xfrm>
              <a:off x="3851" y="24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2544762" y="2865438"/>
            <a:ext cx="1755775" cy="1690687"/>
            <a:chOff x="3133" y="1915"/>
            <a:chExt cx="1106" cy="1065"/>
          </a:xfrm>
        </p:grpSpPr>
        <p:grpSp>
          <p:nvGrpSpPr>
            <p:cNvPr id="43039" name="Group 48"/>
            <p:cNvGrpSpPr>
              <a:grpSpLocks/>
            </p:cNvGrpSpPr>
            <p:nvPr/>
          </p:nvGrpSpPr>
          <p:grpSpPr bwMode="auto">
            <a:xfrm>
              <a:off x="3386" y="1961"/>
              <a:ext cx="770" cy="809"/>
              <a:chOff x="3386" y="1961"/>
              <a:chExt cx="770" cy="809"/>
            </a:xfrm>
          </p:grpSpPr>
          <p:sp>
            <p:nvSpPr>
              <p:cNvPr id="43043" name="Oval 49"/>
              <p:cNvSpPr>
                <a:spLocks noChangeArrowheads="1"/>
              </p:cNvSpPr>
              <p:nvPr/>
            </p:nvSpPr>
            <p:spPr bwMode="auto">
              <a:xfrm>
                <a:off x="3592" y="2408"/>
                <a:ext cx="161" cy="155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44" name="Line 50"/>
              <p:cNvSpPr>
                <a:spLocks noChangeShapeType="1"/>
              </p:cNvSpPr>
              <p:nvPr/>
            </p:nvSpPr>
            <p:spPr bwMode="auto">
              <a:xfrm flipV="1">
                <a:off x="3670" y="1961"/>
                <a:ext cx="0" cy="44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5" name="Line 51"/>
              <p:cNvSpPr>
                <a:spLocks noChangeShapeType="1"/>
              </p:cNvSpPr>
              <p:nvPr/>
            </p:nvSpPr>
            <p:spPr bwMode="auto">
              <a:xfrm flipH="1">
                <a:off x="3386" y="2511"/>
                <a:ext cx="252" cy="2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6" name="Line 52"/>
              <p:cNvSpPr>
                <a:spLocks noChangeShapeType="1"/>
              </p:cNvSpPr>
              <p:nvPr/>
            </p:nvSpPr>
            <p:spPr bwMode="auto">
              <a:xfrm flipV="1">
                <a:off x="3741" y="247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040" name="Text Box 53"/>
            <p:cNvSpPr txBox="1">
              <a:spLocks noChangeArrowheads="1"/>
            </p:cNvSpPr>
            <p:nvPr/>
          </p:nvSpPr>
          <p:spPr bwMode="auto">
            <a:xfrm>
              <a:off x="3133" y="269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41" name="Text Box 54"/>
            <p:cNvSpPr txBox="1">
              <a:spLocks noChangeArrowheads="1"/>
            </p:cNvSpPr>
            <p:nvPr/>
          </p:nvSpPr>
          <p:spPr bwMode="auto">
            <a:xfrm>
              <a:off x="3676" y="19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42" name="Text Box 55"/>
            <p:cNvSpPr txBox="1">
              <a:spLocks noChangeArrowheads="1"/>
            </p:cNvSpPr>
            <p:nvPr/>
          </p:nvSpPr>
          <p:spPr bwMode="auto">
            <a:xfrm>
              <a:off x="3851" y="241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3838575" y="2403475"/>
            <a:ext cx="1693862" cy="1690688"/>
            <a:chOff x="1879" y="3255"/>
            <a:chExt cx="1067" cy="1065"/>
          </a:xfrm>
        </p:grpSpPr>
        <p:sp>
          <p:nvSpPr>
            <p:cNvPr id="43032" name="Oval 58"/>
            <p:cNvSpPr>
              <a:spLocks noChangeArrowheads="1"/>
            </p:cNvSpPr>
            <p:nvPr/>
          </p:nvSpPr>
          <p:spPr bwMode="auto">
            <a:xfrm>
              <a:off x="2474" y="3748"/>
              <a:ext cx="161" cy="15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33" name="Line 59"/>
            <p:cNvSpPr>
              <a:spLocks noChangeShapeType="1"/>
            </p:cNvSpPr>
            <p:nvPr/>
          </p:nvSpPr>
          <p:spPr bwMode="auto">
            <a:xfrm flipV="1">
              <a:off x="2552" y="3301"/>
              <a:ext cx="0" cy="4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34" name="Line 60"/>
            <p:cNvSpPr>
              <a:spLocks noChangeShapeType="1"/>
            </p:cNvSpPr>
            <p:nvPr/>
          </p:nvSpPr>
          <p:spPr bwMode="auto">
            <a:xfrm flipH="1">
              <a:off x="2268" y="3851"/>
              <a:ext cx="252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35" name="Line 61"/>
            <p:cNvSpPr>
              <a:spLocks noChangeShapeType="1"/>
            </p:cNvSpPr>
            <p:nvPr/>
          </p:nvSpPr>
          <p:spPr bwMode="auto">
            <a:xfrm flipV="1">
              <a:off x="2073" y="3812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36" name="Text Box 62"/>
            <p:cNvSpPr txBox="1">
              <a:spLocks noChangeArrowheads="1"/>
            </p:cNvSpPr>
            <p:nvPr/>
          </p:nvSpPr>
          <p:spPr bwMode="auto">
            <a:xfrm>
              <a:off x="2015" y="403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37" name="Text Box 63"/>
            <p:cNvSpPr txBox="1">
              <a:spLocks noChangeArrowheads="1"/>
            </p:cNvSpPr>
            <p:nvPr/>
          </p:nvSpPr>
          <p:spPr bwMode="auto">
            <a:xfrm>
              <a:off x="2558" y="325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38" name="Text Box 64"/>
            <p:cNvSpPr txBox="1">
              <a:spLocks noChangeArrowheads="1"/>
            </p:cNvSpPr>
            <p:nvPr/>
          </p:nvSpPr>
          <p:spPr bwMode="auto">
            <a:xfrm>
              <a:off x="1879" y="3768"/>
              <a:ext cx="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- 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4556125" y="2525713"/>
            <a:ext cx="1693862" cy="1690687"/>
            <a:chOff x="1879" y="3255"/>
            <a:chExt cx="1067" cy="1065"/>
          </a:xfrm>
        </p:grpSpPr>
        <p:sp>
          <p:nvSpPr>
            <p:cNvPr id="43025" name="Oval 66"/>
            <p:cNvSpPr>
              <a:spLocks noChangeArrowheads="1"/>
            </p:cNvSpPr>
            <p:nvPr/>
          </p:nvSpPr>
          <p:spPr bwMode="auto">
            <a:xfrm>
              <a:off x="2474" y="3748"/>
              <a:ext cx="161" cy="15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6" name="Line 67"/>
            <p:cNvSpPr>
              <a:spLocks noChangeShapeType="1"/>
            </p:cNvSpPr>
            <p:nvPr/>
          </p:nvSpPr>
          <p:spPr bwMode="auto">
            <a:xfrm flipV="1">
              <a:off x="2552" y="3301"/>
              <a:ext cx="0" cy="4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7" name="Line 68"/>
            <p:cNvSpPr>
              <a:spLocks noChangeShapeType="1"/>
            </p:cNvSpPr>
            <p:nvPr/>
          </p:nvSpPr>
          <p:spPr bwMode="auto">
            <a:xfrm flipH="1">
              <a:off x="2268" y="3851"/>
              <a:ext cx="252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8" name="Line 69"/>
            <p:cNvSpPr>
              <a:spLocks noChangeShapeType="1"/>
            </p:cNvSpPr>
            <p:nvPr/>
          </p:nvSpPr>
          <p:spPr bwMode="auto">
            <a:xfrm flipV="1">
              <a:off x="2073" y="3812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9" name="Text Box 70"/>
            <p:cNvSpPr txBox="1">
              <a:spLocks noChangeArrowheads="1"/>
            </p:cNvSpPr>
            <p:nvPr/>
          </p:nvSpPr>
          <p:spPr bwMode="auto">
            <a:xfrm>
              <a:off x="2015" y="4032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v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30" name="Text Box 71"/>
            <p:cNvSpPr txBox="1">
              <a:spLocks noChangeArrowheads="1"/>
            </p:cNvSpPr>
            <p:nvPr/>
          </p:nvSpPr>
          <p:spPr bwMode="auto">
            <a:xfrm>
              <a:off x="2558" y="3255"/>
              <a:ext cx="3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w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3031" name="Text Box 72"/>
            <p:cNvSpPr txBox="1">
              <a:spLocks noChangeArrowheads="1"/>
            </p:cNvSpPr>
            <p:nvPr/>
          </p:nvSpPr>
          <p:spPr bwMode="auto">
            <a:xfrm>
              <a:off x="1879" y="3768"/>
              <a:ext cx="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- u</a:t>
              </a:r>
              <a:r>
                <a:rPr lang="en-GB" altLang="en-US" sz="2400" b="1" i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43018" name="Group 73"/>
          <p:cNvGrpSpPr>
            <a:grpSpLocks/>
          </p:cNvGrpSpPr>
          <p:nvPr/>
        </p:nvGrpSpPr>
        <p:grpSpPr bwMode="auto">
          <a:xfrm>
            <a:off x="1930400" y="3938588"/>
            <a:ext cx="1919287" cy="1885950"/>
            <a:chOff x="2707" y="2584"/>
            <a:chExt cx="1209" cy="1188"/>
          </a:xfrm>
        </p:grpSpPr>
        <p:sp>
          <p:nvSpPr>
            <p:cNvPr id="43019" name="Line 74"/>
            <p:cNvSpPr>
              <a:spLocks noChangeShapeType="1"/>
            </p:cNvSpPr>
            <p:nvPr/>
          </p:nvSpPr>
          <p:spPr bwMode="auto">
            <a:xfrm flipV="1">
              <a:off x="2924" y="2584"/>
              <a:ext cx="0" cy="9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0" name="Line 75"/>
            <p:cNvSpPr>
              <a:spLocks noChangeShapeType="1"/>
            </p:cNvSpPr>
            <p:nvPr/>
          </p:nvSpPr>
          <p:spPr bwMode="auto">
            <a:xfrm flipV="1">
              <a:off x="2916" y="3548"/>
              <a:ext cx="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1" name="Line 76"/>
            <p:cNvSpPr>
              <a:spLocks noChangeShapeType="1"/>
            </p:cNvSpPr>
            <p:nvPr/>
          </p:nvSpPr>
          <p:spPr bwMode="auto">
            <a:xfrm flipV="1">
              <a:off x="2924" y="3104"/>
              <a:ext cx="428" cy="4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2" name="Text Box 77"/>
            <p:cNvSpPr txBox="1">
              <a:spLocks noChangeArrowheads="1"/>
            </p:cNvSpPr>
            <p:nvPr/>
          </p:nvSpPr>
          <p:spPr bwMode="auto">
            <a:xfrm>
              <a:off x="3178" y="316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y</a:t>
              </a:r>
            </a:p>
          </p:txBody>
        </p:sp>
        <p:sp>
          <p:nvSpPr>
            <p:cNvPr id="43023" name="Text Box 78"/>
            <p:cNvSpPr txBox="1">
              <a:spLocks noChangeArrowheads="1"/>
            </p:cNvSpPr>
            <p:nvPr/>
          </p:nvSpPr>
          <p:spPr bwMode="auto">
            <a:xfrm>
              <a:off x="3604" y="348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x</a:t>
              </a:r>
            </a:p>
          </p:txBody>
        </p:sp>
        <p:sp>
          <p:nvSpPr>
            <p:cNvPr id="43024" name="Text Box 79"/>
            <p:cNvSpPr txBox="1">
              <a:spLocks noChangeArrowheads="1"/>
            </p:cNvSpPr>
            <p:nvPr/>
          </p:nvSpPr>
          <p:spPr bwMode="auto">
            <a:xfrm>
              <a:off x="2707" y="280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/>
                <a:t>z</a:t>
              </a: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3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1480</Words>
  <Application>Microsoft Office PowerPoint</Application>
  <PresentationFormat>On-screen Show (4:3)</PresentationFormat>
  <Paragraphs>215</Paragraphs>
  <Slides>22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Times New Roman</vt:lpstr>
      <vt:lpstr>1_Office Theme</vt:lpstr>
      <vt:lpstr>Equation</vt:lpstr>
      <vt:lpstr>PowerPoint Presentation</vt:lpstr>
      <vt:lpstr>Explaining the gas laws</vt:lpstr>
      <vt:lpstr>Molecular Speeds</vt:lpstr>
      <vt:lpstr>Effect of changing temperature</vt:lpstr>
      <vt:lpstr>Root mean square</vt:lpstr>
      <vt:lpstr>Question</vt:lpstr>
      <vt:lpstr>The Kinetic Theory equation</vt:lpstr>
      <vt:lpstr>Derivation of: pV  =  ⅓ Nm(crms)2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 1</vt:lpstr>
      <vt:lpstr>Question 2</vt:lpstr>
      <vt:lpstr>PowerPoint Presentation</vt:lpstr>
      <vt:lpstr>Molecules and Kinetic Energy</vt:lpstr>
      <vt:lpstr>Total Internal Energy</vt:lpstr>
      <vt:lpstr>Question</vt:lpstr>
      <vt:lpstr>PowerPoint Presentation</vt:lpstr>
      <vt:lpstr>Summary</vt:lpstr>
      <vt:lpstr>Summary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Kinetic theory of Gases</dc:title>
  <dc:creator>SMatthews</dc:creator>
  <cp:lastModifiedBy>Josh Duddy</cp:lastModifiedBy>
  <cp:revision>8</cp:revision>
  <dcterms:created xsi:type="dcterms:W3CDTF">2006-08-16T00:00:00Z</dcterms:created>
  <dcterms:modified xsi:type="dcterms:W3CDTF">2018-10-18T07:41:24Z</dcterms:modified>
</cp:coreProperties>
</file>