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58" r:id="rId5"/>
    <p:sldId id="270" r:id="rId6"/>
    <p:sldId id="259" r:id="rId7"/>
    <p:sldId id="260" r:id="rId8"/>
    <p:sldId id="261" r:id="rId9"/>
    <p:sldId id="262" r:id="rId10"/>
    <p:sldId id="263" r:id="rId11"/>
    <p:sldId id="264" r:id="rId12"/>
    <p:sldId id="265" r:id="rId13"/>
    <p:sldId id="266" r:id="rId14"/>
    <p:sldId id="267" r:id="rId15"/>
    <p:sldId id="268" r:id="rId16"/>
    <p:sldId id="269"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2" d="100"/>
          <a:sy n="102" d="100"/>
        </p:scale>
        <p:origin x="138"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4/19/2021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4/19/2021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4/19/2021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8Yz6iYxXjzc" TargetMode="External"/><Relationship Id="rId2" Type="http://schemas.openxmlformats.org/officeDocument/2006/relationships/hyperlink" Target="https://www.youtube.com/watch?v=wl65SPPrKGQ" TargetMode="External"/><Relationship Id="rId1" Type="http://schemas.openxmlformats.org/officeDocument/2006/relationships/slideLayout" Target="../slideLayouts/slideLayout1.xml"/><Relationship Id="rId6" Type="http://schemas.openxmlformats.org/officeDocument/2006/relationships/hyperlink" Target="https://www.youtube.com/watch?v=bq6zbVLYz54" TargetMode="External"/><Relationship Id="rId5" Type="http://schemas.openxmlformats.org/officeDocument/2006/relationships/hyperlink" Target="https://www.youtube.com/watch?v=7DyunDQbVa4" TargetMode="External"/><Relationship Id="rId4" Type="http://schemas.openxmlformats.org/officeDocument/2006/relationships/hyperlink" Target="https://www.youtube.com/watch?v=XN2sCwmmhf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NbydNdGBkH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Op%20Plan%20exampl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asslineproductions.co.uk/festival-hire-produc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tro.co.uk/2020/06/23/how-much-are-glastonbury-headliners-paid-much-less-think-according-experts-12892128/" TargetMode="External"/><Relationship Id="rId2" Type="http://schemas.openxmlformats.org/officeDocument/2006/relationships/hyperlink" Target="https://www.popsonguniversity.com/this-is-how-much-bands-make-at-festivals-toda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uidance/entertainment-licensing-changes-under-the-live-music-act" TargetMode="External"/><Relationship Id="rId2" Type="http://schemas.openxmlformats.org/officeDocument/2006/relationships/hyperlink" Target="https://www.gov.uk/government/collections/alcohol-licensing-temporary-events-notices" TargetMode="External"/><Relationship Id="rId1" Type="http://schemas.openxmlformats.org/officeDocument/2006/relationships/slideLayout" Target="../slideLayouts/slideLayout2.xml"/><Relationship Id="rId4" Type="http://schemas.openxmlformats.org/officeDocument/2006/relationships/hyperlink" Target="../Item_08_-_Glastonbury_Festival_Summary_Report_2014.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ddafire.co.uk/Event_Safety_Management.htm" TargetMode="External"/><Relationship Id="rId2" Type="http://schemas.openxmlformats.org/officeDocument/2006/relationships/hyperlink" Target="https://www.outdoorartsuk.org/wp-content/uploads/2014/04/ISAN-Guidance-Police-Charging-for-Services-at-Events.pdf" TargetMode="External"/><Relationship Id="rId1" Type="http://schemas.openxmlformats.org/officeDocument/2006/relationships/slideLayout" Target="../slideLayouts/slideLayout2.xml"/><Relationship Id="rId4" Type="http://schemas.openxmlformats.org/officeDocument/2006/relationships/hyperlink" Target="https://www.festival-medical.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theguardian.com/music/2015/jul/09/cost-of-staging-music-festiv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auranga.govt.nz/Portals/0/data/community/events/files/operations_plan_template.pdf" TargetMode="External"/><Relationship Id="rId2" Type="http://schemas.openxmlformats.org/officeDocument/2006/relationships/hyperlink" Target="https://www.guildford.gov.uk/media/19201/A-Guide-to-Organising-an-Outdoor-Event/pdf/Guide_A_guide_to_Organising_an_Outdoor_Event.pdf?m=636806607171600000" TargetMode="External"/><Relationship Id="rId1" Type="http://schemas.openxmlformats.org/officeDocument/2006/relationships/slideLayout" Target="../slideLayouts/slideLayout2.xml"/><Relationship Id="rId5" Type="http://schemas.openxmlformats.org/officeDocument/2006/relationships/hyperlink" Target="https://www.iwight.com/azservices/documents/2820-479355-IW-Festival-ESOP-ICO-Decision-Published.pdf" TargetMode="External"/><Relationship Id="rId4" Type="http://schemas.openxmlformats.org/officeDocument/2006/relationships/hyperlink" Target="http://passiontrust.org/wp-content/uploads/2013/09/Sample-Events-Operation-Plan.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dover.gov.uk/Community/EventPlanning/Timeline.aspx" TargetMode="External"/><Relationship Id="rId2" Type="http://schemas.openxmlformats.org/officeDocument/2006/relationships/hyperlink" Target="http://www.leoisaac.com/evt/top099.htm" TargetMode="External"/><Relationship Id="rId1" Type="http://schemas.openxmlformats.org/officeDocument/2006/relationships/slideLayout" Target="../slideLayouts/slideLayout2.xml"/><Relationship Id="rId4" Type="http://schemas.openxmlformats.org/officeDocument/2006/relationships/hyperlink" Target="https://www.socialtables.com/blog/event-planning/timeline-for-an-even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google.co.uk/url?sa=t&amp;rct=j&amp;q=&amp;esrc=s&amp;source=web&amp;cd=2&amp;cad=rja&amp;uact=8&amp;ved=2ahUKEwjhg7Dux9bgAhVKURUIHX2EDzgQFjABegQIBhAG&amp;url=http://www.harborough.gov.uk/download/downloads/id/2763/sample_lost_child_proceduredoc.doc&amp;usg=AOvVaw1JZ3rl4m0EyPdz-WnWJ__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bc.co.uk/news/uk-england-hampshire-22734684" TargetMode="External"/><Relationship Id="rId2" Type="http://schemas.openxmlformats.org/officeDocument/2006/relationships/hyperlink" Target="https://www.bbc.co.uk/news/av/uk-england-hampshire-18559510/rain-causes-gridlock-at-isle-of-wight-festiva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psuk.com/casestudy/1/7/glastonbury-festival.html" TargetMode="External"/><Relationship Id="rId2" Type="http://schemas.openxmlformats.org/officeDocument/2006/relationships/hyperlink" Target="https://www.rubberbox.co.uk/blog/how-do-organisers-use-power-for-music-festivals/" TargetMode="External"/><Relationship Id="rId1" Type="http://schemas.openxmlformats.org/officeDocument/2006/relationships/slideLayout" Target="../slideLayouts/slideLayout2.xml"/><Relationship Id="rId6" Type="http://schemas.openxmlformats.org/officeDocument/2006/relationships/hyperlink" Target="https://www.theecoexperts.co.uk/blog/glastonbury-carbon-footprint#:~:text=Glastonbury%20doesn%E2%80%99t%20spew%20black%20fumes%20into%20the%20atmosphere%2C,30%2C000kW%2C%20which%20results%20in%2014.7%20tonnes%20of%20CO2e." TargetMode="External"/><Relationship Id="rId5" Type="http://schemas.openxmlformats.org/officeDocument/2006/relationships/hyperlink" Target="http://www.bbc.co.uk/news/entertainment-arts-23129719" TargetMode="External"/><Relationship Id="rId4" Type="http://schemas.openxmlformats.org/officeDocument/2006/relationships/hyperlink" Target="https://www.glastonburyfestivals.co.uk/information/advice/toile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14400"/>
            <a:ext cx="9448800" cy="2714101"/>
          </a:xfrm>
        </p:spPr>
        <p:txBody>
          <a:bodyPr>
            <a:normAutofit/>
          </a:bodyPr>
          <a:lstStyle/>
          <a:p>
            <a:r>
              <a:rPr lang="en-GB" dirty="0"/>
              <a:t>Planning &amp; Liaison required for large scale events</a:t>
            </a:r>
          </a:p>
        </p:txBody>
      </p:sp>
      <p:sp>
        <p:nvSpPr>
          <p:cNvPr id="3" name="Subtitle 2"/>
          <p:cNvSpPr>
            <a:spLocks noGrp="1"/>
          </p:cNvSpPr>
          <p:nvPr>
            <p:ph type="subTitle" idx="1"/>
          </p:nvPr>
        </p:nvSpPr>
        <p:spPr>
          <a:xfrm>
            <a:off x="1371600" y="3632201"/>
            <a:ext cx="9448800" cy="1937326"/>
          </a:xfrm>
        </p:spPr>
        <p:txBody>
          <a:bodyPr>
            <a:normAutofit fontScale="85000" lnSpcReduction="20000"/>
          </a:bodyPr>
          <a:lstStyle/>
          <a:p>
            <a:r>
              <a:rPr lang="en-GB" dirty="0"/>
              <a:t>Unit 21 – P5.</a:t>
            </a:r>
          </a:p>
          <a:p>
            <a:r>
              <a:rPr lang="en-GB" dirty="0">
                <a:hlinkClick r:id="rId2"/>
              </a:rPr>
              <a:t>https://www.youtube.com/watch?v=wl65SPPrKGQ</a:t>
            </a:r>
            <a:endParaRPr lang="en-GB" dirty="0"/>
          </a:p>
          <a:p>
            <a:r>
              <a:rPr lang="en-GB" dirty="0">
                <a:hlinkClick r:id="rId3"/>
              </a:rPr>
              <a:t>https://www.youtube.com/watch?v=8Yz6iYxXjzc</a:t>
            </a:r>
            <a:endParaRPr lang="en-GB" dirty="0"/>
          </a:p>
          <a:p>
            <a:r>
              <a:rPr lang="en-GB" dirty="0">
                <a:hlinkClick r:id="rId4"/>
              </a:rPr>
              <a:t>https://www.youtube.com/watch?v=XN2sCwmmhfY</a:t>
            </a:r>
            <a:endParaRPr lang="en-GB" dirty="0"/>
          </a:p>
          <a:p>
            <a:r>
              <a:rPr lang="en-GB" dirty="0">
                <a:hlinkClick r:id="rId5"/>
              </a:rPr>
              <a:t>https://www.youtube.com/watch?v=7DyunDQbVa4</a:t>
            </a:r>
            <a:endParaRPr lang="en-GB" dirty="0"/>
          </a:p>
          <a:p>
            <a:r>
              <a:rPr lang="en-GB" dirty="0">
                <a:hlinkClick r:id="rId6"/>
              </a:rPr>
              <a:t>https://www.youtube.com/watch?v=bq6zbVLYz54</a:t>
            </a: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77785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89773"/>
            <a:ext cx="8610600" cy="1293028"/>
          </a:xfrm>
        </p:spPr>
        <p:txBody>
          <a:bodyPr/>
          <a:lstStyle/>
          <a:p>
            <a:r>
              <a:rPr lang="en-GB" u="sng" dirty="0"/>
              <a:t>F) EMERGENCY PLANNING</a:t>
            </a:r>
          </a:p>
        </p:txBody>
      </p:sp>
      <p:sp>
        <p:nvSpPr>
          <p:cNvPr id="3" name="Content Placeholder 2"/>
          <p:cNvSpPr>
            <a:spLocks noGrp="1"/>
          </p:cNvSpPr>
          <p:nvPr>
            <p:ph idx="1"/>
          </p:nvPr>
        </p:nvSpPr>
        <p:spPr/>
        <p:txBody>
          <a:bodyPr>
            <a:normAutofit fontScale="92500" lnSpcReduction="20000"/>
          </a:bodyPr>
          <a:lstStyle/>
          <a:p>
            <a:r>
              <a:rPr lang="en-GB" dirty="0"/>
              <a:t>What different “emergencies” could happen at a large event?</a:t>
            </a:r>
          </a:p>
          <a:p>
            <a:r>
              <a:rPr lang="en-GB" dirty="0"/>
              <a:t>Organisers must be prepared to deal with emergency situations, so emergency plans will form a large part of the </a:t>
            </a:r>
            <a:r>
              <a:rPr lang="en-GB" i="1" dirty="0">
                <a:solidFill>
                  <a:srgbClr val="FFC000"/>
                </a:solidFill>
              </a:rPr>
              <a:t>operational plan.</a:t>
            </a:r>
          </a:p>
          <a:p>
            <a:pPr marL="0" indent="0">
              <a:buNone/>
            </a:pPr>
            <a:endParaRPr lang="en-GB" i="1" dirty="0">
              <a:solidFill>
                <a:srgbClr val="FFC000"/>
              </a:solidFill>
            </a:endParaRPr>
          </a:p>
          <a:p>
            <a:r>
              <a:rPr lang="en-GB" dirty="0"/>
              <a:t>Risk Assessments.</a:t>
            </a:r>
          </a:p>
          <a:p>
            <a:r>
              <a:rPr lang="en-GB" dirty="0"/>
              <a:t>Emergency procedures in place.</a:t>
            </a:r>
          </a:p>
          <a:p>
            <a:r>
              <a:rPr lang="en-GB" dirty="0"/>
              <a:t>Warnings (visual and audible) to help avoid emergencies.</a:t>
            </a:r>
          </a:p>
          <a:p>
            <a:r>
              <a:rPr lang="en-GB" dirty="0"/>
              <a:t>Health and safety staff and equipment (and training for other staff).</a:t>
            </a:r>
          </a:p>
          <a:p>
            <a:r>
              <a:rPr lang="en-GB" dirty="0"/>
              <a:t>First Aid.</a:t>
            </a:r>
          </a:p>
          <a:p>
            <a:r>
              <a:rPr lang="en-GB" dirty="0"/>
              <a:t>Access.</a:t>
            </a:r>
          </a:p>
          <a:p>
            <a:pPr marL="0" indent="0">
              <a:buNone/>
            </a:pPr>
            <a:endParaRPr lang="en-GB" dirty="0"/>
          </a:p>
          <a:p>
            <a:pPr marL="0" indent="0">
              <a:buNone/>
            </a:pPr>
            <a:r>
              <a:rPr lang="en-GB" dirty="0"/>
              <a:t>(You will look at this section in depth for P6)</a:t>
            </a:r>
          </a:p>
          <a:p>
            <a:pPr marL="0" indent="0">
              <a:buNone/>
            </a:pPr>
            <a:endParaRPr lang="en-GB" dirty="0"/>
          </a:p>
        </p:txBody>
      </p:sp>
    </p:spTree>
    <p:extLst>
      <p:ext uri="{BB962C8B-B14F-4D97-AF65-F5344CB8AC3E}">
        <p14:creationId xmlns:p14="http://schemas.microsoft.com/office/powerpoint/2010/main" val="326734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450" y="901532"/>
            <a:ext cx="10445750" cy="1293028"/>
          </a:xfrm>
        </p:spPr>
        <p:txBody>
          <a:bodyPr/>
          <a:lstStyle/>
          <a:p>
            <a:r>
              <a:rPr lang="en-GB" u="sng" dirty="0"/>
              <a:t>G) LOGISTICS FOR SET-UP &amp; TAKE-DOWN.</a:t>
            </a:r>
          </a:p>
        </p:txBody>
      </p:sp>
      <p:sp>
        <p:nvSpPr>
          <p:cNvPr id="3" name="Content Placeholder 2"/>
          <p:cNvSpPr>
            <a:spLocks noGrp="1"/>
          </p:cNvSpPr>
          <p:nvPr>
            <p:ph idx="1"/>
          </p:nvPr>
        </p:nvSpPr>
        <p:spPr/>
        <p:txBody>
          <a:bodyPr>
            <a:normAutofit lnSpcReduction="10000"/>
          </a:bodyPr>
          <a:lstStyle/>
          <a:p>
            <a:r>
              <a:rPr lang="en-GB" dirty="0">
                <a:hlinkClick r:id="rId2"/>
              </a:rPr>
              <a:t>Timings – coordination of contractors all wanting to set up their service (this should be written into the event timeline/schedule).</a:t>
            </a:r>
            <a:endParaRPr lang="en-GB" dirty="0"/>
          </a:p>
          <a:p>
            <a:r>
              <a:rPr lang="en-GB" dirty="0"/>
              <a:t>Examples of contractors who need to set up?</a:t>
            </a:r>
          </a:p>
          <a:p>
            <a:r>
              <a:rPr lang="en-GB" dirty="0"/>
              <a:t>Communication is of key importance – Why?</a:t>
            </a:r>
          </a:p>
          <a:p>
            <a:r>
              <a:rPr lang="en-GB" dirty="0"/>
              <a:t>Set-up must start at a time that allows all necessary equipment/services to be set up (and checked) in time for the start of the event.</a:t>
            </a:r>
          </a:p>
          <a:p>
            <a:r>
              <a:rPr lang="en-GB" dirty="0"/>
              <a:t>Experienced/qualified staff – Health and safety, quality standards.</a:t>
            </a:r>
          </a:p>
          <a:p>
            <a:r>
              <a:rPr lang="en-GB" dirty="0"/>
              <a:t>Access – controlling numbers of contractors/staff on-site (and security clearance).</a:t>
            </a:r>
          </a:p>
          <a:p>
            <a:r>
              <a:rPr lang="en-GB" dirty="0"/>
              <a:t>Take down must be completed by an agreed time with the venue, so should therefore be planned in a similar way as set-up.</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54822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100" y="688173"/>
            <a:ext cx="8610600" cy="1293028"/>
          </a:xfrm>
        </p:spPr>
        <p:txBody>
          <a:bodyPr/>
          <a:lstStyle/>
          <a:p>
            <a:r>
              <a:rPr lang="en-GB" u="sng" dirty="0"/>
              <a:t>H) LIAISING WITH THIRD PARTIES</a:t>
            </a:r>
          </a:p>
        </p:txBody>
      </p:sp>
      <p:sp>
        <p:nvSpPr>
          <p:cNvPr id="3" name="Content Placeholder 2"/>
          <p:cNvSpPr>
            <a:spLocks noGrp="1"/>
          </p:cNvSpPr>
          <p:nvPr>
            <p:ph idx="1"/>
          </p:nvPr>
        </p:nvSpPr>
        <p:spPr/>
        <p:txBody>
          <a:bodyPr/>
          <a:lstStyle/>
          <a:p>
            <a:r>
              <a:rPr lang="en-GB" dirty="0"/>
              <a:t>Third parties are people not directly involved in the event, but have a relationship with the organisers.</a:t>
            </a:r>
          </a:p>
          <a:p>
            <a:r>
              <a:rPr lang="en-GB" dirty="0"/>
              <a:t>Examples of third parties?</a:t>
            </a:r>
          </a:p>
          <a:p>
            <a:r>
              <a:rPr lang="en-GB" dirty="0"/>
              <a:t>Lines of communication with external parties should be kept open before, during and after the event (regarding timings, payments etc.).</a:t>
            </a:r>
          </a:p>
          <a:p>
            <a:r>
              <a:rPr lang="en-GB" dirty="0"/>
              <a:t>Specific staff from the event management organisation may be made responsible for liaising with specific third parties.</a:t>
            </a:r>
          </a:p>
          <a:p>
            <a:r>
              <a:rPr lang="en-GB" dirty="0">
                <a:hlinkClick r:id="rId2" action="ppaction://hlinkfile"/>
              </a:rPr>
              <a:t>Page 11-12</a:t>
            </a:r>
            <a:endParaRPr lang="en-GB" dirty="0"/>
          </a:p>
          <a:p>
            <a:pPr marL="0" indent="0">
              <a:buNone/>
            </a:pPr>
            <a:endParaRPr lang="en-GB" dirty="0"/>
          </a:p>
        </p:txBody>
      </p:sp>
    </p:spTree>
    <p:extLst>
      <p:ext uri="{BB962C8B-B14F-4D97-AF65-F5344CB8AC3E}">
        <p14:creationId xmlns:p14="http://schemas.microsoft.com/office/powerpoint/2010/main" val="68055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901532"/>
            <a:ext cx="8610600" cy="1293028"/>
          </a:xfrm>
        </p:spPr>
        <p:txBody>
          <a:bodyPr/>
          <a:lstStyle/>
          <a:p>
            <a:r>
              <a:rPr lang="en-GB" u="sng" dirty="0"/>
              <a:t>I) ARRANGING EQUIPMENT HIRE</a:t>
            </a:r>
          </a:p>
        </p:txBody>
      </p:sp>
      <p:sp>
        <p:nvSpPr>
          <p:cNvPr id="3" name="Content Placeholder 2"/>
          <p:cNvSpPr>
            <a:spLocks noGrp="1"/>
          </p:cNvSpPr>
          <p:nvPr>
            <p:ph idx="1"/>
          </p:nvPr>
        </p:nvSpPr>
        <p:spPr/>
        <p:txBody>
          <a:bodyPr/>
          <a:lstStyle/>
          <a:p>
            <a:r>
              <a:rPr lang="en-GB" dirty="0"/>
              <a:t>Equipment needs must be calculated and sourced/booked in plenty of time so they are available for the event.</a:t>
            </a:r>
          </a:p>
          <a:p>
            <a:r>
              <a:rPr lang="en-GB" dirty="0"/>
              <a:t>Booking/payments MUST form part of the </a:t>
            </a:r>
            <a:r>
              <a:rPr lang="en-GB" dirty="0" err="1"/>
              <a:t>gannt</a:t>
            </a:r>
            <a:r>
              <a:rPr lang="en-GB" dirty="0"/>
              <a:t> chart/event time plan.</a:t>
            </a:r>
          </a:p>
          <a:p>
            <a:r>
              <a:rPr lang="en-GB" dirty="0">
                <a:hlinkClick r:id="rId2"/>
              </a:rPr>
              <a:t>Examples?</a:t>
            </a:r>
            <a:endParaRPr lang="en-GB" dirty="0"/>
          </a:p>
          <a:p>
            <a:r>
              <a:rPr lang="en-GB" dirty="0"/>
              <a:t>Research should be undertaken to find reliable suppliers, able to guarantee high quality equipment at good value for money, on time.</a:t>
            </a:r>
          </a:p>
          <a:p>
            <a:r>
              <a:rPr lang="en-GB" dirty="0"/>
              <a:t>Once hired, delivery/set-up logistics will need to be arranged.</a:t>
            </a:r>
          </a:p>
          <a:p>
            <a:pPr marL="0" indent="0">
              <a:buNone/>
            </a:pPr>
            <a:endParaRPr lang="en-GB" dirty="0"/>
          </a:p>
        </p:txBody>
      </p:sp>
    </p:spTree>
    <p:extLst>
      <p:ext uri="{BB962C8B-B14F-4D97-AF65-F5344CB8AC3E}">
        <p14:creationId xmlns:p14="http://schemas.microsoft.com/office/powerpoint/2010/main" val="158978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400" y="901532"/>
            <a:ext cx="8610600" cy="1293028"/>
          </a:xfrm>
        </p:spPr>
        <p:txBody>
          <a:bodyPr/>
          <a:lstStyle/>
          <a:p>
            <a:r>
              <a:rPr lang="en-GB" u="sng" dirty="0"/>
              <a:t>J) BOOKING ENTERTAINMENT</a:t>
            </a:r>
          </a:p>
        </p:txBody>
      </p:sp>
      <p:sp>
        <p:nvSpPr>
          <p:cNvPr id="3" name="Content Placeholder 2"/>
          <p:cNvSpPr>
            <a:spLocks noGrp="1"/>
          </p:cNvSpPr>
          <p:nvPr>
            <p:ph idx="1"/>
          </p:nvPr>
        </p:nvSpPr>
        <p:spPr/>
        <p:txBody>
          <a:bodyPr>
            <a:normAutofit lnSpcReduction="10000"/>
          </a:bodyPr>
          <a:lstStyle/>
          <a:p>
            <a:r>
              <a:rPr lang="en-GB" dirty="0"/>
              <a:t>Client needs (theme, </a:t>
            </a:r>
            <a:r>
              <a:rPr lang="en-GB" dirty="0">
                <a:hlinkClick r:id="rId2"/>
              </a:rPr>
              <a:t>budget</a:t>
            </a:r>
            <a:r>
              <a:rPr lang="en-GB" dirty="0"/>
              <a:t>).</a:t>
            </a:r>
          </a:p>
          <a:p>
            <a:r>
              <a:rPr lang="en-GB" dirty="0"/>
              <a:t>Research .</a:t>
            </a:r>
          </a:p>
          <a:p>
            <a:r>
              <a:rPr lang="en-GB" dirty="0"/>
              <a:t>Booking and confirmation of dates, to avoid double booking (then marketing).</a:t>
            </a:r>
          </a:p>
          <a:p>
            <a:r>
              <a:rPr lang="en-GB" dirty="0"/>
              <a:t>Communication with entertainment/agents.</a:t>
            </a:r>
          </a:p>
          <a:p>
            <a:r>
              <a:rPr lang="en-GB" dirty="0"/>
              <a:t>Schedules.</a:t>
            </a:r>
          </a:p>
          <a:p>
            <a:r>
              <a:rPr lang="en-GB" dirty="0"/>
              <a:t>Hospitality arrangements.</a:t>
            </a:r>
          </a:p>
          <a:p>
            <a:r>
              <a:rPr lang="en-GB" dirty="0"/>
              <a:t>Additional costs?</a:t>
            </a:r>
          </a:p>
          <a:p>
            <a:r>
              <a:rPr lang="en-GB" dirty="0"/>
              <a:t>Special effects, additional staff etc.</a:t>
            </a:r>
          </a:p>
          <a:p>
            <a:r>
              <a:rPr lang="en-GB" dirty="0">
                <a:hlinkClick r:id="rId3"/>
              </a:rPr>
              <a:t>Glastonbury headliners aren’t paid as much as you think | Metro News</a:t>
            </a:r>
            <a:endParaRPr lang="en-GB" dirty="0"/>
          </a:p>
          <a:p>
            <a:endParaRPr lang="en-GB" dirty="0"/>
          </a:p>
        </p:txBody>
      </p:sp>
    </p:spTree>
    <p:extLst>
      <p:ext uri="{BB962C8B-B14F-4D97-AF65-F5344CB8AC3E}">
        <p14:creationId xmlns:p14="http://schemas.microsoft.com/office/powerpoint/2010/main" val="3710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89773"/>
            <a:ext cx="8610600" cy="1293028"/>
          </a:xfrm>
        </p:spPr>
        <p:txBody>
          <a:bodyPr/>
          <a:lstStyle/>
          <a:p>
            <a:r>
              <a:rPr lang="en-GB" u="sng" dirty="0"/>
              <a:t>K) APPLICATION FOR LICENCES</a:t>
            </a:r>
          </a:p>
        </p:txBody>
      </p:sp>
      <p:sp>
        <p:nvSpPr>
          <p:cNvPr id="3" name="Content Placeholder 2"/>
          <p:cNvSpPr>
            <a:spLocks noGrp="1"/>
          </p:cNvSpPr>
          <p:nvPr>
            <p:ph idx="1"/>
          </p:nvPr>
        </p:nvSpPr>
        <p:spPr/>
        <p:txBody>
          <a:bodyPr>
            <a:normAutofit/>
          </a:bodyPr>
          <a:lstStyle/>
          <a:p>
            <a:pPr marL="0" indent="0">
              <a:buNone/>
            </a:pPr>
            <a:endParaRPr lang="en-GB" dirty="0">
              <a:hlinkClick r:id="rId2"/>
            </a:endParaRPr>
          </a:p>
          <a:p>
            <a:r>
              <a:rPr lang="en-GB" dirty="0"/>
              <a:t>Licenses must be applied for/in place in time for the start of the event.</a:t>
            </a:r>
          </a:p>
          <a:p>
            <a:r>
              <a:rPr lang="en-GB" dirty="0"/>
              <a:t>Accuracy of application details is vital.</a:t>
            </a:r>
          </a:p>
          <a:p>
            <a:pPr marL="0" indent="0">
              <a:buNone/>
            </a:pPr>
            <a:r>
              <a:rPr lang="en-GB" dirty="0">
                <a:hlinkClick r:id="rId2"/>
              </a:rPr>
              <a:t>Alcohol</a:t>
            </a:r>
            <a:endParaRPr lang="en-GB" dirty="0"/>
          </a:p>
          <a:p>
            <a:pPr marL="0" indent="0">
              <a:buNone/>
            </a:pPr>
            <a:endParaRPr lang="en-GB" dirty="0"/>
          </a:p>
          <a:p>
            <a:pPr marL="0" indent="0">
              <a:buNone/>
            </a:pPr>
            <a:r>
              <a:rPr lang="en-GB" dirty="0">
                <a:hlinkClick r:id="rId3"/>
              </a:rPr>
              <a:t>Public Entertainment</a:t>
            </a:r>
            <a:endParaRPr lang="en-GB" dirty="0"/>
          </a:p>
          <a:p>
            <a:pPr marL="0" indent="0">
              <a:buNone/>
            </a:pPr>
            <a:endParaRPr lang="en-GB" dirty="0"/>
          </a:p>
          <a:p>
            <a:r>
              <a:rPr lang="en-GB" dirty="0"/>
              <a:t>The local council will consider/grant licences based on a </a:t>
            </a:r>
            <a:r>
              <a:rPr lang="en-GB" dirty="0">
                <a:hlinkClick r:id="rId4" action="ppaction://hlinkfile"/>
              </a:rPr>
              <a:t>variety of factors </a:t>
            </a:r>
            <a:r>
              <a:rPr lang="en-GB" dirty="0"/>
              <a:t>(with the interests of the local community key to any decisions).</a:t>
            </a:r>
          </a:p>
          <a:p>
            <a:pPr marL="0" indent="0">
              <a:buNone/>
            </a:pPr>
            <a:endParaRPr lang="en-GB" dirty="0"/>
          </a:p>
        </p:txBody>
      </p:sp>
    </p:spTree>
    <p:extLst>
      <p:ext uri="{BB962C8B-B14F-4D97-AF65-F5344CB8AC3E}">
        <p14:creationId xmlns:p14="http://schemas.microsoft.com/office/powerpoint/2010/main" val="28183044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901532"/>
            <a:ext cx="8610600" cy="1293028"/>
          </a:xfrm>
        </p:spPr>
        <p:txBody>
          <a:bodyPr/>
          <a:lstStyle/>
          <a:p>
            <a:r>
              <a:rPr lang="en-GB" u="sng" dirty="0"/>
              <a:t>L) EMERGENCY SERVICES</a:t>
            </a:r>
          </a:p>
        </p:txBody>
      </p:sp>
      <p:sp>
        <p:nvSpPr>
          <p:cNvPr id="3" name="Content Placeholder 2"/>
          <p:cNvSpPr>
            <a:spLocks noGrp="1"/>
          </p:cNvSpPr>
          <p:nvPr>
            <p:ph idx="1"/>
          </p:nvPr>
        </p:nvSpPr>
        <p:spPr/>
        <p:txBody>
          <a:bodyPr>
            <a:normAutofit lnSpcReduction="10000"/>
          </a:bodyPr>
          <a:lstStyle/>
          <a:p>
            <a:r>
              <a:rPr lang="en-GB" dirty="0"/>
              <a:t>Liaison with fire brigade, police, first aid services is important in case they need to attend the event for any reason.</a:t>
            </a:r>
          </a:p>
          <a:p>
            <a:r>
              <a:rPr lang="en-GB" dirty="0"/>
              <a:t>They should be made aware of the event size, details, access points and key staff.</a:t>
            </a:r>
          </a:p>
          <a:p>
            <a:r>
              <a:rPr lang="en-GB" dirty="0"/>
              <a:t>Emergency services can be very helpful during the planning phase, to advise on health, safety and security.</a:t>
            </a:r>
          </a:p>
          <a:p>
            <a:r>
              <a:rPr lang="en-GB" dirty="0"/>
              <a:t>They have the authority to stop the event, so must be consulted to ensure they are satisfied.</a:t>
            </a:r>
          </a:p>
          <a:p>
            <a:r>
              <a:rPr lang="en-GB" dirty="0"/>
              <a:t>If they are required to attend, the festival organisers will have to </a:t>
            </a:r>
            <a:r>
              <a:rPr lang="en-GB" dirty="0">
                <a:hlinkClick r:id="rId2"/>
              </a:rPr>
              <a:t>foot the bill</a:t>
            </a:r>
            <a:r>
              <a:rPr lang="en-GB" dirty="0"/>
              <a:t>.</a:t>
            </a:r>
          </a:p>
          <a:p>
            <a:r>
              <a:rPr lang="en-GB" dirty="0"/>
              <a:t>Voluntary or Private </a:t>
            </a:r>
            <a:r>
              <a:rPr lang="en-GB" dirty="0">
                <a:hlinkClick r:id="rId3"/>
              </a:rPr>
              <a:t>fire</a:t>
            </a:r>
            <a:r>
              <a:rPr lang="en-GB" dirty="0"/>
              <a:t>/</a:t>
            </a:r>
            <a:r>
              <a:rPr lang="en-GB" dirty="0">
                <a:hlinkClick r:id="rId4"/>
              </a:rPr>
              <a:t>medical</a:t>
            </a:r>
            <a:r>
              <a:rPr lang="en-GB" dirty="0"/>
              <a:t> organisations are often used (who have expertise in event safety).</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4408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CONCLUSION</a:t>
            </a:r>
          </a:p>
        </p:txBody>
      </p:sp>
      <p:sp>
        <p:nvSpPr>
          <p:cNvPr id="3" name="Content Placeholder 2"/>
          <p:cNvSpPr>
            <a:spLocks noGrp="1"/>
          </p:cNvSpPr>
          <p:nvPr>
            <p:ph idx="1"/>
          </p:nvPr>
        </p:nvSpPr>
        <p:spPr/>
        <p:txBody>
          <a:bodyPr/>
          <a:lstStyle/>
          <a:p>
            <a:r>
              <a:rPr lang="en-GB" dirty="0"/>
              <a:t>Summarise the importance of completing these tasks for:</a:t>
            </a:r>
          </a:p>
          <a:p>
            <a:pPr marL="0" indent="0">
              <a:buNone/>
            </a:pPr>
            <a:r>
              <a:rPr lang="en-GB" dirty="0"/>
              <a:t>i) The client</a:t>
            </a:r>
          </a:p>
          <a:p>
            <a:endParaRPr lang="en-GB" dirty="0"/>
          </a:p>
          <a:p>
            <a:endParaRPr lang="en-GB" dirty="0"/>
          </a:p>
          <a:p>
            <a:pPr marL="0" indent="0">
              <a:buNone/>
            </a:pPr>
            <a:r>
              <a:rPr lang="en-GB" dirty="0"/>
              <a:t>ii) The planners</a:t>
            </a:r>
          </a:p>
          <a:p>
            <a:endParaRPr lang="en-GB" dirty="0"/>
          </a:p>
          <a:p>
            <a:endParaRPr lang="en-GB" dirty="0"/>
          </a:p>
          <a:p>
            <a:pPr marL="0" indent="0">
              <a:buNone/>
            </a:pPr>
            <a:r>
              <a:rPr lang="en-GB" dirty="0"/>
              <a:t>iii) The customers.</a:t>
            </a:r>
          </a:p>
          <a:p>
            <a:endParaRPr lang="en-GB" dirty="0"/>
          </a:p>
        </p:txBody>
      </p:sp>
    </p:spTree>
    <p:extLst>
      <p:ext uri="{BB962C8B-B14F-4D97-AF65-F5344CB8AC3E}">
        <p14:creationId xmlns:p14="http://schemas.microsoft.com/office/powerpoint/2010/main" val="275055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A2167-4937-48E7-8F21-FECD617225FF}"/>
              </a:ext>
            </a:extLst>
          </p:cNvPr>
          <p:cNvSpPr>
            <a:spLocks noGrp="1"/>
          </p:cNvSpPr>
          <p:nvPr>
            <p:ph type="title"/>
          </p:nvPr>
        </p:nvSpPr>
        <p:spPr>
          <a:xfrm>
            <a:off x="1544128" y="639315"/>
            <a:ext cx="8610600" cy="1293028"/>
          </a:xfrm>
        </p:spPr>
        <p:txBody>
          <a:bodyPr/>
          <a:lstStyle/>
          <a:p>
            <a:pPr algn="ctr"/>
            <a:r>
              <a:rPr lang="en-GB" dirty="0"/>
              <a:t>Other Reading</a:t>
            </a:r>
          </a:p>
        </p:txBody>
      </p:sp>
      <p:sp>
        <p:nvSpPr>
          <p:cNvPr id="3" name="Content Placeholder 2">
            <a:extLst>
              <a:ext uri="{FF2B5EF4-FFF2-40B4-BE49-F238E27FC236}">
                <a16:creationId xmlns:a16="http://schemas.microsoft.com/office/drawing/2014/main" id="{E8F3D1D2-10B5-4B78-A4F1-3E68C3206C8B}"/>
              </a:ext>
            </a:extLst>
          </p:cNvPr>
          <p:cNvSpPr>
            <a:spLocks noGrp="1"/>
          </p:cNvSpPr>
          <p:nvPr>
            <p:ph idx="1"/>
          </p:nvPr>
        </p:nvSpPr>
        <p:spPr/>
        <p:txBody>
          <a:bodyPr/>
          <a:lstStyle/>
          <a:p>
            <a:r>
              <a:rPr lang="en-GB" dirty="0">
                <a:hlinkClick r:id="rId2"/>
              </a:rPr>
              <a:t>The cost of staging a music festival: 'We spent £30,000 on the waste' | Music | The Guardian</a:t>
            </a:r>
            <a:endParaRPr lang="en-GB" dirty="0"/>
          </a:p>
          <a:p>
            <a:endParaRPr lang="en-GB" dirty="0"/>
          </a:p>
          <a:p>
            <a:endParaRPr lang="en-GB" dirty="0"/>
          </a:p>
        </p:txBody>
      </p:sp>
    </p:spTree>
    <p:extLst>
      <p:ext uri="{BB962C8B-B14F-4D97-AF65-F5344CB8AC3E}">
        <p14:creationId xmlns:p14="http://schemas.microsoft.com/office/powerpoint/2010/main" val="4290487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Content Placeholder 3"/>
          <p:cNvPicPr>
            <a:picLocks noGrp="1" noChangeAspect="1"/>
          </p:cNvPicPr>
          <p:nvPr>
            <p:ph idx="1"/>
          </p:nvPr>
        </p:nvPicPr>
        <p:blipFill>
          <a:blip r:embed="rId2"/>
          <a:stretch>
            <a:fillRect/>
          </a:stretch>
        </p:blipFill>
        <p:spPr>
          <a:xfrm>
            <a:off x="584200" y="317500"/>
            <a:ext cx="10922000" cy="6184901"/>
          </a:xfrm>
          <a:prstGeom prst="rect">
            <a:avLst/>
          </a:prstGeom>
        </p:spPr>
      </p:pic>
    </p:spTree>
    <p:extLst>
      <p:ext uri="{BB962C8B-B14F-4D97-AF65-F5344CB8AC3E}">
        <p14:creationId xmlns:p14="http://schemas.microsoft.com/office/powerpoint/2010/main" val="4055440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368" y="764373"/>
            <a:ext cx="11582399" cy="1293028"/>
          </a:xfrm>
        </p:spPr>
        <p:txBody>
          <a:bodyPr/>
          <a:lstStyle/>
          <a:p>
            <a:pPr algn="l"/>
            <a:r>
              <a:rPr lang="en-GB" dirty="0"/>
              <a:t>For each section, cover the following:</a:t>
            </a:r>
          </a:p>
        </p:txBody>
      </p:sp>
      <p:sp>
        <p:nvSpPr>
          <p:cNvPr id="3" name="Content Placeholder 2"/>
          <p:cNvSpPr>
            <a:spLocks noGrp="1"/>
          </p:cNvSpPr>
          <p:nvPr>
            <p:ph idx="1"/>
          </p:nvPr>
        </p:nvSpPr>
        <p:spPr/>
        <p:txBody>
          <a:bodyPr/>
          <a:lstStyle/>
          <a:p>
            <a:pPr marL="457200" indent="-457200">
              <a:buFont typeface="+mj-lt"/>
              <a:buAutoNum type="alphaLcParenR"/>
            </a:pPr>
            <a:r>
              <a:rPr lang="en-GB" dirty="0"/>
              <a:t>Describe this area of event planning – what is it and what does it involve?</a:t>
            </a:r>
          </a:p>
          <a:p>
            <a:pPr marL="457200" indent="-457200">
              <a:buFont typeface="+mj-lt"/>
              <a:buAutoNum type="alphaLcParenR"/>
            </a:pPr>
            <a:endParaRPr lang="en-GB" dirty="0"/>
          </a:p>
          <a:p>
            <a:pPr marL="457200" indent="-457200">
              <a:buFont typeface="+mj-lt"/>
              <a:buAutoNum type="alphaLcParenR"/>
            </a:pPr>
            <a:r>
              <a:rPr lang="en-GB" dirty="0"/>
              <a:t>Why is this task so important to the smooth running of an event?</a:t>
            </a:r>
          </a:p>
          <a:p>
            <a:pPr marL="457200" indent="-457200">
              <a:buFont typeface="+mj-lt"/>
              <a:buAutoNum type="alphaLcParenR"/>
            </a:pPr>
            <a:endParaRPr lang="en-GB" dirty="0"/>
          </a:p>
          <a:p>
            <a:pPr marL="457200" indent="-457200">
              <a:buFont typeface="+mj-lt"/>
              <a:buAutoNum type="alphaLcParenR"/>
            </a:pPr>
            <a:r>
              <a:rPr lang="en-GB" dirty="0"/>
              <a:t>Explain what could happen if this area of event planning was not carried out effectively.</a:t>
            </a:r>
          </a:p>
        </p:txBody>
      </p:sp>
    </p:spTree>
    <p:extLst>
      <p:ext uri="{BB962C8B-B14F-4D97-AF65-F5344CB8AC3E}">
        <p14:creationId xmlns:p14="http://schemas.microsoft.com/office/powerpoint/2010/main" val="104537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901532"/>
            <a:ext cx="10922000" cy="1293028"/>
          </a:xfrm>
        </p:spPr>
        <p:txBody>
          <a:bodyPr/>
          <a:lstStyle/>
          <a:p>
            <a:r>
              <a:rPr lang="en-GB" u="sng" dirty="0"/>
              <a:t>a) ESTABLISHING OPERATIONAL PLANS</a:t>
            </a:r>
          </a:p>
        </p:txBody>
      </p:sp>
      <p:sp>
        <p:nvSpPr>
          <p:cNvPr id="3" name="Content Placeholder 2"/>
          <p:cNvSpPr>
            <a:spLocks noGrp="1"/>
          </p:cNvSpPr>
          <p:nvPr>
            <p:ph idx="1"/>
          </p:nvPr>
        </p:nvSpPr>
        <p:spPr>
          <a:xfrm>
            <a:off x="685800" y="2057400"/>
            <a:ext cx="10820400" cy="4584700"/>
          </a:xfrm>
        </p:spPr>
        <p:txBody>
          <a:bodyPr>
            <a:normAutofit/>
          </a:bodyPr>
          <a:lstStyle/>
          <a:p>
            <a:r>
              <a:rPr lang="en-GB" dirty="0"/>
              <a:t>An </a:t>
            </a:r>
            <a:r>
              <a:rPr lang="en-GB" b="1" dirty="0"/>
              <a:t>Operational Plan</a:t>
            </a:r>
            <a:r>
              <a:rPr lang="en-GB" dirty="0"/>
              <a:t> is a detailed </a:t>
            </a:r>
            <a:r>
              <a:rPr lang="en-GB" b="1" dirty="0"/>
              <a:t>plan</a:t>
            </a:r>
            <a:r>
              <a:rPr lang="en-GB" dirty="0"/>
              <a:t> used to provide a clear picture of how a team, section or department will contribute to the achievement of the organisation's strategic goals.</a:t>
            </a:r>
          </a:p>
          <a:p>
            <a:r>
              <a:rPr lang="en-GB" dirty="0"/>
              <a:t>Also called “Event Plan” or “Event Management Plan”.</a:t>
            </a:r>
          </a:p>
          <a:p>
            <a:r>
              <a:rPr lang="en-GB" dirty="0"/>
              <a:t>For events, this relates to documenting all relevant factors of the event in advance, then using the plan to coordinate a variety of different tasks (operations) with the common goal of ensuring the event runs smoothly and is a success.</a:t>
            </a:r>
          </a:p>
          <a:p>
            <a:r>
              <a:rPr lang="en-GB" dirty="0"/>
              <a:t>Establishing the final operational plan can take years/months to complete, involving many meetings/liaisons between organisers and third parties until all aspects of the event have been considered and planned.</a:t>
            </a:r>
          </a:p>
          <a:p>
            <a:pPr marL="0" indent="0">
              <a:buNone/>
            </a:pPr>
            <a:endParaRPr lang="en-GB" dirty="0"/>
          </a:p>
          <a:p>
            <a:endParaRPr lang="en-GB" dirty="0"/>
          </a:p>
        </p:txBody>
      </p:sp>
    </p:spTree>
    <p:extLst>
      <p:ext uri="{BB962C8B-B14F-4D97-AF65-F5344CB8AC3E}">
        <p14:creationId xmlns:p14="http://schemas.microsoft.com/office/powerpoint/2010/main" val="393580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273"/>
            <a:ext cx="8610600" cy="1293028"/>
          </a:xfrm>
        </p:spPr>
        <p:txBody>
          <a:bodyPr/>
          <a:lstStyle/>
          <a:p>
            <a:r>
              <a:rPr lang="en-GB" dirty="0"/>
              <a:t>Operational plans </a:t>
            </a:r>
            <a:r>
              <a:rPr lang="en-GB" dirty="0" err="1"/>
              <a:t>ctd</a:t>
            </a:r>
            <a:r>
              <a:rPr lang="en-GB" dirty="0"/>
              <a:t>…</a:t>
            </a:r>
          </a:p>
        </p:txBody>
      </p:sp>
      <p:sp>
        <p:nvSpPr>
          <p:cNvPr id="3" name="Content Placeholder 2"/>
          <p:cNvSpPr>
            <a:spLocks noGrp="1"/>
          </p:cNvSpPr>
          <p:nvPr>
            <p:ph idx="1"/>
          </p:nvPr>
        </p:nvSpPr>
        <p:spPr>
          <a:xfrm>
            <a:off x="685800" y="1765302"/>
            <a:ext cx="10820400" cy="4762498"/>
          </a:xfrm>
        </p:spPr>
        <p:txBody>
          <a:bodyPr>
            <a:normAutofit/>
          </a:bodyPr>
          <a:lstStyle/>
          <a:p>
            <a:endParaRPr lang="en-GB" dirty="0"/>
          </a:p>
          <a:p>
            <a:pPr marL="0" indent="0">
              <a:buNone/>
            </a:pPr>
            <a:r>
              <a:rPr lang="en-GB" u="sng" dirty="0"/>
              <a:t>Look at these examples: </a:t>
            </a:r>
          </a:p>
          <a:p>
            <a:pPr marL="0" indent="0">
              <a:buNone/>
            </a:pPr>
            <a:endParaRPr lang="en-GB" dirty="0"/>
          </a:p>
          <a:p>
            <a:r>
              <a:rPr lang="en-GB" dirty="0"/>
              <a:t>List the key contents of an Operational Plan.</a:t>
            </a:r>
          </a:p>
          <a:p>
            <a:pPr marL="0" indent="0">
              <a:buNone/>
            </a:pPr>
            <a:endParaRPr lang="en-GB" dirty="0"/>
          </a:p>
          <a:p>
            <a:r>
              <a:rPr lang="en-GB" dirty="0"/>
              <a:t>What other factors should/could be included in an </a:t>
            </a:r>
            <a:r>
              <a:rPr lang="en-GB" dirty="0">
                <a:hlinkClick r:id="rId2"/>
              </a:rPr>
              <a:t>Operational Plan</a:t>
            </a:r>
            <a:r>
              <a:rPr lang="en-GB" dirty="0"/>
              <a:t>?</a:t>
            </a:r>
          </a:p>
          <a:p>
            <a:pPr marL="0" indent="0">
              <a:buNone/>
            </a:pPr>
            <a:endParaRPr lang="en-GB" dirty="0"/>
          </a:p>
          <a:p>
            <a:r>
              <a:rPr lang="en-GB" dirty="0"/>
              <a:t>Examples:</a:t>
            </a:r>
          </a:p>
          <a:p>
            <a:r>
              <a:rPr lang="en-GB" dirty="0">
                <a:hlinkClick r:id="rId3"/>
              </a:rPr>
              <a:t>Operational Plan “Template”</a:t>
            </a:r>
            <a:endParaRPr lang="en-GB" dirty="0"/>
          </a:p>
          <a:p>
            <a:r>
              <a:rPr lang="en-GB" dirty="0">
                <a:hlinkClick r:id="rId4"/>
              </a:rPr>
              <a:t>Christian Music Festival</a:t>
            </a:r>
            <a:endParaRPr lang="en-GB" dirty="0"/>
          </a:p>
          <a:p>
            <a:r>
              <a:rPr lang="en-GB" dirty="0">
                <a:hlinkClick r:id="rId5"/>
              </a:rPr>
              <a:t>Isle of Wight Festival</a:t>
            </a:r>
            <a:endParaRPr lang="en-GB" dirty="0"/>
          </a:p>
          <a:p>
            <a:pPr marL="0" indent="0">
              <a:buNone/>
            </a:pPr>
            <a:endParaRPr lang="en-GB" sz="1900" dirty="0">
              <a:hlinkClick r:id="rId5"/>
            </a:endParaRPr>
          </a:p>
          <a:p>
            <a:pPr marL="0" indent="0">
              <a:buNone/>
            </a:pPr>
            <a:endParaRPr lang="en-GB" dirty="0"/>
          </a:p>
        </p:txBody>
      </p:sp>
    </p:spTree>
    <p:extLst>
      <p:ext uri="{BB962C8B-B14F-4D97-AF65-F5344CB8AC3E}">
        <p14:creationId xmlns:p14="http://schemas.microsoft.com/office/powerpoint/2010/main" val="420964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100" y="561173"/>
            <a:ext cx="8610600" cy="1293028"/>
          </a:xfrm>
        </p:spPr>
        <p:txBody>
          <a:bodyPr/>
          <a:lstStyle/>
          <a:p>
            <a:pPr algn="ctr"/>
            <a:r>
              <a:rPr lang="en-GB" u="sng" dirty="0"/>
              <a:t>B) EVENT TIMINGS</a:t>
            </a:r>
          </a:p>
        </p:txBody>
      </p:sp>
      <p:sp>
        <p:nvSpPr>
          <p:cNvPr id="3" name="Content Placeholder 2"/>
          <p:cNvSpPr>
            <a:spLocks noGrp="1"/>
          </p:cNvSpPr>
          <p:nvPr>
            <p:ph idx="1"/>
          </p:nvPr>
        </p:nvSpPr>
        <p:spPr>
          <a:xfrm>
            <a:off x="88900" y="1981200"/>
            <a:ext cx="11988800" cy="4546600"/>
          </a:xfrm>
        </p:spPr>
        <p:txBody>
          <a:bodyPr>
            <a:normAutofit fontScale="92500" lnSpcReduction="20000"/>
          </a:bodyPr>
          <a:lstStyle/>
          <a:p>
            <a:r>
              <a:rPr lang="en-GB" dirty="0"/>
              <a:t>Timings should be considered for the planning phase of an event as well as for the actual event itself.</a:t>
            </a:r>
          </a:p>
          <a:p>
            <a:endParaRPr lang="en-GB" dirty="0"/>
          </a:p>
          <a:p>
            <a:r>
              <a:rPr lang="en-GB" dirty="0">
                <a:hlinkClick r:id="rId2"/>
              </a:rPr>
              <a:t>Planning Gant Charts</a:t>
            </a:r>
            <a:endParaRPr lang="en-GB" dirty="0"/>
          </a:p>
          <a:p>
            <a:pPr marL="0" indent="0">
              <a:buNone/>
            </a:pPr>
            <a:endParaRPr lang="en-GB" sz="1400" dirty="0"/>
          </a:p>
          <a:p>
            <a:r>
              <a:rPr lang="en-GB" dirty="0">
                <a:hlinkClick r:id="rId3"/>
              </a:rPr>
              <a:t>Event Planning Timeline</a:t>
            </a:r>
            <a:endParaRPr lang="en-GB" dirty="0"/>
          </a:p>
          <a:p>
            <a:pPr marL="0" indent="0">
              <a:buNone/>
            </a:pPr>
            <a:endParaRPr lang="en-GB" dirty="0"/>
          </a:p>
          <a:p>
            <a:r>
              <a:rPr lang="en-GB" dirty="0">
                <a:hlinkClick r:id="rId4"/>
              </a:rPr>
              <a:t>Planning a Timeline for an Event</a:t>
            </a:r>
            <a:endParaRPr lang="en-GB" dirty="0"/>
          </a:p>
          <a:p>
            <a:pPr marL="0" indent="0">
              <a:buNone/>
            </a:pPr>
            <a:endParaRPr lang="en-GB" sz="1400" dirty="0"/>
          </a:p>
          <a:p>
            <a:pPr marL="0" indent="0">
              <a:buNone/>
            </a:pPr>
            <a:endParaRPr lang="en-GB" u="sng" dirty="0"/>
          </a:p>
          <a:p>
            <a:pPr marL="0" indent="0">
              <a:buNone/>
            </a:pPr>
            <a:r>
              <a:rPr lang="en-GB" u="sng" dirty="0"/>
              <a:t>Key points:</a:t>
            </a:r>
          </a:p>
          <a:p>
            <a:r>
              <a:rPr lang="en-GB" dirty="0"/>
              <a:t>Deadlines: Realistic. Plan around the “unmovable”.</a:t>
            </a:r>
          </a:p>
          <a:p>
            <a:r>
              <a:rPr lang="en-GB" dirty="0"/>
              <a:t>Communication/publishing of schedules for staff is essential, as well as regular progress meetings.</a:t>
            </a:r>
          </a:p>
          <a:p>
            <a:endParaRPr lang="en-GB" dirty="0"/>
          </a:p>
          <a:p>
            <a:pPr marL="0" indent="0">
              <a:buNone/>
            </a:pPr>
            <a:endParaRPr lang="en-GB" dirty="0"/>
          </a:p>
          <a:p>
            <a:endParaRPr lang="en-GB" dirty="0"/>
          </a:p>
          <a:p>
            <a:pPr marL="0" indent="0">
              <a:buNone/>
            </a:pPr>
            <a:endParaRPr lang="en-GB" dirty="0"/>
          </a:p>
        </p:txBody>
      </p:sp>
    </p:spTree>
    <p:extLst>
      <p:ext uri="{BB962C8B-B14F-4D97-AF65-F5344CB8AC3E}">
        <p14:creationId xmlns:p14="http://schemas.microsoft.com/office/powerpoint/2010/main" val="163004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500" y="738973"/>
            <a:ext cx="8610600" cy="1293028"/>
          </a:xfrm>
        </p:spPr>
        <p:txBody>
          <a:bodyPr/>
          <a:lstStyle/>
          <a:p>
            <a:r>
              <a:rPr lang="en-GB" u="sng" dirty="0"/>
              <a:t>C) PROCEDURE CHECKLISTS</a:t>
            </a:r>
          </a:p>
        </p:txBody>
      </p:sp>
      <p:sp>
        <p:nvSpPr>
          <p:cNvPr id="3" name="Content Placeholder 2"/>
          <p:cNvSpPr>
            <a:spLocks noGrp="1"/>
          </p:cNvSpPr>
          <p:nvPr>
            <p:ph idx="1"/>
          </p:nvPr>
        </p:nvSpPr>
        <p:spPr>
          <a:xfrm>
            <a:off x="685800" y="1879600"/>
            <a:ext cx="10820400" cy="4339085"/>
          </a:xfrm>
        </p:spPr>
        <p:txBody>
          <a:bodyPr>
            <a:normAutofit lnSpcReduction="10000"/>
          </a:bodyPr>
          <a:lstStyle/>
          <a:p>
            <a:r>
              <a:rPr lang="en-GB" dirty="0"/>
              <a:t>Procedure: a set of actions which is the official or accepted way of doing something.</a:t>
            </a:r>
          </a:p>
          <a:p>
            <a:r>
              <a:rPr lang="en-GB" dirty="0"/>
              <a:t>What procedures will need to be in place/staff trained to follow for a large scale event?</a:t>
            </a:r>
          </a:p>
          <a:p>
            <a:r>
              <a:rPr lang="en-GB" dirty="0"/>
              <a:t>Many procedures relate to Emergency situations (such as?)</a:t>
            </a:r>
          </a:p>
          <a:p>
            <a:r>
              <a:rPr lang="en-GB" dirty="0"/>
              <a:t>E.G: Evacuation, Lost children, Lost property, Security incidents, Traffic management. Each of these should have a checklist of steps for staff to  follow if they occur during the event.</a:t>
            </a:r>
          </a:p>
          <a:p>
            <a:r>
              <a:rPr lang="en-GB" dirty="0"/>
              <a:t>Checklists of the steps for each procedure should be made available to the staff involved (these are often written into the operational plan) and staff should be trained (how?) on how to follow the procedures.</a:t>
            </a:r>
          </a:p>
          <a:p>
            <a:r>
              <a:rPr lang="en-GB" dirty="0">
                <a:hlinkClick r:id="rId2"/>
              </a:rPr>
              <a:t>Example</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56925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901532"/>
            <a:ext cx="8610600" cy="1293028"/>
          </a:xfrm>
        </p:spPr>
        <p:txBody>
          <a:bodyPr/>
          <a:lstStyle/>
          <a:p>
            <a:r>
              <a:rPr lang="en-GB" u="sng" dirty="0"/>
              <a:t>D) CONTINGENCY PLANS</a:t>
            </a:r>
          </a:p>
        </p:txBody>
      </p:sp>
      <p:sp>
        <p:nvSpPr>
          <p:cNvPr id="3" name="Content Placeholder 2"/>
          <p:cNvSpPr>
            <a:spLocks noGrp="1"/>
          </p:cNvSpPr>
          <p:nvPr>
            <p:ph idx="1"/>
          </p:nvPr>
        </p:nvSpPr>
        <p:spPr/>
        <p:txBody>
          <a:bodyPr>
            <a:normAutofit fontScale="85000" lnSpcReduction="20000"/>
          </a:bodyPr>
          <a:lstStyle/>
          <a:p>
            <a:r>
              <a:rPr lang="en-GB" dirty="0"/>
              <a:t>Back up plans could be needed for a number of predictable OR unforeseen circumstances.</a:t>
            </a:r>
          </a:p>
          <a:p>
            <a:r>
              <a:rPr lang="en-GB" dirty="0"/>
              <a:t>Examples?</a:t>
            </a:r>
          </a:p>
          <a:p>
            <a:r>
              <a:rPr lang="en-GB" dirty="0"/>
              <a:t>Staff must be made aware of “fall-back” plans for situations such as:</a:t>
            </a:r>
          </a:p>
          <a:p>
            <a:r>
              <a:rPr lang="en-GB" dirty="0"/>
              <a:t>Issues with weather/shelter.</a:t>
            </a:r>
          </a:p>
          <a:p>
            <a:r>
              <a:rPr lang="en-GB" dirty="0"/>
              <a:t>Delays.</a:t>
            </a:r>
          </a:p>
          <a:p>
            <a:r>
              <a:rPr lang="en-GB" dirty="0"/>
              <a:t>Cancellations.</a:t>
            </a:r>
          </a:p>
          <a:p>
            <a:r>
              <a:rPr lang="en-GB" dirty="0"/>
              <a:t>Equipment malfunction.</a:t>
            </a:r>
          </a:p>
          <a:p>
            <a:r>
              <a:rPr lang="en-GB" dirty="0"/>
              <a:t>Staff absence.</a:t>
            </a:r>
          </a:p>
          <a:p>
            <a:r>
              <a:rPr lang="en-GB" dirty="0"/>
              <a:t>Double bookings.</a:t>
            </a:r>
          </a:p>
          <a:p>
            <a:r>
              <a:rPr lang="en-GB" dirty="0">
                <a:hlinkClick r:id="rId2"/>
              </a:rPr>
              <a:t>https://www.bbc.co.uk/news/av/uk-england-hampshire-18559510/rain-causes-gridlock-at-isle-of-wight-festival</a:t>
            </a:r>
            <a:endParaRPr lang="en-GB" dirty="0"/>
          </a:p>
          <a:p>
            <a:r>
              <a:rPr lang="en-GB" dirty="0">
                <a:hlinkClick r:id="rId3"/>
              </a:rPr>
              <a:t>https://www.bbc.co.uk/news/uk-england-hampshire-22734684</a:t>
            </a:r>
            <a:endParaRPr lang="en-GB" dirty="0"/>
          </a:p>
          <a:p>
            <a:pPr marL="0" indent="0">
              <a:buNone/>
            </a:pPr>
            <a:endParaRPr lang="en-GB" dirty="0"/>
          </a:p>
        </p:txBody>
      </p:sp>
    </p:spTree>
    <p:extLst>
      <p:ext uri="{BB962C8B-B14F-4D97-AF65-F5344CB8AC3E}">
        <p14:creationId xmlns:p14="http://schemas.microsoft.com/office/powerpoint/2010/main" val="73402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901532"/>
            <a:ext cx="8610600" cy="1293028"/>
          </a:xfrm>
        </p:spPr>
        <p:txBody>
          <a:bodyPr/>
          <a:lstStyle/>
          <a:p>
            <a:r>
              <a:rPr lang="en-GB" u="sng" dirty="0"/>
              <a:t>E) UTILITIES REQUIRED</a:t>
            </a:r>
          </a:p>
        </p:txBody>
      </p:sp>
      <p:sp>
        <p:nvSpPr>
          <p:cNvPr id="3" name="Content Placeholder 2"/>
          <p:cNvSpPr>
            <a:spLocks noGrp="1"/>
          </p:cNvSpPr>
          <p:nvPr>
            <p:ph idx="1"/>
          </p:nvPr>
        </p:nvSpPr>
        <p:spPr/>
        <p:txBody>
          <a:bodyPr>
            <a:normAutofit lnSpcReduction="10000"/>
          </a:bodyPr>
          <a:lstStyle/>
          <a:p>
            <a:r>
              <a:rPr lang="en-GB" sz="2400" dirty="0"/>
              <a:t>Why are utilities needed?</a:t>
            </a:r>
          </a:p>
          <a:p>
            <a:pPr marL="0" indent="0">
              <a:buNone/>
            </a:pPr>
            <a:endParaRPr lang="en-GB" dirty="0"/>
          </a:p>
          <a:p>
            <a:r>
              <a:rPr lang="en-GB" dirty="0"/>
              <a:t>Electrical supply. </a:t>
            </a:r>
            <a:r>
              <a:rPr lang="en-GB" sz="1800" dirty="0">
                <a:hlinkClick r:id="rId2"/>
              </a:rPr>
              <a:t>How Do Organisers Use Power For Music Festivals? | </a:t>
            </a:r>
            <a:r>
              <a:rPr lang="en-GB" sz="1800" dirty="0" err="1">
                <a:hlinkClick r:id="rId2"/>
              </a:rPr>
              <a:t>RubberBox</a:t>
            </a:r>
            <a:endParaRPr lang="en-GB" sz="1800" dirty="0"/>
          </a:p>
          <a:p>
            <a:r>
              <a:rPr lang="en-GB" dirty="0"/>
              <a:t>Water supply.</a:t>
            </a:r>
            <a:r>
              <a:rPr lang="en-GB" dirty="0">
                <a:hlinkClick r:id="rId3"/>
              </a:rPr>
              <a:t> </a:t>
            </a:r>
            <a:r>
              <a:rPr lang="en-GB" sz="1600" dirty="0">
                <a:hlinkClick r:id="rId3"/>
              </a:rPr>
              <a:t>Glastonbury Festival (gpsuk.com)</a:t>
            </a:r>
            <a:endParaRPr lang="en-GB" sz="1600" dirty="0"/>
          </a:p>
          <a:p>
            <a:r>
              <a:rPr lang="en-GB" dirty="0"/>
              <a:t>Sewage.</a:t>
            </a:r>
            <a:r>
              <a:rPr lang="en-GB" dirty="0">
                <a:hlinkClick r:id="rId4"/>
              </a:rPr>
              <a:t> </a:t>
            </a:r>
            <a:r>
              <a:rPr lang="en-GB" sz="1600" dirty="0">
                <a:hlinkClick r:id="rId4"/>
              </a:rPr>
              <a:t>Toilets | Glastonbury Festival (glastonburyfestivals.co.uk)</a:t>
            </a:r>
            <a:endParaRPr lang="en-GB" sz="1600" dirty="0"/>
          </a:p>
          <a:p>
            <a:r>
              <a:rPr lang="en-GB" dirty="0"/>
              <a:t>Waste management: </a:t>
            </a:r>
            <a:r>
              <a:rPr lang="en-GB" sz="1400" dirty="0">
                <a:hlinkClick r:id="rId5"/>
              </a:rPr>
              <a:t>http://www.bbc.co.uk/news/entertainment-arts-23129719</a:t>
            </a:r>
            <a:endParaRPr lang="en-GB" sz="1400" dirty="0"/>
          </a:p>
          <a:p>
            <a:endParaRPr lang="en-GB" sz="1400" dirty="0"/>
          </a:p>
          <a:p>
            <a:r>
              <a:rPr lang="en-GB" sz="2000" dirty="0"/>
              <a:t>Who do organisers need to contact to ensure utilities are provided?</a:t>
            </a:r>
          </a:p>
          <a:p>
            <a:endParaRPr lang="en-GB" sz="2000" dirty="0"/>
          </a:p>
          <a:p>
            <a:r>
              <a:rPr lang="en-GB" sz="2000" dirty="0">
                <a:hlinkClick r:id="rId6"/>
              </a:rPr>
              <a:t>Glastonbury Festival?</a:t>
            </a:r>
            <a:endParaRPr lang="en-GB" sz="2000" dirty="0"/>
          </a:p>
          <a:p>
            <a:pPr marL="0" indent="0">
              <a:buNone/>
            </a:pPr>
            <a:endParaRPr lang="en-GB" sz="1400" dirty="0"/>
          </a:p>
        </p:txBody>
      </p:sp>
    </p:spTree>
    <p:extLst>
      <p:ext uri="{BB962C8B-B14F-4D97-AF65-F5344CB8AC3E}">
        <p14:creationId xmlns:p14="http://schemas.microsoft.com/office/powerpoint/2010/main" val="84873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23</TotalTime>
  <Words>1192</Words>
  <Application>Microsoft Office PowerPoint</Application>
  <PresentationFormat>Widescreen</PresentationFormat>
  <Paragraphs>147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Century Gothic</vt:lpstr>
      <vt:lpstr>Vapor Trail</vt:lpstr>
      <vt:lpstr>Planning &amp; Liaison required for large scale events</vt:lpstr>
      <vt:lpstr>PowerPoint Presentation</vt:lpstr>
      <vt:lpstr>For each section, cover the following:</vt:lpstr>
      <vt:lpstr>a) ESTABLISHING OPERATIONAL PLANS</vt:lpstr>
      <vt:lpstr>Operational plans ctd…</vt:lpstr>
      <vt:lpstr>B) EVENT TIMINGS</vt:lpstr>
      <vt:lpstr>C) PROCEDURE CHECKLISTS</vt:lpstr>
      <vt:lpstr>D) CONTINGENCY PLANS</vt:lpstr>
      <vt:lpstr>E) UTILITIES REQUIRED</vt:lpstr>
      <vt:lpstr>F) EMERGENCY PLANNING</vt:lpstr>
      <vt:lpstr>G) LOGISTICS FOR SET-UP &amp; TAKE-DOWN.</vt:lpstr>
      <vt:lpstr>H) LIAISING WITH THIRD PARTIES</vt:lpstr>
      <vt:lpstr>I) ARRANGING EQUIPMENT HIRE</vt:lpstr>
      <vt:lpstr>J) BOOKING ENTERTAINMENT</vt:lpstr>
      <vt:lpstr>K) APPLICATION FOR LICENCES</vt:lpstr>
      <vt:lpstr>L) EMERGENCY SERVICES</vt:lpstr>
      <vt:lpstr>CONCLUSION</vt:lpstr>
      <vt:lpstr>Other Reading</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&amp; Liaison required for large scale events</dc:title>
  <dc:creator>James Shepherd</dc:creator>
  <cp:lastModifiedBy>James Shepherd</cp:lastModifiedBy>
  <cp:revision>85</cp:revision>
  <dcterms:created xsi:type="dcterms:W3CDTF">2016-01-20T11:46:03Z</dcterms:created>
  <dcterms:modified xsi:type="dcterms:W3CDTF">2021-04-19T13:28:32Z</dcterms:modified>
</cp:coreProperties>
</file>