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17"/>
  </p:notesMasterIdLst>
  <p:handoutMasterIdLst>
    <p:handoutMasterId r:id="rId18"/>
  </p:handoutMasterIdLst>
  <p:sldIdLst>
    <p:sldId id="285" r:id="rId5"/>
    <p:sldId id="256" r:id="rId6"/>
    <p:sldId id="276" r:id="rId7"/>
    <p:sldId id="257" r:id="rId8"/>
    <p:sldId id="278" r:id="rId9"/>
    <p:sldId id="263" r:id="rId10"/>
    <p:sldId id="258" r:id="rId11"/>
    <p:sldId id="264" r:id="rId12"/>
    <p:sldId id="265" r:id="rId13"/>
    <p:sldId id="279" r:id="rId14"/>
    <p:sldId id="277" r:id="rId15"/>
    <p:sldId id="284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2" autoAdjust="0"/>
    <p:restoredTop sz="96395" autoAdjust="0"/>
  </p:normalViewPr>
  <p:slideViewPr>
    <p:cSldViewPr>
      <p:cViewPr>
        <p:scale>
          <a:sx n="89" d="100"/>
          <a:sy n="89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43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DDBC95-3C14-40A1-913E-827C17D49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73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27DDA55-7F3C-402F-B195-049861EF493D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C7E88FC-9492-4118-81CE-445793A01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6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E88FC-9492-4118-81CE-445793A01E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0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Subcontract</a:t>
            </a:r>
            <a:r>
              <a:rPr lang="en-GB" baseline="0" dirty="0"/>
              <a:t> – getting some else to produce the goods for you. This reduced risk to the business through a reduction in capital investment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E88FC-9492-4118-81CE-445793A01E1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9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253DE-7EB1-406B-8A66-7A8D05984F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9543C-AF0C-4F44-84A9-46FC0C4165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A4F3A-3A13-49FB-9C21-257A9D2B0C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62690-12AA-48C0-AABC-DDE4AF7C3E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BED11-4741-4A2F-A7B8-356B376A1A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68443-C833-484A-B44D-122EDD983D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8A0DB-4A44-4272-8410-69DF6B02E7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5CCB3-C0FA-46B0-9795-E156F9F485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DE08F-78BF-43AF-9CCA-2D55AD7FF0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44940-D10F-4C92-87A0-5736F5D2B88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B936F57-90C0-496C-9DDB-FA8290E7C5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180C685-EDA5-44D6-8EF2-964A24E063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WYTiiRka5Y&amp;t=0s&amp;index=54&amp;list=PLp8BSCLLWBUCTDvRtruUQE7Auli3N_kx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Measuring Productivity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is the formula for measuring labour productivity?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is the formula for measuring capital productivity?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State two reasons why firms measure productivity?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State three methods of improving productivity?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14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to Increase Capacity Utilisation </a:t>
            </a:r>
            <a:r>
              <a:rPr lang="en-GB" sz="3100" dirty="0"/>
              <a:t>(avoid spare capacity)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Firms with low capacity utilisation because of a fall in demand may have to:</a:t>
            </a:r>
            <a:endParaRPr lang="en-GB" dirty="0"/>
          </a:p>
          <a:p>
            <a:r>
              <a:rPr lang="en-GB" dirty="0"/>
              <a:t>Increase Sales</a:t>
            </a:r>
          </a:p>
          <a:p>
            <a:r>
              <a:rPr lang="en-GB" dirty="0"/>
              <a:t>Rationalisation  or </a:t>
            </a:r>
            <a:r>
              <a:rPr lang="en-GB" sz="2400" dirty="0"/>
              <a:t>“downsize” i.e. get rid of excess capacity by selling off equipment or making staff redundant</a:t>
            </a:r>
            <a:endParaRPr lang="en-GB" dirty="0"/>
          </a:p>
          <a:p>
            <a:r>
              <a:rPr lang="en-GB" dirty="0"/>
              <a:t>Subcontract / Outsource </a:t>
            </a:r>
          </a:p>
          <a:p>
            <a:endParaRPr lang="en-GB" dirty="0"/>
          </a:p>
        </p:txBody>
      </p:sp>
      <p:sp>
        <p:nvSpPr>
          <p:cNvPr id="4" name="Rounded Rectangle 3">
            <a:hlinkClick r:id="rId3"/>
          </p:cNvPr>
          <p:cNvSpPr/>
          <p:nvPr/>
        </p:nvSpPr>
        <p:spPr>
          <a:xfrm>
            <a:off x="6444208" y="6021288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Tutor2U video</a:t>
            </a:r>
          </a:p>
        </p:txBody>
      </p:sp>
    </p:spTree>
    <p:extLst>
      <p:ext uri="{BB962C8B-B14F-4D97-AF65-F5344CB8AC3E}">
        <p14:creationId xmlns:p14="http://schemas.microsoft.com/office/powerpoint/2010/main" val="32563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16" y="260648"/>
            <a:ext cx="8229600" cy="1143000"/>
          </a:xfrm>
        </p:spPr>
        <p:txBody>
          <a:bodyPr/>
          <a:lstStyle/>
          <a:p>
            <a:r>
              <a:rPr lang="en-GB" dirty="0"/>
              <a:t>Activities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70080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Complete the Capacity Utilisation workbook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Read the exam board notes and the text book chapter (on GOL) </a:t>
            </a:r>
          </a:p>
          <a:p>
            <a:endParaRPr lang="en-GB" sz="2000" dirty="0"/>
          </a:p>
          <a:p>
            <a:r>
              <a:rPr lang="en-GB" sz="2000" dirty="0"/>
              <a:t>Use the text book chapter to help you make notes on the first page of the workbook </a:t>
            </a:r>
            <a:r>
              <a:rPr lang="en-GB" sz="1600" dirty="0"/>
              <a:t>(spend approx. 10 – 20 minutes on this, no more)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Use what you have learned to complete the case study and the past paper questions (remember exam technique for the past paper questions)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380312" y="6200437"/>
            <a:ext cx="11521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95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capacity utilisation?</a:t>
            </a:r>
          </a:p>
          <a:p>
            <a:r>
              <a:rPr lang="en-GB" dirty="0"/>
              <a:t>What is the formula for calculating capacity utilisation?</a:t>
            </a:r>
          </a:p>
          <a:p>
            <a:r>
              <a:rPr lang="en-GB" dirty="0"/>
              <a:t>State one problem of working with spare capacity.</a:t>
            </a:r>
          </a:p>
          <a:p>
            <a:r>
              <a:rPr lang="en-GB" dirty="0"/>
              <a:t>State two problems of working at full capacity</a:t>
            </a:r>
          </a:p>
          <a:p>
            <a:r>
              <a:rPr lang="en-GB" dirty="0"/>
              <a:t>State three ways to improve capacity utilisation</a:t>
            </a:r>
          </a:p>
        </p:txBody>
      </p:sp>
    </p:spTree>
    <p:extLst>
      <p:ext uri="{BB962C8B-B14F-4D97-AF65-F5344CB8AC3E}">
        <p14:creationId xmlns:p14="http://schemas.microsoft.com/office/powerpoint/2010/main" val="6896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Capacity Utilisation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71" y="332656"/>
            <a:ext cx="8229600" cy="1143000"/>
          </a:xfrm>
        </p:spPr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91" y="1556792"/>
            <a:ext cx="8640960" cy="516632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GB" dirty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GB" sz="2600" dirty="0"/>
              <a:t>Capacity Utilisation:</a:t>
            </a:r>
          </a:p>
          <a:p>
            <a:pPr marL="457200" lvl="1" indent="-457200">
              <a:buClr>
                <a:schemeClr val="accent3"/>
              </a:buClr>
              <a:buSzPct val="95000"/>
            </a:pPr>
            <a:r>
              <a:rPr lang="en-GB" sz="2600" dirty="0"/>
              <a:t>Explain the concept of capacity utilisation</a:t>
            </a:r>
          </a:p>
          <a:p>
            <a:pPr marL="457200" lvl="1" indent="-457200">
              <a:buClr>
                <a:schemeClr val="accent3"/>
              </a:buClr>
              <a:buSzPct val="95000"/>
            </a:pPr>
            <a:endParaRPr lang="en-GB" sz="2600" dirty="0"/>
          </a:p>
          <a:p>
            <a:pPr marL="457200" lvl="1" indent="-457200">
              <a:buClr>
                <a:schemeClr val="accent3"/>
              </a:buClr>
              <a:buSzPct val="95000"/>
            </a:pPr>
            <a:r>
              <a:rPr lang="en-GB" sz="2600" dirty="0"/>
              <a:t>Calculate and interpret capacity utilisation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endParaRPr lang="en-GB" sz="2600" dirty="0"/>
          </a:p>
          <a:p>
            <a:pPr marL="457200" lvl="1" indent="-457200">
              <a:buClr>
                <a:schemeClr val="accent3"/>
              </a:buClr>
              <a:buSzPct val="95000"/>
            </a:pPr>
            <a:r>
              <a:rPr lang="en-GB" sz="2600" dirty="0"/>
              <a:t>Evaluate the concept of capacity utilisation for a business and its stakeholders</a:t>
            </a:r>
          </a:p>
        </p:txBody>
      </p:sp>
    </p:spTree>
    <p:extLst>
      <p:ext uri="{BB962C8B-B14F-4D97-AF65-F5344CB8AC3E}">
        <p14:creationId xmlns:p14="http://schemas.microsoft.com/office/powerpoint/2010/main" val="104874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/>
              <a:t>Capacity Utilisation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229600" cy="52532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b="1" dirty="0"/>
              <a:t>Definition</a:t>
            </a: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Capacity utilisation is the proportion of maximum possible output that is currently being used.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Full capacity means that all employed factors of production are being used to their optimum levels of efficiency – producing the maximum level of output, given the business’s current investment levels.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GB" b="1" dirty="0"/>
              <a:t>Example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A football stadium is at full capacity (100%) when all the seats are filled.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A company producing 15,000 units a week when the factory is capable of producing 20,000 units has a capacity utilisation of 75%.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/>
              <a:t>Capacity Utilisation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229600" cy="52532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b="1" dirty="0"/>
              <a:t>When economy is booming…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Businesses are able to operate at full or near full capacity</a:t>
            </a:r>
          </a:p>
          <a:p>
            <a:pPr lvl="1">
              <a:lnSpc>
                <a:spcPct val="90000"/>
              </a:lnSpc>
            </a:pPr>
            <a:endParaRPr lang="en-GB" dirty="0"/>
          </a:p>
          <a:p>
            <a:pPr marL="274320" lvl="1" indent="-274320">
              <a:lnSpc>
                <a:spcPct val="90000"/>
              </a:lnSpc>
              <a:buClr>
                <a:schemeClr val="accent3"/>
              </a:buClr>
              <a:buSzPct val="95000"/>
              <a:buNone/>
            </a:pPr>
            <a:r>
              <a:rPr lang="en-GB" sz="2600" b="1" dirty="0"/>
              <a:t>At most other times…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Businesses will be operating below full capacity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They have the capability to produce greater levels of output than they are actually producing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Therefore spare capacity exists</a:t>
            </a:r>
          </a:p>
          <a:p>
            <a:pPr lvl="1"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652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Productive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Increasing capacity utilisation is likely to increase productive efficiency </a:t>
            </a:r>
            <a:r>
              <a:rPr lang="en-GB" sz="1400" dirty="0"/>
              <a:t>(production methods which minimise unit costs)</a:t>
            </a:r>
            <a:endParaRPr lang="en-GB" sz="2400" dirty="0"/>
          </a:p>
          <a:p>
            <a:r>
              <a:rPr lang="en-GB" sz="2400" dirty="0"/>
              <a:t>Economies of scale</a:t>
            </a:r>
          </a:p>
          <a:p>
            <a:r>
              <a:rPr lang="en-GB" sz="2400" dirty="0"/>
              <a:t>Capital equipment (fixed costs) costs do not change if used for 8 or 16 hours per day. </a:t>
            </a:r>
          </a:p>
          <a:p>
            <a:r>
              <a:rPr lang="en-GB" sz="2400" dirty="0"/>
              <a:t>Therefore it is important that capacity utilisation is as high as possible.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5866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103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sz="3800" dirty="0"/>
            </a:br>
            <a:r>
              <a:rPr lang="en-GB" sz="3800" b="1" dirty="0"/>
              <a:t>Capacity utilisation is measured as follows:</a:t>
            </a:r>
            <a:br>
              <a:rPr lang="en-GB" sz="3800" u="sng" dirty="0"/>
            </a:br>
            <a:endParaRPr lang="en-GB" sz="3800" u="sng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u="sng" dirty="0"/>
              <a:t>Current output  </a:t>
            </a:r>
            <a:r>
              <a:rPr lang="en-GB" sz="2800" dirty="0"/>
              <a:t>   x 100  		= 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/>
              <a:t>Maximum output  </a:t>
            </a:r>
            <a:br>
              <a:rPr lang="en-GB" sz="2800" dirty="0"/>
            </a:br>
            <a:r>
              <a:rPr lang="en-GB" sz="2800" dirty="0"/>
              <a:t>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NB  maximum possible output is at a point in time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dirty="0"/>
              <a:t>EG.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dirty="0"/>
              <a:t>44  X 100  = 73%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dirty="0"/>
              <a:t>60</a:t>
            </a:r>
            <a:br>
              <a:rPr lang="en-GB" sz="2000" dirty="0"/>
            </a:b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It is important that capacity utilisation is </a:t>
            </a:r>
            <a:r>
              <a:rPr lang="en-GB" sz="2000" b="1" dirty="0"/>
              <a:t>as high as possible </a:t>
            </a:r>
            <a:r>
              <a:rPr lang="en-GB" sz="2000" dirty="0"/>
              <a:t>because this </a:t>
            </a:r>
            <a:r>
              <a:rPr lang="en-GB" sz="2000" b="1" dirty="0"/>
              <a:t>reduces the share of fixed cost for each unit </a:t>
            </a:r>
            <a:r>
              <a:rPr lang="en-GB" sz="2000" dirty="0"/>
              <a:t>produced.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Firms with low capacity utilisation may have to “downsize” or “rationalise”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39552" y="4149080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452320" y="6200437"/>
            <a:ext cx="10081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Problems of spare capacity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759696"/>
          </a:xfrm>
        </p:spPr>
        <p:txBody>
          <a:bodyPr/>
          <a:lstStyle/>
          <a:p>
            <a:r>
              <a:rPr lang="en-GB" dirty="0"/>
              <a:t>Demotivation of staff</a:t>
            </a:r>
          </a:p>
          <a:p>
            <a:r>
              <a:rPr lang="en-GB" dirty="0"/>
              <a:t>Increased costs to the business</a:t>
            </a:r>
          </a:p>
          <a:p>
            <a:r>
              <a:rPr lang="en-GB" dirty="0"/>
              <a:t>Reduced profits</a:t>
            </a:r>
          </a:p>
          <a:p>
            <a:r>
              <a:rPr lang="en-GB" dirty="0"/>
              <a:t>Lack of return on capital investment</a:t>
            </a:r>
          </a:p>
        </p:txBody>
      </p:sp>
    </p:spTree>
    <p:extLst>
      <p:ext uri="{BB962C8B-B14F-4D97-AF65-F5344CB8AC3E}">
        <p14:creationId xmlns:p14="http://schemas.microsoft.com/office/powerpoint/2010/main" val="103390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66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Problems of Working at Full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44" y="2892221"/>
            <a:ext cx="8229600" cy="3975720"/>
          </a:xfrm>
        </p:spPr>
        <p:txBody>
          <a:bodyPr/>
          <a:lstStyle/>
          <a:p>
            <a:r>
              <a:rPr lang="en-GB" dirty="0"/>
              <a:t>Equipment breakdowns</a:t>
            </a:r>
          </a:p>
          <a:p>
            <a:r>
              <a:rPr lang="en-GB" dirty="0"/>
              <a:t>Strains managers and workers</a:t>
            </a:r>
          </a:p>
          <a:p>
            <a:r>
              <a:rPr lang="en-GB" dirty="0"/>
              <a:t>Subcontracted work may not be as efficient.  </a:t>
            </a:r>
          </a:p>
          <a:p>
            <a:r>
              <a:rPr lang="en-GB" dirty="0"/>
              <a:t>If no spare capacity new orders can not be taken.</a:t>
            </a:r>
          </a:p>
        </p:txBody>
      </p:sp>
    </p:spTree>
    <p:extLst>
      <p:ext uri="{BB962C8B-B14F-4D97-AF65-F5344CB8AC3E}">
        <p14:creationId xmlns:p14="http://schemas.microsoft.com/office/powerpoint/2010/main" val="1115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A642FF-BD8A-4C08-8FE2-802DDEB1A9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46AC9B-80F7-46C0-A80D-9B73BBB24B99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FAB8D57-4480-4FC4-A21F-E35D1767D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1249</TotalTime>
  <Words>590</Words>
  <Application>Microsoft Office PowerPoint</Application>
  <PresentationFormat>On-screen Show (4:3)</PresentationFormat>
  <Paragraphs>84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Constantia</vt:lpstr>
      <vt:lpstr>Wingdings</vt:lpstr>
      <vt:lpstr>Wingdings 2</vt:lpstr>
      <vt:lpstr>Flow</vt:lpstr>
      <vt:lpstr>Measuring Productivity Recap</vt:lpstr>
      <vt:lpstr>Capacity Utilisation</vt:lpstr>
      <vt:lpstr>Learning Objectives</vt:lpstr>
      <vt:lpstr>Capacity Utilisation</vt:lpstr>
      <vt:lpstr>Capacity Utilisation</vt:lpstr>
      <vt:lpstr>Productive Efficiency</vt:lpstr>
      <vt:lpstr> Capacity utilisation is measured as follows: </vt:lpstr>
      <vt:lpstr>Problems of spare capacity</vt:lpstr>
      <vt:lpstr>Problems of Working at Full Capacity</vt:lpstr>
      <vt:lpstr>How to Increase Capacity Utilisation (avoid spare capacity)</vt:lpstr>
      <vt:lpstr>Activities  </vt:lpstr>
      <vt:lpstr>Plenary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Utilization</dc:title>
  <dc:creator>rac</dc:creator>
  <cp:lastModifiedBy>Rebecca Crumpton</cp:lastModifiedBy>
  <cp:revision>69</cp:revision>
  <cp:lastPrinted>2017-03-17T17:10:30Z</cp:lastPrinted>
  <dcterms:created xsi:type="dcterms:W3CDTF">2007-02-19T12:04:21Z</dcterms:created>
  <dcterms:modified xsi:type="dcterms:W3CDTF">2021-04-27T15:28:24Z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