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332" r:id="rId2"/>
    <p:sldId id="333" r:id="rId3"/>
    <p:sldId id="325" r:id="rId4"/>
    <p:sldId id="326" r:id="rId5"/>
    <p:sldId id="327" r:id="rId6"/>
    <p:sldId id="328" r:id="rId7"/>
    <p:sldId id="329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39"/>
    <a:srgbClr val="D9D9D9"/>
    <a:srgbClr val="FFFFFF"/>
    <a:srgbClr val="9CD1E0"/>
    <a:srgbClr val="A7D6E3"/>
    <a:srgbClr val="B19FC5"/>
    <a:srgbClr val="B7CE88"/>
    <a:srgbClr val="CC7472"/>
    <a:srgbClr val="CCC0D9"/>
    <a:srgbClr val="D6E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5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6B26-8BC2-4E09-A5C0-6C53D93F3644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8D3C-1764-410E-BB61-9050A96EB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9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16C9-A098-8942-93A3-10B08AABA7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AC0C-F019-5F46-B460-A10892F86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75ACB-856D-4C0A-ADE2-0520CF0C188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2188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2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1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8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2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58713" y="2677302"/>
          <a:ext cx="10622915" cy="3285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739">
                  <a:extLst>
                    <a:ext uri="{9D8B030D-6E8A-4147-A177-3AD203B41FA5}">
                      <a16:colId xmlns:a16="http://schemas.microsoft.com/office/drawing/2014/main" val="1374657794"/>
                    </a:ext>
                  </a:extLst>
                </a:gridCol>
                <a:gridCol w="1179739">
                  <a:extLst>
                    <a:ext uri="{9D8B030D-6E8A-4147-A177-3AD203B41FA5}">
                      <a16:colId xmlns:a16="http://schemas.microsoft.com/office/drawing/2014/main" val="2302137561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3364717048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531586584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3427052743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3338371698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1307767434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400670698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3695209366"/>
                    </a:ext>
                  </a:extLst>
                </a:gridCol>
              </a:tblGrid>
              <a:tr h="1095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R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57610"/>
                  </a:ext>
                </a:extLst>
              </a:tr>
              <a:tr h="1095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U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G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31589"/>
                  </a:ext>
                </a:extLst>
              </a:tr>
              <a:tr h="1095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Y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W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Z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Q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399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8569" y="1147201"/>
            <a:ext cx="1036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Blink once on the required letter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Blink twice when the word is formed, like pressing a space bar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Blink rapidly for a mistake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705" y="6089051"/>
            <a:ext cx="11686212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b="1" dirty="0"/>
              <a:t>You have part of a sentence, the whole class will make a complete sentence</a:t>
            </a:r>
          </a:p>
        </p:txBody>
      </p:sp>
    </p:spTree>
    <p:extLst>
      <p:ext uri="{BB962C8B-B14F-4D97-AF65-F5344CB8AC3E}">
        <p14:creationId xmlns:p14="http://schemas.microsoft.com/office/powerpoint/2010/main" val="123796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3960"/>
            <a:ext cx="10820400" cy="4024125"/>
          </a:xfrm>
          <a:solidFill>
            <a:srgbClr val="FFFFFF">
              <a:alpha val="58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This isn’t an easy way to communicate and I hope Gemma isn’t going to make us write an essay like this, let alone a book</a:t>
            </a:r>
          </a:p>
          <a:p>
            <a:pPr marL="0" indent="0">
              <a:buNone/>
            </a:pPr>
            <a:endParaRPr lang="en-GB" sz="1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This </a:t>
            </a:r>
            <a:r>
              <a:rPr lang="en-GB" sz="2400" dirty="0" err="1"/>
              <a:t>isnt</a:t>
            </a:r>
            <a:r>
              <a:rPr lang="en-GB" sz="2400" dirty="0"/>
              <a:t> an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easy way to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communicate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and I hope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Gemma </a:t>
            </a:r>
            <a:r>
              <a:rPr lang="en-GB" sz="2400" dirty="0"/>
              <a:t>isn’t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going to make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us write an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essay like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this let alone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 a book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269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34A04-F882-BB43-ABC1-8EE254BD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0" t="9200" r="6038" b="10330"/>
          <a:stretch/>
        </p:blipFill>
        <p:spPr>
          <a:xfrm>
            <a:off x="126607" y="120525"/>
            <a:ext cx="11980985" cy="6568663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5BE823-5538-044A-B140-44543236215D}"/>
              </a:ext>
            </a:extLst>
          </p:cNvPr>
          <p:cNvSpPr/>
          <p:nvPr/>
        </p:nvSpPr>
        <p:spPr>
          <a:xfrm>
            <a:off x="3229151" y="2019931"/>
            <a:ext cx="1596067" cy="638863"/>
          </a:xfrm>
          <a:prstGeom prst="roundRect">
            <a:avLst/>
          </a:prstGeom>
          <a:noFill/>
          <a:ln w="38100">
            <a:solidFill>
              <a:srgbClr val="BAD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F77483-58FB-B04F-B0C6-7559FB9B4E93}"/>
              </a:ext>
            </a:extLst>
          </p:cNvPr>
          <p:cNvSpPr/>
          <p:nvPr/>
        </p:nvSpPr>
        <p:spPr>
          <a:xfrm>
            <a:off x="5583037" y="3394536"/>
            <a:ext cx="1549283" cy="628824"/>
          </a:xfrm>
          <a:prstGeom prst="roundRect">
            <a:avLst/>
          </a:prstGeom>
          <a:noFill/>
          <a:ln w="38100">
            <a:solidFill>
              <a:srgbClr val="D92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A2EE63-19E6-F84A-83A7-D6B86FD0E138}"/>
              </a:ext>
            </a:extLst>
          </p:cNvPr>
          <p:cNvSpPr/>
          <p:nvPr/>
        </p:nvSpPr>
        <p:spPr>
          <a:xfrm>
            <a:off x="7874260" y="2019931"/>
            <a:ext cx="1621432" cy="638863"/>
          </a:xfrm>
          <a:prstGeom prst="roundRect">
            <a:avLst/>
          </a:prstGeom>
          <a:noFill/>
          <a:ln w="38100">
            <a:solidFill>
              <a:srgbClr val="006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5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B258-F66F-44DE-B42E-1C96306D365F}"/>
              </a:ext>
            </a:extLst>
          </p:cNvPr>
          <p:cNvSpPr txBox="1">
            <a:spLocks/>
          </p:cNvSpPr>
          <p:nvPr/>
        </p:nvSpPr>
        <p:spPr>
          <a:xfrm>
            <a:off x="872236" y="283476"/>
            <a:ext cx="10968312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/>
              <a:t>Aesthetics: </a:t>
            </a:r>
            <a:r>
              <a:rPr lang="en-GB" sz="2200" i="1" dirty="0"/>
              <a:t>Concerned with beauty or the appreciation of beauty</a:t>
            </a:r>
            <a:endParaRPr lang="en-GB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668694" y="1225690"/>
            <a:ext cx="11031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1"/>
                </a:solidFill>
              </a:rPr>
              <a:t>How are the elements of film form used to create aesthetic effect in this sequence?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•  </a:t>
            </a:r>
            <a:r>
              <a:rPr lang="en-GB" sz="2000" b="1" u="sng" dirty="0">
                <a:solidFill>
                  <a:schemeClr val="accent1"/>
                </a:solidFill>
              </a:rPr>
              <a:t>Does the beauty of this moment in the film also propel the narrative forward?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•  </a:t>
            </a:r>
            <a:r>
              <a:rPr lang="en-GB" sz="2000" b="1" u="sng" dirty="0">
                <a:solidFill>
                  <a:schemeClr val="accent1"/>
                </a:solidFill>
              </a:rPr>
              <a:t>Does the narrative pause to allow the spectator to appreciate the aesthetic qualities</a:t>
            </a:r>
          </a:p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schemeClr val="accent1"/>
                </a:solidFill>
              </a:rPr>
              <a:t>of the film?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•  Does the decision to create a strong aesthetic effect suggest something about the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film’s key message?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•  Is the aesthetic effect in this sequence typical of this filmmaker?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•  How is the pace of the film being managed?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•  </a:t>
            </a:r>
            <a:r>
              <a:rPr lang="en-GB" sz="2000" b="1" u="sng" dirty="0">
                <a:solidFill>
                  <a:schemeClr val="accent1"/>
                </a:solidFill>
              </a:rPr>
              <a:t>How is the look of the film being created?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•  </a:t>
            </a:r>
            <a:r>
              <a:rPr lang="en-GB" sz="2000" b="1" u="sng" dirty="0">
                <a:solidFill>
                  <a:schemeClr val="accent1"/>
                </a:solidFill>
              </a:rPr>
              <a:t>How is sound design contributing to effect and audience response?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•  How is choreography of actors within space being exploited?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•  </a:t>
            </a:r>
            <a:r>
              <a:rPr lang="en-GB" sz="2000" b="1" u="sng" dirty="0">
                <a:solidFill>
                  <a:schemeClr val="accent1"/>
                </a:solidFill>
              </a:rPr>
              <a:t>How is set design contributing to the film at any given moment?</a:t>
            </a:r>
          </a:p>
        </p:txBody>
      </p:sp>
    </p:spTree>
    <p:extLst>
      <p:ext uri="{BB962C8B-B14F-4D97-AF65-F5344CB8AC3E}">
        <p14:creationId xmlns:p14="http://schemas.microsoft.com/office/powerpoint/2010/main" val="288637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031"/>
          <a:stretch/>
        </p:blipFill>
        <p:spPr>
          <a:xfrm>
            <a:off x="643812" y="133758"/>
            <a:ext cx="10576638" cy="672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3486">
            <a:off x="5972835" y="1791766"/>
            <a:ext cx="388279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‘ASETHETIC CHALLENGE’ ON GOL</a:t>
            </a:r>
          </a:p>
          <a:p>
            <a:r>
              <a:rPr lang="en-GB" b="1" dirty="0"/>
              <a:t>.pub</a:t>
            </a:r>
          </a:p>
          <a:p>
            <a:r>
              <a:rPr lang="en-GB" b="1" dirty="0"/>
              <a:t>.</a:t>
            </a:r>
            <a:r>
              <a:rPr lang="en-GB" b="1" dirty="0" err="1"/>
              <a:t>docx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8288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03" y="27685"/>
            <a:ext cx="9810652" cy="6830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979">
            <a:off x="5136606" y="780333"/>
            <a:ext cx="5664957" cy="5078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Some general notes/pointers on aesthetics…</a:t>
            </a:r>
            <a:br>
              <a:rPr lang="en-GB" b="1" dirty="0"/>
            </a:br>
            <a:endParaRPr lang="en-GB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The use of in camera techniques (DVD extras)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The obsessive and claustrophobic use of point-of-view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The pauses and escape of the fantasy scenes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The sound perspective, including inner monologue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Lack of non-diegetic sound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The fact that it was shot at the real location, the coldness of the hospital, the freedom of the beach and his fantasy locations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CFC1-7CAA-A543-9DD5-D236DEFE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495E-98DB-CF4F-9EE3-B1AFE512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Explore how aesthetic effects are created in your chosen film. Illustrate your answer by close reference to at least one sequence from your chosen film. 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In your answer, consider: </a:t>
            </a:r>
          </a:p>
          <a:p>
            <a:pPr lvl="1"/>
            <a:r>
              <a:rPr lang="en-GB" sz="2400" dirty="0"/>
              <a:t>What you understand by an 'aesthetic effect’</a:t>
            </a:r>
          </a:p>
          <a:p>
            <a:pPr lvl="1"/>
            <a:r>
              <a:rPr lang="en-GB" sz="2400" dirty="0"/>
              <a:t>Examples of how key elements of film form from your chosen film create an aesthetic effect</a:t>
            </a:r>
          </a:p>
          <a:p>
            <a:pPr lvl="1"/>
            <a:r>
              <a:rPr lang="en-GB" sz="2400" dirty="0"/>
              <a:t>How an aesthetic effect is created in at least one sequence from your film. 									[20] </a:t>
            </a:r>
          </a:p>
        </p:txBody>
      </p:sp>
    </p:spTree>
    <p:extLst>
      <p:ext uri="{BB962C8B-B14F-4D97-AF65-F5344CB8AC3E}">
        <p14:creationId xmlns:p14="http://schemas.microsoft.com/office/powerpoint/2010/main" val="13692244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55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E393B"/>
      </a:accent1>
      <a:accent2>
        <a:srgbClr val="9E1A1D"/>
      </a:accent2>
      <a:accent3>
        <a:srgbClr val="F4BEBF"/>
      </a:accent3>
      <a:accent4>
        <a:srgbClr val="7F7F7F"/>
      </a:accent4>
      <a:accent5>
        <a:srgbClr val="BFBFBF"/>
      </a:accent5>
      <a:accent6>
        <a:srgbClr val="DE393B"/>
      </a:accent6>
      <a:hlink>
        <a:srgbClr val="DE393B"/>
      </a:hlink>
      <a:folHlink>
        <a:srgbClr val="9E1A1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435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Century Gothic</vt:lpstr>
      <vt:lpstr>Times New Roman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Scaphandre et le Papillon/  The Diving Bell and the Butterfly</dc:title>
  <dc:creator>Karina Free</dc:creator>
  <cp:lastModifiedBy>Gemma Stevens</cp:lastModifiedBy>
  <cp:revision>101</cp:revision>
  <cp:lastPrinted>2019-02-28T09:17:45Z</cp:lastPrinted>
  <dcterms:created xsi:type="dcterms:W3CDTF">2019-02-21T10:07:00Z</dcterms:created>
  <dcterms:modified xsi:type="dcterms:W3CDTF">2021-04-28T10:16:08Z</dcterms:modified>
</cp:coreProperties>
</file>