
<file path=[Content_Types].xml><?xml version="1.0" encoding="utf-8"?>
<Types xmlns="http://schemas.openxmlformats.org/package/2006/content-types">
  <Default Extension="jpeg" ContentType="image/jpeg"/>
  <Default Extension="jpg&amp;ehk=pfcN2224DdGLZeJ2qah6pA&amp;r=0&amp;pid=OfficeInsert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05" r:id="rId2"/>
    <p:sldId id="309" r:id="rId3"/>
    <p:sldId id="313" r:id="rId4"/>
    <p:sldId id="314" r:id="rId5"/>
    <p:sldId id="315" r:id="rId6"/>
    <p:sldId id="316" r:id="rId7"/>
    <p:sldId id="31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2208" autoAdjust="0"/>
  </p:normalViewPr>
  <p:slideViewPr>
    <p:cSldViewPr>
      <p:cViewPr varScale="1">
        <p:scale>
          <a:sx n="102" d="100"/>
          <a:sy n="102" d="100"/>
        </p:scale>
        <p:origin x="134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28D1A-3ED9-4BE9-8E2C-8F369F1D3A80}" type="datetimeFigureOut">
              <a:rPr lang="en-GB" smtClean="0"/>
              <a:t>29/04/2021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B8B280-E7FC-4DB2-BFBC-A1B8289625A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245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4/29/2021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 dirty="0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4/29/2021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4/29/2021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lementaryrockets.wikispaces.com/Self%2C+Social%2C+and+Moral+Development+" TargetMode="External"/><Relationship Id="rId2" Type="http://schemas.openxmlformats.org/officeDocument/2006/relationships/image" Target="../media/image2.jpg&amp;ehk=pfcN2224DdGLZeJ2qah6pA&amp;r=0&amp;pid=OfficeInsert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BC804A-8F39-4CA9-973D-D46F9ABE02CC}"/>
              </a:ext>
            </a:extLst>
          </p:cNvPr>
          <p:cNvSpPr txBox="1"/>
          <p:nvPr/>
        </p:nvSpPr>
        <p:spPr>
          <a:xfrm>
            <a:off x="1835696" y="1196752"/>
            <a:ext cx="55446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sz="3600" b="1" dirty="0">
                <a:solidFill>
                  <a:srgbClr val="0070C0"/>
                </a:solidFill>
                <a:latin typeface="Lucida Sans Unicode" panose="020B0602030504020204" pitchFamily="34" charset="0"/>
              </a:rPr>
              <a:t>Cache Level 2 Award in Child Development &amp; Care </a:t>
            </a:r>
            <a:endParaRPr lang="en-GB" sz="3200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6714BB-326F-439A-BEE7-8753736A4E63}"/>
              </a:ext>
            </a:extLst>
          </p:cNvPr>
          <p:cNvSpPr txBox="1"/>
          <p:nvPr/>
        </p:nvSpPr>
        <p:spPr>
          <a:xfrm>
            <a:off x="971600" y="3789040"/>
            <a:ext cx="7344816" cy="2016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2" name="Picture 11" descr="A drawing of a cartoon character&#10;&#10;Description generated with high confidence">
            <a:extLst>
              <a:ext uri="{FF2B5EF4-FFF2-40B4-BE49-F238E27FC236}">
                <a16:creationId xmlns:a16="http://schemas.microsoft.com/office/drawing/2014/main" id="{49ED7CB8-39AD-4CFF-91B9-922662AA8A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3143250" y="3212976"/>
            <a:ext cx="3949030" cy="3386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495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FD07C49-7D7D-4C22-B704-D20878E1F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/>
          <a:lstStyle/>
          <a:p>
            <a:pPr marL="109728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This is about movements that children make and can be divided into: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Fine Motor Movements –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small movements often made using hands such as picking up a spoon or using a pencil.</a:t>
            </a:r>
          </a:p>
          <a:p>
            <a:pPr marL="109728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Gross Motor Movements –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large movements such as running, balancing &amp; throwing.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5E37888-D76A-45F1-A1C7-F12FE41D8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0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3908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A70BD4E-46A3-4F06-950B-E98FD83568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634838"/>
              </p:ext>
            </p:extLst>
          </p:nvPr>
        </p:nvGraphicFramePr>
        <p:xfrm>
          <a:off x="429065" y="1344101"/>
          <a:ext cx="8229600" cy="4893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6666">
                  <a:extLst>
                    <a:ext uri="{9D8B030D-6E8A-4147-A177-3AD203B41FA5}">
                      <a16:colId xmlns:a16="http://schemas.microsoft.com/office/drawing/2014/main" val="3710219349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1933981165"/>
                    </a:ext>
                  </a:extLst>
                </a:gridCol>
                <a:gridCol w="3274542">
                  <a:extLst>
                    <a:ext uri="{9D8B030D-6E8A-4147-A177-3AD203B41FA5}">
                      <a16:colId xmlns:a16="http://schemas.microsoft.com/office/drawing/2014/main" val="2703233232"/>
                    </a:ext>
                  </a:extLst>
                </a:gridCol>
              </a:tblGrid>
              <a:tr h="530542">
                <a:tc>
                  <a:txBody>
                    <a:bodyPr/>
                    <a:lstStyle/>
                    <a:p>
                      <a:r>
                        <a:rPr lang="en-GB" sz="2400" dirty="0"/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Fine Motor Skills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/>
                        <a:t>Gross Motor Skills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993543"/>
                  </a:ext>
                </a:extLst>
              </a:tr>
              <a:tr h="866203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3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Clasps &amp; unclasps hands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Moves head to watch things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980069"/>
                  </a:ext>
                </a:extLst>
              </a:tr>
              <a:tr h="1058692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</a:rPr>
                        <a:t>6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pass a toy between hands</a:t>
                      </a:r>
                    </a:p>
                    <a:p>
                      <a:r>
                        <a:rPr lang="en-GB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reach &amp; grasp toys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sit with support</a:t>
                      </a:r>
                    </a:p>
                    <a:p>
                      <a:r>
                        <a:rPr lang="en-GB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roll from front to back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784069"/>
                  </a:ext>
                </a:extLst>
              </a:tr>
              <a:tr h="1379508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Can hold &amp; bite crusts of bread</a:t>
                      </a:r>
                    </a:p>
                    <a:p>
                      <a:r>
                        <a:rPr lang="en-GB" sz="2000" b="1" dirty="0"/>
                        <a:t>Can hold cup or bottle</a:t>
                      </a:r>
                    </a:p>
                    <a:p>
                      <a:r>
                        <a:rPr lang="en-GB" sz="2000" b="1" dirty="0"/>
                        <a:t>Can use a rattle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/>
                        <a:t>Can sit up alone</a:t>
                      </a:r>
                    </a:p>
                    <a:p>
                      <a:r>
                        <a:rPr lang="en-GB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Attempt to crawl</a:t>
                      </a:r>
                    </a:p>
                    <a:p>
                      <a:r>
                        <a:rPr lang="en-GB" sz="2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Stands holding up</a:t>
                      </a:r>
                    </a:p>
                    <a:p>
                      <a:endParaRPr lang="en-GB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794481"/>
                  </a:ext>
                </a:extLst>
              </a:tr>
              <a:tr h="1058692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months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Points to objects</a:t>
                      </a:r>
                    </a:p>
                    <a:p>
                      <a:r>
                        <a:rPr kumimoji="0" lang="en-GB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 pass toys to adults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20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Stands alone</a:t>
                      </a:r>
                    </a:p>
                    <a:p>
                      <a:r>
                        <a:rPr kumimoji="0" lang="en-GB" sz="20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 walk holding onto furniture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5820700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ACB49F8C-98A6-4F6F-A192-7E704BCE4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>
                <a:solidFill>
                  <a:srgbClr val="0070C0"/>
                </a:solidFill>
              </a:rPr>
              <a:t>Baby’s First Year</a:t>
            </a:r>
          </a:p>
        </p:txBody>
      </p:sp>
    </p:spTree>
    <p:extLst>
      <p:ext uri="{BB962C8B-B14F-4D97-AF65-F5344CB8AC3E}">
        <p14:creationId xmlns:p14="http://schemas.microsoft.com/office/powerpoint/2010/main" val="426494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1A0D3BE-2D08-4AD3-B9D6-4FE9735F24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1063448"/>
              </p:ext>
            </p:extLst>
          </p:nvPr>
        </p:nvGraphicFramePr>
        <p:xfrm>
          <a:off x="302841" y="1144774"/>
          <a:ext cx="8383959" cy="5621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455">
                  <a:extLst>
                    <a:ext uri="{9D8B030D-6E8A-4147-A177-3AD203B41FA5}">
                      <a16:colId xmlns:a16="http://schemas.microsoft.com/office/drawing/2014/main" val="806187947"/>
                    </a:ext>
                  </a:extLst>
                </a:gridCol>
                <a:gridCol w="3164959">
                  <a:extLst>
                    <a:ext uri="{9D8B030D-6E8A-4147-A177-3AD203B41FA5}">
                      <a16:colId xmlns:a16="http://schemas.microsoft.com/office/drawing/2014/main" val="3026674270"/>
                    </a:ext>
                  </a:extLst>
                </a:gridCol>
                <a:gridCol w="3898545">
                  <a:extLst>
                    <a:ext uri="{9D8B030D-6E8A-4147-A177-3AD203B41FA5}">
                      <a16:colId xmlns:a16="http://schemas.microsoft.com/office/drawing/2014/main" val="1293996720"/>
                    </a:ext>
                  </a:extLst>
                </a:gridCol>
              </a:tblGrid>
              <a:tr h="774132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Fine Motor Skills</a:t>
                      </a:r>
                    </a:p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Gross Motor Skills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747189"/>
                  </a:ext>
                </a:extLst>
              </a:tr>
              <a:tr h="1806308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1-2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Picks up objects between thumb &amp; finger – pincer grasp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use a spoon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hold a cup &amp; drink from 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From18 months is walking well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Enjoys climbing into low chairs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Pushes or pulls toys on floor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4315170"/>
                  </a:ext>
                </a:extLst>
              </a:tr>
              <a:tr h="2878178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2-3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a spoon to feed themselves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Develops preferred hand to hold pencils &amp; objects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build a tower of 7 or  more cubes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make circular marks and pencil or paint lines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Walks upstairs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Climbing frame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throw a ball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ride a tricycle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kick a ball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4083456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1EC985ED-DA4B-40A5-A858-DC57811B6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dirty="0">
                <a:solidFill>
                  <a:srgbClr val="0070C0"/>
                </a:solidFill>
              </a:rPr>
              <a:t>One to Three Years</a:t>
            </a:r>
            <a:endParaRPr lang="en-GB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709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1D5D80-6FB6-40B2-8CEC-003A8FF365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050248"/>
              </p:ext>
            </p:extLst>
          </p:nvPr>
        </p:nvGraphicFramePr>
        <p:xfrm>
          <a:off x="457200" y="1481138"/>
          <a:ext cx="82296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48">
                  <a:extLst>
                    <a:ext uri="{9D8B030D-6E8A-4147-A177-3AD203B41FA5}">
                      <a16:colId xmlns:a16="http://schemas.microsoft.com/office/drawing/2014/main" val="2478127507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1857657475"/>
                    </a:ext>
                  </a:extLst>
                </a:gridCol>
                <a:gridCol w="3538736">
                  <a:extLst>
                    <a:ext uri="{9D8B030D-6E8A-4147-A177-3AD203B41FA5}">
                      <a16:colId xmlns:a16="http://schemas.microsoft.com/office/drawing/2014/main" val="34944843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Fine Motor Skills</a:t>
                      </a:r>
                    </a:p>
                    <a:p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Gross Motor Skills</a:t>
                      </a:r>
                    </a:p>
                    <a:p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33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build a tower of 9 cubes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Threads large wooden beads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Holds pencil in preferred hand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Cuts with scissors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Jumps from low step with two feet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Walks up &amp; downstairs with one foot on each stair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steer a tricycle &amp; take corners</a:t>
                      </a:r>
                    </a:p>
                    <a:p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610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use a knife &amp; fork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dress &amp; undress but not 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Using laces, buttons or zips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thread small beads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use jigsaws &amp; toys with small parts</a:t>
                      </a:r>
                    </a:p>
                    <a:p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sit with knees crossed 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stand &amp; run on tiptoes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bounce &amp; catch a large ball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171911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3175FFCB-3A56-48C1-AD9C-E1113E9AC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dirty="0">
                <a:solidFill>
                  <a:srgbClr val="0070C0"/>
                </a:solidFill>
              </a:rPr>
              <a:t>Three to Four Years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2577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0E2B61F-03F6-49E8-9B8C-11D3989F2C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6159264"/>
              </p:ext>
            </p:extLst>
          </p:nvPr>
        </p:nvGraphicFramePr>
        <p:xfrm>
          <a:off x="457200" y="1481138"/>
          <a:ext cx="8507288" cy="3676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761">
                  <a:extLst>
                    <a:ext uri="{9D8B030D-6E8A-4147-A177-3AD203B41FA5}">
                      <a16:colId xmlns:a16="http://schemas.microsoft.com/office/drawing/2014/main" val="982467012"/>
                    </a:ext>
                  </a:extLst>
                </a:gridCol>
                <a:gridCol w="3400151">
                  <a:extLst>
                    <a:ext uri="{9D8B030D-6E8A-4147-A177-3AD203B41FA5}">
                      <a16:colId xmlns:a16="http://schemas.microsoft.com/office/drawing/2014/main" val="2671203184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121957203"/>
                    </a:ext>
                  </a:extLst>
                </a:gridCol>
              </a:tblGrid>
              <a:tr h="902304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</a:p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Fine Motor Skills</a:t>
                      </a:r>
                    </a:p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Gross Motor </a:t>
                      </a:r>
                      <a:r>
                        <a:rPr lang="en-GB" sz="2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Skills</a:t>
                      </a:r>
                    </a:p>
                    <a:p>
                      <a:endParaRPr lang="en-GB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106023"/>
                  </a:ext>
                </a:extLst>
              </a:tr>
              <a:tr h="2773750"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thread a large needle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sew large stitches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copy name 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write simple words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colour inside shapes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use scissors to cut along a line</a:t>
                      </a:r>
                    </a:p>
                    <a:p>
                      <a:endParaRPr lang="en-GB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walk along a narrow line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stand on one foot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skip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move to music</a:t>
                      </a:r>
                    </a:p>
                    <a:p>
                      <a:r>
                        <a:rPr lang="en-GB" sz="2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 hop on each foot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489485"/>
                  </a:ext>
                </a:extLst>
              </a:tr>
            </a:tbl>
          </a:graphicData>
        </a:graphic>
      </p:graphicFrame>
      <p:sp>
        <p:nvSpPr>
          <p:cNvPr id="3" name="Title 2">
            <a:extLst>
              <a:ext uri="{FF2B5EF4-FFF2-40B4-BE49-F238E27FC236}">
                <a16:creationId xmlns:a16="http://schemas.microsoft.com/office/drawing/2014/main" id="{924C4EE3-8C0B-4F2E-902C-B457BC9C3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400" dirty="0">
                <a:solidFill>
                  <a:srgbClr val="0070C0"/>
                </a:solidFill>
              </a:rPr>
              <a:t>Aged Five Years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4139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53E0C6E-202D-4CD3-A600-93CE6A5942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52"/>
          </a:xfrm>
        </p:spPr>
        <p:txBody>
          <a:bodyPr>
            <a:normAutofit lnSpcReduction="10000"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By giving babies &amp; children opportunities to move &amp; explore. Babies need time to on the floor on their tummies to develop their muscles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Babies need to be able to learn to stand &amp; walk by using furniture &amp; holding adults hand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Older children need space to learn to run, climb, kick &amp; throw a ball.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Children need to do be encouraged to be independent like feeding &amp; dressing themselves</a:t>
            </a:r>
          </a:p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Benefit from playing with toys as well as being able to draw, paint and use dough, sand &amp; water.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8EDFF6A-4EB2-477D-AF07-EA9CD7097E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r>
              <a:rPr lang="en-GB" sz="3200" dirty="0">
                <a:solidFill>
                  <a:schemeClr val="accent1"/>
                </a:solidFill>
              </a:rPr>
              <a:t>How adults can support physical development</a:t>
            </a:r>
          </a:p>
        </p:txBody>
      </p:sp>
    </p:spTree>
    <p:extLst>
      <p:ext uri="{BB962C8B-B14F-4D97-AF65-F5344CB8AC3E}">
        <p14:creationId xmlns:p14="http://schemas.microsoft.com/office/powerpoint/2010/main" val="2071421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1077</TotalTime>
  <Words>522</Words>
  <Application>Microsoft Office PowerPoint</Application>
  <PresentationFormat>On-screen Show (4:3)</PresentationFormat>
  <Paragraphs>95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Default Theme</vt:lpstr>
      <vt:lpstr>PowerPoint Presentation</vt:lpstr>
      <vt:lpstr> Physical Development  </vt:lpstr>
      <vt:lpstr>Baby’s First Year</vt:lpstr>
      <vt:lpstr>One to Three Years</vt:lpstr>
      <vt:lpstr>Three to Four Years</vt:lpstr>
      <vt:lpstr>Aged Five Years</vt:lpstr>
      <vt:lpstr>How adults can support physical development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</dc:title>
  <dc:creator>Marion</dc:creator>
  <cp:lastModifiedBy>Yasmin Mukadam</cp:lastModifiedBy>
  <cp:revision>152</cp:revision>
  <dcterms:created xsi:type="dcterms:W3CDTF">2013-08-21T18:21:49Z</dcterms:created>
  <dcterms:modified xsi:type="dcterms:W3CDTF">2021-04-29T11:53:42Z</dcterms:modified>
</cp:coreProperties>
</file>