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56" r:id="rId4"/>
    <p:sldId id="258" r:id="rId5"/>
    <p:sldId id="259" r:id="rId6"/>
    <p:sldId id="260" r:id="rId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8" d="100"/>
          <a:sy n="88" d="100"/>
        </p:scale>
        <p:origin x="69"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3F8E9255-F13E-4712-BF7B-112965715F88}" type="datetimeFigureOut">
              <a:rPr lang="en-GB" smtClean="0"/>
              <a:t>17/10/2022</a:t>
            </a:fld>
            <a:endParaRPr lang="en-GB"/>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A9FE684-2DB1-4558-B677-3DDFB8D478FB}" type="slidenum">
              <a:rPr lang="en-GB" smtClean="0"/>
              <a:t>‹#›</a:t>
            </a:fld>
            <a:endParaRPr lang="en-GB"/>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859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8E9255-F13E-4712-BF7B-112965715F88}"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3995036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8E9255-F13E-4712-BF7B-112965715F88}"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74816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8E9255-F13E-4712-BF7B-112965715F88}"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308464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8E9255-F13E-4712-BF7B-112965715F88}"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FE684-2DB1-4558-B677-3DDFB8D478FB}" type="slidenum">
              <a:rPr lang="en-GB" smtClean="0"/>
              <a:t>‹#›</a:t>
            </a:fld>
            <a:endParaRPr lang="en-GB"/>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358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8E9255-F13E-4712-BF7B-112965715F88}" type="datetimeFigureOut">
              <a:rPr lang="en-GB" smtClean="0"/>
              <a:t>17/10/2022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4011392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8E9255-F13E-4712-BF7B-112965715F88}" type="datetimeFigureOut">
              <a:rPr lang="en-GB" smtClean="0"/>
              <a:t>17/10/2022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44435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8E9255-F13E-4712-BF7B-112965715F88}" type="datetimeFigureOut">
              <a:rPr lang="en-GB" smtClean="0"/>
              <a:t>17/10/2022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2170720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E9255-F13E-4712-BF7B-112965715F88}" type="datetimeFigureOut">
              <a:rPr lang="en-GB" smtClean="0"/>
              <a:t>17/10/2022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3056318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8E9255-F13E-4712-BF7B-112965715F88}" type="datetimeFigureOut">
              <a:rPr lang="en-GB" smtClean="0"/>
              <a:t>17/10/2022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4148421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8E9255-F13E-4712-BF7B-112965715F88}" type="datetimeFigureOut">
              <a:rPr lang="en-GB" smtClean="0"/>
              <a:t>17/10/2022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FE684-2DB1-4558-B677-3DDFB8D478FB}" type="slidenum">
              <a:rPr lang="en-GB" smtClean="0"/>
              <a:t>‹#›</a:t>
            </a:fld>
            <a:endParaRPr lang="en-GB"/>
          </a:p>
        </p:txBody>
      </p:sp>
    </p:spTree>
    <p:extLst>
      <p:ext uri="{BB962C8B-B14F-4D97-AF65-F5344CB8AC3E}">
        <p14:creationId xmlns:p14="http://schemas.microsoft.com/office/powerpoint/2010/main" val="124460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3F8E9255-F13E-4712-BF7B-112965715F88}" type="datetimeFigureOut">
              <a:rPr lang="en-GB" smtClean="0"/>
              <a:t>17/10/2022</a:t>
            </a:fld>
            <a:endParaRPr lang="en-GB"/>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A9FE684-2DB1-4558-B677-3DDFB8D478FB}" type="slidenum">
              <a:rPr lang="en-GB" smtClean="0"/>
              <a:t>‹#›</a:t>
            </a:fld>
            <a:endParaRPr lang="en-GB"/>
          </a:p>
        </p:txBody>
      </p:sp>
    </p:spTree>
    <p:extLst>
      <p:ext uri="{BB962C8B-B14F-4D97-AF65-F5344CB8AC3E}">
        <p14:creationId xmlns:p14="http://schemas.microsoft.com/office/powerpoint/2010/main" val="2080715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0F30BB5-7BA0-4D79-B51D-809B0D796A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0"/>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D6283E-4DE0-4052-9011-0C2EA2AC98FF}"/>
              </a:ext>
            </a:extLst>
          </p:cNvPr>
          <p:cNvSpPr>
            <a:spLocks noGrp="1"/>
          </p:cNvSpPr>
          <p:nvPr>
            <p:ph type="title"/>
          </p:nvPr>
        </p:nvSpPr>
        <p:spPr>
          <a:xfrm>
            <a:off x="4463143" y="821636"/>
            <a:ext cx="7614557" cy="5197425"/>
          </a:xfrm>
        </p:spPr>
        <p:txBody>
          <a:bodyPr vert="horz" lIns="91440" tIns="45720" rIns="91440" bIns="45720" rtlCol="0" anchor="ctr">
            <a:normAutofit/>
          </a:bodyPr>
          <a:lstStyle/>
          <a:p>
            <a:pPr algn="ctr">
              <a:lnSpc>
                <a:spcPct val="85000"/>
              </a:lnSpc>
            </a:pPr>
            <a:r>
              <a:rPr lang="en-US" b="1" cap="all" dirty="0">
                <a:solidFill>
                  <a:schemeClr val="tx1"/>
                </a:solidFill>
              </a:rPr>
              <a:t>NAME:</a:t>
            </a:r>
            <a:br>
              <a:rPr lang="en-US" b="1" cap="all" dirty="0">
                <a:solidFill>
                  <a:schemeClr val="tx1"/>
                </a:solidFill>
              </a:rPr>
            </a:br>
            <a:r>
              <a:rPr lang="en-US" b="1" cap="all" dirty="0">
                <a:solidFill>
                  <a:schemeClr val="tx1"/>
                </a:solidFill>
              </a:rPr>
              <a:t>CACHE PIN NO: </a:t>
            </a:r>
            <a:br>
              <a:rPr lang="en-US" b="1" cap="all" dirty="0">
                <a:solidFill>
                  <a:schemeClr val="tx1"/>
                </a:solidFill>
              </a:rPr>
            </a:br>
            <a:r>
              <a:rPr lang="en-US" b="1" cap="all" dirty="0">
                <a:solidFill>
                  <a:schemeClr val="tx1"/>
                </a:solidFill>
              </a:rPr>
              <a:t>Assignment B2</a:t>
            </a:r>
            <a:br>
              <a:rPr lang="en-US" b="1" cap="all" dirty="0">
                <a:solidFill>
                  <a:schemeClr val="tx1"/>
                </a:solidFill>
              </a:rPr>
            </a:br>
            <a:br>
              <a:rPr lang="en-US" b="1" cap="all" dirty="0">
                <a:solidFill>
                  <a:schemeClr val="tx1"/>
                </a:solidFill>
              </a:rPr>
            </a:br>
            <a:r>
              <a:rPr lang="en-US" b="1" cap="all" dirty="0">
                <a:solidFill>
                  <a:schemeClr val="accent5">
                    <a:lumMod val="75000"/>
                  </a:schemeClr>
                </a:solidFill>
                <a:latin typeface="Amasis MT Pro" panose="020B0604020202020204" pitchFamily="18" charset="0"/>
              </a:rPr>
              <a:t>Observation  booklet for HARRY</a:t>
            </a:r>
          </a:p>
        </p:txBody>
      </p:sp>
      <p:sp>
        <p:nvSpPr>
          <p:cNvPr id="15" name="Rectangle 14">
            <a:extLst>
              <a:ext uri="{FF2B5EF4-FFF2-40B4-BE49-F238E27FC236}">
                <a16:creationId xmlns:a16="http://schemas.microsoft.com/office/drawing/2014/main" id="{44F561C9-F335-45B4-A0DC-68F946099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39821"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03844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81F6FA6-833E-4D1F-940A-F1B20F46B9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D6283E-4DE0-4052-9011-0C2EA2AC98FF}"/>
              </a:ext>
            </a:extLst>
          </p:cNvPr>
          <p:cNvSpPr>
            <a:spLocks noGrp="1"/>
          </p:cNvSpPr>
          <p:nvPr>
            <p:ph type="title"/>
          </p:nvPr>
        </p:nvSpPr>
        <p:spPr>
          <a:xfrm>
            <a:off x="874605" y="799786"/>
            <a:ext cx="6579473" cy="5258429"/>
          </a:xfrm>
          <a:noFill/>
          <a:ln w="12700" cmpd="sng">
            <a:noFill/>
          </a:ln>
        </p:spPr>
        <p:txBody>
          <a:bodyPr vert="horz" lIns="91440" tIns="45720" rIns="91440" bIns="45720" rtlCol="0" anchor="ctr">
            <a:normAutofit/>
          </a:bodyPr>
          <a:lstStyle/>
          <a:p>
            <a:pPr algn="r">
              <a:lnSpc>
                <a:spcPct val="85000"/>
              </a:lnSpc>
            </a:pPr>
            <a:r>
              <a:rPr lang="en-US" sz="5400" b="1" cap="all" dirty="0">
                <a:solidFill>
                  <a:schemeClr val="tx1"/>
                </a:solidFill>
              </a:rPr>
              <a:t>Four Different observation methods to support Harry</a:t>
            </a:r>
          </a:p>
        </p:txBody>
      </p:sp>
      <p:cxnSp>
        <p:nvCxnSpPr>
          <p:cNvPr id="15" name="Straight Connector 14">
            <a:extLst>
              <a:ext uri="{FF2B5EF4-FFF2-40B4-BE49-F238E27FC236}">
                <a16:creationId xmlns:a16="http://schemas.microsoft.com/office/drawing/2014/main" id="{B1CD8161-0AD4-4028-BFAE-15F7A069C9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92872" y="2213688"/>
            <a:ext cx="0" cy="24306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780326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9C0BCD-BEE9-423F-A51C-BCCD8E5EAA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96FC0F70-0B62-485A-9D76-806B072B90AE}"/>
              </a:ext>
            </a:extLst>
          </p:cNvPr>
          <p:cNvSpPr>
            <a:spLocks noGrp="1"/>
          </p:cNvSpPr>
          <p:nvPr>
            <p:ph type="title"/>
          </p:nvPr>
        </p:nvSpPr>
        <p:spPr>
          <a:xfrm>
            <a:off x="1143000" y="609600"/>
            <a:ext cx="9875520" cy="1356360"/>
          </a:xfrm>
        </p:spPr>
        <p:txBody>
          <a:bodyPr vert="horz" lIns="91440" tIns="45720" rIns="91440" bIns="45720" rtlCol="0" anchor="ctr">
            <a:normAutofit/>
          </a:bodyPr>
          <a:lstStyle/>
          <a:p>
            <a:r>
              <a:rPr lang="en-US" sz="4400"/>
              <a:t>Narrative observation </a:t>
            </a:r>
          </a:p>
        </p:txBody>
      </p:sp>
      <p:pic>
        <p:nvPicPr>
          <p:cNvPr id="3" name="Picture 2">
            <a:extLst>
              <a:ext uri="{FF2B5EF4-FFF2-40B4-BE49-F238E27FC236}">
                <a16:creationId xmlns:a16="http://schemas.microsoft.com/office/drawing/2014/main" id="{34EF8D1C-D711-4CE3-B74F-CE85A089FEBD}"/>
              </a:ext>
            </a:extLst>
          </p:cNvPr>
          <p:cNvPicPr>
            <a:picLocks noChangeAspect="1"/>
          </p:cNvPicPr>
          <p:nvPr/>
        </p:nvPicPr>
        <p:blipFill rotWithShape="1">
          <a:blip r:embed="rId2"/>
          <a:srcRect l="16681" r="23472" b="1"/>
          <a:stretch/>
        </p:blipFill>
        <p:spPr>
          <a:xfrm>
            <a:off x="1316621" y="2093789"/>
            <a:ext cx="2896569" cy="3519934"/>
          </a:xfrm>
          <a:prstGeom prst="rect">
            <a:avLst/>
          </a:prstGeom>
        </p:spPr>
      </p:pic>
      <p:sp>
        <p:nvSpPr>
          <p:cNvPr id="5" name="Content Placeholder 4">
            <a:extLst>
              <a:ext uri="{FF2B5EF4-FFF2-40B4-BE49-F238E27FC236}">
                <a16:creationId xmlns:a16="http://schemas.microsoft.com/office/drawing/2014/main" id="{080BBB7B-57B5-46EE-885A-68A93A167E2B}"/>
              </a:ext>
            </a:extLst>
          </p:cNvPr>
          <p:cNvSpPr>
            <a:spLocks noGrp="1"/>
          </p:cNvSpPr>
          <p:nvPr>
            <p:ph idx="1"/>
          </p:nvPr>
        </p:nvSpPr>
        <p:spPr>
          <a:xfrm>
            <a:off x="4490977" y="2057400"/>
            <a:ext cx="6524894" cy="4038600"/>
          </a:xfrm>
        </p:spPr>
        <p:txBody>
          <a:bodyPr vert="horz" lIns="91440" tIns="45720" rIns="91440" bIns="45720" rtlCol="0">
            <a:normAutofit fontScale="77500" lnSpcReduction="20000"/>
          </a:bodyPr>
          <a:lstStyle/>
          <a:p>
            <a:r>
              <a:rPr lang="en-US" sz="2500" dirty="0"/>
              <a:t>Narrative observations are a good way for the Key Person / Early Years Worker to write down exactly what Harry is doing.</a:t>
            </a:r>
          </a:p>
          <a:p>
            <a:r>
              <a:rPr lang="en-US" sz="2500" dirty="0"/>
              <a:t>It gives them a chance to get to know him and they can write this observation in detail to really find out how Harry is settling in and what he likes doing at the setting.</a:t>
            </a:r>
          </a:p>
          <a:p>
            <a:r>
              <a:rPr lang="en-US" sz="2500" dirty="0"/>
              <a:t>You can write a paragraph or more to also look at Harry’s development and his skills that he is doing well and might need help with, such as holding a pencil or feeding himself might be difficult for him at the moment.</a:t>
            </a:r>
          </a:p>
          <a:p>
            <a:r>
              <a:rPr lang="en-US" sz="2500" dirty="0"/>
              <a:t>Advantage- the early years worker will be able to get know the child well and will be able to build a bond with the child. </a:t>
            </a:r>
          </a:p>
          <a:p>
            <a:r>
              <a:rPr lang="en-US" sz="2500" dirty="0"/>
              <a:t>Disadvantage- when early years workers does the narrative observation it takes a lot of time that the early years worker might not have </a:t>
            </a:r>
          </a:p>
        </p:txBody>
      </p:sp>
    </p:spTree>
    <p:extLst>
      <p:ext uri="{BB962C8B-B14F-4D97-AF65-F5344CB8AC3E}">
        <p14:creationId xmlns:p14="http://schemas.microsoft.com/office/powerpoint/2010/main" val="45029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086532B-5A3E-44A5-A0C2-22A0DB316C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C930988-1C81-4397-A84C-883DFBEA0B31}"/>
              </a:ext>
            </a:extLst>
          </p:cNvPr>
          <p:cNvSpPr>
            <a:spLocks noGrp="1"/>
          </p:cNvSpPr>
          <p:nvPr>
            <p:ph type="title"/>
          </p:nvPr>
        </p:nvSpPr>
        <p:spPr>
          <a:xfrm>
            <a:off x="707064" y="609600"/>
            <a:ext cx="6993914" cy="1356360"/>
          </a:xfrm>
        </p:spPr>
        <p:txBody>
          <a:bodyPr vert="horz" lIns="91440" tIns="45720" rIns="91440" bIns="45720" rtlCol="0" anchor="ctr">
            <a:normAutofit/>
          </a:bodyPr>
          <a:lstStyle/>
          <a:p>
            <a:r>
              <a:rPr lang="en-US" sz="4400"/>
              <a:t>Photograph observation </a:t>
            </a:r>
          </a:p>
        </p:txBody>
      </p:sp>
      <p:sp>
        <p:nvSpPr>
          <p:cNvPr id="3" name="Content Placeholder 2">
            <a:extLst>
              <a:ext uri="{FF2B5EF4-FFF2-40B4-BE49-F238E27FC236}">
                <a16:creationId xmlns:a16="http://schemas.microsoft.com/office/drawing/2014/main" id="{E4D15EBF-64E0-45DC-ABC3-9988FF5E8EAD}"/>
              </a:ext>
            </a:extLst>
          </p:cNvPr>
          <p:cNvSpPr>
            <a:spLocks noGrp="1"/>
          </p:cNvSpPr>
          <p:nvPr>
            <p:ph idx="1"/>
          </p:nvPr>
        </p:nvSpPr>
        <p:spPr>
          <a:xfrm>
            <a:off x="707064" y="2057400"/>
            <a:ext cx="6993914" cy="4038600"/>
          </a:xfrm>
        </p:spPr>
        <p:txBody>
          <a:bodyPr vert="horz" lIns="91440" tIns="45720" rIns="91440" bIns="45720" rtlCol="0">
            <a:normAutofit fontScale="70000" lnSpcReduction="20000"/>
          </a:bodyPr>
          <a:lstStyle/>
          <a:p>
            <a:r>
              <a:rPr lang="en-US" sz="2500" dirty="0"/>
              <a:t>Photograph observations are a quick and easy way to observe and evidence children’s achievements. </a:t>
            </a:r>
          </a:p>
          <a:p>
            <a:r>
              <a:rPr lang="en-US" sz="2500" dirty="0"/>
              <a:t>It is important for parents to see and understand how their child is learning and developing.  A key person is responsible for making sure children have fun and interesting activities to do, that support them to become confident learners. </a:t>
            </a:r>
          </a:p>
          <a:p>
            <a:r>
              <a:rPr lang="en-US" sz="2500" dirty="0"/>
              <a:t>The early years worker / key person can take a photo of a child and then annotate underneath the photo to explain the photo and what the child is doing.  This helps them plan for their learning and provide suitable next steps. For example, if Harry is able to paint a face shape, then the key person could plan an activity to sketch or draw a face with a body.</a:t>
            </a:r>
          </a:p>
          <a:p>
            <a:r>
              <a:rPr lang="en-US" sz="2500" dirty="0"/>
              <a:t>These observations are quick and easy to fill out and the parents can see the child is enjoying and learning. There might not be a lot of written detail, but the pictures can be put in a folder or learning journey to show how Harry has settled in and what he likes to do at nursery.</a:t>
            </a:r>
          </a:p>
        </p:txBody>
      </p:sp>
      <p:pic>
        <p:nvPicPr>
          <p:cNvPr id="5" name="Picture 4">
            <a:extLst>
              <a:ext uri="{FF2B5EF4-FFF2-40B4-BE49-F238E27FC236}">
                <a16:creationId xmlns:a16="http://schemas.microsoft.com/office/drawing/2014/main" id="{7B07F50B-AB55-44A2-A537-A5E28A6AB47B}"/>
              </a:ext>
            </a:extLst>
          </p:cNvPr>
          <p:cNvPicPr>
            <a:picLocks noChangeAspect="1"/>
          </p:cNvPicPr>
          <p:nvPr/>
        </p:nvPicPr>
        <p:blipFill rotWithShape="1">
          <a:blip r:embed="rId2"/>
          <a:srcRect l="3189" r="20606"/>
          <a:stretch/>
        </p:blipFill>
        <p:spPr>
          <a:xfrm>
            <a:off x="8185610" y="2009235"/>
            <a:ext cx="3135414" cy="2837549"/>
          </a:xfrm>
          <a:prstGeom prst="rect">
            <a:avLst/>
          </a:prstGeom>
        </p:spPr>
      </p:pic>
    </p:spTree>
    <p:extLst>
      <p:ext uri="{BB962C8B-B14F-4D97-AF65-F5344CB8AC3E}">
        <p14:creationId xmlns:p14="http://schemas.microsoft.com/office/powerpoint/2010/main" val="1429298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007E606-BF14-4D30-A51F-0442F7656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01096BA-5D67-459E-8057-F6660A4F2424}"/>
              </a:ext>
            </a:extLst>
          </p:cNvPr>
          <p:cNvSpPr>
            <a:spLocks noGrp="1"/>
          </p:cNvSpPr>
          <p:nvPr>
            <p:ph type="title"/>
          </p:nvPr>
        </p:nvSpPr>
        <p:spPr>
          <a:xfrm>
            <a:off x="4648404" y="609600"/>
            <a:ext cx="6822744" cy="1356360"/>
          </a:xfrm>
        </p:spPr>
        <p:txBody>
          <a:bodyPr vert="horz" lIns="91440" tIns="45720" rIns="91440" bIns="45720" rtlCol="0" anchor="ctr">
            <a:normAutofit/>
          </a:bodyPr>
          <a:lstStyle/>
          <a:p>
            <a:r>
              <a:rPr lang="en-US" sz="4400"/>
              <a:t>Time sample observation  </a:t>
            </a:r>
          </a:p>
        </p:txBody>
      </p:sp>
      <p:pic>
        <p:nvPicPr>
          <p:cNvPr id="5" name="Picture 4">
            <a:extLst>
              <a:ext uri="{FF2B5EF4-FFF2-40B4-BE49-F238E27FC236}">
                <a16:creationId xmlns:a16="http://schemas.microsoft.com/office/drawing/2014/main" id="{259300E9-3C83-4392-8871-C635639FE1A0}"/>
              </a:ext>
            </a:extLst>
          </p:cNvPr>
          <p:cNvPicPr>
            <a:picLocks noChangeAspect="1"/>
          </p:cNvPicPr>
          <p:nvPr/>
        </p:nvPicPr>
        <p:blipFill rotWithShape="1">
          <a:blip r:embed="rId2"/>
          <a:srcRect l="10834" r="21809" b="1"/>
          <a:stretch/>
        </p:blipFill>
        <p:spPr>
          <a:xfrm>
            <a:off x="872065" y="2009230"/>
            <a:ext cx="3135414" cy="2837559"/>
          </a:xfrm>
          <a:prstGeom prst="rect">
            <a:avLst/>
          </a:prstGeom>
        </p:spPr>
      </p:pic>
      <p:sp>
        <p:nvSpPr>
          <p:cNvPr id="3" name="Content Placeholder 2">
            <a:extLst>
              <a:ext uri="{FF2B5EF4-FFF2-40B4-BE49-F238E27FC236}">
                <a16:creationId xmlns:a16="http://schemas.microsoft.com/office/drawing/2014/main" id="{B98B14FD-68C7-4C64-8AF7-79BF0CBEC63D}"/>
              </a:ext>
            </a:extLst>
          </p:cNvPr>
          <p:cNvSpPr>
            <a:spLocks noGrp="1"/>
          </p:cNvSpPr>
          <p:nvPr>
            <p:ph idx="1"/>
          </p:nvPr>
        </p:nvSpPr>
        <p:spPr>
          <a:xfrm>
            <a:off x="4648404" y="2057400"/>
            <a:ext cx="6822744" cy="4038600"/>
          </a:xfrm>
        </p:spPr>
        <p:txBody>
          <a:bodyPr vert="horz" lIns="91440" tIns="45720" rIns="91440" bIns="45720" rtlCol="0">
            <a:normAutofit fontScale="77500" lnSpcReduction="20000"/>
          </a:bodyPr>
          <a:lstStyle/>
          <a:p>
            <a:r>
              <a:rPr lang="en-US" sz="2500" dirty="0"/>
              <a:t>Time sample observations are good when children are settling in, like Harry. If the key person wants to know what Harry is doing each morning, then they can check and write down the activities he does and how long he stays at them.</a:t>
            </a:r>
          </a:p>
          <a:p>
            <a:r>
              <a:rPr lang="en-US" sz="2500" dirty="0"/>
              <a:t>Early years workers / the key person can note down times during the day or for a specific amount of time and can change activities to suit Harry if he does not show interest in some of them.  For example, if he doesn’t sit in the reading area or go into the  role play area, the key person can take a small group in and help them explore and work together. </a:t>
            </a:r>
          </a:p>
          <a:p>
            <a:r>
              <a:rPr lang="en-US" sz="2500" dirty="0"/>
              <a:t>This is like a quick check of what the child is doing and helps with planning and sharing information with parents and </a:t>
            </a:r>
            <a:r>
              <a:rPr lang="en-US" sz="2500" dirty="0" err="1"/>
              <a:t>carers</a:t>
            </a:r>
            <a:r>
              <a:rPr lang="en-US" sz="2500" dirty="0"/>
              <a:t>.</a:t>
            </a:r>
          </a:p>
          <a:p>
            <a:r>
              <a:rPr lang="en-US" sz="2500" dirty="0"/>
              <a:t>This observation method is usually quick and provides information that help a key person see what Harry likes or dislikes.   They can also pick up on any concerns or </a:t>
            </a:r>
            <a:r>
              <a:rPr lang="en-US" sz="2500" dirty="0" err="1"/>
              <a:t>behaviour</a:t>
            </a:r>
            <a:r>
              <a:rPr lang="en-US" sz="2500" dirty="0"/>
              <a:t> issues  such as not sharing . </a:t>
            </a:r>
          </a:p>
          <a:p>
            <a:endParaRPr lang="en-US" sz="2500" dirty="0"/>
          </a:p>
        </p:txBody>
      </p:sp>
    </p:spTree>
    <p:extLst>
      <p:ext uri="{BB962C8B-B14F-4D97-AF65-F5344CB8AC3E}">
        <p14:creationId xmlns:p14="http://schemas.microsoft.com/office/powerpoint/2010/main" val="510259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809C0BCD-BEE9-423F-A51C-BCCD8E5EAA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A1871E7-D4EF-4EE5-BBDD-EBB9C8A756FA}"/>
              </a:ext>
            </a:extLst>
          </p:cNvPr>
          <p:cNvSpPr>
            <a:spLocks noGrp="1"/>
          </p:cNvSpPr>
          <p:nvPr>
            <p:ph type="title"/>
          </p:nvPr>
        </p:nvSpPr>
        <p:spPr>
          <a:xfrm>
            <a:off x="1143001" y="1070335"/>
            <a:ext cx="5199926" cy="1443269"/>
          </a:xfrm>
        </p:spPr>
        <p:txBody>
          <a:bodyPr vert="horz" lIns="91440" tIns="45720" rIns="91440" bIns="45720" rtlCol="0" anchor="ctr">
            <a:normAutofit/>
          </a:bodyPr>
          <a:lstStyle/>
          <a:p>
            <a:r>
              <a:rPr lang="en-US"/>
              <a:t>Checklist observation </a:t>
            </a:r>
          </a:p>
        </p:txBody>
      </p:sp>
      <p:sp>
        <p:nvSpPr>
          <p:cNvPr id="3" name="Content Placeholder 2">
            <a:extLst>
              <a:ext uri="{FF2B5EF4-FFF2-40B4-BE49-F238E27FC236}">
                <a16:creationId xmlns:a16="http://schemas.microsoft.com/office/drawing/2014/main" id="{33DE8EAD-0750-4C25-9442-43F1E03C91F5}"/>
              </a:ext>
            </a:extLst>
          </p:cNvPr>
          <p:cNvSpPr>
            <a:spLocks noGrp="1"/>
          </p:cNvSpPr>
          <p:nvPr>
            <p:ph idx="1"/>
          </p:nvPr>
        </p:nvSpPr>
        <p:spPr>
          <a:xfrm>
            <a:off x="1143002" y="2546430"/>
            <a:ext cx="5084178" cy="3549570"/>
          </a:xfrm>
        </p:spPr>
        <p:txBody>
          <a:bodyPr vert="horz" lIns="91440" tIns="45720" rIns="91440" bIns="45720" rtlCol="0">
            <a:normAutofit fontScale="77500" lnSpcReduction="20000"/>
          </a:bodyPr>
          <a:lstStyle/>
          <a:p>
            <a:r>
              <a:rPr lang="en-US" sz="1800" dirty="0"/>
              <a:t>Checklist observation can be used to find out if Harry has certain physical skills. The children can be given a ball and asked to roll, throw and catch.</a:t>
            </a:r>
          </a:p>
          <a:p>
            <a:r>
              <a:rPr lang="en-US" sz="1800" dirty="0"/>
              <a:t>Lots of different skills can be ticked off from the list just by observing a child for some time.</a:t>
            </a:r>
          </a:p>
          <a:p>
            <a:r>
              <a:rPr lang="en-US" sz="1800" dirty="0"/>
              <a:t>It also helps to do this when children start at a setting so that the key person knows their starting point for writing or drawing, holding a pencil, feeding themselves </a:t>
            </a:r>
            <a:r>
              <a:rPr lang="en-US" sz="1800" dirty="0" err="1"/>
              <a:t>etc</a:t>
            </a:r>
            <a:r>
              <a:rPr lang="en-US" sz="1800" dirty="0"/>
              <a:t>…</a:t>
            </a:r>
          </a:p>
          <a:p>
            <a:r>
              <a:rPr lang="en-US" sz="1800" dirty="0"/>
              <a:t>If Harry does something well the key person will tick it off the list. If they need support or can’t do it confidently, they will make a note that they need practice. </a:t>
            </a:r>
          </a:p>
          <a:p>
            <a:r>
              <a:rPr lang="en-US" sz="1800" dirty="0"/>
              <a:t>Advantages- its easy for the early years worker / key person  to fill out and the early year worker can use the information to show the child’s progress. </a:t>
            </a:r>
          </a:p>
          <a:p>
            <a:r>
              <a:rPr lang="en-US" sz="1800" dirty="0"/>
              <a:t>Disadvantages- it doesn’t show how quickly or long the child learnt that skill and it don’t show much detail. </a:t>
            </a:r>
          </a:p>
        </p:txBody>
      </p:sp>
      <p:pic>
        <p:nvPicPr>
          <p:cNvPr id="1026" name="Picture 2" descr="Image result for images of check list observation in a nursery">
            <a:extLst>
              <a:ext uri="{FF2B5EF4-FFF2-40B4-BE49-F238E27FC236}">
                <a16:creationId xmlns:a16="http://schemas.microsoft.com/office/drawing/2014/main" id="{F57C0E24-C226-4EC6-A187-024EAB445A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775" r="-1" b="14076"/>
          <a:stretch/>
        </p:blipFill>
        <p:spPr bwMode="auto">
          <a:xfrm>
            <a:off x="6636743" y="1238487"/>
            <a:ext cx="4741120" cy="4493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53876"/>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71</TotalTime>
  <Words>727</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Amasis MT Pro</vt:lpstr>
      <vt:lpstr>Corbel</vt:lpstr>
      <vt:lpstr>Basis</vt:lpstr>
      <vt:lpstr>NAME: CACHE PIN NO:  Assignment B2  Observation  booklet for HARRY</vt:lpstr>
      <vt:lpstr>Four Different observation methods to support Harry</vt:lpstr>
      <vt:lpstr>Narrative observation </vt:lpstr>
      <vt:lpstr>Photograph observation </vt:lpstr>
      <vt:lpstr>Time sample observation  </vt:lpstr>
      <vt:lpstr>Checklist observation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observation methods</dc:title>
  <dc:creator>jodie keay</dc:creator>
  <cp:lastModifiedBy>Yasmin Mukadam</cp:lastModifiedBy>
  <cp:revision>5</cp:revision>
  <cp:lastPrinted>2021-04-20T14:43:23Z</cp:lastPrinted>
  <dcterms:created xsi:type="dcterms:W3CDTF">2021-01-22T19:30:21Z</dcterms:created>
  <dcterms:modified xsi:type="dcterms:W3CDTF">2022-10-17T15:46:01Z</dcterms:modified>
</cp:coreProperties>
</file>