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71" r:id="rId6"/>
    <p:sldId id="258" r:id="rId7"/>
    <p:sldId id="259" r:id="rId8"/>
    <p:sldId id="260" r:id="rId9"/>
    <p:sldId id="261" r:id="rId10"/>
    <p:sldId id="262" r:id="rId11"/>
    <p:sldId id="268" r:id="rId12"/>
    <p:sldId id="263" r:id="rId13"/>
    <p:sldId id="265" r:id="rId14"/>
    <p:sldId id="273" r:id="rId15"/>
    <p:sldId id="266" r:id="rId16"/>
    <p:sldId id="267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1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74E1D-F02D-4B7E-816B-9D316B156DE9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EC47F-126A-487E-92D1-1CA365C359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39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1CF5B-456C-4E1A-939D-58A6572DC70D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31C0A-14F9-4620-9998-923D3B1D4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Pharma, aircraft and</a:t>
            </a:r>
            <a:r>
              <a:rPr lang="en-GB" baseline="0" dirty="0" smtClean="0"/>
              <a:t> electronics – super important </a:t>
            </a:r>
          </a:p>
          <a:p>
            <a:r>
              <a:rPr lang="en-GB" baseline="0" dirty="0" smtClean="0"/>
              <a:t>Car manufacturers, construction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31C0A-14F9-4620-9998-923D3B1D435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577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Times case studies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ED2CE-0FCA-44FC-8EAE-923A8C81EEA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540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From Times case studies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ED2CE-0FCA-44FC-8EAE-923A8C81EEA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488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From Times case studies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ED2CE-0FCA-44FC-8EAE-923A8C81EEA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5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7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8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4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4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95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16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26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12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12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86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22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4A561-A619-4E54-BD0E-A19F12271BBB}" type="datetimeFigureOut">
              <a:rPr lang="en-GB" smtClean="0"/>
              <a:t>11/05/2021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DE4DF-580A-46B1-A894-A9ABEDC11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98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sualcapitalist.com/global-leaders-r-d-spendin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Operations Management:</a:t>
            </a:r>
            <a:br>
              <a:rPr lang="en-GB" dirty="0" smtClean="0"/>
            </a:br>
            <a:r>
              <a:rPr lang="en-GB" dirty="0" smtClean="0"/>
              <a:t>Research and Development</a:t>
            </a:r>
            <a:endParaRPr lang="en-GB" dirty="0"/>
          </a:p>
        </p:txBody>
      </p:sp>
      <p:pic>
        <p:nvPicPr>
          <p:cNvPr id="3074" name="Picture 2" descr="https://encrypted-tbn2.gstatic.com/images?q=tbn:ANd9GcRgSybRRL97ajTSsdpJMrKlyslDrE_iQiS4Y81FjSmu7oS9OJfMx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247" y="1600200"/>
            <a:ext cx="532150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5445224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Starter: Which type of companies rely on research and development? Why?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8684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R&amp;D Investment by </a:t>
            </a:r>
            <a:r>
              <a:rPr lang="en-GB" dirty="0" smtClean="0"/>
              <a:t>company</a:t>
            </a:r>
            <a:br>
              <a:rPr lang="en-GB" dirty="0" smtClean="0"/>
            </a:br>
            <a:r>
              <a:rPr lang="en-GB" dirty="0" smtClean="0"/>
              <a:t>Top </a:t>
            </a:r>
            <a:r>
              <a:rPr lang="en-GB" dirty="0" smtClean="0"/>
              <a:t>10 – How much?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772816"/>
            <a:ext cx="685800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16632"/>
            <a:ext cx="7061423" cy="59263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9632" y="6165304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https://www.visualcapitalist.com/global-leaders-r-d-spending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0389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7B9899"/>
                </a:solidFill>
              </a:rPr>
              <a:t>Challenges and costs of R&amp;D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endParaRPr lang="en-GB" altLang="en-US" dirty="0" smtClean="0"/>
          </a:p>
          <a:p>
            <a:pPr eaLnBrk="1" hangingPunct="1"/>
            <a:r>
              <a:rPr lang="en-GB" altLang="en-US" dirty="0" smtClean="0"/>
              <a:t>High financial costs, hard to estimate</a:t>
            </a:r>
          </a:p>
          <a:p>
            <a:pPr eaLnBrk="1" hangingPunct="1"/>
            <a:r>
              <a:rPr lang="en-GB" altLang="en-US" dirty="0" smtClean="0"/>
              <a:t>Long timescales</a:t>
            </a:r>
          </a:p>
          <a:p>
            <a:pPr eaLnBrk="1" hangingPunct="1"/>
            <a:r>
              <a:rPr lang="en-GB" altLang="en-US" dirty="0" smtClean="0"/>
              <a:t>Uncertain outcomes</a:t>
            </a:r>
          </a:p>
          <a:p>
            <a:pPr eaLnBrk="1" hangingPunct="1"/>
            <a:r>
              <a:rPr lang="en-GB" altLang="en-US" dirty="0" smtClean="0"/>
              <a:t>Conditions may change during the R&amp;D process</a:t>
            </a:r>
          </a:p>
          <a:p>
            <a:pPr eaLnBrk="1" hangingPunct="1"/>
            <a:r>
              <a:rPr lang="en-GB" altLang="en-US" dirty="0" smtClean="0"/>
              <a:t>Reactions of rival companies</a:t>
            </a:r>
          </a:p>
          <a:p>
            <a:pPr eaLnBrk="1" hangingPunct="1"/>
            <a:r>
              <a:rPr lang="en-GB" altLang="en-US" dirty="0" smtClean="0"/>
              <a:t>Possibility of failure and the associated impact on reputation</a:t>
            </a:r>
          </a:p>
          <a:p>
            <a:pPr eaLnBrk="1" hangingPunct="1">
              <a:buFont typeface="Wingdings 2" pitchFamily="18" charset="2"/>
              <a:buNone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956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Read pages 538 – </a:t>
            </a:r>
            <a:r>
              <a:rPr lang="en-GB" sz="2800" dirty="0" smtClean="0"/>
              <a:t>541 of the text book</a:t>
            </a:r>
            <a:endParaRPr lang="en-GB" sz="2800" dirty="0" smtClean="0"/>
          </a:p>
          <a:p>
            <a:pPr marL="0" indent="0" algn="r">
              <a:buNone/>
            </a:pPr>
            <a:r>
              <a:rPr lang="en-GB" sz="2000" dirty="0" smtClean="0">
                <a:solidFill>
                  <a:srgbClr val="00B050"/>
                </a:solidFill>
              </a:rPr>
              <a:t>10 minutes</a:t>
            </a:r>
            <a:endParaRPr lang="en-GB" sz="2000" dirty="0">
              <a:solidFill>
                <a:srgbClr val="00B050"/>
              </a:solidFill>
            </a:endParaRPr>
          </a:p>
          <a:p>
            <a:r>
              <a:rPr lang="en-GB" sz="2800" dirty="0" smtClean="0"/>
              <a:t>Answer the questions on the R&amp;D worksheet </a:t>
            </a:r>
            <a:r>
              <a:rPr lang="en-GB" sz="2000" dirty="0" smtClean="0"/>
              <a:t>(these will form your notes for the topic)</a:t>
            </a:r>
          </a:p>
          <a:p>
            <a:pPr marL="0" indent="0" algn="r">
              <a:buNone/>
            </a:pPr>
            <a:r>
              <a:rPr lang="en-GB" sz="2000" dirty="0" smtClean="0">
                <a:solidFill>
                  <a:srgbClr val="00B050"/>
                </a:solidFill>
              </a:rPr>
              <a:t>15 -20 minutes</a:t>
            </a:r>
          </a:p>
          <a:p>
            <a:r>
              <a:rPr lang="en-GB" sz="2800" dirty="0" smtClean="0"/>
              <a:t>Complete the past paper question. </a:t>
            </a:r>
          </a:p>
          <a:p>
            <a:r>
              <a:rPr lang="en-GB" sz="2800" dirty="0" smtClean="0"/>
              <a:t>Pay close attention to the structure of your paragraphs</a:t>
            </a:r>
          </a:p>
          <a:p>
            <a:pPr marL="0" lvl="1" indent="0" algn="r">
              <a:buNone/>
            </a:pPr>
            <a:r>
              <a:rPr lang="en-GB" sz="2400" dirty="0" smtClean="0"/>
              <a:t>							</a:t>
            </a:r>
            <a:r>
              <a:rPr lang="en-GB" sz="2000" dirty="0">
                <a:solidFill>
                  <a:srgbClr val="00B050"/>
                </a:solidFill>
              </a:rPr>
              <a:t>15 – 20 minutes</a:t>
            </a:r>
          </a:p>
          <a:p>
            <a:pPr marL="0" lvl="1" indent="0" algn="r">
              <a:buNone/>
            </a:pPr>
            <a:endParaRPr lang="en-GB" sz="2000" dirty="0">
              <a:solidFill>
                <a:srgbClr val="00B050"/>
              </a:solidFill>
            </a:endParaRPr>
          </a:p>
          <a:p>
            <a:pPr marL="0" lvl="1" indent="0" algn="r">
              <a:buNone/>
            </a:pPr>
            <a:endParaRPr lang="en-GB" sz="2000" dirty="0">
              <a:solidFill>
                <a:srgbClr val="00B050"/>
              </a:solidFill>
            </a:endParaRPr>
          </a:p>
          <a:p>
            <a:pPr marL="0" lvl="1" indent="0">
              <a:buNone/>
            </a:pPr>
            <a:endParaRPr lang="en-GB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8297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Explain what is meant by innovation, research and development</a:t>
            </a:r>
          </a:p>
          <a:p>
            <a:endParaRPr lang="en-GB" dirty="0"/>
          </a:p>
          <a:p>
            <a:r>
              <a:rPr lang="en-GB" dirty="0" smtClean="0"/>
              <a:t>Explain the process of product design and development</a:t>
            </a:r>
          </a:p>
          <a:p>
            <a:endParaRPr lang="en-GB" dirty="0"/>
          </a:p>
          <a:p>
            <a:r>
              <a:rPr lang="en-GB" dirty="0" smtClean="0"/>
              <a:t>Evaluate the costs and benefits of innovation, research and development for a business and its stakeholders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R&amp;D 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Invention</a:t>
            </a:r>
            <a:r>
              <a:rPr lang="en-GB" sz="2800" dirty="0" smtClean="0"/>
              <a:t>: the discovery of something new</a:t>
            </a:r>
          </a:p>
          <a:p>
            <a:r>
              <a:rPr lang="en-GB" sz="2800" b="1" dirty="0" smtClean="0"/>
              <a:t>Innovation</a:t>
            </a:r>
            <a:r>
              <a:rPr lang="en-GB" sz="2800" dirty="0" smtClean="0"/>
              <a:t>: the commercial exploitation of invention</a:t>
            </a:r>
          </a:p>
          <a:p>
            <a:pPr lvl="1"/>
            <a:r>
              <a:rPr lang="en-GB" sz="2400" dirty="0" smtClean="0"/>
              <a:t>Product Innovation: bringing a new idea to the marketplace</a:t>
            </a:r>
          </a:p>
          <a:p>
            <a:pPr lvl="1"/>
            <a:r>
              <a:rPr lang="en-GB" sz="2400" dirty="0" smtClean="0"/>
              <a:t>Process Innovation: bringing a new idea to the workplace</a:t>
            </a:r>
          </a:p>
          <a:p>
            <a:r>
              <a:rPr lang="en-GB" sz="2800" b="1" dirty="0" smtClean="0"/>
              <a:t>Research</a:t>
            </a:r>
            <a:r>
              <a:rPr lang="en-GB" sz="2800" dirty="0" smtClean="0"/>
              <a:t>: an investigation (enquiry and discovery) used to generate new business ideas</a:t>
            </a:r>
          </a:p>
          <a:p>
            <a:r>
              <a:rPr lang="en-GB" sz="2800" b="1" dirty="0" smtClean="0"/>
              <a:t>Development</a:t>
            </a:r>
            <a:r>
              <a:rPr lang="en-GB" sz="2800" dirty="0" smtClean="0"/>
              <a:t>: changing new ideas into commercial propositions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37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8800" dirty="0" smtClean="0"/>
              <a:t>QUESTION: </a:t>
            </a:r>
          </a:p>
          <a:p>
            <a:pPr marL="0" indent="0">
              <a:buNone/>
            </a:pPr>
            <a:r>
              <a:rPr lang="en-GB" sz="8800" dirty="0" smtClean="0"/>
              <a:t>Which industries spend the most on R&amp;D?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13933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81" y="332656"/>
            <a:ext cx="8229600" cy="1143000"/>
          </a:xfrm>
        </p:spPr>
        <p:txBody>
          <a:bodyPr/>
          <a:lstStyle/>
          <a:p>
            <a:r>
              <a:rPr lang="en-GB" dirty="0" smtClean="0"/>
              <a:t>UK R&amp;D expenditure</a:t>
            </a:r>
            <a:endParaRPr lang="en-GB" dirty="0"/>
          </a:p>
        </p:txBody>
      </p:sp>
      <p:pic>
        <p:nvPicPr>
          <p:cNvPr id="1026" name="Picture 2" descr="UK R&amp;D expenditure by industry sector, 2002–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71659"/>
            <a:ext cx="6768752" cy="487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80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en-GB" dirty="0" smtClean="0"/>
              <a:t>Purpose of R&amp;D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Solving problems</a:t>
            </a:r>
          </a:p>
          <a:p>
            <a:r>
              <a:rPr lang="en-GB" sz="2800" dirty="0" smtClean="0"/>
              <a:t>Developing new products/materials</a:t>
            </a:r>
          </a:p>
          <a:p>
            <a:r>
              <a:rPr lang="en-GB" sz="2800" dirty="0" smtClean="0"/>
              <a:t>Improving quality</a:t>
            </a:r>
          </a:p>
          <a:p>
            <a:r>
              <a:rPr lang="en-GB" sz="2800" dirty="0" smtClean="0"/>
              <a:t>Reducing costs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AutoShape 2" descr="data:image/jpeg;base64,/9j/4AAQSkZJRgABAQAAAQABAAD/2wCEAAkGBhQSERUUEhQVFRUUGBUYGBgXGBgYGBcXGB0XFRgcGBgXHCYeGBojGhcXHy8gJCcpLCwsGh4xNTAqNSYrLCkBCQoKDgwOGg8PGikkHyQqLCwsLCwsLCwsLCwsLCwsLCksLCwsLCwsLCwsLCwsLCwsLCwsLCwsLCwsLCwsLCwsLP/AABEIAKMBNQMBIgACEQEDEQH/xAAcAAACAgMBAQAAAAAAAAAAAAAEBQMGAAIHAQj/xABFEAACAQIEAgcECAQFAwMFAAABAhEAAwQSITEFQQYTIlFhcYEykaGxByNScrLB0fAUM0Jic4Kz4fFTosIVQ5IIJCVEdP/EABoBAAEFAQAAAAAAAAAAAAAAAAIAAQMEBQb/xAAxEQACAgEDAQQKAgMBAQAAAAAAAQIRAwQSITEFQVFxEyIyYYGhscHR8JHhI0LxNFL/2gAMAwEAAhEDEQA/AOUr0axP/Rf/ALR8zTLhHAb4ugFerzh0zZ7YjrFZBpnBIlhoKCscKtlVZ3VMxaB1bPopgkkaDXlTng3C0Djq7pZstzKBaKknq3GhzaH0oWxCu30eZmAZrS+d6z67PVw4PwgWMNfuKLbtkZQVIbKOyHIdTIYq50BEgGZEiprFsYO2z25LiA+cdnsHKerywQQzbyZAPfFLcPxd3a+VIGdSToGAJZVMF5IOVmG/PyoBxHxK3/8Ab6crsnyyEUq4s38n/BT5vVqxvDFODLB9TdAiOcbTO8drbaq/xDhV1zaCIWi0onl7T8zpRoYF4YdL/wDgXPmlL2NWnhnRS6FvZmtibLrGZiZJTuWlWL6NX0BOUMO9DPwIB+FOKmQ8cH1rfdtf6aUsyH31arHBmxOK6tYBYW4kwNLSHf099WC59GToFllJZ1Tshz7RyzMAEDfx5USdDHOktd9EWrR7q6cn0WEb3bY5ag792+m3yNSj6NRBPXppO4gabxrygjTmD3VMsiAkjnOHtnu/fpTTiCfyf8FPxXKtHFehaWbTXDdViCoAAiZMHnry7og7zoi4rZ/lbfyl5/3XKnjJMry4AsK0EQK6J0O4rbt2sQLltHJtShZQ0NIWNRtLKf8ALXPsPb13FWzo+beS8HaOxvPrtGvbFsevjRZKaBi+QfFtQRaiXuBuYofE24PxpIBPke8CX6xfX5GjcHalLk/YH40oDo9fh09fkaLw2LlLv3B+O3QSJ1JBuDUZbg27A/GlRWWAMVBhHOW5y7A/HbryywnU0DGb8B7iH1H3bf4VrayZofEOJH3bf4FonBidaEdMY2V8KcYC/BHr8qUWKYYT2h6/I0LDTDrbTRloGhMHuPDX3U0B02oGSI9SplrVTWwahDJBXs1rWE0wjaa8mtJr2acR6TWprwmo2uU9CMuaa0M57XvqV2ihA3a9/wAjRxQwHdfWsoe5drKspDHz9guHm4llVEk9Z3Ae1OpOgEc6sr8ItWAFObrsj5gScutt5jsQffpqNeSro/fRRZ6wwrC4pPcCw7teUepq0Yx1N3sAM2S8FDRGVRcLnXloU9Lh7icxsMSvj7uLQWEQA/1Nm0OoMxHZlsswTJiAJit8XwK1ZW4qMxYL28x2lrZ0AQA7b5u7Q71Pwm3bS4BMW7mVkJPMEEKTtIOmp3C8iKjxl5bl66LbSMmXNyP1in3awPKkhG2EVP4MKyk/WZgM2hMRJEd0jfx8KnfDM3V5B/QBPICW27qzEoBby/3j3ZTAo6zeINsf2DTu1aaaTolgrJ+HcCIzkAk5CNeeq8hpFe4jg+IjRFYd0R8qf8IeSY5qfyp9YwxGv/O8VFGTZacIo5ZjeG9TfW6yG2VNosZjMoVQyzoJygiSf1BNzpxYyDJ1wbMpidAoIkE9YZ7II9a6rd4WLwKMiurCCGGhBEGZri/FegL2bt1Vy5LZYyzQVtSArNm3EHcTseZANiHPUqZIpdByvT6xnzfWwANDOpnf24PfGmgInWlnHOmQuFeoa4mkGWIPICYYydCZnmPIA8S6BYmy7I66gSsam4NNbYAlhBBOgjYwdKnwXQx1sPeu2WZVMEMWthR2RJOjMSWAAHcxO0VOlFFaVgWK42/UQzu3WtoCxMW7ZiYJPtXP9I0t4pd/lf4K/iuUbxzCy6m0lw2sihOyTlVSyFSRoTmVmP3x317c4M9zJlRiVsqY0B9txAB9ptfZGp5A1NGkQyjIA4YwzEsJCpcaAcs5FZgM0GNQOVMsJxe0MwFg9oZTN0nSQ32e9RWh4DdtFi65c1rEACRIItmZAOntCJ3Go0g0tw2EaalTTA9lHQuj/D7b5LqKAYnISWIi4VZgSAPZEDWZIplxngjNbK3DpbRId5JDyAwkAswaSSNYIG1L+i9m4os9XvkcGdoNx9/eNtZiNYqx8TtXXQAkFdDoWOpBjNn7W0x686rNuxN+qU/huDNu/kaOyXEjbQMKksJ2LoAOqD8durOnCPr2aD7T/nXlrgsK+h1UD/uQ/lRbyqpOytYKyQtz7g/HbrzDWTNWNeFQr6f0j8SVBbwOUbUSZPGz29a1H3Lf4ForBJyjf51piLfaH3U/CtNuHYUAkKTmCztoJyyRBJ2J5d9M3wTrk3ODKiSNPl5xt61PhFMg6Aa7kDl4nxFHmwZHISSRyhtSCPI0tvEALExLb6d3jQLkJqhlhEOu23eP1o5b58PeP1pJh736UZbak4jqQzF4+FbLcoS22nqPzrdWoaCsNFyvS9DK1bBqW0KybNXoNQM9b23pqHs2d6huHWsvtrUN59aJIR7efQeX60KlzX0PyNe4m5oPL8zQdu52/RvwmpEuBAzOJ1rKFuvrWVMmwTmti65OQXSg7YBJ0EPbjy0MetMrz3bbgG411ltvIBjMGV0RgNZgwvj2O8yoXEqLks0qCQC07B7CqWLEkkCJJOpk0dxy+LWRS7G4Ld0KwYAwUYHNzIPeCJMmsokEfGuk72rnVLcP1Z9rQ5mMEnyHZA8p51JwXpFcdrAVgWe6w9lNcvVtvl5amqfx55vMftLab32rdMOiGLFvEYQsYBu319biJbX/ALnFHXA8eWky/cWS6dXykDmgETrJJ3kya2wQzMn+GPxNTTLtsFICse/u089PfQgtBCsfZ/8AJ6qSna5NFYlGSoZ2AyqxAPsmI8xSjF8Vv5lCNeAHuE6957u6rJwhsytI/p/Sp/4ZDqQKZLgJq2RXeN3MPZ62SY6sE85YCJjkTp6iqV0t6WXGuWris9sMmqyB2lOp09qQVGvIedXoXLbEo8ZHQKw5FSoBri3TM9VjbtkNKWsqp90qH09WNWMCuRW1CqJYsH0hu3rpL3GbrCM084IiO7uERA02qwYS61zrsMrMouO7GBmBAI0K8oyggjx765/wy72kjvX8qvWDuWzbu53KE3rg0IXMVgqGaDA1Yjxnuq3Lgo0IuMYjLbcW2dVTql3Kk9q6xYgHQksfQKNYoG70juWxbActmsoe1LwRcZgyhtA4KiG3HLWDTzi2Ba8XS0Dca51cbS4DX1ViTAk21UknffnWt36J8U/Vl3s2lW0qnMxZpDOdFQEHRu+jU4r2mPtk+iBsD0he/K3GPbF0MVGrtcXKC6ggORA8abf+g2euYK8AMRGQ8tN83hNScG+j+7ZuoxNu4isGLKY0XtHstB2B2mnOERUKiM9xjoo7+ZY7ADnTxe5+pyVcvqe3wPej3DVCqu8D2oIM5i8Qfl4U2x96zZEscxPZCqCxgRyHdG9I8PZuuO20KdMiaL5Ft2PlRz4QyQq7afZEDQeJ0HhU8NMrvI/h/ZH6VOPC/khbjh611TDNoXALsFDETsACYPKl2E6V3jn6zDWlAWezdZjOZAAfqxprvvpsaaY2w4uloEamQB3Eb770lv4hijtmb2QDqd86QfX9e+rkMGKS9ld3exkwi30tUK3XYdkhQSUZbikFlWQSFJEnu5Eb6UdgrtjELNi4rf27MD3FTqD/AM1URxBgl0F3y5RsTIOdBI/Tn7iK7i+NXbLatJ5FgLgZTroXBlTof0I0keixy4XD+Qt7XNHUcbw4z6L8FAre3aYXJXfSPcJ9ImkXB+nYaEdSxCWiQCS4BtoxZM5JuDtSQTI5TV0solwZkghgIInXYwZ2Omuk1m5sM8XtdCaElLoDXbr5DBHOYzct4zeu1LWeQvm35U8uYYSDIhTm0nzPPak14DKsCPa5z3VFAOQeSGY7BgSO4EA8/ECibdwQQO7fv1G3hSm83bb7zfM0Rh7ujfd/NaNxBsY2WEGe8fnUqsO/4f70uW92T5r8mqt9LOkFy2mSznDGJZVJ07lOwPjy5eASqKtkkE5OkXdcVbBhnUHuJAPuJogkfvWuD4Xo/irr/wAtwCdWI7+8nemtnpDiOH3QsN1QMG2TKlZgkdzbnSqyypuiy8MkrOvM47/nWW7oHP50rw/EFuIroZVwCPI9/jXrYiKtbLILDLt+o8Rc7RoTr963xd3U/vxolEezbFtovkPzoSwe16P+FqkxVzRfuj86hw7a/wCV/wALUSXAwrxUg6c6ysvXNedZU21DWzjvFsRlDaHUPBgx/Msc4iOU95A50Jw7HtlCgsoZsRmAJCt9SkZgNGOh32jxoPjnFXDvbzHJpKgAAzkfWBJ7SqZOojuqHhONJZbemUG8+2staKnXuhR+4jJokNOMam0e+zb+BZP/ABoe40WbcHUXLp8tLJFNW4S91LTKrMAhUwpMRduxMbSCKjxmAYWkQplKG4cx0LZ8uh02GXvO/KNVaQjpHRjjhu4RLkZiRB1jUaH486Ouj2Pu/wDk1U76N7zBb1k6qpVx4ZpUj4A1cMUwBSAdF1PjJOmu0EVUyL1maWOTcExrw5iA2sdk/lU/8UFia84FjFVbhYAymUSAYY7R3bH3UDiMPmPaAI8dqG6JE7Z5iLFl7wJZZhOeoGUSAeVct6dXRc4jiDHssqDwCIo+c11HG21Qy9u31apma5AlAFBaCNRAHwrjGNxvXXbl3/qOze8kj4RVzAuWypqWqSDcBdhkjvX5irBgOIsMU66ZXe4GDBWUwXIlWBBgjTuqoYWWu2kTVi6ACYklgAJ5Ve+iXRm9dxy3L9prdo3L0FoHWMMxypJBZQCSXAIIUga7WJNJWyolfBauhWAYWHv3Za7fyHXQhBOUQNid42ACiBFWVLEZTch2IAy7ganYfnRtnDDIcvhLHTQfIeFDcTvdUoMEyImNTudPDWs6b3PczQgtq2oOsW0IYollYB3XUE6anL40PgsKS5zLaUREp7RHdsIGtLMNhrjgs8oGKgA7wJJJA21K/wC1GcD4SiuXzMdwC7Ez4gHQemtT6ffuTj8evzKuqnjjFqfw6fIcDCjMCCR5HT3HShbmKKtBhxzI0jz1j5UVjrmVRB1ke7nFK8PhuseGJgTt+4HOtuCtXLoYVX1DMW6sfaJgvIUTyMT3bHnVZtBO2CDBUAydILoJgCZG+/KrI3EbaO6SFPbIJ2kAsSeegBoE3EC9ntFVAB/zLUuK0qp9wpZFD5iS5w5LVu615LchdRL5dGWPabWSB8KqV7DHEEqli2q6G31mYHOSSywrSFPKSIbwY1dsXbN1SxkkKFgTE5kIMd8aT/aaUHAMD7JHn2fxRV/HCMk9z5KUtVNNOKsCscAQOGdVzBbPsNdSCttNj1h9Pzq6YbGhHYqCIy9Ygg5xCgOu0MNB46DmCqy/YJYMSvaVJ1GjBFnafA/5qiu8XtfxJUXFDrAg5obQArovMfvShnBZElXd5+ACzZVJyfc/yWnE3cyhlbMrAEEbEHUHxpf1+kFQYnfN+RqXhN9WGVTKOC6ciDuQVMETBMRuH8KixduJrHcNktptRnujuJcViFDt2f6m5kczUmGvLDaH2ftf3L4Uqx9ztv8Aeb5mtsLf7L/d/wDJKLZwJS5GT4kZYAO4OpB2nuA76ks3l2LKO4GkpxGtK73RbrsXauhyAWQsATJykSDrEFQREc6qa2FY0/eXdFK8jT8C33OK2wI6xZ7pAqmdKHD+0JDaeR3/AFonF9BLZxDXEcqGJzKIOk6RIOlZjrVsMlpZKgrvudaxZSaaZs7E00MejbEYVFM9ksBPdmJHwNMLl7WedA4WyVJLNLHQnWDBJ2PnGmlTNc/fxrodNcsabRhZ6hkaTsn601JjbnbbzoHrhlme+p+IXALreDERU+3kZPgmxTez9xazCtqfuv8Ahah8bdhk+6nyrTBYjtsP7Lnp2Wodvqj2AYi5rXtDYu92q9qX1RHFOluAa1irtu4uV1KSO6URh8CKB4IfrV8rn4Hpz0h4ZdN2WS52xbKkq2sqoAkjedI5RS7A4QpeUMCpi5oQQdEuA7+KkeYI5Vjpkhd+g3Hrdu04d0UqJUMQM/PLLEazqPWrXxPpClq2zEq4EaAhismNtIYGNCefhXDRiytWboz0Mx3EAGs22FkmDdaFTTQlZIzka7eWlDtEdIwWFDW1xQtlBiUXLoNUVnK5spIBhhpvEeQJNnMKvfD+E27Ni3ZQA2kRUAOoyqIEzvQ2J6L221SUPcNV9x29DUWTC27Raw5oxW1lfwPCC1sRIlpOhIOoX4do0Tc4GygkOhiNJE+XiaMTAXLE5kDqf6l1jxgiRW/DMVqEhizNC66DSTMHYQTUW2uGiRyfWLKv0k4HefD3LNrKzXBlbtQAumaJiSRoPPwiub4n6O8Sugt5p17LoZHeAGk/sb1ffpU4g2CvAorKtzIQxQFC0NmAZlIDSAYmdzVFH0i3f7Dt9pdtvYZatRi4rgpyk5O2VrE4O5hbokNbuIVYSIII1UwffRVrpbfbF28Tduu9xGksTsraOFGyrlJECKzpDx3+KfOyAOYlgzHMBoBDEgR4UBhcLNWEvEjbo7dhOMOpgNIMAjyp/heL5oBUabfAfkKoHCMTmtW2O8AHzXs/lNWfholgZrIdxlRrJqUbGXH+JvbyZUzjKzFdQB2gssw1A02j10qGz0hRkU3JQwdIJGh5ZR+Q3qwXbIZQrLmV0AkRM6zuRtM+hoBOj1oqcwMBmyxJIU5e7Sd++uq0c8McMVJc+K7zlNbgnmyybfHd8gXionDu4MwjMp7jEgik3DsZdtXzmJ6p3BOYnVTLDJJltGGiztFWduHotvq1uMijUxuZmYMT7o5VDZ6LA3UcXNZUkmCTlgd+uw99W4Z8cYOMujvuKsNLOC8TLIt39hNsMGQ6jtCVuIcwkZkz6EflVe4djy+IuIGCFnA2LAhSQZVpA2XUAZee2nQcXgslho3HaH3tx+XxqtW8AgZ7iADrTmPeCfaE92YEx41m6LLGMp4ua/1/noaOrtYo5Wlff8SaxaLq65iJA05aS3p7MetILlqnOUyCATBnShMTgoJkgQSNTr7hJ+Fa2J7W+ephTe6K46A3HuGXDZa2pUtcACmcoGQhDJO3Yk+6uecbdg8vlJuKr9mYjVBOYAg9g/siuhs4zAFnbl3ROhgmTznauX8U4kVuMGtJnT6tjcJunsdgQGhIhfsCp8Mpwl4l7BsnFrpz+/ctvQ/jdxrWYFnuWHmAZZl0bL4g6L/mNdJ4mg3GxrkXQXilxzdR2JUKOyAFUAB2EIoCjVRsK6hwwzgsPzi0i/8AxGT8qzdYrlu9/wBefsaEaSpC7ijRcc/3N8zWuEfs3D/aPxpWcX/mP95vmaFw57Nz7g/HboIxuJDv9YkFzxFacSxOW2TlLT2YBjfQGeUd9C5vGirVkupAG4PkDyn1qLV408Mr8CzpMjjmi14kHC+KG2gVUQKCSSLgd/M5dCTzE1HisVncKAZbUzyXmaVNxK8hNtVUHXUKAfhzp1wbhpUF3JLtuT+9q5Gc+9nXqF8IYXsbEeGhFQ/x2vhp8K8x2EMZgDEDbkRpr6a0vzCAfInymD8fnXZ6ecM2NTh3/I5fLi9FNwl1QxtYnQijOKX/AK1/vH9KX4G1maNBo++0qC3xApjicE/WQ0E3NRyBJMc458/1pp0pDJgvFsSZTX/27Z96ih+HYrttP/Tvfgat+M4e4FUuIGUAQdwoA98Ee+hcBauFGZELDtJoCdXXJy56/hqJ+z1CB3xFeUPdLIxBBBGhBHd4HavKkWJNXYO4qF/BYgOhs9YFK2snVHsiAFhshywGBBJkHUknepUbFXbyW7uZndXVENtM7dl4y9mQdxpGgHIVHw/onicXxAWLICui2m6wkMtm2qqoaV2gggKNSRyEkfQPRvo0mEthQz3bkQ124Zdt/QDU6DlEk71jUTHN+g/0EKpW9xGHIgrYBlRGv1rD2/ujTvLV1tMOqqFACqoAAAAAA2AA0Ar27cMyNq8FyRNOI0W1qeVbrb5d1b+VakBvMbRRWI96qqVj8af4g9VdW04JAlAA3m0EEGB3T8auTOYIO5kA/vnVLPD5usSDKsVOhgxBBHd2Su28HxoWh06LRZy4qyUvojEjLdtmGU+hnQ7iqBxH/wCnzBOxa1exFqTOWVdV8BmXNHmxq94SHVbiCPEaTyg85pmtzSn5QjgHH/oFxVjtYW4uJXXskdXc8AASVbTxHlVLfh92w4W9auWmmIuIya+GYQee1fWbH3Uq6QWwcO6vbW7bbslXAZQDzIP72p99LkW3dwcc4LhyLFvQ9qW9CYHwE+tWbBX8o1oqzZQiAIA0Edw0HpUT2O0ETUkwP38azZNzla7zRSWOFPuQwXpEyKsqCJMTI7u41i9KpVgVBIUHfeOySe/efTwrzG8Jy2+0rxpBMLqRO2p+Iqp3OIG1cAKqomGhZOU6GC5Y7HkRXaaDSQlhUWrkv+/0clqdS3mcov1f1f2W+10oDKwRHBIIBXYTzJHp5RTzg+PS4wEyQNQTmOo1JiQBpzjU+Ncmu3rmcq7FipIMkkSNNJ5VeegaKga45AZ+ygJAOVYLkeuUea0u0NNjwYXO/L4kmlySy5VCvP4Fv4hxS2hyMR37ge/u01oF2tlZtBfGNd/OfHXwqscatObjXCQQzaEGY7gZ1Gn50Lg8RcQtkJzQCBvMHmOehaquDSReNTjK/p7xanK3KUJKv3gst62TuTHd/tQuKw/yHwGX8q3tcViyHurlaSp5ajWYOo05a1pg+LLdYLlOoeDOnZM8xOzTtUsd0ea6Gc8ba5FmKw0AnurmnH+GM2Iu3HK2ld2YZyZyk/0oAWbQ7xHiK6b0sxptIAvZLLcII7wAoE7/ANeb/LVA4pwsvfYKJZnCgd7GFjXxq9ik5K3wiTTxULfl9zbob1ds3WQM0K0s8AdlLh7NsTA1/qLeQrovR3Fl+HYZ2ks6ZvezEfCNKrXCegGJt4a6CidZcDgIzwvahDnZCSBkzGF1Peu9XzhHDjatWUcibVpFJTsjOqgEqAIAmYFY+r1WLna0+fon+Tbx4ZSStUVfjmIi4/gze+TUnAOHG6lxmOVCsTzMOhMT5RT7jHCFxLHP2SGiV3ZQTodYkzvyo+3gVCZQIUKAANIAIqhm7QfotuJet9CbDoUsl5H6v1EqcPtIJVATyzdo/Hb0oguJA2EEnkABTFeHqY/M1HjcNaghwpEagnSBrqOYrBms03eSV+bN7HLDj4xxryRWeKWUW0uMRS6q5tuuU5m7eRWSN4MEAjUGZo1ACAwMg7U0t4i3ew9zqyrKDOm06N7+dAraA1FQaqOxxjXNFnTZd6lK+/5Hll8pjlz8/wBxUON4Wt8EjsN9pRIPPtD3c6KQetC3yc0KYMeigmCY79NKjwanJp5b8bokyYYZ/VkhHicNdwxzEyAYDL4iNe7TTWvbvG3zIxaSkZdgBBnYAc/fTxsZbUZSMw2I3zTyP2ie6qbxm11bldQN1n7J29eXmK6vs/tCOruORLcvmYOs0T09Sj7LGXEeMNcVVYiF2IBk6Kuvoo2jvrThPHRZzKVkk7g6xsV20B3kayF3iKQNjNjz1+PdQd3Fw0j9J0g+VaU4Y6oz02M+LcS6y6WjLsAJmAoCjXmYA1rKR3L+uk+tZUGyC7w7Op/R/YW0t2+LbF8SyGSoWEtottV7JIMEOdDzq62eLBuUfGubfQ/ig/DEVD2rb3QfV2f5MKulh25xp3is7aGWBbitWvVx5Uvw2IPdFGW8R4+dMI3Gh8DW+xrbQ6V5cXnTDntwCq3xm2DcKhspGV+ftDbYHYBvWrHuKrnHrB61XH2YPofhox/23p1yNdDLBPkfISCGGZSNpkgye86fHwpg1vWarZuMlrM2jk5U1OoHOPET8KdYHHZkBOhPI/val1Hqgq2vuqHFwQVIkEQR4VKcRUFxppCKXxPhJtNA9g7H8j40HwbEBb5HOI15Zhv7iKumIsq6lWBg1WelWAFtrN5WCz9U05tSJZNgY0DCT3CoseJRnuJMmRzhtfxG2OS5csEEKCImCTtzXTn+dc/4ph0fdx4EKSR74roHDsQXtiMpZRqAwOYeh5fvaq90h6PEnrEUgf1CO/nppPfXS6DUKPDdHOZMbjLa1+9xW8Dw0XSsFywy227CjUaI38zYrC+aHvp9xRrFu4LL2rjGyqhHUXADIBacggyxOnlRvRvATcGkLaE+bHQeZ3PoKV9J8XfTE3DaYFIWRr7UQRodoisXtHtCWpkkvZXT8/vQ6LQ6NYG2/aa/UT4TG2ASDbe2zaDPn1PKFub0dhsK7MAskbGNAAdDMaDQneq7a6UX7ZCmHmNBzJ0iDvrV5wvCndRPZmM2ugPPTnFH2dn2wlFsq9qYvXjJdRRi7KpbNkdts0s39IMR2I38zRtvAWrCW7rq1t1zdgGcxIC7HvAncRTXE8AQSxLHQkgRrzMHlQXEXNwyNBJA7wIXn591aCy76SfmZDx1dld4yWxDrnARQYVd27Wmo79BvA7qjwWJVHeE1ZwQdCT2iTJOwIJ0A/UM1wMGY219RqPjFD2OHQZOgEx3nloOZ5eZHfVlyjt29w8Li+B1YxjveVZJAXrHIVVAXdVIg6tHIjQ+cCcfxroRkLkElTBgAjeYE8x50yw15LaQwAY5cygjYaASd4XQ/pVfxfSBbb5TlfOxLbNA2GswTuTB7qwNRjTi9q6G3gyNSW59RNisZfbEXA11wq3GgZmAOrQDB1FWfg17NbYs2pA56AygjXxqp9KOIK11uq0l2UxzaSKsvDkXI4jRYHuKVgaiXKS950WGFwb8vqL8RxO4H6t2JjVYMPB1JtnZgPsHuO+lSX+POyZCP4i1qGdBDqDOhSZnxX3VJxfBrcWOY9kjl+/0pPZsBe1cfKB/7i6Op7rg2ceMfrR4su9e8DLi2u+5h3DMXkQiyYW5cXMD7QGsgSNjsdvfJLcnSq7heMjFYgWwUIsksLijRtI25bnWn5MacxUOsnKclJ+BLpYRhFpeJsbuQTE0rxHGEW8waQIXXu3jz39PdROIuyaj4dYl7jELAIG4nRV0gbetUevCNGEYxTlLwPLN1G1swx75BK/5RtQPSHBM2HZ3j6uCukcwD8PkKMxd1AQWt5e5ht76A6TYwDCOFEexrMkyyiregk1qYV4og1sbwSdcU+v5KbbtliQOQ3/fhWmIwsLP78PzqfD3IA9PkPyqS4pjl38uXnXbTlz0OOQlDAj56nesoS7fhiIG/MTWVGs0Eqa/f4HpnWPoy6NXcNaurcjt3SQVMj2LY5eIIq7W7DqTmPKqN0C6c28R1tsKUZVW4BMz/S0GZgdnkPaFXnB8ZzjUagGfIc6z0/EM2tXu8RUos9xqSzibbGjRaH9JFFaEQWgaJRiN6xUPOtc6/aFAxyUml3EcKHCk6QQTtoNQfnTFGB2oO9icuo1118taSF0A1tLdvLEm2qzBHZkHTlHcR/vTHE2FOpIFZcu5h2ZFCXrEzOulOhN2SswGgkye7b31Hm39a2mAY7zUZk6+Efs709DC3iXFhZKgqzEnULuF5sR3D9e6g+mVrPw3EH7C9aD/AIZDn4KR60djsMhKswBYTl79Yn00HuFQdNR/+KxQUf8A61+fRGJ+Rp49RM550Z6SFSNdRV2xvE1NhrlpsrErIBjc6kVwbhvFiGnxrpnRBHxOVSewzRv/AErq/lppPfUuW4RfvIYQjPJG105L7wm51eG6y5qSC50EkR2RtJMR76qmIfUOU1eXaGb2izAxmzADQcqsnSfFAItvbMZgfZXYeUx7qBuYMOEyKe0DESwy7+PazZh6VlvlmrHhW+8D6PcOtX8SjEOGQ5oMEae7nHKuiW7AUQNqh4ZwxbS7LnIGZgAJPd5UZFXMScY0Z2d+klZHkpde4bqY2kn3x+lNYoe7i0WZYfOpozcehC8afUWNw+BtM6eHf+QpTxHFLaBMy3yjaP38hB/HOPBFIEbkb9287Ebiub8Z6TIZDI3mjx+MN+VWIOUyNwjHoaca46STrS9bN3q0vuItvcVBJ1KtIzRyGbKAedLMTjLFwn625b+8gce9HB/7atlvDoMMGt3LcMLbElimsBQe2ByA0J5VD2hleLEopdeP3zLvZ2nWXI5Sfs8+f/AXiWAHXO9u4GZbjNlKsDo0mNCp9+tPeG8TUnEAd1th5MQJ94I9KR4LF5sReMgr9c2kajN3jfQ1PglyNfPIAf8Axa4h/U1y+ZqTv3M67S46g0/FfVDmxdJBkzVN6RYLrbzlTqCBHJoAHzMc9dNyBVvwCyDFB3OiTlixdQxJaNWjf2mAgQDHdEjRZDWey8UZTk59K/foUu18jglGPWyudHES0xa7OYeiiNdTMGrvburft2r9pxkEqQCDnJjMDGoZSDA7vOkXFugwu2wbhKuc6soaG7I7OaN18+RXbQBV0Za3YMKuQzqJnXbf0HuqXUqGJyj14K2mWTMoyjxydAbhLNqIK+JA2861wPACmYqvbuksxkbAQII30FMcHiJbMDoFSN9iunoIPrNFXb5lv7VBkideyNPf+4qisUErLMtRlXqinEYFlU5xodORFUjpivVYZl5Z1y+RmR6RVzx+MuRACsw1IbQkSdAw0ETzBrn/ANIXEjlS0TBY5spGqgAjUjeSY9Kl0UU9VDb3MPPKS0s91corVnG69/8AtUuJ4mW5/wDFKC/d3fHeohjjERrrr5aiupyNt0cuqN+IOM2ndXtBvcBgnn+/0rKruF82grJuCcXOFxNq8NlIzgc0bRx7tfMCu64XFwZU6MNCNipHyIrgVzD6T511/omIwGFEknqlOviSQPQRQMSLdhjVhwN3Sqfh8QaecKxRHj50w49YkjXavAi9wJPeJoP+JLLnJ3mPL/etbOJJUHuJ+dKhByP2dNKExAlPdQV64wEg1PhsWrrB0bmOdIRtZxUHU+nOf0opro38KBu2NAfH9/KhsTdIJ8qXQQacQJqe242qtDjIUgf1HvjWm3CbhJk6A065EFDDgyRqTvWxtBlKkSDII71IKke40QsKYivLqLqZIGm1KxHzDj+hWKsYt7CWLx+tNq25RwrAtlRs8ZYII1mrn0T4t/6bjUt3TNm6ipn1gEkQ/gM2h05jurtjJ2YDe/8A2rnPSPoT1gZGWRmZlKwSJMxG/OIoc+RySJcCim/eBdJuN5773AwyL2VM6ZV5+IJk+oplb6TJbFlwDNy0t0S3spcBVVGkjRQw59o1QcX0Wayl0l3y2kzBG0HLTXlG1LuJYx16oGQRaWQZBHauEAg6jslfQih02Hd6zG1WWkoo7Fh+nqx7TD3P840qe50yLByp0WIO25iuGWONGdzVg4fxWbN4ydBb/GBVx4qM/wBKy+Yrpgx3Yn1NRYLjwYtmJC5ZJG4GZRp765viuKGd6J4ZxrKTIVgwykEnaQf6SCDoKP0fAymzpGNe3dJVnKdu5qYjMDbD7nUakjnpHiOddNcAbDAZpzLMkRBkg8zO2/jU3SPpADcdFUqFu3p7UySwB5CPY2133qr8QxRI10gaSfgBUuGDTsKT5FN7EMCCDJGug2jWZqwcJ6Q57IssSCpGUkwDrMfMRVYvXBvLEnlsPL3VGhAbaZOk6aVY1OnhqMeyfmn4FnT5pYJb4/8ATpPDMUqdaWYCLN0766ATpvR3R3iF1y10MRnhQBsFWdxsZPhyFVLovhi73EBAZrF5RAMgkoJiNh+tdU6MYS0qsGC6QFDQDoDsTHOOdc1rNNj00Vji7k+/wX9s39Jqp5m8jXqx7utt/hEnCuIFATcynKQSQgBAmZ7IEkCg7HGHtsUZQ0LlA12hoZCD9lmadue0vT/ifCLZsOU0JG2rLHmA37nypFxLGfwloEkkuoVFdASub+bGYE7wkf1ZzAYkCi0EHFSvxKXaOWOSScUGWLy3CjMxUstwjQkZC/Z1kf3AdnYCIESr4n0XVgbtp7asSdJyhiIJ0cKAdR76D4ZxI3LruxLEquuh74jXbTYaeJM04xVwNZX79z8NqszXyrUSXhX2/JrdnYm9PF+N/f8ABL0cxWItlbbKxUkCQQ2WTrDISBvMHTfvNa4vpIHJUottmy5iZJ021Uco2gDQVVMcNSdj3jQ++vMD0hxCmM7MO5jnHoGmoVPdGv37FiWB457uH8i6rhIt9ZJZTIDTMtz1rmXSW0XxFx/7oHkBHzBPrXS8H9Ilq1hjbuW89yWlYVEg98c/IUiTi9h1uQUtIbN0PbAUOxykApcfW5qfZJBB5Ea1r6HTeh/yLvRha7VPL/jfczm1ywffSu8jBtKuhwmHcnLedY5XLX522b8NHcZ6EouGW8j9rLbOVyqhi4skxcfKqib0AGZga66X5TM05x1hGkVlOsV0YxAIH8PebTdLb3FPdDWwVOnca8oXKhEKtAInu0Ox766n0LvB+HWdNV6xB4BHdF/7QK5hhcKW32Bg+fdXS+gbD+GZRstwx4Sqn55j60ndUMquxtZvQYP/ADTzA3ZBA/c6UnxNqa24ZjeruAOey2mbuPKfXnQ9Axzg8VmnzPpXtnEntLOk0PdTq7gI9lvgeVbk9o+MUQwxtXfqx4SP0oPFMNxoRsay1d0YeRoS4aZiJ24qSozVC/GjldyJAEHSASZgCN5mgbtwg6AnMyoO7M+gk8h40B0kxRVltKZW37R+055+ndvr4UFNuiSKVWwCxjPrAzaspzecHl4cv3rfrFzYiqRw7hov3FUHc6n+0b/DT19KuGHxa3MxXZXZfdt8IqVVdAU63MZXcWQAZ8K1Tieva/41nnQzmVPhS69cilQw0HETJEyJMT/vUd3HAiG284+dJrOJ8d9Pyou7ZUp2xIBkDvI1GnOmasRSvpJvuOwpBDBesMQwTM3VzGmUsGkjnAgSJpfSDGs6WFIWVQsMoIMOQkGdz9TM+MchTXi/SZb+Na4qhkVOq30uJJLehJ08lPkf026OJYt4Zrbi4r2ozDKYZWZipK6bXB7jVyEdlIhknJ2c8Sw099POF3Ys350gWv8AUFKipnmflRlh8trEEaGLH+oBU7RE8ZpiH863wl3lpypZexQ5k+nKpuG3+0vPUfGnrgUYcDHj1yb97Wfrr342pQ8kaAeZkz6CnvSD+be1j6279rXtt9o/IRVegSZBPhv8JE0UGFVoGLFWIzRz7I593eKidgTpJ8SZqbFDmANN/Z8NwuleyCNX33AMAeEAVK2On3lr+ji/lxJ7I/lOCfvFFnaec91dCxKtbcGDlNcn6PMAcQRMDDXiOR3Tu2NXbg30hDqVTFe3/TcI0I5F42Pjz3rnu1tPLI1lj3cM3Oy9THG3jlxfPI54zj2SycpgkqNJB1I2y6+73jcVfFcVa8s3HL5QYzNOhBPMxETzAidkBLN+O4lbmHBRlcOw1BBB/L3z5N7Jrd62BBXlsPHMNyZM5oPM5gD2ngK3ZUf8Lb8X9ge169Okv/lfVj7okTLkgjbQ/wDA+Ou0hdFFqv2QbK/fufK3VX6JJq867T4biAOQBnQbGdScxNsu/wApPvXPlbrE7Q/9GT4fY3dB/wCfH8fuI7+D8JqLAcM+sBjTWfUEU063XUad4p1wnHooOQAloktIyxI0IBBMNzj4VVxK5VdFzUZHCFpWco6RWGXE3QD/AFH5Cl2V661d4dZvYvrGVHR0AaCvtqbasYUlgcubX4iRUY6GWH2DLAA0MmTk7TBgSDrcldPZG1ddDMnjXkcPlTWR34nKRcYa1DjOLPly5mjaJMRII023rqGI+j0NAR9SWADLE5GyEyCdCdRptVc4p9HF7kobQHQgHKQSCQ0FQYYagagigc/Ejo52uLA5RPdpPnXlOMb0SvWz2kdZmJUiYMGJ3g1lEpwrkVE2Cc9X6n4Vevo3b6u/95Pk36CsrKaQkWlxQt5AdDsaysoRw21dJtNJmJj02qdWOlZWU47JnP5/lSrFXCOdZWU0ug8RrcQLgiRoYVv8wIM++qYlwsrMdTqfMyN++srKd9Rf6fH8jvo8MqYll0IRQD3AyT8aL6MNPWf5fm4+QFZWU/8Aux5ezH98B4OfkaVYkaH1rKynfQjE2bsj0ofpti3TBXCrEEW3gjcTlU/BiKysp8ftLzCl3nJuGimebTzE+u1eVlaUupAuoG51qS2Pq747+p+Dg1lZSYXcJsY5C6GNTt4VnDWll8x86yspS9kDH0H2Msg3sQSJi9e/1HpDdaJjxrysoUKPMmQZy05jMD09wry3pbzDfNE76RPOvKyphPrXvLDwv2b3/wDJf+duo8UgIA5RXtZVTP1Hj0FeFuFLyZSVBdAQCQDJjbyJq24E5hbnmLJ7tXRy0RttGmwkCASKysqLH3+YbYh4jx+/a6trdxkLopYiBJyp4bCdBsBoKIxfSjFHCWSbzkm7iATpqAuGI5f3H315WVWnihKTbirt93vJXnyQpRk0vNiU9IsRJPXXB5MR8qKw/SfEuOra85TcjQSfEgSR4GsrKSxY001FfwE9Rlapyf8ALGFnGOSJY1YuGcdvpGW9cEcsxj3HSsrKWUAvvRHFtfXNcMkbZQE8P6InQD3UfwvssyDRQ1xB35VUuBm3jM7HfnWVlC0CNOH2wcRiJAP8vfXkw0nbQD3V5WVlQhH/2Q==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554" y="4077072"/>
            <a:ext cx="4444791" cy="23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632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dirty="0" smtClean="0">
                <a:solidFill>
                  <a:srgbClr val="7B9899"/>
                </a:solidFill>
              </a:rPr>
              <a:t>Product design and development process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88242" y="1628800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400" dirty="0" smtClean="0"/>
              <a:t>Identification of problem</a:t>
            </a:r>
          </a:p>
          <a:p>
            <a:pPr eaLnBrk="1" hangingPunct="1"/>
            <a:r>
              <a:rPr lang="en-GB" altLang="en-US" sz="2400" dirty="0" smtClean="0"/>
              <a:t>Research</a:t>
            </a:r>
          </a:p>
          <a:p>
            <a:pPr eaLnBrk="1" hangingPunct="1"/>
            <a:r>
              <a:rPr lang="en-GB" altLang="en-US" sz="2400" dirty="0" smtClean="0"/>
              <a:t>Development of ideas and solutions to solve the problem</a:t>
            </a:r>
          </a:p>
          <a:p>
            <a:pPr eaLnBrk="1" hangingPunct="1"/>
            <a:r>
              <a:rPr lang="en-GB" altLang="en-US" sz="2400" dirty="0" smtClean="0"/>
              <a:t>Development of prototypes</a:t>
            </a:r>
          </a:p>
          <a:p>
            <a:pPr eaLnBrk="1" hangingPunct="1"/>
            <a:r>
              <a:rPr lang="en-GB" altLang="en-US" sz="2400" dirty="0" smtClean="0"/>
              <a:t>Test marketing</a:t>
            </a:r>
          </a:p>
          <a:p>
            <a:pPr eaLnBrk="1" hangingPunct="1"/>
            <a:r>
              <a:rPr lang="en-GB" altLang="en-US" sz="2400" dirty="0" smtClean="0"/>
              <a:t>Final design</a:t>
            </a:r>
          </a:p>
          <a:p>
            <a:pPr eaLnBrk="1" hangingPunct="1"/>
            <a:r>
              <a:rPr lang="en-GB" altLang="en-US" sz="2400" dirty="0" smtClean="0"/>
              <a:t>Testing</a:t>
            </a:r>
          </a:p>
          <a:p>
            <a:pPr eaLnBrk="1" hangingPunct="1"/>
            <a:r>
              <a:rPr lang="en-GB" altLang="en-US" sz="2400" dirty="0" smtClean="0"/>
              <a:t>Manufacturing</a:t>
            </a:r>
          </a:p>
          <a:p>
            <a:pPr eaLnBrk="1" hangingPunct="1"/>
            <a:r>
              <a:rPr lang="en-GB" altLang="en-US" sz="2400" dirty="0" smtClean="0"/>
              <a:t>Launch                                                                                     (supported by promotion</a:t>
            </a:r>
            <a:r>
              <a:rPr lang="en-GB" altLang="en-US" dirty="0" smtClean="0"/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en-GB" altLang="en-U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89040"/>
            <a:ext cx="4176464" cy="2177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72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7200" dirty="0" smtClean="0"/>
              <a:t>QUESTION:            Why is R&amp;D </a:t>
            </a:r>
            <a:r>
              <a:rPr lang="en-GB" sz="7200" u="sng" dirty="0" smtClean="0"/>
              <a:t>so</a:t>
            </a:r>
            <a:r>
              <a:rPr lang="en-GB" sz="7200" dirty="0" smtClean="0"/>
              <a:t> important to some companies?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9393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861" y="5222155"/>
            <a:ext cx="259228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789" y="479866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840"/>
            <a:ext cx="172945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462" y="3789040"/>
            <a:ext cx="33813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rgbClr val="7B9899"/>
                </a:solidFill>
              </a:rPr>
              <a:t>Benefits of R&amp;D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10182" y="1298227"/>
            <a:ext cx="6078684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800" dirty="0" smtClean="0"/>
              <a:t>Developing unique products (USP)</a:t>
            </a:r>
          </a:p>
          <a:p>
            <a:pPr eaLnBrk="1" hangingPunct="1"/>
            <a:r>
              <a:rPr lang="en-GB" altLang="en-US" sz="2800" dirty="0" smtClean="0"/>
              <a:t>Provides competitive advantage</a:t>
            </a:r>
          </a:p>
          <a:p>
            <a:pPr eaLnBrk="1" hangingPunct="1"/>
            <a:r>
              <a:rPr lang="en-GB" altLang="en-US" sz="2800" dirty="0" smtClean="0"/>
              <a:t>Provides long term income</a:t>
            </a:r>
          </a:p>
          <a:p>
            <a:pPr eaLnBrk="1" hangingPunct="1"/>
            <a:r>
              <a:rPr lang="en-GB" altLang="en-US" sz="2800" dirty="0" smtClean="0"/>
              <a:t>Premium prices</a:t>
            </a:r>
          </a:p>
          <a:p>
            <a:pPr eaLnBrk="1" hangingPunct="1"/>
            <a:r>
              <a:rPr lang="en-GB" altLang="en-US" sz="2800" dirty="0" smtClean="0"/>
              <a:t>Identifies new opportunities</a:t>
            </a:r>
          </a:p>
          <a:p>
            <a:pPr eaLnBrk="1" hangingPunct="1"/>
            <a:r>
              <a:rPr lang="en-GB" altLang="en-US" sz="2800" dirty="0" smtClean="0"/>
              <a:t>Motivation for staff</a:t>
            </a:r>
          </a:p>
          <a:p>
            <a:pPr eaLnBrk="1" hangingPunct="1"/>
            <a:r>
              <a:rPr lang="en-GB" altLang="en-US" sz="2800" dirty="0" smtClean="0"/>
              <a:t>Enhances reputation/image</a:t>
            </a:r>
          </a:p>
          <a:p>
            <a:pPr eaLnBrk="1" hangingPunct="1"/>
            <a:r>
              <a:rPr lang="en-GB" altLang="en-US" sz="2800" dirty="0" smtClean="0"/>
              <a:t>Benefits consumers with a greater variety of goods and services</a:t>
            </a:r>
          </a:p>
          <a:p>
            <a:pPr eaLnBrk="1" hangingPunct="1">
              <a:buFont typeface="Wingdings 2" pitchFamily="18" charset="2"/>
              <a:buNone/>
            </a:pPr>
            <a:endParaRPr lang="en-GB" altLang="en-US" sz="2800" dirty="0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7293"/>
            <a:ext cx="1058185" cy="17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95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6D1B197-EAA0-4793-BB57-2F8E8C7213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0B0687-B411-4AE4-8E85-7886BA0AD6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E0BA0D-2532-42BB-9C0C-06B282C5512A}">
  <ds:schemaRefs>
    <ds:schemaRef ds:uri="http://purl.org/dc/terms/"/>
    <ds:schemaRef ds:uri="http://schemas.microsoft.com/sharepoint/v3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361</Words>
  <Application>Microsoft Office PowerPoint</Application>
  <PresentationFormat>On-screen Show (4:3)</PresentationFormat>
  <Paragraphs>74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 2</vt:lpstr>
      <vt:lpstr>Office Theme</vt:lpstr>
      <vt:lpstr>Operations Management: Research and Development</vt:lpstr>
      <vt:lpstr>Learning Objectives</vt:lpstr>
      <vt:lpstr>R&amp;D Key terms</vt:lpstr>
      <vt:lpstr>PowerPoint Presentation</vt:lpstr>
      <vt:lpstr>UK R&amp;D expenditure</vt:lpstr>
      <vt:lpstr>Purpose of R&amp;D</vt:lpstr>
      <vt:lpstr>Product design and development process</vt:lpstr>
      <vt:lpstr>PowerPoint Presentation</vt:lpstr>
      <vt:lpstr>Benefits of R&amp;D</vt:lpstr>
      <vt:lpstr>R&amp;D Investment by company Top 10 – How much?</vt:lpstr>
      <vt:lpstr>PowerPoint Presentation</vt:lpstr>
      <vt:lpstr>Challenges and costs of R&amp;D</vt:lpstr>
      <vt:lpstr>Activities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Development</dc:title>
  <dc:creator>Emily Blake</dc:creator>
  <cp:lastModifiedBy>Rebecca Crumpton</cp:lastModifiedBy>
  <cp:revision>26</cp:revision>
  <cp:lastPrinted>2014-03-26T13:16:19Z</cp:lastPrinted>
  <dcterms:created xsi:type="dcterms:W3CDTF">2014-03-26T10:07:21Z</dcterms:created>
  <dcterms:modified xsi:type="dcterms:W3CDTF">2021-05-11T10:18:49Z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