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1" r:id="rId3"/>
    <p:sldId id="272" r:id="rId4"/>
    <p:sldId id="276" r:id="rId5"/>
    <p:sldId id="277" r:id="rId6"/>
    <p:sldId id="273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72" y="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D9025-B769-435B-9D53-6C16A6DE22E4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21267-B15B-4D56-A527-BAE10554B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02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D00-ACE5-484C-B142-1DD336327937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1EBF4-3838-4CE5-973D-ED2BDDD9C7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047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D00-ACE5-484C-B142-1DD336327937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1EBF4-3838-4CE5-973D-ED2BDDD9C7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09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D00-ACE5-484C-B142-1DD336327937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1EBF4-3838-4CE5-973D-ED2BDDD9C7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74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D00-ACE5-484C-B142-1DD336327937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1EBF4-3838-4CE5-973D-ED2BDDD9C7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49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D00-ACE5-484C-B142-1DD336327937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1EBF4-3838-4CE5-973D-ED2BDDD9C7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522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D00-ACE5-484C-B142-1DD336327937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1EBF4-3838-4CE5-973D-ED2BDDD9C7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325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D00-ACE5-484C-B142-1DD336327937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1EBF4-3838-4CE5-973D-ED2BDDD9C7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31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D00-ACE5-484C-B142-1DD336327937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1EBF4-3838-4CE5-973D-ED2BDDD9C7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84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D00-ACE5-484C-B142-1DD336327937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1EBF4-3838-4CE5-973D-ED2BDDD9C7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12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D00-ACE5-484C-B142-1DD336327937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1EBF4-3838-4CE5-973D-ED2BDDD9C7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395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D00-ACE5-484C-B142-1DD336327937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1EBF4-3838-4CE5-973D-ED2BDDD9C7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51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0FD00-ACE5-484C-B142-1DD336327937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1EBF4-3838-4CE5-973D-ED2BDDD9C7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66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fsecglobal.com/uncategorized/ap-security-planning-pays-off-at-glastonbury/" TargetMode="External"/><Relationship Id="rId3" Type="http://schemas.openxmlformats.org/officeDocument/2006/relationships/hyperlink" Target="https://www.mendip.gov.uk/media/16325/Glastonbury-Festival-2019-Event-Management-Planning-Document/pdf/GLASTONBURY_FESTIVAL_2019_EVENT_MANAGEMENT_PLANNING_DOCUMENT.final.pdf?m=636870446454770000" TargetMode="External"/><Relationship Id="rId7" Type="http://schemas.openxmlformats.org/officeDocument/2006/relationships/hyperlink" Target="https://metro.co.uk/2015/11/24/glastonbury-wont-be-taking-extra-safety-precautions-after-paris-attacks-say-organisers-5524325/" TargetMode="External"/><Relationship Id="rId2" Type="http://schemas.openxmlformats.org/officeDocument/2006/relationships/hyperlink" Target="https://www.glastonburyfestivals.co.uk/information/advi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allofthewild.co.uk/library/useful-articles/festival-season-health-and-safety-the-glastonbury-way/" TargetMode="External"/><Relationship Id="rId5" Type="http://schemas.openxmlformats.org/officeDocument/2006/relationships/hyperlink" Target="https://www.gfelstewards.co.uk/TnCs.php" TargetMode="External"/><Relationship Id="rId10" Type="http://schemas.openxmlformats.org/officeDocument/2006/relationships/hyperlink" Target="https://journals.sagepub.com/doi/full/10.1177/1757913916681265" TargetMode="External"/><Relationship Id="rId4" Type="http://schemas.openxmlformats.org/officeDocument/2006/relationships/hyperlink" Target="https://www.whatdotheyknow.com/request/13481/response/89820/attach/3/Glastonbury%20Festival%20Licence.pdf" TargetMode="External"/><Relationship Id="rId9" Type="http://schemas.openxmlformats.org/officeDocument/2006/relationships/hyperlink" Target="https://blog.spycameracctv.com/how-secure-is-glastonbury-festiva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o-arena.com/downloads/general-risk-assessment-for-visitors.pdf" TargetMode="External"/><Relationship Id="rId2" Type="http://schemas.openxmlformats.org/officeDocument/2006/relationships/hyperlink" Target="http://www.manchester-arena.com/your-visi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ipadvisor.co.uk/Attraction_Review-g187069-d195803-Reviews-Manchester_Arena-Manchester_Greater_Manchester_England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stolpost.co.uk/news/bristol-news/woman-seriously-injured-after-being-135957" TargetMode="External"/><Relationship Id="rId2" Type="http://schemas.openxmlformats.org/officeDocument/2006/relationships/hyperlink" Target="https://www.bbc.co.uk/news/uk-england-somerset-3531288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bc.co.uk/news/uk-england-somerset-40356875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news/topics/c80k5y7my9wt/manchester-arena-attack" TargetMode="External"/><Relationship Id="rId2" Type="http://schemas.openxmlformats.org/officeDocument/2006/relationships/hyperlink" Target="https://en.wikipedia.org/wiki/Manchester_Arena_bomb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ews.sky.com/story/manchester-arena-attack-steward-spoke-to-bomber-four-hours-before-attack-inquiry-hears-12110440" TargetMode="External"/><Relationship Id="rId4" Type="http://schemas.openxmlformats.org/officeDocument/2006/relationships/hyperlink" Target="https://www.theguardian.com/uk-news/2018/mar/27/kerslake-report-manchester-arena-attack-police-fire-ambulance-and-media-responses-to-attack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Unit 21 – D2 (Task </a:t>
            </a:r>
            <a:r>
              <a:rPr lang="en-GB" dirty="0"/>
              <a:t>5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Evaluate the effectiveness of staff, security and crowd control measures taken at different events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91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Unit 21 – Task 5)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u="sng" dirty="0"/>
              <a:t>Task </a:t>
            </a:r>
            <a:r>
              <a:rPr lang="en-GB" b="1" u="sng" dirty="0" smtClean="0"/>
              <a:t>5: 1200 word report.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Evaluate the effectiveness of staff, security and crowd control measures at </a:t>
            </a:r>
            <a:r>
              <a:rPr lang="en-GB" dirty="0" smtClean="0"/>
              <a:t>Glastonbury and Concerts at the Manchester Arena, in keeping customers/workers safe and secure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dirty="0" smtClean="0">
                <a:solidFill>
                  <a:srgbClr val="FF0000"/>
                </a:solidFill>
              </a:rPr>
              <a:t>Part 1</a:t>
            </a:r>
            <a:r>
              <a:rPr lang="en-GB" dirty="0" smtClean="0"/>
              <a:t>)</a:t>
            </a:r>
          </a:p>
          <a:p>
            <a:r>
              <a:rPr lang="en-GB" dirty="0" smtClean="0"/>
              <a:t>This can </a:t>
            </a:r>
            <a:r>
              <a:rPr lang="en-GB" dirty="0"/>
              <a:t>be done using </a:t>
            </a:r>
            <a:r>
              <a:rPr lang="en-GB" dirty="0" smtClean="0"/>
              <a:t>customer/staff information, training materials, customer </a:t>
            </a:r>
            <a:r>
              <a:rPr lang="en-GB" dirty="0"/>
              <a:t>feedback, staff feedback, health and safety records </a:t>
            </a:r>
            <a:r>
              <a:rPr lang="en-GB" dirty="0" smtClean="0"/>
              <a:t>and media reports.</a:t>
            </a:r>
            <a:endParaRPr lang="en-GB" dirty="0"/>
          </a:p>
          <a:p>
            <a:endParaRPr lang="en-GB" dirty="0"/>
          </a:p>
          <a:p>
            <a:r>
              <a:rPr lang="en-GB" dirty="0"/>
              <a:t>Draw conclusions, highlighting the </a:t>
            </a:r>
            <a:r>
              <a:rPr lang="en-GB" dirty="0" smtClean="0"/>
              <a:t>positive health/safety/security </a:t>
            </a:r>
            <a:r>
              <a:rPr lang="en-GB" dirty="0"/>
              <a:t>measures </a:t>
            </a:r>
            <a:r>
              <a:rPr lang="en-GB" dirty="0" smtClean="0"/>
              <a:t>taken by organisers at both events and </a:t>
            </a:r>
            <a:r>
              <a:rPr lang="en-GB" dirty="0"/>
              <a:t>areas that you feel could be improved upon for both </a:t>
            </a:r>
            <a:r>
              <a:rPr lang="en-GB" dirty="0" smtClean="0"/>
              <a:t>events – this can involve discussion of previous incidents (</a:t>
            </a:r>
            <a:r>
              <a:rPr lang="en-GB" dirty="0" smtClean="0">
                <a:solidFill>
                  <a:srgbClr val="FF0000"/>
                </a:solidFill>
              </a:rPr>
              <a:t>Part 2</a:t>
            </a:r>
            <a:r>
              <a:rPr lang="en-GB" dirty="0" smtClean="0"/>
              <a:t>).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Make feasible recommendations as to how any areas for improvement could be made.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45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Unit 21 D2 – </a:t>
            </a:r>
            <a:r>
              <a:rPr lang="en-GB" dirty="0" smtClean="0">
                <a:solidFill>
                  <a:srgbClr val="FF0000"/>
                </a:solidFill>
              </a:rPr>
              <a:t>Part 1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u="sng" dirty="0" smtClean="0"/>
              <a:t>Consider the following points for both Glastonbury Festival</a:t>
            </a:r>
            <a:r>
              <a:rPr lang="en-GB" u="sng" dirty="0"/>
              <a:t> </a:t>
            </a:r>
            <a:r>
              <a:rPr lang="en-GB" u="sng" dirty="0" smtClean="0"/>
              <a:t>AND Concerts at The Manchester Arena:</a:t>
            </a:r>
          </a:p>
          <a:p>
            <a:pPr marL="0" indent="0">
              <a:buNone/>
            </a:pPr>
            <a:endParaRPr lang="en-GB" u="sng" dirty="0" smtClean="0"/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Effectiveness of Staff (+/-) and Training (+/-) that helps to keep people safe/secure.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Emergency Procedures (+/-) in place to keep people safe.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Communication (+/-) used to keep people safe (both during events AND pre-event information for customers on websites).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Overall safety/security levels.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Where possible, your evaluations should be backed up with evidence from media reports, health and safety records and staff/customer feedback (including trip advisor).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87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Glastonbury Festival</a:t>
            </a:r>
            <a:br>
              <a:rPr lang="en-GB" dirty="0" smtClean="0"/>
            </a:br>
            <a:r>
              <a:rPr lang="en-GB" dirty="0" smtClean="0"/>
              <a:t>Links to Resources – </a:t>
            </a:r>
            <a:r>
              <a:rPr lang="en-GB" dirty="0" smtClean="0">
                <a:solidFill>
                  <a:srgbClr val="FF0000"/>
                </a:solidFill>
              </a:rPr>
              <a:t>Part 1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lang="en-GB" dirty="0" smtClean="0">
                <a:hlinkClick r:id="rId2"/>
              </a:rPr>
              <a:t>Customer Information and Advice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>
                <a:hlinkClick r:id="rId3"/>
              </a:rPr>
              <a:t>Glastonbury Festival 2019 Plan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>
                <a:hlinkClick r:id="rId4"/>
              </a:rPr>
              <a:t>Glastonbury Conditions of Licence 2007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>
                <a:hlinkClick r:id="rId5"/>
              </a:rPr>
              <a:t>Staff Training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>
                <a:hlinkClick r:id="rId6"/>
              </a:rPr>
              <a:t>Health and Safety at Glastonbury Article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>
                <a:hlinkClick r:id="rId7"/>
              </a:rPr>
              <a:t>Paris Terrorist Attack – Glastonbury Response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>
                <a:hlinkClick r:id="rId8"/>
              </a:rPr>
              <a:t>Festival Security Planning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>
                <a:hlinkClick r:id="rId9"/>
              </a:rPr>
              <a:t>Security Measures at the Festival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>
                <a:hlinkClick r:id="rId10"/>
              </a:rPr>
              <a:t>Management of Crowd Hazards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55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Manchester Arena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Links to </a:t>
            </a:r>
            <a:r>
              <a:rPr lang="en-GB" dirty="0" smtClean="0"/>
              <a:t>Resources </a:t>
            </a:r>
            <a:r>
              <a:rPr lang="en-GB" dirty="0" smtClean="0">
                <a:solidFill>
                  <a:srgbClr val="FF0000"/>
                </a:solidFill>
              </a:rPr>
              <a:t>Part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Customer Information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>
                <a:hlinkClick r:id="rId3"/>
              </a:rPr>
              <a:t>Risk Assessment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>
                <a:hlinkClick r:id="rId4"/>
              </a:rPr>
              <a:t>Trip advisor reviews</a:t>
            </a:r>
            <a:r>
              <a:rPr lang="en-GB" dirty="0" smtClean="0"/>
              <a:t> (Search for “Security” in the reviews).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04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Unit 21 D2 </a:t>
            </a:r>
            <a:r>
              <a:rPr lang="en-GB" dirty="0" smtClean="0">
                <a:solidFill>
                  <a:srgbClr val="FF0000"/>
                </a:solidFill>
              </a:rPr>
              <a:t>Part 2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Have </a:t>
            </a:r>
            <a:r>
              <a:rPr lang="en-GB" b="1" dirty="0"/>
              <a:t>there ever been any Safety/Security/Crowd Control incidents at the event</a:t>
            </a:r>
            <a:r>
              <a:rPr lang="en-GB" b="1" dirty="0" smtClean="0"/>
              <a:t>?</a:t>
            </a:r>
          </a:p>
          <a:p>
            <a:pPr marL="0" indent="0">
              <a:buNone/>
            </a:pPr>
            <a:endParaRPr lang="en-GB" b="1" u="sng" dirty="0"/>
          </a:p>
          <a:p>
            <a:pPr marL="0" indent="0">
              <a:buNone/>
            </a:pPr>
            <a:r>
              <a:rPr lang="en-GB" dirty="0"/>
              <a:t>What happened? Why? What should have been done to avoid this? Has anything changed since the incident? Discuss…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4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Glastonbury Festival</a:t>
            </a:r>
            <a:br>
              <a:rPr lang="en-GB" dirty="0"/>
            </a:br>
            <a:r>
              <a:rPr lang="en-GB" dirty="0"/>
              <a:t>Links to Resources – </a:t>
            </a:r>
            <a:r>
              <a:rPr lang="en-GB" dirty="0">
                <a:solidFill>
                  <a:srgbClr val="FF0000"/>
                </a:solidFill>
              </a:rPr>
              <a:t>Part </a:t>
            </a:r>
            <a:r>
              <a:rPr lang="en-GB" dirty="0" smtClean="0">
                <a:solidFill>
                  <a:srgbClr val="FF0000"/>
                </a:solidFill>
              </a:rPr>
              <a:t>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/>
          <a:lstStyle/>
          <a:p>
            <a:r>
              <a:rPr lang="en-GB" dirty="0">
                <a:hlinkClick r:id="rId2"/>
              </a:rPr>
              <a:t>Festival Admits Human Waste Pollution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>
                <a:hlinkClick r:id="rId3"/>
              </a:rPr>
              <a:t>Woman Injured at Festival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4"/>
              </a:rPr>
              <a:t>Heatwave at Glastonbury Festival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24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Manchester Arena</a:t>
            </a:r>
            <a:br>
              <a:rPr lang="en-GB" dirty="0"/>
            </a:br>
            <a:r>
              <a:rPr lang="en-GB" dirty="0"/>
              <a:t>Links to Resources </a:t>
            </a:r>
            <a:r>
              <a:rPr lang="en-GB" dirty="0">
                <a:solidFill>
                  <a:srgbClr val="FF0000"/>
                </a:solidFill>
              </a:rPr>
              <a:t>Part </a:t>
            </a:r>
            <a:r>
              <a:rPr lang="en-GB" dirty="0" smtClean="0">
                <a:solidFill>
                  <a:srgbClr val="FF0000"/>
                </a:solidFill>
              </a:rPr>
              <a:t>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525963"/>
          </a:xfrm>
        </p:spPr>
        <p:txBody>
          <a:bodyPr/>
          <a:lstStyle/>
          <a:p>
            <a:r>
              <a:rPr lang="en-GB" dirty="0">
                <a:hlinkClick r:id="rId2"/>
              </a:rPr>
              <a:t>Summary of the Manchester Arena Bombing</a:t>
            </a:r>
            <a:endParaRPr lang="en-GB" dirty="0"/>
          </a:p>
          <a:p>
            <a:r>
              <a:rPr lang="en-GB" dirty="0">
                <a:hlinkClick r:id="rId3"/>
              </a:rPr>
              <a:t>BBC News Web page/news reports</a:t>
            </a:r>
            <a:endParaRPr lang="en-GB" dirty="0"/>
          </a:p>
          <a:p>
            <a:r>
              <a:rPr lang="en-GB" dirty="0">
                <a:hlinkClick r:id="rId4"/>
              </a:rPr>
              <a:t>Investigation </a:t>
            </a:r>
            <a:r>
              <a:rPr lang="en-GB" dirty="0" smtClean="0">
                <a:hlinkClick r:id="rId4"/>
              </a:rPr>
              <a:t>findings</a:t>
            </a:r>
            <a:endParaRPr lang="en-GB" dirty="0" smtClean="0"/>
          </a:p>
          <a:p>
            <a:r>
              <a:rPr lang="en-GB" dirty="0" smtClean="0">
                <a:hlinkClick r:id="rId5"/>
              </a:rPr>
              <a:t>Inquiry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65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3846" y="1600200"/>
            <a:ext cx="5436308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779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TM02900771[[fn=Slice]]</Template>
  <TotalTime>1758</TotalTime>
  <Words>395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Unit 21 – D2 (Task 5)</vt:lpstr>
      <vt:lpstr>Unit 21 – Task 5)</vt:lpstr>
      <vt:lpstr>Unit 21 D2 – Part 1</vt:lpstr>
      <vt:lpstr>Glastonbury Festival Links to Resources – Part 1</vt:lpstr>
      <vt:lpstr>Manchester Arena Links to Resources Part 1</vt:lpstr>
      <vt:lpstr>Unit 21 D2 Part 2</vt:lpstr>
      <vt:lpstr>Glastonbury Festival Links to Resources – Part 2</vt:lpstr>
      <vt:lpstr>Manchester Arena Links to Resources Part 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Shepherd</dc:creator>
  <cp:lastModifiedBy>James Shepherd</cp:lastModifiedBy>
  <cp:revision>84</cp:revision>
  <dcterms:created xsi:type="dcterms:W3CDTF">2016-02-07T08:28:01Z</dcterms:created>
  <dcterms:modified xsi:type="dcterms:W3CDTF">2021-06-22T10:23:23Z</dcterms:modified>
</cp:coreProperties>
</file>