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66" r:id="rId5"/>
    <p:sldId id="273" r:id="rId6"/>
    <p:sldId id="299" r:id="rId7"/>
    <p:sldId id="274" r:id="rId8"/>
    <p:sldId id="275" r:id="rId9"/>
    <p:sldId id="286" r:id="rId10"/>
    <p:sldId id="276" r:id="rId11"/>
    <p:sldId id="277" r:id="rId12"/>
    <p:sldId id="29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78" r:id="rId21"/>
    <p:sldId id="298" r:id="rId22"/>
    <p:sldId id="287" r:id="rId23"/>
    <p:sldId id="288" r:id="rId24"/>
    <p:sldId id="289" r:id="rId25"/>
    <p:sldId id="291" r:id="rId26"/>
    <p:sldId id="292" r:id="rId27"/>
    <p:sldId id="293" r:id="rId28"/>
    <p:sldId id="295" r:id="rId29"/>
    <p:sldId id="296" r:id="rId30"/>
    <p:sldId id="262" r:id="rId3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3488" autoAdjust="0"/>
  </p:normalViewPr>
  <p:slideViewPr>
    <p:cSldViewPr snapToGrid="0" showGuides="1">
      <p:cViewPr varScale="1">
        <p:scale>
          <a:sx n="81" d="100"/>
          <a:sy n="81" d="100"/>
        </p:scale>
        <p:origin x="120" y="52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25.05.2021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9568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751c1934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751c19344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222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33174d3f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33174d3f9_0_8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223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33174d3f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33174d3f9_0_8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993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33174d3f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33174d3f9_0_9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996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33174d3f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33174d3f9_0_10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911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33174d3f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33174d3f9_0_1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3174d3f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3174d3f9_0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Reference</a:t>
            </a:r>
            <a:r>
              <a:rPr lang="en-GB" baseline="0" dirty="0" smtClean="0"/>
              <a:t> here: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380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3174d3f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3174d3f9_0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Reference</a:t>
            </a:r>
            <a:r>
              <a:rPr lang="en-GB" baseline="0" dirty="0" smtClean="0"/>
              <a:t> here: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868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881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33174d3f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33174d3f9_0_5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449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751c193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751c1934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663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751c1934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751c19344_0_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69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751c1934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751c19344_0_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929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751c1934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751c19344_0_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06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95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078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72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6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  <p:sldLayoutId id="2147483675" r:id="rId20"/>
    <p:sldLayoutId id="2147483676" r:id="rId21"/>
    <p:sldLayoutId id="2147483677" r:id="rId22"/>
    <p:sldLayoutId id="2147483678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oni.co.uk/kenya/safaris/taste-of-keny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itethisforme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459" y="843155"/>
            <a:ext cx="5690680" cy="1517356"/>
          </a:xfrm>
        </p:spPr>
        <p:txBody>
          <a:bodyPr/>
          <a:lstStyle/>
          <a:p>
            <a:r>
              <a:rPr lang="en-GB" u="sng" dirty="0" smtClean="0"/>
              <a:t>A2: </a:t>
            </a:r>
            <a:r>
              <a:rPr lang="en-GB" u="sng" dirty="0"/>
              <a:t>Features and </a:t>
            </a:r>
            <a:r>
              <a:rPr lang="en-GB" u="sng" dirty="0" smtClean="0"/>
              <a:t>Appeal </a:t>
            </a:r>
            <a:r>
              <a:rPr lang="en-GB" u="sng" dirty="0"/>
              <a:t>of </a:t>
            </a:r>
            <a:r>
              <a:rPr lang="en-GB" u="sng" dirty="0" smtClean="0"/>
              <a:t>Destinations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384" y="3472864"/>
            <a:ext cx="5573029" cy="1623798"/>
          </a:xfrm>
        </p:spPr>
        <p:txBody>
          <a:bodyPr>
            <a:normAutofit/>
          </a:bodyPr>
          <a:lstStyle/>
          <a:p>
            <a:r>
              <a:rPr lang="en-GB" dirty="0" smtClean="0"/>
              <a:t>Natural Attractions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Landscape and Topography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Natural Phenomena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2" name="Picture Placeholder 11" descr="Beautiful cliff sea town on sunset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14573" r="421"/>
          <a:stretch/>
        </p:blipFill>
        <p:spPr>
          <a:xfrm>
            <a:off x="6561781" y="1"/>
            <a:ext cx="5639095" cy="4422692"/>
          </a:xfr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304728" y="354294"/>
            <a:ext cx="11582400" cy="8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Rockwell"/>
              <a:buNone/>
            </a:pPr>
            <a:r>
              <a:rPr lang="en-GB" sz="3600" dirty="0" smtClean="0"/>
              <a:t>Waterfalls and Rivers</a:t>
            </a:r>
            <a:endParaRPr sz="3600" dirty="0"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477078" y="1324781"/>
            <a:ext cx="11237700" cy="49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Waterfalls and rivers </a:t>
            </a:r>
            <a:r>
              <a:rPr lang="en-GB" sz="2400" dirty="0"/>
              <a:t>can be popular tourist destinations in their own right, attracting tourists from all over the world</a:t>
            </a:r>
            <a:r>
              <a:rPr lang="en-GB" sz="2400" dirty="0" smtClean="0"/>
              <a:t>.</a:t>
            </a:r>
          </a:p>
          <a:p>
            <a:pPr marL="457200" lvl="1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endParaRPr lang="en-GB" dirty="0"/>
          </a:p>
          <a:p>
            <a:pPr marL="457200" lvl="1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lang="en-GB" dirty="0" smtClean="0"/>
              <a:t>What waterfalls and rivers can you name and where are they located? </a:t>
            </a:r>
            <a:endParaRPr dirty="0"/>
          </a:p>
          <a:p>
            <a:pPr marL="457200" lvl="1" indent="-533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None/>
            </a:pPr>
            <a:endParaRPr sz="2400" dirty="0"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Char char="▪"/>
            </a:pPr>
            <a:r>
              <a:rPr lang="en-GB" sz="2400" dirty="0" smtClean="0"/>
              <a:t>In groups of 6, take a continent each (except Antarctica), complete and share the PP slide so you all end up with 6 in total.  Print these off and place into your folder.   </a:t>
            </a:r>
            <a:endParaRPr dirty="0"/>
          </a:p>
          <a:p>
            <a:pPr marL="457200" lvl="1" indent="-533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None/>
            </a:pPr>
            <a:endParaRPr sz="2400" dirty="0"/>
          </a:p>
          <a:p>
            <a:pPr marL="73152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Font typeface="Rockwell"/>
              <a:buAutoNum type="arabicPeriod"/>
            </a:pPr>
            <a:r>
              <a:rPr lang="en-GB" sz="2400" b="1" dirty="0"/>
              <a:t>The longest River</a:t>
            </a:r>
            <a:endParaRPr dirty="0"/>
          </a:p>
          <a:p>
            <a:pPr marL="73152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Font typeface="Rockwell"/>
              <a:buAutoNum type="arabicPeriod"/>
            </a:pPr>
            <a:r>
              <a:rPr lang="en-GB" sz="2400" b="1" dirty="0"/>
              <a:t>The MOST VISITED Waterfall by tourists (plus a photo for both)</a:t>
            </a:r>
            <a:endParaRPr dirty="0"/>
          </a:p>
          <a:p>
            <a:pPr marL="27432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None/>
            </a:pPr>
            <a:endParaRPr lang="en-GB" sz="2400" dirty="0" smtClean="0"/>
          </a:p>
          <a:p>
            <a:pPr marL="27432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None/>
            </a:pPr>
            <a:r>
              <a:rPr lang="en-GB" dirty="0" smtClean="0"/>
              <a:t>Use the templates provided, you have 10 mins…..!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10256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41853">
              <a:buAutoNum type="arabicPeriod"/>
            </a:pPr>
            <a:r>
              <a:rPr lang="en-GB"/>
              <a:t>North America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b="1" dirty="0"/>
              <a:t>Longest River</a:t>
            </a:r>
            <a:endParaRPr b="1" dirty="0"/>
          </a:p>
          <a:p>
            <a:pPr marL="0" indent="0">
              <a:spcBef>
                <a:spcPts val="2133"/>
              </a:spcBef>
              <a:buNone/>
            </a:pPr>
            <a:endParaRPr b="1" dirty="0"/>
          </a:p>
          <a:p>
            <a:pPr marL="0" indent="0">
              <a:spcBef>
                <a:spcPts val="2133"/>
              </a:spcBef>
              <a:buNone/>
            </a:pPr>
            <a:r>
              <a:rPr lang="en-GB" b="1" dirty="0"/>
              <a:t>Cities and towns on the river?</a:t>
            </a:r>
            <a:endParaRPr b="1" dirty="0"/>
          </a:p>
          <a:p>
            <a:pPr marL="0" indent="0">
              <a:spcBef>
                <a:spcPts val="2133"/>
              </a:spcBef>
              <a:buNone/>
            </a:pPr>
            <a:endParaRPr b="1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b="1" dirty="0" smtClean="0"/>
              <a:t>Image</a:t>
            </a:r>
            <a:endParaRPr b="1"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b="1" dirty="0"/>
              <a:t>Most visited Waterfall</a:t>
            </a:r>
            <a:endParaRPr b="1" dirty="0"/>
          </a:p>
          <a:p>
            <a:pPr marL="0" indent="0">
              <a:spcBef>
                <a:spcPts val="2133"/>
              </a:spcBef>
              <a:buNone/>
            </a:pPr>
            <a:endParaRPr b="1" dirty="0"/>
          </a:p>
          <a:p>
            <a:pPr marL="0" indent="0">
              <a:spcBef>
                <a:spcPts val="2133"/>
              </a:spcBef>
              <a:buNone/>
            </a:pPr>
            <a:r>
              <a:rPr lang="en-GB" b="1" dirty="0"/>
              <a:t>Where/Height?</a:t>
            </a:r>
            <a:endParaRPr b="1" dirty="0"/>
          </a:p>
          <a:p>
            <a:pPr marL="0" indent="0">
              <a:spcBef>
                <a:spcPts val="2133"/>
              </a:spcBef>
              <a:buNone/>
            </a:pPr>
            <a:endParaRPr b="1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b="1" dirty="0"/>
              <a:t>Image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28147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/>
              <a:t>2. South America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b="1"/>
              <a:t>Longest River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buNone/>
            </a:pPr>
            <a:r>
              <a:rPr lang="en-GB" b="1"/>
              <a:t>Key cities/towns on river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b="1"/>
              <a:t>Image</a:t>
            </a:r>
            <a:endParaRPr b="1"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b="1"/>
              <a:t>Most visited Waterfall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buNone/>
            </a:pPr>
            <a:r>
              <a:rPr lang="en-GB" b="1"/>
              <a:t>Where/Height?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b="1"/>
              <a:t>Image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3181996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/>
              <a:t>3. Europe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Longest River</a:t>
            </a:r>
            <a:endParaRPr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Key cities/towns on river</a:t>
            </a:r>
            <a:endParaRPr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Image</a:t>
            </a:r>
            <a:endParaRPr b="1" dirty="0">
              <a:solidFill>
                <a:srgbClr val="0070C0"/>
              </a:solidFill>
            </a:endParaRPr>
          </a:p>
          <a:p>
            <a:pPr marL="0" indent="0">
              <a:spcAft>
                <a:spcPts val="2133"/>
              </a:spcAft>
              <a:buNone/>
            </a:pPr>
            <a:endParaRPr b="1" dirty="0"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b="1" dirty="0"/>
              <a:t>Most visited Waterfall</a:t>
            </a:r>
            <a:endParaRPr b="1" dirty="0"/>
          </a:p>
          <a:p>
            <a:pPr marL="0" indent="0">
              <a:spcBef>
                <a:spcPts val="2133"/>
              </a:spcBef>
              <a:buNone/>
            </a:pPr>
            <a:endParaRPr b="1" dirty="0"/>
          </a:p>
          <a:p>
            <a:pPr marL="0" indent="0">
              <a:spcBef>
                <a:spcPts val="2133"/>
              </a:spcBef>
              <a:buNone/>
            </a:pPr>
            <a:r>
              <a:rPr lang="en-GB" b="1" dirty="0"/>
              <a:t>Where/Height?</a:t>
            </a:r>
            <a:endParaRPr b="1" dirty="0"/>
          </a:p>
          <a:p>
            <a:pPr marL="0" indent="0">
              <a:spcBef>
                <a:spcPts val="2133"/>
              </a:spcBef>
              <a:buNone/>
            </a:pPr>
            <a:endParaRPr b="1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b="1" dirty="0"/>
              <a:t>Image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494351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/>
              <a:t>4. Asia</a:t>
            </a: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b="1"/>
              <a:t>Longest River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buNone/>
            </a:pPr>
            <a:r>
              <a:rPr lang="en-GB" b="1"/>
              <a:t>Cities/towns on the river?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b="1"/>
              <a:t>Image</a:t>
            </a:r>
            <a:endParaRPr b="1"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b="1"/>
              <a:t>Most visited Waterfall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buNone/>
            </a:pPr>
            <a:r>
              <a:rPr lang="en-GB" b="1"/>
              <a:t>Where/Height?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b="1"/>
              <a:t>Image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33465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/>
              <a:t>5. Africa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b="1"/>
              <a:t>Longest River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buNone/>
            </a:pPr>
            <a:r>
              <a:rPr lang="en-GB" b="1"/>
              <a:t>Cities and towns on the river?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b="1"/>
              <a:t>Image</a:t>
            </a:r>
            <a:endParaRPr b="1"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b="1"/>
              <a:t>Most visited Waterfall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buNone/>
            </a:pPr>
            <a:r>
              <a:rPr lang="en-GB" b="1"/>
              <a:t>Where/height?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b="1"/>
              <a:t>Image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01457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/>
              <a:t>6. Oceania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b="1"/>
              <a:t>Longest River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buNone/>
            </a:pPr>
            <a:r>
              <a:rPr lang="en-GB" b="1"/>
              <a:t>Cities/towns on the river?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b="1"/>
              <a:t>Image</a:t>
            </a:r>
            <a:endParaRPr b="1"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b="1"/>
              <a:t>Most visited Waterfall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buNone/>
            </a:pPr>
            <a:r>
              <a:rPr lang="en-GB" b="1"/>
              <a:t>Where/Height?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buNone/>
            </a:pPr>
            <a:endParaRPr b="1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b="1"/>
              <a:t>Image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213231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mtClean="0"/>
              <a:pPr algn="r"/>
              <a:t>17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Mountains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408" y="2356700"/>
            <a:ext cx="4809392" cy="3825244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Mountains are high altitude destinations providing dramatic landscapes with high peaks and deep </a:t>
            </a:r>
            <a:r>
              <a:rPr lang="en-GB" sz="2000" dirty="0" smtClean="0"/>
              <a:t>valleys, they are popular for activity holidays.</a:t>
            </a:r>
          </a:p>
          <a:p>
            <a:r>
              <a:rPr lang="en-GB" sz="2000" dirty="0" smtClean="0"/>
              <a:t>What mountain ranges do you know?</a:t>
            </a:r>
          </a:p>
          <a:p>
            <a:r>
              <a:rPr lang="en-GB" sz="2000" dirty="0" smtClean="0"/>
              <a:t>What is the appeal/why do people go there?</a:t>
            </a:r>
          </a:p>
          <a:p>
            <a:r>
              <a:rPr lang="en-GB" sz="2000" dirty="0" smtClean="0"/>
              <a:t>What activities do people participate in (think both winter and summer)?</a:t>
            </a:r>
          </a:p>
          <a:p>
            <a:endParaRPr lang="en-GB" sz="2000" dirty="0"/>
          </a:p>
          <a:p>
            <a:r>
              <a:rPr lang="en-GB" sz="2000" dirty="0" smtClean="0"/>
              <a:t>Complete the two tables, print off and put in your folder. </a:t>
            </a:r>
            <a:endParaRPr lang="en-GB" sz="2000" dirty="0"/>
          </a:p>
          <a:p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8788" y="1087252"/>
            <a:ext cx="6653212" cy="45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77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Mountains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9100" y="1518877"/>
            <a:ext cx="10897511" cy="4260917"/>
          </a:xfrm>
        </p:spPr>
        <p:txBody>
          <a:bodyPr/>
          <a:lstStyle/>
          <a:p>
            <a:r>
              <a:rPr lang="en-GB" dirty="0"/>
              <a:t>What types of holidays are the following destinations popular for? Where are they</a:t>
            </a:r>
            <a:r>
              <a:rPr lang="en-GB" dirty="0" smtClean="0"/>
              <a:t>?</a:t>
            </a:r>
          </a:p>
          <a:p>
            <a:pPr marL="152396" indent="0">
              <a:buNone/>
            </a:pPr>
            <a:endParaRPr lang="en-GB" dirty="0"/>
          </a:p>
          <a:p>
            <a:r>
              <a:rPr lang="en-GB" dirty="0"/>
              <a:t>Atlas mountains</a:t>
            </a:r>
          </a:p>
          <a:p>
            <a:r>
              <a:rPr lang="en-GB" dirty="0"/>
              <a:t>Pindos mountains</a:t>
            </a:r>
          </a:p>
          <a:p>
            <a:r>
              <a:rPr lang="en-GB" dirty="0" smtClean="0"/>
              <a:t>Cairngorm</a:t>
            </a:r>
            <a:endParaRPr lang="en-GB" dirty="0"/>
          </a:p>
          <a:p>
            <a:r>
              <a:rPr lang="en-GB" dirty="0"/>
              <a:t>Courchevel</a:t>
            </a:r>
          </a:p>
          <a:p>
            <a:r>
              <a:rPr lang="en-GB" dirty="0"/>
              <a:t>St Moritz</a:t>
            </a:r>
          </a:p>
          <a:p>
            <a:r>
              <a:rPr lang="en-GB" dirty="0" smtClean="0"/>
              <a:t>Whistler</a:t>
            </a:r>
          </a:p>
          <a:p>
            <a:r>
              <a:rPr lang="en-GB" dirty="0" smtClean="0"/>
              <a:t>The Andes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444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415584" y="1224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GB"/>
              <a:t>Mountainous areas - Largest Mountain</a:t>
            </a:r>
            <a:endParaRPr/>
          </a:p>
        </p:txBody>
      </p:sp>
      <p:graphicFrame>
        <p:nvGraphicFramePr>
          <p:cNvPr id="156" name="Google Shape;156;p28"/>
          <p:cNvGraphicFramePr/>
          <p:nvPr/>
        </p:nvGraphicFramePr>
        <p:xfrm>
          <a:off x="415601" y="1054667"/>
          <a:ext cx="11634900" cy="55728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2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85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/>
                        <a:t>Continent</a:t>
                      </a:r>
                      <a:endParaRPr sz="31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/>
                        <a:t>Largest mountain - country - height (m)</a:t>
                      </a:r>
                      <a:endParaRPr sz="31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/>
                        <a:t>Mountain Range</a:t>
                      </a:r>
                      <a:endParaRPr sz="31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Europe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solidFill>
                            <a:srgbClr val="4D5156"/>
                          </a:solidFill>
                          <a:highlight>
                            <a:srgbClr val="FFFFFF"/>
                          </a:highlight>
                        </a:rPr>
                        <a:t>Elbrus - Russia - 5642m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Caucasus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N.America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S.America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9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Asia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9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Africa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9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Australia / Oceania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9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Antarctica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78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81891" y="1849375"/>
            <a:ext cx="9881260" cy="38389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Different destinations will have different features that attract tourists.  These include:</a:t>
            </a:r>
          </a:p>
          <a:p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Natural attractions, such as landscape and other natural phenomena</a:t>
            </a:r>
          </a:p>
          <a:p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The weather or climate, such as snow for skiing or sun for beach holidays</a:t>
            </a:r>
          </a:p>
          <a:p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Man-made or built attractions, such as historical buildings or theme parks</a:t>
            </a:r>
          </a:p>
          <a:p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Tourist facilities, such as accommodation and entertainment. 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 and Appeal of Destinations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16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/>
              <a:t>Mountainous areas - tourist activities</a:t>
            </a:r>
            <a:endParaRPr/>
          </a:p>
        </p:txBody>
      </p:sp>
      <p:graphicFrame>
        <p:nvGraphicFramePr>
          <p:cNvPr id="162" name="Google Shape;162;p29"/>
          <p:cNvGraphicFramePr/>
          <p:nvPr/>
        </p:nvGraphicFramePr>
        <p:xfrm>
          <a:off x="415600" y="1536700"/>
          <a:ext cx="11634900" cy="527881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2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44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/>
                        <a:t>Activity</a:t>
                      </a:r>
                      <a:endParaRPr sz="31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/>
                        <a:t>Example - named area</a:t>
                      </a:r>
                      <a:endParaRPr sz="31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/>
                        <a:t>Country/continent</a:t>
                      </a:r>
                      <a:endParaRPr sz="31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Rock climbing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solidFill>
                            <a:srgbClr val="4D5156"/>
                          </a:solidFill>
                          <a:highlight>
                            <a:srgbClr val="FFFFFF"/>
                          </a:highlight>
                        </a:rPr>
                        <a:t>El Capitan - Yosemite National Park</a:t>
                      </a:r>
                      <a:r>
                        <a:rPr lang="en-GB" sz="2400">
                          <a:solidFill>
                            <a:srgbClr val="4D5156"/>
                          </a:solidFill>
                          <a:highlight>
                            <a:srgbClr val="FFFFFF"/>
                          </a:highlight>
                        </a:rPr>
                        <a:t> (watch  a movie called the Dawn Wall - amazing)</a:t>
                      </a: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USA - North America</a:t>
                      </a: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3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68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85869" y="827673"/>
            <a:ext cx="4503295" cy="782638"/>
          </a:xfrm>
        </p:spPr>
        <p:txBody>
          <a:bodyPr/>
          <a:lstStyle/>
          <a:p>
            <a:r>
              <a:rPr lang="en-GB" dirty="0" smtClean="0"/>
              <a:t>Flora and Fauna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mtClean="0"/>
              <a:pPr algn="r"/>
              <a:t>21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358430" y="1975436"/>
            <a:ext cx="4548187" cy="639683"/>
          </a:xfrm>
        </p:spPr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ome </a:t>
            </a:r>
            <a:r>
              <a:rPr lang="en-GB" dirty="0"/>
              <a:t>tourists travel specifically to see a destinations plants and animals.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358431" y="2899867"/>
            <a:ext cx="4548187" cy="2916952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do the terms flora and fauna mean?</a:t>
            </a:r>
          </a:p>
          <a:p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destinations would you visit to see flora and fauna?</a:t>
            </a:r>
          </a:p>
          <a:p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would you do?</a:t>
            </a:r>
          </a:p>
          <a:p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the appeal?</a:t>
            </a:r>
          </a:p>
          <a:p>
            <a:endParaRPr lang="en-GB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72300" cy="4651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1131"/>
            <a:ext cx="3923934" cy="2256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34" y="4651131"/>
            <a:ext cx="3048366" cy="226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31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415600" y="692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GB" b="1" u="sng"/>
              <a:t>Bhutan Flora and Fauna </a:t>
            </a:r>
            <a:endParaRPr b="1" u="sng"/>
          </a:p>
        </p:txBody>
      </p:sp>
      <p:sp>
        <p:nvSpPr>
          <p:cNvPr id="174" name="Google Shape;174;p31"/>
          <p:cNvSpPr txBox="1">
            <a:spLocks noGrp="1"/>
          </p:cNvSpPr>
          <p:nvPr>
            <p:ph type="body" idx="1"/>
          </p:nvPr>
        </p:nvSpPr>
        <p:spPr>
          <a:xfrm>
            <a:off x="354400" y="976600"/>
            <a:ext cx="5333200" cy="24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dirty="0"/>
              <a:t>Q.1</a:t>
            </a:r>
            <a:r>
              <a:rPr lang="en-GB" dirty="0" smtClean="0"/>
              <a:t>. Look up definitions and explain the terms: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-GB" dirty="0"/>
              <a:t>Flora - 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-GB" dirty="0"/>
              <a:t>Fauna - 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dirty="0"/>
              <a:t>Horticulturist -</a:t>
            </a:r>
            <a:endParaRPr dirty="0"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2"/>
          </p:nvPr>
        </p:nvSpPr>
        <p:spPr>
          <a:xfrm>
            <a:off x="5748800" y="1115967"/>
            <a:ext cx="6346000" cy="57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dirty="0"/>
              <a:t>Q.3. </a:t>
            </a:r>
            <a:r>
              <a:rPr lang="en-GB" dirty="0" smtClean="0"/>
              <a:t>Find 5 </a:t>
            </a:r>
            <a:r>
              <a:rPr lang="en-GB" dirty="0"/>
              <a:t>facts about Bhutan</a:t>
            </a:r>
            <a:endParaRPr dirty="0"/>
          </a:p>
          <a:p>
            <a:pPr>
              <a:spcBef>
                <a:spcPts val="2133"/>
              </a:spcBef>
            </a:pPr>
            <a:r>
              <a:rPr lang="en-GB" dirty="0"/>
              <a:t> </a:t>
            </a:r>
            <a:endParaRPr dirty="0"/>
          </a:p>
          <a:p>
            <a:r>
              <a:rPr lang="en-GB" dirty="0"/>
              <a:t> </a:t>
            </a:r>
            <a:endParaRPr dirty="0"/>
          </a:p>
          <a:p>
            <a:r>
              <a:rPr lang="en-GB" dirty="0"/>
              <a:t> </a:t>
            </a:r>
            <a:endParaRPr dirty="0"/>
          </a:p>
          <a:p>
            <a:r>
              <a:rPr lang="en-GB" dirty="0"/>
              <a:t> </a:t>
            </a:r>
            <a:endParaRPr dirty="0"/>
          </a:p>
          <a:p>
            <a:r>
              <a:rPr lang="en-GB" dirty="0"/>
              <a:t> 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-GB" dirty="0"/>
              <a:t>Q.4. How to get to Bhutan from </a:t>
            </a:r>
            <a:r>
              <a:rPr lang="en-GB" dirty="0" smtClean="0"/>
              <a:t>the UK?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-GB" dirty="0"/>
              <a:t>Transport - 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-GB" dirty="0"/>
              <a:t>Company - 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-GB" dirty="0" smtClean="0"/>
              <a:t>Price - 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dirty="0"/>
              <a:t>Duration of journey -  </a:t>
            </a:r>
            <a:endParaRPr dirty="0"/>
          </a:p>
        </p:txBody>
      </p:sp>
      <p:sp>
        <p:nvSpPr>
          <p:cNvPr id="176" name="Google Shape;176;p31"/>
          <p:cNvSpPr txBox="1"/>
          <p:nvPr/>
        </p:nvSpPr>
        <p:spPr>
          <a:xfrm>
            <a:off x="293200" y="3572733"/>
            <a:ext cx="5455600" cy="2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Q.2. Map showing Location of Bhutan</a:t>
            </a:r>
            <a:endParaRPr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4469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415600" y="3085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u="sng"/>
              <a:t>Flora and Fauna - Second task</a:t>
            </a:r>
            <a:endParaRPr u="sng"/>
          </a:p>
        </p:txBody>
      </p:sp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415600" y="1210848"/>
            <a:ext cx="11360800" cy="52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sz="1867" b="1" dirty="0" err="1">
                <a:solidFill>
                  <a:srgbClr val="0070C0"/>
                </a:solidFill>
                <a:highlight>
                  <a:srgbClr val="FFFFFF"/>
                </a:highlight>
              </a:rPr>
              <a:t>Kuoni</a:t>
            </a:r>
            <a:r>
              <a:rPr lang="en-GB" sz="1867" dirty="0">
                <a:solidFill>
                  <a:srgbClr val="0070C0"/>
                </a:solidFill>
                <a:highlight>
                  <a:srgbClr val="FFFFFF"/>
                </a:highlight>
              </a:rPr>
              <a:t> is a </a:t>
            </a:r>
            <a:r>
              <a:rPr lang="en-GB" sz="1867" b="1" dirty="0">
                <a:solidFill>
                  <a:srgbClr val="0070C0"/>
                </a:solidFill>
                <a:highlight>
                  <a:srgbClr val="FFFFFF"/>
                </a:highlight>
              </a:rPr>
              <a:t>tour operator</a:t>
            </a:r>
            <a:r>
              <a:rPr lang="en-GB" sz="1867" dirty="0">
                <a:solidFill>
                  <a:srgbClr val="0070C0"/>
                </a:solidFill>
                <a:highlight>
                  <a:srgbClr val="FFFFFF"/>
                </a:highlight>
              </a:rPr>
              <a:t> specialising in </a:t>
            </a:r>
            <a:r>
              <a:rPr lang="en-GB" sz="1867" b="1" dirty="0">
                <a:solidFill>
                  <a:srgbClr val="0070C0"/>
                </a:solidFill>
                <a:highlight>
                  <a:srgbClr val="FFFFFF"/>
                </a:highlight>
              </a:rPr>
              <a:t>luxury tailor made holidays. </a:t>
            </a:r>
            <a:r>
              <a:rPr lang="en-GB" sz="1867" dirty="0">
                <a:solidFill>
                  <a:srgbClr val="0070C0"/>
                </a:solidFill>
                <a:highlight>
                  <a:srgbClr val="FFFFFF"/>
                </a:highlight>
              </a:rPr>
              <a:t>Visit the link below to see an example of a holiday offered by </a:t>
            </a:r>
            <a:r>
              <a:rPr lang="en-GB" sz="1867" dirty="0" err="1">
                <a:solidFill>
                  <a:srgbClr val="0070C0"/>
                </a:solidFill>
                <a:highlight>
                  <a:srgbClr val="FFFFFF"/>
                </a:highlight>
              </a:rPr>
              <a:t>Kuoni</a:t>
            </a:r>
            <a:r>
              <a:rPr lang="en-GB" sz="1867" dirty="0">
                <a:solidFill>
                  <a:srgbClr val="0070C0"/>
                </a:solidFill>
                <a:highlight>
                  <a:srgbClr val="FFFFFF"/>
                </a:highlight>
              </a:rPr>
              <a:t>.</a:t>
            </a:r>
            <a:endParaRPr sz="1867" dirty="0">
              <a:solidFill>
                <a:srgbClr val="0070C0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-GB" sz="1600" u="sng" dirty="0">
                <a:solidFill>
                  <a:srgbClr val="0070C0"/>
                </a:solidFill>
                <a:hlinkClick r:id="rId3"/>
              </a:rPr>
              <a:t>https://www.kuoni.co.uk/kenya/safaris/taste-of-kenya</a:t>
            </a:r>
            <a:endParaRPr sz="1600" dirty="0">
              <a:solidFill>
                <a:srgbClr val="0070C0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-GB" sz="1600" dirty="0">
                <a:solidFill>
                  <a:srgbClr val="0070C0"/>
                </a:solidFill>
                <a:highlight>
                  <a:srgbClr val="FFFFFF"/>
                </a:highlight>
              </a:rPr>
              <a:t>Answer the following questions based on the itinerary - </a:t>
            </a:r>
            <a:endParaRPr sz="1600" dirty="0">
              <a:solidFill>
                <a:srgbClr val="0070C0"/>
              </a:solidFill>
              <a:highlight>
                <a:srgbClr val="FFFFFF"/>
              </a:highlight>
            </a:endParaRPr>
          </a:p>
          <a:p>
            <a:pPr marL="488945" indent="-285750">
              <a:spcBef>
                <a:spcPts val="2133"/>
              </a:spcBef>
              <a:buClr>
                <a:srgbClr val="222222"/>
              </a:buClr>
              <a:buSzPts val="12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70C0"/>
                </a:solidFill>
                <a:highlight>
                  <a:srgbClr val="FFFFFF"/>
                </a:highlight>
              </a:rPr>
              <a:t>What is the capital of Kenya? - </a:t>
            </a:r>
            <a:endParaRPr sz="1600" dirty="0">
              <a:solidFill>
                <a:srgbClr val="0070C0"/>
              </a:solidFill>
              <a:highlight>
                <a:srgbClr val="FFFFFF"/>
              </a:highlight>
            </a:endParaRPr>
          </a:p>
          <a:p>
            <a:pPr marL="488945" indent="-285750">
              <a:buClr>
                <a:srgbClr val="222222"/>
              </a:buClr>
              <a:buSzPts val="12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70C0"/>
                </a:solidFill>
                <a:highlight>
                  <a:srgbClr val="FFFFFF"/>
                </a:highlight>
              </a:rPr>
              <a:t>Lake </a:t>
            </a:r>
            <a:r>
              <a:rPr lang="en-GB" sz="1600" dirty="0" err="1">
                <a:solidFill>
                  <a:srgbClr val="0070C0"/>
                </a:solidFill>
                <a:highlight>
                  <a:srgbClr val="FFFFFF"/>
                </a:highlight>
              </a:rPr>
              <a:t>Nakuru</a:t>
            </a:r>
            <a:r>
              <a:rPr lang="en-GB" sz="1600" dirty="0">
                <a:solidFill>
                  <a:srgbClr val="0070C0"/>
                </a:solidFill>
                <a:highlight>
                  <a:srgbClr val="FFFFFF"/>
                </a:highlight>
              </a:rPr>
              <a:t> National Park is home to how many species of bird? - </a:t>
            </a:r>
            <a:endParaRPr sz="1600" dirty="0">
              <a:solidFill>
                <a:srgbClr val="0070C0"/>
              </a:solidFill>
              <a:highlight>
                <a:srgbClr val="FFFFFF"/>
              </a:highlight>
            </a:endParaRPr>
          </a:p>
          <a:p>
            <a:pPr marL="488945" indent="-28575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70C0"/>
                </a:solidFill>
                <a:highlight>
                  <a:srgbClr val="FFFFFF"/>
                </a:highlight>
              </a:rPr>
              <a:t>Name the Nature Reserve called  ‘The most famous reserve in the world’ - </a:t>
            </a:r>
            <a:endParaRPr sz="1600" dirty="0">
              <a:solidFill>
                <a:srgbClr val="0070C0"/>
              </a:solidFill>
              <a:highlight>
                <a:srgbClr val="FFFFFF"/>
              </a:highlight>
            </a:endParaRPr>
          </a:p>
          <a:p>
            <a:pPr marL="488945" indent="-28575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70C0"/>
                </a:solidFill>
                <a:highlight>
                  <a:srgbClr val="FFFFFF"/>
                </a:highlight>
              </a:rPr>
              <a:t>The migration of what animal takes place here between July and August? - </a:t>
            </a:r>
            <a:endParaRPr sz="1600" dirty="0">
              <a:solidFill>
                <a:srgbClr val="0070C0"/>
              </a:solidFill>
              <a:highlight>
                <a:srgbClr val="FFFFFF"/>
              </a:highlight>
            </a:endParaRPr>
          </a:p>
          <a:p>
            <a:pPr marL="488945" indent="-28575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70C0"/>
                </a:solidFill>
                <a:highlight>
                  <a:srgbClr val="FFFFFF"/>
                </a:highlight>
              </a:rPr>
              <a:t>One country bordering Kenya contains the highest mountain in Africa, name the mountain and country - </a:t>
            </a:r>
            <a:endParaRPr sz="1600" dirty="0">
              <a:solidFill>
                <a:srgbClr val="0070C0"/>
              </a:solidFill>
              <a:highlight>
                <a:srgbClr val="FFFFFF"/>
              </a:highlight>
            </a:endParaRPr>
          </a:p>
          <a:p>
            <a:pPr marL="488945" indent="-28575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70C0"/>
                </a:solidFill>
                <a:highlight>
                  <a:srgbClr val="FFFFFF"/>
                </a:highlight>
              </a:rPr>
              <a:t>What type of alternative transport is offered on Day 5, name two advantages of this in a Nature Reserve? - </a:t>
            </a:r>
            <a:endParaRPr sz="1600" dirty="0">
              <a:solidFill>
                <a:srgbClr val="0070C0"/>
              </a:solidFill>
              <a:highlight>
                <a:srgbClr val="FFFFFF"/>
              </a:highlight>
            </a:endParaRPr>
          </a:p>
          <a:p>
            <a:pPr marL="488945" indent="-28575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70C0"/>
                </a:solidFill>
                <a:highlight>
                  <a:srgbClr val="FFFFFF"/>
                </a:highlight>
              </a:rPr>
              <a:t>An additional extra to the trip is a 3 day excursion to an island known as ‘Spice Island’ - which island is this?</a:t>
            </a:r>
            <a:endParaRPr sz="1600" dirty="0">
              <a:solidFill>
                <a:srgbClr val="0070C0"/>
              </a:solidFill>
              <a:highlight>
                <a:srgbClr val="FFFFFF"/>
              </a:highlight>
            </a:endParaRPr>
          </a:p>
          <a:p>
            <a:pPr marL="488945" indent="-285750">
              <a:buClr>
                <a:schemeClr val="dk1"/>
              </a:buClr>
              <a:buSzPts val="1200"/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70C0"/>
                </a:solidFill>
                <a:highlight>
                  <a:srgbClr val="FFFFFF"/>
                </a:highlight>
              </a:rPr>
              <a:t>The island named above has a UNESCO site called Stone Town - what does UNESCO stand for? - </a:t>
            </a:r>
            <a:endParaRPr sz="1600" dirty="0">
              <a:solidFill>
                <a:srgbClr val="0070C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526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Natural phenomena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24</a:t>
            </a:fld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3289202"/>
          </a:xfrm>
        </p:spPr>
        <p:txBody>
          <a:bodyPr/>
          <a:lstStyle/>
          <a:p>
            <a:r>
              <a:rPr lang="en-GB" dirty="0"/>
              <a:t>Natural Phenomena can be very attractive to tourists. Examples include volcanoes, geysers and auroras</a:t>
            </a:r>
            <a:r>
              <a:rPr lang="en-GB" dirty="0" smtClean="0"/>
              <a:t>.</a:t>
            </a:r>
          </a:p>
          <a:p>
            <a:r>
              <a:rPr lang="en-GB" dirty="0" smtClean="0">
                <a:highlight>
                  <a:srgbClr val="FFFF00"/>
                </a:highlight>
              </a:rPr>
              <a:t>research </a:t>
            </a:r>
            <a:r>
              <a:rPr lang="en-GB" dirty="0">
                <a:highlight>
                  <a:srgbClr val="FFFF00"/>
                </a:highlight>
              </a:rPr>
              <a:t>and find </a:t>
            </a:r>
            <a:r>
              <a:rPr lang="en-GB" dirty="0"/>
              <a:t>a European country where you could visit a Volcano, a geyser and see the Aurora Borealis. Add a picture of each feature from the country complete with its name (i.e. name the volcano and geyser).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Table Placeholder 8"/>
          <p:cNvPicPr>
            <a:picLocks noGrp="1" noChangeAspect="1"/>
          </p:cNvPicPr>
          <p:nvPr>
            <p:ph type="tbl" sz="quarter" idx="17"/>
          </p:nvPr>
        </p:nvPicPr>
        <p:blipFill>
          <a:blip r:embed="rId2"/>
          <a:stretch>
            <a:fillRect/>
          </a:stretch>
        </p:blipFill>
        <p:spPr>
          <a:xfrm>
            <a:off x="5385579" y="87069"/>
            <a:ext cx="5537718" cy="3846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431" y="3908795"/>
            <a:ext cx="3433866" cy="2772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528" y="3908795"/>
            <a:ext cx="3191975" cy="283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415600" y="1707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GB"/>
              <a:t>Natural Phenomena in ____________</a:t>
            </a:r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body" idx="1"/>
          </p:nvPr>
        </p:nvSpPr>
        <p:spPr>
          <a:xfrm>
            <a:off x="249933" y="1038600"/>
            <a:ext cx="3826400" cy="532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-GB"/>
              <a:t>Volcano - </a:t>
            </a:r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2"/>
          </p:nvPr>
        </p:nvSpPr>
        <p:spPr>
          <a:xfrm>
            <a:off x="4290033" y="1038600"/>
            <a:ext cx="3660800" cy="532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-GB"/>
              <a:t>Geyser</a:t>
            </a:r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body" idx="2"/>
          </p:nvPr>
        </p:nvSpPr>
        <p:spPr>
          <a:xfrm>
            <a:off x="8164533" y="1038600"/>
            <a:ext cx="3826400" cy="532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/>
              <a:t>Aurora Borealis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-GB"/>
              <a:t>Best  time of year to visit - 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/>
              <a:t>Why is it appealing -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066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PRINT OUT THE FOLLOWING SLIDES AND PLACE IN YOUR FOLDER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917577"/>
            <a:ext cx="5212843" cy="4174256"/>
          </a:xfrm>
        </p:spPr>
        <p:txBody>
          <a:bodyPr/>
          <a:lstStyle/>
          <a:p>
            <a:r>
              <a:rPr lang="en-GB" dirty="0" smtClean="0"/>
              <a:t>2 x Beaches Activity</a:t>
            </a:r>
          </a:p>
          <a:p>
            <a:endParaRPr lang="en-GB" dirty="0"/>
          </a:p>
          <a:p>
            <a:r>
              <a:rPr lang="en-GB" dirty="0" smtClean="0"/>
              <a:t>6 x Waterfalls and Rivers</a:t>
            </a:r>
          </a:p>
          <a:p>
            <a:endParaRPr lang="en-GB" dirty="0"/>
          </a:p>
          <a:p>
            <a:r>
              <a:rPr lang="en-GB" dirty="0" smtClean="0"/>
              <a:t>Mountain Areas – Largest</a:t>
            </a:r>
          </a:p>
          <a:p>
            <a:endParaRPr lang="en-GB" dirty="0"/>
          </a:p>
          <a:p>
            <a:r>
              <a:rPr lang="en-GB" dirty="0" smtClean="0"/>
              <a:t>Mountain Areas – Tourist Activities</a:t>
            </a:r>
          </a:p>
          <a:p>
            <a:endParaRPr lang="en-GB" dirty="0"/>
          </a:p>
          <a:p>
            <a:r>
              <a:rPr lang="en-GB" dirty="0" smtClean="0"/>
              <a:t>Flora and Fauna – Bhutan Activity</a:t>
            </a:r>
          </a:p>
          <a:p>
            <a:endParaRPr lang="en-GB" dirty="0"/>
          </a:p>
          <a:p>
            <a:r>
              <a:rPr lang="en-GB" dirty="0" smtClean="0"/>
              <a:t>Flora and Fauna – Safari Activity</a:t>
            </a:r>
          </a:p>
          <a:p>
            <a:endParaRPr lang="en-GB" dirty="0"/>
          </a:p>
          <a:p>
            <a:r>
              <a:rPr lang="en-GB" dirty="0" smtClean="0"/>
              <a:t>Natural Phenomena Activity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mtClean="0"/>
              <a:pPr algn="r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Colorful cliff city near ocean shore">
            <a:extLst>
              <a:ext uri="{FF2B5EF4-FFF2-40B4-BE49-F238E27FC236}">
                <a16:creationId xmlns:a16="http://schemas.microsoft.com/office/drawing/2014/main" id="{74ED1216-A221-4C9B-B39B-71A3E4D9E40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3230" b="13230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A5B48-F9FF-45FC-A3F7-5CEF9A012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PRINT OUT ALL OF YOUR FEATURED SLIDES AND PLACE INTO YOUR FOLDER; I WILL CHECK NEXT LESSON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E29B3-D5FF-478A-848A-934E75A4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3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3991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rgbClr val="0070C0"/>
                </a:solidFill>
              </a:rPr>
              <a:t>Different types of natural attraction and landscape features attract tourists as they allow them to admire natural beauty or support activities they may want to take part in. </a:t>
            </a:r>
          </a:p>
          <a:p>
            <a:pPr marL="0" indent="0">
              <a:buNone/>
            </a:pPr>
            <a:endParaRPr lang="en-GB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3200" dirty="0" smtClean="0">
                <a:solidFill>
                  <a:srgbClr val="0070C0"/>
                </a:solidFill>
              </a:rPr>
              <a:t>The landscape and topography of an area is a big draw to tourists. Some of these include: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Natural Attractions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52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171414"/>
          </a:xfrm>
        </p:spPr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</a:rPr>
              <a:t>Beaches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are very appealing and are usually a natural attraction (some can be man-made!)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Waterfalls and rivers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can be popular tourist destinations, attracting tourists from all over the world.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Mountains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 are high altitude destinations providing dramatic landscapes with high peaks and deep valleys.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Flora and Fauna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- some tourists travel specifically to see a destinations plants and animals.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Natural phenomena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are very attractive to tourists, examples include volcanoes, geysers and auroras.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Landscape and Topography</a:t>
            </a:r>
          </a:p>
        </p:txBody>
      </p:sp>
    </p:spTree>
    <p:extLst>
      <p:ext uri="{BB962C8B-B14F-4D97-AF65-F5344CB8AC3E}">
        <p14:creationId xmlns:p14="http://schemas.microsoft.com/office/powerpoint/2010/main" val="50488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8770" y="1825624"/>
            <a:ext cx="10665030" cy="4682054"/>
          </a:xfrm>
        </p:spPr>
        <p:txBody>
          <a:bodyPr>
            <a:normAutofit/>
          </a:bodyPr>
          <a:lstStyle/>
          <a:p>
            <a:pPr marL="182880" lvl="0" indent="-182880">
              <a:spcBef>
                <a:spcPts val="0"/>
              </a:spcBef>
              <a:buSzPts val="2040"/>
              <a:buChar char="▪"/>
            </a:pPr>
            <a:r>
              <a:rPr lang="en-GB" sz="2400" b="1" u="sng" dirty="0">
                <a:solidFill>
                  <a:srgbClr val="0070C0"/>
                </a:solidFill>
              </a:rPr>
              <a:t>Beaches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are very appealing and are usually a natural attraction (some </a:t>
            </a: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though can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be man-made</a:t>
            </a: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!)</a:t>
            </a:r>
          </a:p>
          <a:p>
            <a:pPr marL="182880" lvl="0" indent="-182880">
              <a:spcBef>
                <a:spcPts val="0"/>
              </a:spcBef>
              <a:buSzPts val="2040"/>
              <a:buChar char="▪"/>
            </a:pPr>
            <a:endParaRPr lang="en-GB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82880" lvl="0" indent="-182880">
              <a:spcBef>
                <a:spcPts val="0"/>
              </a:spcBef>
              <a:buSzPts val="2040"/>
              <a:buChar char="▪"/>
            </a:pP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Why are some beaches more appealing than others?</a:t>
            </a:r>
          </a:p>
          <a:p>
            <a:pPr marL="182880" lvl="0" indent="-182880">
              <a:spcBef>
                <a:spcPts val="0"/>
              </a:spcBef>
              <a:buSzPts val="2040"/>
              <a:buChar char="▪"/>
            </a:pPr>
            <a:endParaRPr lang="en-GB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82880" lvl="0" indent="-182880">
              <a:spcBef>
                <a:spcPts val="0"/>
              </a:spcBef>
              <a:buSzPts val="2040"/>
              <a:buChar char="▪"/>
            </a:pP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What do you look for in a beach? </a:t>
            </a:r>
          </a:p>
          <a:p>
            <a:pPr marL="182880" lvl="0" indent="-182880">
              <a:spcBef>
                <a:spcPts val="0"/>
              </a:spcBef>
              <a:buSzPts val="2040"/>
              <a:buChar char="▪"/>
            </a:pPr>
            <a:endParaRPr lang="en-GB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182880" lvl="0" indent="-182880">
              <a:spcBef>
                <a:spcPts val="0"/>
              </a:spcBef>
              <a:buSzPts val="2040"/>
              <a:buChar char="▪"/>
            </a:pP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Can you name me some famous </a:t>
            </a: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beaches (long haul and short haul - you </a:t>
            </a: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may Google if necessary!)?</a:t>
            </a:r>
          </a:p>
          <a:p>
            <a:pPr marL="182880" lvl="0" indent="-182880">
              <a:spcBef>
                <a:spcPts val="0"/>
              </a:spcBef>
              <a:buSzPts val="2040"/>
              <a:buChar char="▪"/>
            </a:pP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Beaches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43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7047" y="2139462"/>
            <a:ext cx="10093171" cy="3867206"/>
          </a:xfrm>
        </p:spPr>
        <p:txBody>
          <a:bodyPr>
            <a:normAutofit fontScale="77500" lnSpcReduction="20000"/>
          </a:bodyPr>
          <a:lstStyle/>
          <a:p>
            <a:pPr marL="182880" lvl="0" indent="-182880">
              <a:spcBef>
                <a:spcPts val="1200"/>
              </a:spcBef>
              <a:buSzPts val="2040"/>
              <a:buChar char="▪"/>
            </a:pP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Some of the best rated beaches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in the world are: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-182880">
              <a:spcBef>
                <a:spcPts val="400"/>
              </a:spcBef>
              <a:buSzPts val="1700"/>
              <a:buChar char="▪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Source </a:t>
            </a:r>
            <a:r>
              <a:rPr lang="en-GB" sz="2000" dirty="0" err="1">
                <a:solidFill>
                  <a:schemeClr val="accent3">
                    <a:lumMod val="75000"/>
                  </a:schemeClr>
                </a:solidFill>
              </a:rPr>
              <a:t>d’Argent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 - Seychelles</a:t>
            </a:r>
          </a:p>
          <a:p>
            <a:pPr marL="457200" lvl="1" indent="-182880">
              <a:spcBef>
                <a:spcPts val="600"/>
              </a:spcBef>
              <a:buSzPts val="1700"/>
              <a:buChar char="▪"/>
            </a:pPr>
            <a:r>
              <a:rPr lang="en-GB" sz="2000" dirty="0" err="1">
                <a:solidFill>
                  <a:schemeClr val="accent3">
                    <a:lumMod val="75000"/>
                  </a:schemeClr>
                </a:solidFill>
              </a:rPr>
              <a:t>Baio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 da </a:t>
            </a:r>
            <a:r>
              <a:rPr lang="en-GB" sz="2000" dirty="0" err="1">
                <a:solidFill>
                  <a:schemeClr val="accent3">
                    <a:lumMod val="75000"/>
                  </a:schemeClr>
                </a:solidFill>
              </a:rPr>
              <a:t>Sancha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 - Brazil</a:t>
            </a:r>
          </a:p>
          <a:p>
            <a:pPr marL="457200" lvl="1" indent="-182880">
              <a:spcBef>
                <a:spcPts val="600"/>
              </a:spcBef>
              <a:buSzPts val="1700"/>
              <a:buChar char="▪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Shoal Beach - Antigua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182880" lvl="0" indent="-182880">
              <a:spcBef>
                <a:spcPts val="1400"/>
              </a:spcBef>
              <a:buSzPts val="2040"/>
              <a:buChar char="▪"/>
            </a:pPr>
            <a:r>
              <a:rPr lang="en-GB" sz="24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Pick </a:t>
            </a: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2</a:t>
            </a: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famous </a:t>
            </a: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beaches (one man made  &amp; one natural,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research </a:t>
            </a: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and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create a PP slide </a:t>
            </a:r>
            <a:r>
              <a:rPr lang="en-GB" sz="2400" dirty="0" smtClean="0">
                <a:solidFill>
                  <a:schemeClr val="accent3">
                    <a:lumMod val="75000"/>
                  </a:schemeClr>
                </a:solidFill>
              </a:rPr>
              <a:t>with: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-182880">
              <a:spcBef>
                <a:spcPts val="400"/>
              </a:spcBef>
              <a:buSzPts val="1700"/>
              <a:buChar char="▪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 photo of the beach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-182880">
              <a:spcBef>
                <a:spcPts val="600"/>
              </a:spcBef>
              <a:buSzPts val="1700"/>
              <a:buChar char="▪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 map showing its location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-182880">
              <a:spcBef>
                <a:spcPts val="600"/>
              </a:spcBef>
              <a:buSzPts val="1700"/>
              <a:buChar char="▪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The latitude and longitude of the beach – e.g. 35</a:t>
            </a:r>
            <a:r>
              <a:rPr lang="en-GB" sz="2000" baseline="30000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N and 120</a:t>
            </a:r>
            <a:r>
              <a:rPr lang="en-GB" sz="2000" baseline="30000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W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-182880">
              <a:spcBef>
                <a:spcPts val="600"/>
              </a:spcBef>
              <a:buSzPts val="1700"/>
              <a:buChar char="▪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A short explanation as to why it is popular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-182880">
              <a:spcBef>
                <a:spcPts val="600"/>
              </a:spcBef>
              <a:buSzPts val="1700"/>
              <a:buChar char="▪"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Reference your research source at the bottom of the slide; use this reference tool to help you; </a:t>
            </a:r>
            <a:r>
              <a:rPr lang="en-GB" sz="2000" dirty="0">
                <a:solidFill>
                  <a:srgbClr val="0070C0"/>
                </a:solidFill>
                <a:hlinkClick r:id="rId2"/>
              </a:rPr>
              <a:t>https://www.citethisforme.com/</a:t>
            </a:r>
            <a:endParaRPr lang="en-GB" sz="2000" dirty="0">
              <a:solidFill>
                <a:srgbClr val="0070C0"/>
              </a:solidFill>
            </a:endParaRPr>
          </a:p>
          <a:p>
            <a:pPr marL="274320" lvl="1" indent="0">
              <a:spcBef>
                <a:spcPts val="600"/>
              </a:spcBef>
              <a:buSzPts val="1700"/>
              <a:buNone/>
            </a:pPr>
            <a:r>
              <a:rPr lang="en-GB" sz="2000" dirty="0">
                <a:solidFill>
                  <a:schemeClr val="accent3">
                    <a:lumMod val="75000"/>
                  </a:schemeClr>
                </a:solidFill>
              </a:rPr>
              <a:t>(See Exemplar for layout and content required, and template below)</a:t>
            </a:r>
          </a:p>
          <a:p>
            <a:pPr marL="274320" lvl="1" indent="0">
              <a:spcBef>
                <a:spcPts val="600"/>
              </a:spcBef>
              <a:buSzPts val="1700"/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274320" lvl="1" indent="0">
              <a:spcBef>
                <a:spcPts val="600"/>
              </a:spcBef>
              <a:buSzPts val="1700"/>
              <a:buNone/>
            </a:pPr>
            <a:r>
              <a:rPr lang="en-GB" sz="2000" dirty="0">
                <a:solidFill>
                  <a:srgbClr val="0070C0"/>
                </a:solidFill>
              </a:rPr>
              <a:t>Once completed, print out your example and place it into your folder, you have </a:t>
            </a:r>
            <a:r>
              <a:rPr lang="en-GB" sz="2000" dirty="0" smtClean="0">
                <a:solidFill>
                  <a:srgbClr val="0070C0"/>
                </a:solidFill>
              </a:rPr>
              <a:t>15 </a:t>
            </a:r>
            <a:r>
              <a:rPr lang="en-GB" sz="2000" dirty="0">
                <a:solidFill>
                  <a:srgbClr val="0070C0"/>
                </a:solidFill>
              </a:rPr>
              <a:t>minutes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Beaches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116" y="95250"/>
            <a:ext cx="2809875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654" y="1415562"/>
            <a:ext cx="222885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104" y="28250"/>
            <a:ext cx="1974879" cy="138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1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68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dirty="0" smtClean="0"/>
              <a:t>Navagio</a:t>
            </a:r>
            <a:r>
              <a:rPr lang="en-GB" dirty="0"/>
              <a:t>, Greece</a:t>
            </a:r>
            <a:endParaRPr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51135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sz="2133" b="1" u="sng" dirty="0"/>
              <a:t>Nam</a:t>
            </a:r>
            <a:r>
              <a:rPr lang="en-GB" sz="2133" b="1" dirty="0"/>
              <a:t>e </a:t>
            </a:r>
            <a:r>
              <a:rPr lang="en-GB" sz="2133" dirty="0"/>
              <a:t>- Navagio (</a:t>
            </a:r>
            <a:r>
              <a:rPr lang="en-GB" sz="2133" dirty="0">
                <a:solidFill>
                  <a:srgbClr val="455A64"/>
                </a:solidFill>
                <a:highlight>
                  <a:srgbClr val="FFFFFF"/>
                </a:highlight>
              </a:rPr>
              <a:t>Zakynthos Shipwreck or Navagio Bay)</a:t>
            </a:r>
            <a:endParaRPr sz="2133" dirty="0"/>
          </a:p>
          <a:p>
            <a:pPr marL="0" indent="0">
              <a:spcBef>
                <a:spcPts val="2133"/>
              </a:spcBef>
              <a:buNone/>
            </a:pPr>
            <a:r>
              <a:rPr lang="en-GB" sz="2133" b="1" u="sng" dirty="0"/>
              <a:t>Location</a:t>
            </a:r>
            <a:r>
              <a:rPr lang="en-GB" sz="2133" b="1" dirty="0"/>
              <a:t> </a:t>
            </a:r>
            <a:r>
              <a:rPr lang="en-GB" sz="2133" dirty="0"/>
              <a:t>- 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Zakynthos island</a:t>
            </a:r>
            <a:r>
              <a:rPr lang="en-GB" b="1" dirty="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lang="en-GB" dirty="0"/>
              <a:t>Greece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-GB" sz="2133" b="1" u="sng" dirty="0"/>
              <a:t>Lat/long</a:t>
            </a:r>
            <a:r>
              <a:rPr lang="en-GB" sz="2133" dirty="0"/>
              <a:t> - 37o N and 20o E</a:t>
            </a:r>
            <a:endParaRPr sz="2133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2133" b="1" u="sng" dirty="0"/>
              <a:t>Why is it popular? </a:t>
            </a:r>
            <a:r>
              <a:rPr lang="en-GB" sz="2133" dirty="0"/>
              <a:t>- It is a beautiful beach with white sand and clear water. It is known as ‘Shipwreck Cove’ due to a shipwreck which washed up there in 1983. It is the one of the most photographed sites in Greece</a:t>
            </a:r>
            <a:r>
              <a:rPr lang="en-GB" sz="2133" dirty="0" smtClean="0"/>
              <a:t>.</a:t>
            </a:r>
          </a:p>
          <a:p>
            <a:pPr marL="0" lvl="0" indent="0">
              <a:lnSpc>
                <a:spcPct val="100000"/>
              </a:lnSpc>
              <a:buSzTx/>
              <a:buNone/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Greekacom. 2021. Zakynthos Navagio (Shipwreck beach) | Zakynthos Beaches | Greeka. [online] Available at: &lt;https://www.greeka.com/ionian/zakynthos/beaches/navagio-or-shipwreck/&gt; [Accessed 20 May 2021].</a:t>
            </a: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lang="en-GB" sz="2133" dirty="0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"/>
            <a:ext cx="6096000" cy="342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6467" y="3429000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94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68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dirty="0"/>
              <a:t>1.</a:t>
            </a:r>
            <a:endParaRPr dirty="0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92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sz="2133" b="1" u="sng" dirty="0"/>
              <a:t>Nam</a:t>
            </a:r>
            <a:r>
              <a:rPr lang="en-GB" sz="2133" b="1" dirty="0"/>
              <a:t>e </a:t>
            </a:r>
            <a:r>
              <a:rPr lang="en-GB" sz="2133" dirty="0"/>
              <a:t>- </a:t>
            </a:r>
            <a:endParaRPr sz="2133" dirty="0"/>
          </a:p>
          <a:p>
            <a:pPr marL="0" indent="0">
              <a:spcBef>
                <a:spcPts val="2133"/>
              </a:spcBef>
              <a:buNone/>
            </a:pPr>
            <a:r>
              <a:rPr lang="en-GB" sz="2133" b="1" u="sng" dirty="0"/>
              <a:t>Location</a:t>
            </a:r>
            <a:r>
              <a:rPr lang="en-GB" sz="2133" b="1" dirty="0"/>
              <a:t> </a:t>
            </a:r>
            <a:r>
              <a:rPr lang="en-GB" sz="2133" dirty="0"/>
              <a:t>- </a:t>
            </a:r>
            <a:endParaRPr sz="2133" dirty="0"/>
          </a:p>
          <a:p>
            <a:pPr marL="0" indent="0">
              <a:spcBef>
                <a:spcPts val="2133"/>
              </a:spcBef>
              <a:buNone/>
            </a:pPr>
            <a:r>
              <a:rPr lang="en-GB" sz="2133" b="1" u="sng" dirty="0" err="1"/>
              <a:t>Lat</a:t>
            </a:r>
            <a:r>
              <a:rPr lang="en-GB" sz="2133" b="1" u="sng" dirty="0"/>
              <a:t>/long</a:t>
            </a:r>
            <a:r>
              <a:rPr lang="en-GB" sz="2133" dirty="0"/>
              <a:t> - </a:t>
            </a:r>
            <a:endParaRPr sz="2133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2133" b="1" u="sng" dirty="0"/>
              <a:t>Why is it popular? </a:t>
            </a:r>
            <a:r>
              <a:rPr lang="en-GB" sz="2133" dirty="0" smtClean="0"/>
              <a:t>– </a:t>
            </a: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lang="en-GB" sz="2133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lang="en-GB" sz="2133" dirty="0" smtClean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1200" dirty="0" smtClean="0"/>
              <a:t>Reference:</a:t>
            </a:r>
            <a:endParaRPr lang="en-GB" sz="1200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6443200" y="320634"/>
            <a:ext cx="5333200" cy="57711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931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68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dirty="0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92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GB" sz="2133" b="1" u="sng" dirty="0"/>
              <a:t>Nam</a:t>
            </a:r>
            <a:r>
              <a:rPr lang="en-GB" sz="2133" b="1" dirty="0"/>
              <a:t>e </a:t>
            </a:r>
            <a:r>
              <a:rPr lang="en-GB" sz="2133" dirty="0"/>
              <a:t>- </a:t>
            </a:r>
            <a:endParaRPr sz="2133" dirty="0"/>
          </a:p>
          <a:p>
            <a:pPr marL="0" indent="0">
              <a:spcBef>
                <a:spcPts val="2133"/>
              </a:spcBef>
              <a:buNone/>
            </a:pPr>
            <a:r>
              <a:rPr lang="en-GB" sz="2133" b="1" u="sng" dirty="0"/>
              <a:t>Location</a:t>
            </a:r>
            <a:r>
              <a:rPr lang="en-GB" sz="2133" b="1" dirty="0"/>
              <a:t> </a:t>
            </a:r>
            <a:r>
              <a:rPr lang="en-GB" sz="2133" dirty="0"/>
              <a:t>- </a:t>
            </a:r>
            <a:endParaRPr sz="2133" dirty="0"/>
          </a:p>
          <a:p>
            <a:pPr marL="0" indent="0">
              <a:spcBef>
                <a:spcPts val="2133"/>
              </a:spcBef>
              <a:buNone/>
            </a:pPr>
            <a:r>
              <a:rPr lang="en-GB" sz="2133" b="1" u="sng" dirty="0"/>
              <a:t>Lat/long</a:t>
            </a:r>
            <a:r>
              <a:rPr lang="en-GB" sz="2133" dirty="0"/>
              <a:t> - </a:t>
            </a:r>
            <a:endParaRPr sz="2133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2133" b="1" u="sng" dirty="0"/>
              <a:t>Why is it popular? </a:t>
            </a:r>
            <a:r>
              <a:rPr lang="en-GB" sz="2133" dirty="0" smtClean="0"/>
              <a:t>– </a:t>
            </a: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lang="en-GB" sz="2133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lang="en-GB" sz="2133" dirty="0" smtClean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1200" dirty="0" smtClean="0"/>
              <a:t>Reference:</a:t>
            </a:r>
            <a:endParaRPr lang="en-GB" sz="1200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6434323" y="693834"/>
            <a:ext cx="5333200" cy="57711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383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024DF7-0783-4549-86B7-A48B29FBA9C2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fb0879af-3eba-417a-a55a-ffe6dcd6ca77"/>
    <ds:schemaRef ds:uri="6dc4bcd6-49db-4c07-9060-8acfc67cef9f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0</TotalTime>
  <Words>1352</Words>
  <Application>Microsoft Office PowerPoint</Application>
  <PresentationFormat>Widescreen</PresentationFormat>
  <Paragraphs>264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Rockwell</vt:lpstr>
      <vt:lpstr>Wingdings</vt:lpstr>
      <vt:lpstr>Office Theme</vt:lpstr>
      <vt:lpstr>A2: Features and Appeal of Destinations</vt:lpstr>
      <vt:lpstr>Features and Appeal of Destinations</vt:lpstr>
      <vt:lpstr>Natural Attractions</vt:lpstr>
      <vt:lpstr>Landscape and Topography</vt:lpstr>
      <vt:lpstr>Beaches </vt:lpstr>
      <vt:lpstr>Beaches</vt:lpstr>
      <vt:lpstr>Navagio, Greece</vt:lpstr>
      <vt:lpstr>1.</vt:lpstr>
      <vt:lpstr>2.</vt:lpstr>
      <vt:lpstr>Waterfalls and Rivers</vt:lpstr>
      <vt:lpstr>North America</vt:lpstr>
      <vt:lpstr>2. South America</vt:lpstr>
      <vt:lpstr>3. Europe</vt:lpstr>
      <vt:lpstr>4. Asia</vt:lpstr>
      <vt:lpstr>5. Africa</vt:lpstr>
      <vt:lpstr>6. Oceania</vt:lpstr>
      <vt:lpstr>   Mountains  </vt:lpstr>
      <vt:lpstr>Mountains</vt:lpstr>
      <vt:lpstr>Mountainous areas - Largest Mountain</vt:lpstr>
      <vt:lpstr>Mountainous areas - tourist activities</vt:lpstr>
      <vt:lpstr>Flora and Fauna</vt:lpstr>
      <vt:lpstr>Bhutan Flora and Fauna </vt:lpstr>
      <vt:lpstr>Flora and Fauna - Second task</vt:lpstr>
      <vt:lpstr>Natural phenomena</vt:lpstr>
      <vt:lpstr>Natural Phenomena in ____________</vt:lpstr>
      <vt:lpstr>PRINT OUT THE FOLLOWING SLIDES AND PLACE IN YOUR FOLDER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2021-05-20T12:04:19Z</dcterms:created>
  <dcterms:modified xsi:type="dcterms:W3CDTF">2021-05-25T12:41:10Z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