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266" r:id="rId5"/>
    <p:sldId id="288" r:id="rId6"/>
    <p:sldId id="304" r:id="rId7"/>
    <p:sldId id="289" r:id="rId8"/>
    <p:sldId id="292" r:id="rId9"/>
    <p:sldId id="293" r:id="rId10"/>
    <p:sldId id="294" r:id="rId11"/>
    <p:sldId id="291" r:id="rId12"/>
    <p:sldId id="297" r:id="rId13"/>
    <p:sldId id="298" r:id="rId14"/>
    <p:sldId id="305" r:id="rId15"/>
    <p:sldId id="296" r:id="rId16"/>
    <p:sldId id="299" r:id="rId17"/>
    <p:sldId id="307" r:id="rId18"/>
    <p:sldId id="308" r:id="rId19"/>
    <p:sldId id="300" r:id="rId20"/>
    <p:sldId id="309" r:id="rId21"/>
    <p:sldId id="301" r:id="rId22"/>
    <p:sldId id="310" r:id="rId23"/>
    <p:sldId id="302" r:id="rId24"/>
    <p:sldId id="303" r:id="rId25"/>
    <p:sldId id="282" r:id="rId26"/>
    <p:sldId id="306" r:id="rId27"/>
    <p:sldId id="271" r:id="rId28"/>
    <p:sldId id="262" r:id="rId29"/>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56" autoAdjust="0"/>
    <p:restoredTop sz="83837" autoAdjust="0"/>
  </p:normalViewPr>
  <p:slideViewPr>
    <p:cSldViewPr snapToGrid="0" showGuides="1">
      <p:cViewPr varScale="1">
        <p:scale>
          <a:sx n="96" d="100"/>
          <a:sy n="96" d="100"/>
        </p:scale>
        <p:origin x="846" y="96"/>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702A5B2-8064-4382-9E31-9E46E0F5B2C3}" type="datetimeFigureOut">
              <a:rPr lang="ru-RU" smtClean="0"/>
              <a:t>09.06.2021</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000EB3D-2307-4317-8A1D-B47FA45245F0}" type="datetimeFigureOut">
              <a:rPr lang="ru-RU" smtClean="0"/>
              <a:t>09.06.2021</a:t>
            </a:fld>
            <a:endParaRPr lang="ru-R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352401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33174d3f9_0_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33174d3f9_0_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Reference</a:t>
            </a:r>
            <a:r>
              <a:rPr lang="en-GB" baseline="0" dirty="0"/>
              <a:t> here: </a:t>
            </a:r>
            <a:endParaRPr dirty="0"/>
          </a:p>
        </p:txBody>
      </p:sp>
    </p:spTree>
    <p:extLst>
      <p:ext uri="{BB962C8B-B14F-4D97-AF65-F5344CB8AC3E}">
        <p14:creationId xmlns:p14="http://schemas.microsoft.com/office/powerpoint/2010/main" val="270984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78A92-0141-4330-8F3E-FAADFAC23844}" type="slidenum">
              <a:rPr lang="ru-RU" smtClean="0"/>
              <a:t>24</a:t>
            </a:fld>
            <a:endParaRPr lang="ru-RU" dirty="0"/>
          </a:p>
        </p:txBody>
      </p:sp>
    </p:spTree>
    <p:extLst>
      <p:ext uri="{BB962C8B-B14F-4D97-AF65-F5344CB8AC3E}">
        <p14:creationId xmlns:p14="http://schemas.microsoft.com/office/powerpoint/2010/main" val="325049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D78A92-0141-4330-8F3E-FAADFAC23844}" type="slidenum">
              <a:rPr lang="ru-RU" smtClean="0"/>
              <a:t>25</a:t>
            </a:fld>
            <a:endParaRPr lang="ru-RU" dirty="0"/>
          </a:p>
        </p:txBody>
      </p:sp>
    </p:spTree>
    <p:extLst>
      <p:ext uri="{BB962C8B-B14F-4D97-AF65-F5344CB8AC3E}">
        <p14:creationId xmlns:p14="http://schemas.microsoft.com/office/powerpoint/2010/main" val="2502619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1_Comparison">
    <p:spTree>
      <p:nvGrpSpPr>
        <p:cNvPr id="1" name="Shape 33"/>
        <p:cNvGrpSpPr/>
        <p:nvPr/>
      </p:nvGrpSpPr>
      <p:grpSpPr>
        <a:xfrm>
          <a:off x="0" y="0"/>
          <a:ext cx="0" cy="0"/>
          <a:chOff x="0" y="0"/>
          <a:chExt cx="0" cy="0"/>
        </a:xfrm>
      </p:grpSpPr>
      <p:sp>
        <p:nvSpPr>
          <p:cNvPr id="34" name="Google Shape;34;p19"/>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35" name="Google Shape;35;p19"/>
          <p:cNvSpPr txBox="1">
            <a:spLocks noGrp="1"/>
          </p:cNvSpPr>
          <p:nvPr>
            <p:ph type="title"/>
          </p:nvPr>
        </p:nvSpPr>
        <p:spPr>
          <a:xfrm>
            <a:off x="1079997" y="447188"/>
            <a:ext cx="10032004"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9"/>
          <p:cNvSpPr txBox="1">
            <a:spLocks noGrp="1"/>
          </p:cNvSpPr>
          <p:nvPr>
            <p:ph type="body" idx="1"/>
          </p:nvPr>
        </p:nvSpPr>
        <p:spPr>
          <a:xfrm>
            <a:off x="1079995" y="2174875"/>
            <a:ext cx="4894297"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37" name="Google Shape;37;p19"/>
          <p:cNvSpPr txBox="1">
            <a:spLocks noGrp="1"/>
          </p:cNvSpPr>
          <p:nvPr>
            <p:ph type="body" idx="2"/>
          </p:nvPr>
        </p:nvSpPr>
        <p:spPr>
          <a:xfrm>
            <a:off x="1079996" y="2751138"/>
            <a:ext cx="4916521"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38" name="Google Shape;38;p19"/>
          <p:cNvSpPr txBox="1">
            <a:spLocks noGrp="1"/>
          </p:cNvSpPr>
          <p:nvPr>
            <p:ph type="body" idx="3"/>
          </p:nvPr>
        </p:nvSpPr>
        <p:spPr>
          <a:xfrm>
            <a:off x="6217707" y="2174875"/>
            <a:ext cx="4894293" cy="576262"/>
          </a:xfrm>
          <a:prstGeom prst="rect">
            <a:avLst/>
          </a:prstGeom>
          <a:noFill/>
          <a:ln>
            <a:noFill/>
          </a:ln>
          <a:effectLst>
            <a:outerShdw blurRad="50800">
              <a:srgbClr val="000000">
                <a:alpha val="40000"/>
              </a:srgbClr>
            </a:outerShdw>
          </a:effectLst>
        </p:spPr>
        <p:txBody>
          <a:bodyPr spcFirstLastPara="1" wrap="square" lIns="91425" tIns="45700" rIns="91425" bIns="45700" anchor="b" anchorCtr="0">
            <a:noAutofit/>
          </a:bodyPr>
          <a:lstStyle>
            <a:lvl1pPr marL="457200" lvl="0" indent="-228600" algn="ctr">
              <a:spcBef>
                <a:spcPts val="400"/>
              </a:spcBef>
              <a:spcAft>
                <a:spcPts val="0"/>
              </a:spcAft>
              <a:buSzPts val="2000"/>
              <a:buNone/>
              <a:defRPr sz="2000" b="0"/>
            </a:lvl1pPr>
            <a:lvl2pPr marL="914400" lvl="1" indent="-228600" algn="l">
              <a:spcBef>
                <a:spcPts val="600"/>
              </a:spcBef>
              <a:spcAft>
                <a:spcPts val="0"/>
              </a:spcAft>
              <a:buSzPts val="2000"/>
              <a:buNone/>
              <a:defRPr sz="2000" b="1"/>
            </a:lvl2pPr>
            <a:lvl3pPr marL="1371600" lvl="2" indent="-228600" algn="l">
              <a:spcBef>
                <a:spcPts val="600"/>
              </a:spcBef>
              <a:spcAft>
                <a:spcPts val="0"/>
              </a:spcAft>
              <a:buSzPts val="1800"/>
              <a:buNone/>
              <a:defRPr sz="1800" b="1"/>
            </a:lvl3pPr>
            <a:lvl4pPr marL="1828800" lvl="3" indent="-228600" algn="l">
              <a:spcBef>
                <a:spcPts val="600"/>
              </a:spcBef>
              <a:spcAft>
                <a:spcPts val="0"/>
              </a:spcAft>
              <a:buSzPts val="1600"/>
              <a:buNone/>
              <a:defRPr sz="1600" b="1"/>
            </a:lvl4pPr>
            <a:lvl5pPr marL="2286000" lvl="4" indent="-228600" algn="l">
              <a:spcBef>
                <a:spcPts val="600"/>
              </a:spcBef>
              <a:spcAft>
                <a:spcPts val="0"/>
              </a:spcAft>
              <a:buSzPts val="1600"/>
              <a:buNone/>
              <a:defRPr sz="1600" b="1"/>
            </a:lvl5pPr>
            <a:lvl6pPr marL="2743200" lvl="5" indent="-228600" algn="l">
              <a:spcBef>
                <a:spcPts val="600"/>
              </a:spcBef>
              <a:spcAft>
                <a:spcPts val="0"/>
              </a:spcAft>
              <a:buSzPts val="1600"/>
              <a:buNone/>
              <a:defRPr sz="1600" b="1"/>
            </a:lvl6pPr>
            <a:lvl7pPr marL="3200400" lvl="6" indent="-228600" algn="l">
              <a:spcBef>
                <a:spcPts val="600"/>
              </a:spcBef>
              <a:spcAft>
                <a:spcPts val="0"/>
              </a:spcAft>
              <a:buSzPts val="1600"/>
              <a:buNone/>
              <a:defRPr sz="1600" b="1"/>
            </a:lvl7pPr>
            <a:lvl8pPr marL="3657600" lvl="7" indent="-228600" algn="l">
              <a:spcBef>
                <a:spcPts val="600"/>
              </a:spcBef>
              <a:spcAft>
                <a:spcPts val="0"/>
              </a:spcAft>
              <a:buSzPts val="1600"/>
              <a:buNone/>
              <a:defRPr sz="1600" b="1"/>
            </a:lvl8pPr>
            <a:lvl9pPr marL="4114800" lvl="8" indent="-228600" algn="l">
              <a:spcBef>
                <a:spcPts val="600"/>
              </a:spcBef>
              <a:spcAft>
                <a:spcPts val="600"/>
              </a:spcAft>
              <a:buSzPts val="1600"/>
              <a:buNone/>
              <a:defRPr sz="1600" b="1"/>
            </a:lvl9pPr>
          </a:lstStyle>
          <a:p>
            <a:endParaRPr/>
          </a:p>
        </p:txBody>
      </p:sp>
      <p:sp>
        <p:nvSpPr>
          <p:cNvPr id="39" name="Google Shape;39;p19"/>
          <p:cNvSpPr txBox="1">
            <a:spLocks noGrp="1"/>
          </p:cNvSpPr>
          <p:nvPr>
            <p:ph type="body" idx="4"/>
          </p:nvPr>
        </p:nvSpPr>
        <p:spPr>
          <a:xfrm>
            <a:off x="6217707" y="2751138"/>
            <a:ext cx="4894293" cy="3109913"/>
          </a:xfrm>
          <a:prstGeom prst="rect">
            <a:avLst/>
          </a:prstGeom>
          <a:noFill/>
          <a:ln>
            <a:noFill/>
          </a:ln>
          <a:effectLst>
            <a:outerShdw blurRad="50800">
              <a:srgbClr val="000000">
                <a:alpha val="40000"/>
              </a:srgbClr>
            </a:outerShdw>
          </a:effectLst>
        </p:spPr>
        <p:txBody>
          <a:bodyPr spcFirstLastPara="1" wrap="square" lIns="91425" tIns="45700" rIns="91425" bIns="45700" anchor="t"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40" name="Google Shape;40;p19"/>
          <p:cNvSpPr txBox="1">
            <a:spLocks noGrp="1"/>
          </p:cNvSpPr>
          <p:nvPr>
            <p:ph type="dt" idx="10"/>
          </p:nvPr>
        </p:nvSpPr>
        <p:spPr>
          <a:xfrm>
            <a:off x="9215230" y="6041362"/>
            <a:ext cx="1324215"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9"/>
          <p:cNvSpPr txBox="1">
            <a:spLocks noGrp="1"/>
          </p:cNvSpPr>
          <p:nvPr>
            <p:ph type="ftr" idx="11"/>
          </p:nvPr>
        </p:nvSpPr>
        <p:spPr>
          <a:xfrm>
            <a:off x="590396" y="6041362"/>
            <a:ext cx="8386043"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9"/>
          <p:cNvSpPr txBox="1">
            <a:spLocks noGrp="1"/>
          </p:cNvSpPr>
          <p:nvPr>
            <p:ph type="sldNum" idx="12"/>
          </p:nvPr>
        </p:nvSpPr>
        <p:spPr>
          <a:xfrm>
            <a:off x="10539445"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97701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26"/>
        <p:cNvGrpSpPr/>
        <p:nvPr/>
      </p:nvGrpSpPr>
      <p:grpSpPr>
        <a:xfrm>
          <a:off x="0" y="0"/>
          <a:ext cx="0" cy="0"/>
          <a:chOff x="0" y="0"/>
          <a:chExt cx="0" cy="0"/>
        </a:xfrm>
      </p:grpSpPr>
      <p:sp>
        <p:nvSpPr>
          <p:cNvPr id="27" name="Google Shape;27;p18"/>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28" name="Google Shape;28;p18"/>
          <p:cNvSpPr txBox="1">
            <a:spLocks noGrp="1"/>
          </p:cNvSpPr>
          <p:nvPr>
            <p:ph type="title"/>
          </p:nvPr>
        </p:nvSpPr>
        <p:spPr>
          <a:xfrm>
            <a:off x="1079997" y="447188"/>
            <a:ext cx="10032004"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1079997" y="2222287"/>
            <a:ext cx="10032004" cy="3636510"/>
          </a:xfrm>
          <a:prstGeom prst="rect">
            <a:avLst/>
          </a:prstGeom>
          <a:noFill/>
          <a:ln>
            <a:noFill/>
          </a:ln>
          <a:effectLst>
            <a:outerShdw blurRad="50800">
              <a:srgbClr val="000000">
                <a:alpha val="40000"/>
              </a:srgbClr>
            </a:outerShdw>
          </a:effectLst>
        </p:spPr>
        <p:txBody>
          <a:bodyPr spcFirstLastPara="1" wrap="square" lIns="91425" tIns="45700" rIns="91425" bIns="45700" anchor="ctr" anchorCtr="0">
            <a:normAutofit/>
          </a:bodyPr>
          <a:lstStyle>
            <a:lvl1pPr marL="457200" lvl="0" indent="-342900" algn="l">
              <a:spcBef>
                <a:spcPts val="360"/>
              </a:spcBef>
              <a:spcAft>
                <a:spcPts val="0"/>
              </a:spcAft>
              <a:buSzPts val="1800"/>
              <a:buChar char="🞆"/>
              <a:defRPr/>
            </a:lvl1pPr>
            <a:lvl2pPr marL="914400" lvl="1" indent="-342900" algn="l">
              <a:spcBef>
                <a:spcPts val="600"/>
              </a:spcBef>
              <a:spcAft>
                <a:spcPts val="0"/>
              </a:spcAft>
              <a:buSzPts val="1800"/>
              <a:buChar char="🞆"/>
              <a:defRPr/>
            </a:lvl2pPr>
            <a:lvl3pPr marL="1371600" lvl="2" indent="-342900" algn="l">
              <a:spcBef>
                <a:spcPts val="600"/>
              </a:spcBef>
              <a:spcAft>
                <a:spcPts val="0"/>
              </a:spcAft>
              <a:buSzPts val="1800"/>
              <a:buChar char="🞆"/>
              <a:defRPr/>
            </a:lvl3pPr>
            <a:lvl4pPr marL="1828800" lvl="3" indent="-342900" algn="l">
              <a:spcBef>
                <a:spcPts val="600"/>
              </a:spcBef>
              <a:spcAft>
                <a:spcPts val="0"/>
              </a:spcAft>
              <a:buSzPts val="1800"/>
              <a:buChar char="🞆"/>
              <a:defRPr/>
            </a:lvl4pPr>
            <a:lvl5pPr marL="2286000" lvl="4" indent="-342900" algn="l">
              <a:spcBef>
                <a:spcPts val="600"/>
              </a:spcBef>
              <a:spcAft>
                <a:spcPts val="0"/>
              </a:spcAft>
              <a:buSzPts val="1800"/>
              <a:buChar char="🞆"/>
              <a:defRPr/>
            </a:lvl5pPr>
            <a:lvl6pPr marL="2743200" lvl="5" indent="-342900" algn="l">
              <a:spcBef>
                <a:spcPts val="600"/>
              </a:spcBef>
              <a:spcAft>
                <a:spcPts val="0"/>
              </a:spcAft>
              <a:buSzPts val="1800"/>
              <a:buChar char="🞆"/>
              <a:defRPr/>
            </a:lvl6pPr>
            <a:lvl7pPr marL="3200400" lvl="6" indent="-342900" algn="l">
              <a:spcBef>
                <a:spcPts val="600"/>
              </a:spcBef>
              <a:spcAft>
                <a:spcPts val="0"/>
              </a:spcAft>
              <a:buSzPts val="1800"/>
              <a:buChar char="🞆"/>
              <a:defRPr/>
            </a:lvl7pPr>
            <a:lvl8pPr marL="3657600" lvl="7" indent="-342900" algn="l">
              <a:spcBef>
                <a:spcPts val="600"/>
              </a:spcBef>
              <a:spcAft>
                <a:spcPts val="0"/>
              </a:spcAft>
              <a:buSzPts val="1800"/>
              <a:buChar char="🞆"/>
              <a:defRPr/>
            </a:lvl8pPr>
            <a:lvl9pPr marL="4114800" lvl="8" indent="-342900" algn="l">
              <a:spcBef>
                <a:spcPts val="600"/>
              </a:spcBef>
              <a:spcAft>
                <a:spcPts val="600"/>
              </a:spcAft>
              <a:buSzPts val="1800"/>
              <a:buChar char="🞆"/>
              <a:defRPr/>
            </a:lvl9pPr>
          </a:lstStyle>
          <a:p>
            <a:endParaRPr/>
          </a:p>
        </p:txBody>
      </p:sp>
      <p:sp>
        <p:nvSpPr>
          <p:cNvPr id="30" name="Google Shape;30;p18"/>
          <p:cNvSpPr txBox="1">
            <a:spLocks noGrp="1"/>
          </p:cNvSpPr>
          <p:nvPr>
            <p:ph type="dt" idx="10"/>
          </p:nvPr>
        </p:nvSpPr>
        <p:spPr>
          <a:xfrm>
            <a:off x="9215230" y="6041362"/>
            <a:ext cx="1324215"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590396" y="6041362"/>
            <a:ext cx="8386043"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10539445"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07591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2798407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43"/>
        <p:cNvGrpSpPr/>
        <p:nvPr/>
      </p:nvGrpSpPr>
      <p:grpSpPr>
        <a:xfrm>
          <a:off x="0" y="0"/>
          <a:ext cx="0" cy="0"/>
          <a:chOff x="0" y="0"/>
          <a:chExt cx="0" cy="0"/>
        </a:xfrm>
      </p:grpSpPr>
      <p:sp>
        <p:nvSpPr>
          <p:cNvPr id="44" name="Google Shape;44;p20"/>
          <p:cNvSpPr/>
          <p:nvPr/>
        </p:nvSpPr>
        <p:spPr>
          <a:xfrm>
            <a:off x="0" y="0"/>
            <a:ext cx="12192000" cy="2185988"/>
          </a:xfrm>
          <a:custGeom>
            <a:avLst/>
            <a:gdLst/>
            <a:ahLst/>
            <a:cxnLst/>
            <a:rect l="l" t="t" r="r" b="b"/>
            <a:pathLst>
              <a:path w="5760" h="1377" extrusionOk="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tx="0" ty="0" sx="100000" sy="100000" flip="none" algn="tl"/>
          </a:blipFill>
          <a:ln w="9525" cap="rnd" cmpd="sng">
            <a:solidFill>
              <a:schemeClr val="accent1"/>
            </a:solidFill>
            <a:prstDash val="solid"/>
            <a:round/>
            <a:headEnd type="none" w="sm" len="sm"/>
            <a:tailEnd type="none" w="sm" len="sm"/>
          </a:ln>
        </p:spPr>
      </p:sp>
      <p:sp>
        <p:nvSpPr>
          <p:cNvPr id="45" name="Google Shape;45;p20"/>
          <p:cNvSpPr txBox="1">
            <a:spLocks noGrp="1"/>
          </p:cNvSpPr>
          <p:nvPr>
            <p:ph type="title"/>
          </p:nvPr>
        </p:nvSpPr>
        <p:spPr>
          <a:xfrm>
            <a:off x="1079997" y="447188"/>
            <a:ext cx="10032004" cy="970450"/>
          </a:xfrm>
          <a:prstGeom prst="rect">
            <a:avLst/>
          </a:prstGeom>
          <a:noFill/>
          <a:ln>
            <a:noFill/>
          </a:ln>
          <a:effectLst>
            <a:outerShdw blurRad="50800">
              <a:srgbClr val="000000">
                <a:alpha val="60000"/>
              </a:srgbClr>
            </a:outerShdw>
          </a:effectLst>
        </p:spPr>
        <p:txBody>
          <a:bodyPr spcFirstLastPara="1" wrap="square" lIns="91425" tIns="45700" rIns="91425" bIns="45700" anchor="b" anchorCtr="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dt" idx="10"/>
          </p:nvPr>
        </p:nvSpPr>
        <p:spPr>
          <a:xfrm>
            <a:off x="9215230" y="6041362"/>
            <a:ext cx="1324215" cy="365125"/>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590396" y="6041362"/>
            <a:ext cx="8386043" cy="3651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10539445" y="5915888"/>
            <a:ext cx="1062155" cy="490599"/>
          </a:xfrm>
          <a:prstGeom prst="rect">
            <a:avLst/>
          </a:prstGeom>
          <a:noFill/>
          <a:ln>
            <a:noFill/>
          </a:ln>
        </p:spPr>
        <p:txBody>
          <a:bodyPr spcFirstLastPara="1" wrap="square" lIns="91425" tIns="45700" rIns="91425" bIns="108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3353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D6E0F90B-941A-45B6-85DA-E0D4E7977CD8}"/>
              </a:ext>
            </a:extLst>
          </p:cNvPr>
          <p:cNvSpPr>
            <a:spLocks noGrp="1"/>
          </p:cNvSpPr>
          <p:nvPr>
            <p:ph type="pic" sz="quarter" idx="18"/>
          </p:nvPr>
        </p:nvSpPr>
        <p:spPr>
          <a:xfrm>
            <a:off x="5771770" y="1483675"/>
            <a:ext cx="6421408"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815853" y="123190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8" name="Text Placeholder 14">
            <a:extLst>
              <a:ext uri="{FF2B5EF4-FFF2-40B4-BE49-F238E27FC236}">
                <a16:creationId xmlns:a16="http://schemas.microsoft.com/office/drawing/2014/main" id="{82903A57-2768-42F8-A5EA-4C19B9049850}"/>
              </a:ext>
            </a:extLst>
          </p:cNvPr>
          <p:cNvSpPr>
            <a:spLocks noGrp="1"/>
          </p:cNvSpPr>
          <p:nvPr>
            <p:ph type="body" sz="quarter" idx="15"/>
          </p:nvPr>
        </p:nvSpPr>
        <p:spPr>
          <a:xfrm>
            <a:off x="830067" y="3889184"/>
            <a:ext cx="4548187"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Edit Master text styles</a:t>
            </a:r>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a16="http://schemas.microsoft.com/office/drawing/2014/main" id="{E46691B2-7AF3-4CAC-A285-36444A9101D9}"/>
              </a:ext>
            </a:extLst>
          </p:cNvPr>
          <p:cNvSpPr/>
          <p:nvPr userDrawn="1"/>
        </p:nvSpPr>
        <p:spPr>
          <a:xfrm>
            <a:off x="12193179" y="4156602"/>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a16="http://schemas.microsoft.com/office/drawing/2014/main" id="{FE8ACF66-A148-4D4F-A35C-837CDC6B154D}"/>
              </a:ext>
            </a:extLst>
          </p:cNvPr>
          <p:cNvSpPr/>
          <p:nvPr userDrawn="1"/>
        </p:nvSpPr>
        <p:spPr>
          <a:xfrm>
            <a:off x="12193179" y="4682093"/>
            <a:ext cx="3197"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a16="http://schemas.microsoft.com/office/drawing/2014/main" id="{5F10B1F7-5633-4C8B-A868-72D9C782CBA6}"/>
              </a:ext>
            </a:extLst>
          </p:cNvPr>
          <p:cNvSpPr>
            <a:spLocks noGrp="1"/>
          </p:cNvSpPr>
          <p:nvPr userDrawn="1">
            <p:ph type="body" sz="quarter" idx="16"/>
          </p:nvPr>
        </p:nvSpPr>
        <p:spPr>
          <a:xfrm>
            <a:off x="811115" y="2374900"/>
            <a:ext cx="4565650"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31" name="Text Placeholder 29">
            <a:extLst>
              <a:ext uri="{FF2B5EF4-FFF2-40B4-BE49-F238E27FC236}">
                <a16:creationId xmlns:a16="http://schemas.microsoft.com/office/drawing/2014/main" id="{CBA9BCD0-48BA-4D5B-8871-61204EACE422}"/>
              </a:ext>
            </a:extLst>
          </p:cNvPr>
          <p:cNvSpPr>
            <a:spLocks noGrp="1"/>
          </p:cNvSpPr>
          <p:nvPr userDrawn="1">
            <p:ph type="body" sz="quarter" idx="17"/>
          </p:nvPr>
        </p:nvSpPr>
        <p:spPr>
          <a:xfrm>
            <a:off x="811115" y="3165301"/>
            <a:ext cx="4583113"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a:t>Edit Master text styles</a:t>
            </a:r>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BE8D45D-1E08-4F59-96CC-EA53D7CA6AB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8E968353-82DA-42A2-88B6-AEFCF124AF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5642753" y="1474969"/>
            <a:ext cx="4395258"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5649889" y="2592569"/>
            <a:ext cx="5630885"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26385"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hasCustomPrompt="1"/>
          </p:nvPr>
        </p:nvSpPr>
        <p:spPr>
          <a:xfrm>
            <a:off x="6126386"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a16="http://schemas.microsoft.com/office/drawing/2014/main" id="{E9080FED-3BFC-4CCC-8B5A-A2942CA5CF36}"/>
              </a:ext>
            </a:extLst>
          </p:cNvPr>
          <p:cNvSpPr>
            <a:spLocks noGrp="1"/>
          </p:cNvSpPr>
          <p:nvPr>
            <p:ph type="body" idx="22" hasCustomPrompt="1"/>
          </p:nvPr>
        </p:nvSpPr>
        <p:spPr>
          <a:xfrm>
            <a:off x="6126410"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a16="http://schemas.microsoft.com/office/drawing/2014/main" id="{E7EC8229-D712-4FD1-990B-9212FC211A9B}"/>
              </a:ext>
            </a:extLst>
          </p:cNvPr>
          <p:cNvSpPr>
            <a:spLocks noGrp="1"/>
          </p:cNvSpPr>
          <p:nvPr>
            <p:ph type="body" sz="quarter" idx="23" hasCustomPrompt="1"/>
          </p:nvPr>
        </p:nvSpPr>
        <p:spPr>
          <a:xfrm>
            <a:off x="6126411"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a16="http://schemas.microsoft.com/office/drawing/2014/main" id="{27341020-DCB7-4CC5-BE55-AAAF421822ED}"/>
              </a:ext>
            </a:extLst>
          </p:cNvPr>
          <p:cNvSpPr>
            <a:spLocks noGrp="1"/>
          </p:cNvSpPr>
          <p:nvPr>
            <p:ph type="body" idx="24" hasCustomPrompt="1"/>
          </p:nvPr>
        </p:nvSpPr>
        <p:spPr>
          <a:xfrm>
            <a:off x="8065899"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a16="http://schemas.microsoft.com/office/drawing/2014/main" id="{B1896019-AE20-47E2-AA66-ED9D16B2DAF7}"/>
              </a:ext>
            </a:extLst>
          </p:cNvPr>
          <p:cNvSpPr>
            <a:spLocks noGrp="1"/>
          </p:cNvSpPr>
          <p:nvPr>
            <p:ph type="body" sz="quarter" idx="25" hasCustomPrompt="1"/>
          </p:nvPr>
        </p:nvSpPr>
        <p:spPr>
          <a:xfrm>
            <a:off x="8065900"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a16="http://schemas.microsoft.com/office/drawing/2014/main" id="{212C49D2-92E0-4567-8BD4-9B8FC0536701}"/>
              </a:ext>
            </a:extLst>
          </p:cNvPr>
          <p:cNvSpPr>
            <a:spLocks noGrp="1"/>
          </p:cNvSpPr>
          <p:nvPr>
            <p:ph type="body" idx="26" hasCustomPrompt="1"/>
          </p:nvPr>
        </p:nvSpPr>
        <p:spPr>
          <a:xfrm>
            <a:off x="8065924"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a16="http://schemas.microsoft.com/office/drawing/2014/main" id="{6B5DA211-72E1-4B00-AA61-980CE5A34565}"/>
              </a:ext>
            </a:extLst>
          </p:cNvPr>
          <p:cNvSpPr>
            <a:spLocks noGrp="1"/>
          </p:cNvSpPr>
          <p:nvPr>
            <p:ph type="body" sz="quarter" idx="27" hasCustomPrompt="1"/>
          </p:nvPr>
        </p:nvSpPr>
        <p:spPr>
          <a:xfrm>
            <a:off x="8065925"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a16="http://schemas.microsoft.com/office/drawing/2014/main" id="{A7CF7C63-619A-46EE-AF36-FCA26441A064}"/>
              </a:ext>
            </a:extLst>
          </p:cNvPr>
          <p:cNvSpPr>
            <a:spLocks noGrp="1"/>
          </p:cNvSpPr>
          <p:nvPr>
            <p:ph type="body" idx="28" hasCustomPrompt="1"/>
          </p:nvPr>
        </p:nvSpPr>
        <p:spPr>
          <a:xfrm>
            <a:off x="10005413" y="3719427"/>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a16="http://schemas.microsoft.com/office/drawing/2014/main" id="{92E0EA61-C10D-4760-B03F-F27BCF1FC24C}"/>
              </a:ext>
            </a:extLst>
          </p:cNvPr>
          <p:cNvSpPr>
            <a:spLocks noGrp="1"/>
          </p:cNvSpPr>
          <p:nvPr>
            <p:ph type="body" sz="quarter" idx="29" hasCustomPrompt="1"/>
          </p:nvPr>
        </p:nvSpPr>
        <p:spPr>
          <a:xfrm>
            <a:off x="10005414" y="3990708"/>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a16="http://schemas.microsoft.com/office/drawing/2014/main" id="{1A3A14FA-D9E9-4000-B30C-14CADBFE48F6}"/>
              </a:ext>
            </a:extLst>
          </p:cNvPr>
          <p:cNvSpPr>
            <a:spLocks noGrp="1"/>
          </p:cNvSpPr>
          <p:nvPr>
            <p:ph type="body" idx="30" hasCustomPrompt="1"/>
          </p:nvPr>
        </p:nvSpPr>
        <p:spPr>
          <a:xfrm>
            <a:off x="10005438" y="4451492"/>
            <a:ext cx="1597889"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a16="http://schemas.microsoft.com/office/drawing/2014/main" id="{0FBCB607-92E0-4206-871B-10CAEB3377B3}"/>
              </a:ext>
            </a:extLst>
          </p:cNvPr>
          <p:cNvSpPr>
            <a:spLocks noGrp="1"/>
          </p:cNvSpPr>
          <p:nvPr>
            <p:ph type="body" sz="quarter" idx="31" hasCustomPrompt="1"/>
          </p:nvPr>
        </p:nvSpPr>
        <p:spPr>
          <a:xfrm>
            <a:off x="10005439" y="4722773"/>
            <a:ext cx="1597889"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a16="http://schemas.microsoft.com/office/drawing/2014/main" id="{08CD548A-F4DA-41C7-BC55-620C696D5A6A}"/>
              </a:ext>
            </a:extLst>
          </p:cNvPr>
          <p:cNvSpPr>
            <a:spLocks noGrp="1"/>
          </p:cNvSpPr>
          <p:nvPr>
            <p:ph type="chart" sz="quarter" idx="32"/>
          </p:nvPr>
        </p:nvSpPr>
        <p:spPr>
          <a:xfrm>
            <a:off x="911225" y="908050"/>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chart</a:t>
            </a:r>
            <a:endParaRPr lang="ru-RU" dirty="0"/>
          </a:p>
        </p:txBody>
      </p:sp>
      <p:grpSp>
        <p:nvGrpSpPr>
          <p:cNvPr id="41" name="Graphic 39">
            <a:extLst>
              <a:ext uri="{FF2B5EF4-FFF2-40B4-BE49-F238E27FC236}">
                <a16:creationId xmlns:a16="http://schemas.microsoft.com/office/drawing/2014/main" id="{D0A213E0-4DC9-4F6A-98B8-21DE9AE2D9B0}"/>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a16="http://schemas.microsoft.com/office/drawing/2014/main" id="{33AA43FA-C2DC-406C-BFE6-A2A804112236}"/>
              </a:ext>
            </a:extLst>
          </p:cNvPr>
          <p:cNvSpPr/>
          <p:nvPr/>
        </p:nvSpPr>
        <p:spPr>
          <a:xfrm>
            <a:off x="5731819" y="2267879"/>
            <a:ext cx="3016875"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52" name="Oval 51">
            <a:extLst>
              <a:ext uri="{FF2B5EF4-FFF2-40B4-BE49-F238E27FC236}">
                <a16:creationId xmlns:a16="http://schemas.microsoft.com/office/drawing/2014/main" id="{F21AF1E2-466C-487E-86AF-CA6FFFCA2720}"/>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a16="http://schemas.microsoft.com/office/drawing/2014/main" id="{531F1BC1-79BD-45BA-B27E-7A2C62A65EC9}"/>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11744" y="2134675"/>
            <a:ext cx="340330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09405" y="3252275"/>
            <a:ext cx="3396171"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sp>
        <p:nvSpPr>
          <p:cNvPr id="18" name="Table Placeholder 17">
            <a:extLst>
              <a:ext uri="{FF2B5EF4-FFF2-40B4-BE49-F238E27FC236}">
                <a16:creationId xmlns:a16="http://schemas.microsoft.com/office/drawing/2014/main" id="{3AF64257-E00C-4FE5-925B-A78911D1D2B9}"/>
              </a:ext>
            </a:extLst>
          </p:cNvPr>
          <p:cNvSpPr>
            <a:spLocks noGrp="1"/>
          </p:cNvSpPr>
          <p:nvPr>
            <p:ph type="tbl" sz="quarter" idx="17"/>
          </p:nvPr>
        </p:nvSpPr>
        <p:spPr>
          <a:xfrm>
            <a:off x="4724400" y="1493214"/>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table</a:t>
            </a:r>
            <a:endParaRPr lang="ru-RU" dirty="0"/>
          </a:p>
        </p:txBody>
      </p:sp>
      <p:grpSp>
        <p:nvGrpSpPr>
          <p:cNvPr id="45" name="Graphic 39">
            <a:extLst>
              <a:ext uri="{FF2B5EF4-FFF2-40B4-BE49-F238E27FC236}">
                <a16:creationId xmlns:a16="http://schemas.microsoft.com/office/drawing/2014/main" id="{2B29CFAD-7DFA-43C8-BC78-F666303C4A65}"/>
              </a:ext>
            </a:extLst>
          </p:cNvPr>
          <p:cNvGrpSpPr/>
          <p:nvPr userDrawn="1"/>
        </p:nvGrpSpPr>
        <p:grpSpPr>
          <a:xfrm flipH="1">
            <a:off x="-3477" y="0"/>
            <a:ext cx="2188800" cy="1933794"/>
            <a:chOff x="10003200" y="0"/>
            <a:chExt cx="2188800" cy="1933794"/>
          </a:xfrm>
        </p:grpSpPr>
        <p:sp>
          <p:nvSpPr>
            <p:cNvPr id="46" name="Freeform: Shape 45">
              <a:extLst>
                <a:ext uri="{FF2B5EF4-FFF2-40B4-BE49-F238E27FC236}">
                  <a16:creationId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a16="http://schemas.microsoft.com/office/drawing/2014/main" id="{A1820133-6B1B-4297-8A79-2E89B2C7199B}"/>
              </a:ext>
            </a:extLst>
          </p:cNvPr>
          <p:cNvSpPr/>
          <p:nvPr/>
        </p:nvSpPr>
        <p:spPr>
          <a:xfrm>
            <a:off x="895660" y="2912161"/>
            <a:ext cx="2781900"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a16="http://schemas.microsoft.com/office/drawing/2014/main" id="{3767FEE9-DC75-4465-BA6B-06E00CF6A27B}"/>
              </a:ext>
            </a:extLst>
          </p:cNvPr>
          <p:cNvSpPr>
            <a:spLocks noGrp="1"/>
          </p:cNvSpPr>
          <p:nvPr>
            <p:ph type="pic" sz="quarter" idx="17"/>
          </p:nvPr>
        </p:nvSpPr>
        <p:spPr>
          <a:xfrm>
            <a:off x="0" y="1"/>
            <a:ext cx="12190660"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46" name="Freeform: Shape 45">
            <a:extLst>
              <a:ext uri="{FF2B5EF4-FFF2-40B4-BE49-F238E27FC236}">
                <a16:creationId xmlns:a16="http://schemas.microsoft.com/office/drawing/2014/main" id="{3A0902BC-58E0-4395-9D80-6CF5CA0FAAB0}"/>
              </a:ext>
            </a:extLst>
          </p:cNvPr>
          <p:cNvSpPr/>
          <p:nvPr/>
        </p:nvSpPr>
        <p:spPr>
          <a:xfrm>
            <a:off x="7345849" y="-12701"/>
            <a:ext cx="4851878"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a16="http://schemas.microsoft.com/office/drawing/2014/main" id="{5DCE3DA5-C000-4DAD-8FCD-9A285AB48C83}"/>
              </a:ext>
            </a:extLst>
          </p:cNvPr>
          <p:cNvSpPr/>
          <p:nvPr/>
        </p:nvSpPr>
        <p:spPr>
          <a:xfrm>
            <a:off x="9782306" y="458515"/>
            <a:ext cx="2413238"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a16="http://schemas.microsoft.com/office/drawing/2014/main" id="{EAE88C29-9AC8-4A6D-9141-98B2210C7466}"/>
              </a:ext>
            </a:extLst>
          </p:cNvPr>
          <p:cNvSpPr/>
          <p:nvPr/>
        </p:nvSpPr>
        <p:spPr>
          <a:xfrm>
            <a:off x="-12701" y="2355829"/>
            <a:ext cx="2857781"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a16="http://schemas.microsoft.com/office/drawing/2014/main" id="{7F8CA5B8-0BAD-4554-87FE-E0910E6CD5C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12CBB0CF-5FCC-4507-BD7B-C02386D2A23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0B9CB2BB-1ED9-489E-8AC7-2A8D8459E388}"/>
              </a:ext>
            </a:extLst>
          </p:cNvPr>
          <p:cNvSpPr>
            <a:spLocks noGrp="1"/>
          </p:cNvSpPr>
          <p:nvPr>
            <p:ph type="title" hasCustomPrompt="1"/>
          </p:nvPr>
        </p:nvSpPr>
        <p:spPr>
          <a:xfrm>
            <a:off x="838200" y="4349863"/>
            <a:ext cx="10515600"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21" name="Text Placeholder 26">
            <a:extLst>
              <a:ext uri="{FF2B5EF4-FFF2-40B4-BE49-F238E27FC236}">
                <a16:creationId xmlns:a16="http://schemas.microsoft.com/office/drawing/2014/main" id="{78B29DA7-7E72-4576-8F68-91B70D11C8FD}"/>
              </a:ext>
            </a:extLst>
          </p:cNvPr>
          <p:cNvSpPr>
            <a:spLocks noGrp="1"/>
          </p:cNvSpPr>
          <p:nvPr>
            <p:ph type="body" sz="quarter" idx="16"/>
          </p:nvPr>
        </p:nvSpPr>
        <p:spPr>
          <a:xfrm>
            <a:off x="2412987" y="5718810"/>
            <a:ext cx="736602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Edit Master text styles</a:t>
            </a:r>
          </a:p>
        </p:txBody>
      </p:sp>
      <p:pic>
        <p:nvPicPr>
          <p:cNvPr id="22" name="Graphic 21">
            <a:extLst>
              <a:ext uri="{FF2B5EF4-FFF2-40B4-BE49-F238E27FC236}">
                <a16:creationId xmlns:a16="http://schemas.microsoft.com/office/drawing/2014/main" id="{B091E01B-B80B-4194-AC2B-41043EC597D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762500" y="5155439"/>
            <a:ext cx="2667000" cy="139903"/>
          </a:xfrm>
          <a:prstGeom prst="rect">
            <a:avLst/>
          </a:prstGeom>
        </p:spPr>
      </p:pic>
      <p:sp>
        <p:nvSpPr>
          <p:cNvPr id="40" name="Freeform: Shape 39">
            <a:extLst>
              <a:ext uri="{FF2B5EF4-FFF2-40B4-BE49-F238E27FC236}">
                <a16:creationId xmlns:a16="http://schemas.microsoft.com/office/drawing/2014/main" id="{FBE26926-54A6-49D3-95EA-F31F133A0E3B}"/>
              </a:ext>
            </a:extLst>
          </p:cNvPr>
          <p:cNvSpPr/>
          <p:nvPr/>
        </p:nvSpPr>
        <p:spPr>
          <a:xfrm>
            <a:off x="8826099" y="2044901"/>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a16="http://schemas.microsoft.com/office/drawing/2014/main" id="{C3AFCA09-1411-4603-AEED-DBD79C4BE2CA}"/>
              </a:ext>
            </a:extLst>
          </p:cNvPr>
          <p:cNvSpPr/>
          <p:nvPr/>
        </p:nvSpPr>
        <p:spPr>
          <a:xfrm>
            <a:off x="8810222" y="2029025"/>
            <a:ext cx="77477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a16="http://schemas.microsoft.com/office/drawing/2014/main" id="{7E4E0103-B430-4F31-B26F-21E197A41135}"/>
              </a:ext>
            </a:extLst>
          </p:cNvPr>
          <p:cNvSpPr/>
          <p:nvPr/>
        </p:nvSpPr>
        <p:spPr>
          <a:xfrm>
            <a:off x="7329938" y="-9526"/>
            <a:ext cx="4864579"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a16="http://schemas.microsoft.com/office/drawing/2014/main" id="{65525C01-736F-4E07-B20A-72ABE0F38C9F}"/>
              </a:ext>
            </a:extLst>
          </p:cNvPr>
          <p:cNvSpPr/>
          <p:nvPr/>
        </p:nvSpPr>
        <p:spPr>
          <a:xfrm>
            <a:off x="9766949" y="442639"/>
            <a:ext cx="2425939"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a16="http://schemas.microsoft.com/office/drawing/2014/main" id="{49472789-B79C-464F-9D88-E51F8B5062D3}"/>
              </a:ext>
            </a:extLst>
          </p:cNvPr>
          <p:cNvSpPr/>
          <p:nvPr userDrawn="1"/>
        </p:nvSpPr>
        <p:spPr>
          <a:xfrm>
            <a:off x="-9526" y="2340318"/>
            <a:ext cx="2870483"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tent">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DD823940-1850-4484-BDCE-3D9B898D6787}"/>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a16="http://schemas.microsoft.com/office/drawing/2014/main" id="{6FFA8582-48C8-4154-ACF0-5F6412FAAE0C}"/>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a16="http://schemas.microsoft.com/office/drawing/2014/main" id="{FBCC61A6-FEB7-4CD2-9686-FB5F1EB66A10}"/>
              </a:ext>
            </a:extLst>
          </p:cNvPr>
          <p:cNvSpPr>
            <a:spLocks noGrp="1"/>
          </p:cNvSpPr>
          <p:nvPr>
            <p:ph type="media" sz="quarter" idx="17"/>
          </p:nvPr>
        </p:nvSpPr>
        <p:spPr>
          <a:xfrm>
            <a:off x="911225" y="908050"/>
            <a:ext cx="10369550" cy="4660900"/>
          </a:xfrm>
        </p:spPr>
        <p:txBody>
          <a:bodyPr anchor="ctr" anchorCtr="0">
            <a:normAutofit/>
          </a:bodyPr>
          <a:lstStyle>
            <a:lvl1pPr marL="0" indent="0" algn="ctr">
              <a:buNone/>
              <a:defRPr sz="1600">
                <a:solidFill>
                  <a:schemeClr val="tx1">
                    <a:lumMod val="50000"/>
                    <a:lumOff val="50000"/>
                  </a:schemeClr>
                </a:solidFill>
              </a:defRPr>
            </a:lvl1pPr>
          </a:lstStyle>
          <a:p>
            <a:r>
              <a:rPr lang="en-US"/>
              <a:t>Click icon to add media</a:t>
            </a:r>
            <a:endParaRPr lang="ru-RU" dirty="0"/>
          </a:p>
        </p:txBody>
      </p:sp>
      <p:sp>
        <p:nvSpPr>
          <p:cNvPr id="6" name="Footer Placeholder 5">
            <a:extLst>
              <a:ext uri="{FF2B5EF4-FFF2-40B4-BE49-F238E27FC236}">
                <a16:creationId xmlns:a16="http://schemas.microsoft.com/office/drawing/2014/main" id="{FC208BCD-3B7E-49DF-8BF5-68AE9DD7D786}"/>
              </a:ext>
            </a:extLst>
          </p:cNvPr>
          <p:cNvSpPr>
            <a:spLocks noGrp="1"/>
          </p:cNvSpPr>
          <p:nvPr>
            <p:ph type="ftr" sz="quarter" idx="11"/>
          </p:nvPr>
        </p:nvSpPr>
        <p:spPr>
          <a:xfrm>
            <a:off x="812290" y="5797769"/>
            <a:ext cx="2388110" cy="365125"/>
          </a:xfrm>
          <a:prstGeom prst="rect">
            <a:avLst/>
          </a:prstGeom>
        </p:spPr>
        <p:txBody>
          <a:bodyPr/>
          <a:lstStyle/>
          <a:p>
            <a:r>
              <a:rPr lang="en-US" dirty="0"/>
              <a:t>ADD A FOOTER</a:t>
            </a:r>
            <a:endParaRPr lang="ru-RU" dirty="0"/>
          </a:p>
        </p:txBody>
      </p:sp>
      <p:sp>
        <p:nvSpPr>
          <p:cNvPr id="7" name="Slide Number Placeholder 6">
            <a:extLst>
              <a:ext uri="{FF2B5EF4-FFF2-40B4-BE49-F238E27FC236}">
                <a16:creationId xmlns:a16="http://schemas.microsoft.com/office/drawing/2014/main" id="{B41517C1-CBB7-46B0-99AA-8512104026B7}"/>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1" name="Freeform: Shape 10">
            <a:extLst>
              <a:ext uri="{FF2B5EF4-FFF2-40B4-BE49-F238E27FC236}">
                <a16:creationId xmlns:a16="http://schemas.microsoft.com/office/drawing/2014/main" id="{B8EAB5B0-43C3-4F9F-98FF-253CBE6C9668}"/>
              </a:ext>
            </a:extLst>
          </p:cNvPr>
          <p:cNvSpPr/>
          <p:nvPr/>
        </p:nvSpPr>
        <p:spPr>
          <a:xfrm>
            <a:off x="8807428" y="2003790"/>
            <a:ext cx="77520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a16="http://schemas.microsoft.com/office/drawing/2014/main" id="{06A97B71-3A84-4844-BDB5-E3F77302BBC0}"/>
              </a:ext>
            </a:extLst>
          </p:cNvPr>
          <p:cNvSpPr/>
          <p:nvPr userDrawn="1"/>
        </p:nvSpPr>
        <p:spPr>
          <a:xfrm>
            <a:off x="9780046" y="430740"/>
            <a:ext cx="241456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030939C4-65C9-4508-8EFE-F715B9946844}"/>
              </a:ext>
            </a:extLst>
          </p:cNvPr>
          <p:cNvSpPr/>
          <p:nvPr/>
        </p:nvSpPr>
        <p:spPr>
          <a:xfrm>
            <a:off x="9762774" y="410418"/>
            <a:ext cx="2439977"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759BB951-621D-4456-A832-116187764B2E}"/>
              </a:ext>
            </a:extLst>
          </p:cNvPr>
          <p:cNvSpPr/>
          <p:nvPr userDrawn="1"/>
        </p:nvSpPr>
        <p:spPr>
          <a:xfrm>
            <a:off x="7340981" y="-16344"/>
            <a:ext cx="4854539"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a16="http://schemas.microsoft.com/office/drawing/2014/main" id="{3F8008CE-2F0A-4568-9C4A-C347A4880513}"/>
              </a:ext>
            </a:extLst>
          </p:cNvPr>
          <p:cNvSpPr/>
          <p:nvPr userDrawn="1"/>
        </p:nvSpPr>
        <p:spPr>
          <a:xfrm>
            <a:off x="7327556" y="-16344"/>
            <a:ext cx="4867247"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a16="http://schemas.microsoft.com/office/drawing/2014/main" id="{3A926948-B9C1-4E84-AF0F-40965A132C47}"/>
              </a:ext>
            </a:extLst>
          </p:cNvPr>
          <p:cNvSpPr>
            <a:spLocks noGrp="1"/>
          </p:cNvSpPr>
          <p:nvPr>
            <p:ph type="title"/>
          </p:nvPr>
        </p:nvSpPr>
        <p:spPr>
          <a:xfrm>
            <a:off x="2412986" y="5707145"/>
            <a:ext cx="736602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a:t>Click to edit Master title style</a:t>
            </a:r>
            <a:endParaRPr lang="ru-RU"/>
          </a:p>
        </p:txBody>
      </p:sp>
      <p:grpSp>
        <p:nvGrpSpPr>
          <p:cNvPr id="10" name="Group 9">
            <a:extLst>
              <a:ext uri="{FF2B5EF4-FFF2-40B4-BE49-F238E27FC236}">
                <a16:creationId xmlns:a16="http://schemas.microsoft.com/office/drawing/2014/main" id="{223A17C7-5A8B-4D9D-AC8A-2486018F3FB8}"/>
              </a:ext>
            </a:extLst>
          </p:cNvPr>
          <p:cNvGrpSpPr/>
          <p:nvPr userDrawn="1"/>
        </p:nvGrpSpPr>
        <p:grpSpPr>
          <a:xfrm>
            <a:off x="-18799" y="2319272"/>
            <a:ext cx="2884236" cy="2824836"/>
            <a:chOff x="-18799" y="2319272"/>
            <a:chExt cx="2884236" cy="2824836"/>
          </a:xfrm>
        </p:grpSpPr>
        <p:sp>
          <p:nvSpPr>
            <p:cNvPr id="3" name="Freeform: Shape 2">
              <a:extLst>
                <a:ext uri="{FF2B5EF4-FFF2-40B4-BE49-F238E27FC236}">
                  <a16:creationId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dirty="0"/>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a16="http://schemas.microsoft.com/office/drawing/2014/main" id="{BB1C2DC0-7E13-4A66-9F9B-371BA9C6E4F1}"/>
              </a:ext>
            </a:extLst>
          </p:cNvPr>
          <p:cNvSpPr>
            <a:spLocks noGrp="1"/>
          </p:cNvSpPr>
          <p:nvPr>
            <p:ph type="dt" sz="half" idx="2"/>
          </p:nvPr>
        </p:nvSpPr>
        <p:spPr>
          <a:xfrm>
            <a:off x="4724400" y="5816818"/>
            <a:ext cx="27432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ru-RU" dirty="0"/>
              <a:t>MM.DD.20XX</a:t>
            </a:r>
          </a:p>
        </p:txBody>
      </p:sp>
      <p:sp>
        <p:nvSpPr>
          <p:cNvPr id="6" name="Slide Number Placeholder 5">
            <a:extLst>
              <a:ext uri="{FF2B5EF4-FFF2-40B4-BE49-F238E27FC236}">
                <a16:creationId xmlns:a16="http://schemas.microsoft.com/office/drawing/2014/main" id="{9475097E-EB08-4475-9112-275B8402794C}"/>
              </a:ext>
            </a:extLst>
          </p:cNvPr>
          <p:cNvSpPr>
            <a:spLocks noGrp="1"/>
          </p:cNvSpPr>
          <p:nvPr>
            <p:ph type="sldNum" sz="quarter" idx="4"/>
          </p:nvPr>
        </p:nvSpPr>
        <p:spPr>
          <a:xfrm>
            <a:off x="10804358" y="5816819"/>
            <a:ext cx="549442" cy="365125"/>
          </a:xfrm>
          <a:prstGeom prst="rect">
            <a:avLst/>
          </a:prstGeom>
        </p:spPr>
        <p:txBody>
          <a:bodyPr vert="horz" lIns="91440" tIns="45720" rIns="91440" bIns="45720" rtlCol="0" anchor="ctr"/>
          <a:lstStyle>
            <a:lvl1pPr algn="ctr">
              <a:defRPr sz="1000">
                <a:solidFill>
                  <a:schemeClr val="bg1"/>
                </a:solidFill>
              </a:defRPr>
            </a:lvl1pPr>
          </a:lstStyle>
          <a:p>
            <a:fld id="{D495E168-DA5E-4888-8D8A-92B118324C14}" type="slidenum">
              <a:rPr lang="ru-RU" smtClean="0"/>
              <a:pPr/>
              <a:t>‹#›</a:t>
            </a:fld>
            <a:endParaRPr lang="ru-RU" dirty="0"/>
          </a:p>
        </p:txBody>
      </p:sp>
      <p:sp>
        <p:nvSpPr>
          <p:cNvPr id="11" name="Footer Placeholder 4">
            <a:extLst>
              <a:ext uri="{FF2B5EF4-FFF2-40B4-BE49-F238E27FC236}">
                <a16:creationId xmlns:a16="http://schemas.microsoft.com/office/drawing/2014/main" id="{1F296578-6D40-435B-861E-0904DDC10B7C}"/>
              </a:ext>
            </a:extLst>
          </p:cNvPr>
          <p:cNvSpPr>
            <a:spLocks noGrp="1"/>
          </p:cNvSpPr>
          <p:nvPr>
            <p:ph type="ftr" sz="quarter" idx="3"/>
          </p:nvPr>
        </p:nvSpPr>
        <p:spPr>
          <a:xfrm>
            <a:off x="812290" y="5816819"/>
            <a:ext cx="3398763" cy="365125"/>
          </a:xfrm>
          <a:prstGeom prst="rect">
            <a:avLst/>
          </a:prstGeom>
        </p:spPr>
        <p:txBody>
          <a:bodyPr vert="horz" lIns="91440" tIns="45720" rIns="91440" bIns="45720" rtlCol="0" anchor="ctr"/>
          <a:lstStyle>
            <a:lvl1pPr algn="l">
              <a:defRPr sz="1000">
                <a:solidFill>
                  <a:schemeClr val="accent1"/>
                </a:solidFill>
              </a:defRPr>
            </a:lvl1pPr>
          </a:lstStyle>
          <a:p>
            <a:r>
              <a:rPr lang="en-US" dirty="0"/>
              <a:t>ADD A FOOTER</a:t>
            </a:r>
            <a:endParaRPr lang="ru-RU" dirty="0"/>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60" r:id="rId4"/>
    <p:sldLayoutId id="2147483651" r:id="rId5"/>
    <p:sldLayoutId id="2147483661" r:id="rId6"/>
    <p:sldLayoutId id="2147483662" r:id="rId7"/>
    <p:sldLayoutId id="2147483652" r:id="rId8"/>
    <p:sldLayoutId id="2147483663" r:id="rId9"/>
    <p:sldLayoutId id="2147483665" r:id="rId10"/>
    <p:sldLayoutId id="2147483667" r:id="rId11"/>
    <p:sldLayoutId id="2147483668" r:id="rId12"/>
    <p:sldLayoutId id="2147483669" r:id="rId13"/>
    <p:sldLayoutId id="2147483670" r:id="rId14"/>
    <p:sldLayoutId id="2147483671" r:id="rId15"/>
    <p:sldLayoutId id="2147483673" r:id="rId16"/>
    <p:sldLayoutId id="2147483674" r:id="rId17"/>
    <p:sldLayoutId id="2147483664" r:id="rId18"/>
    <p:sldLayoutId id="2147483672" r:id="rId19"/>
    <p:sldLayoutId id="2147483676" r:id="rId20"/>
    <p:sldLayoutId id="2147483677" r:id="rId21"/>
    <p:sldLayoutId id="2147483678" r:id="rId22"/>
    <p:sldLayoutId id="2147483679" r:id="rId23"/>
  </p:sldLayoutIdLst>
  <p:hf hdr="0" dt="0"/>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W9OVoJQT0u0" TargetMode="Externa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capetown.travel/"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pi9GSlnzAYg" TargetMode="External"/><Relationship Id="rId2" Type="http://schemas.openxmlformats.org/officeDocument/2006/relationships/hyperlink" Target="https://www.youtube.com/watch?v=5cUCxVr7xiw"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1KwCnrgOSeg" TargetMode="Externa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kUOMIHS6EYo"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XRgt_yg2dxA"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559083" y="788528"/>
            <a:ext cx="5690680" cy="1517356"/>
          </a:xfrm>
        </p:spPr>
        <p:txBody>
          <a:bodyPr/>
          <a:lstStyle/>
          <a:p>
            <a:r>
              <a:rPr lang="en-GB" u="sng" dirty="0">
                <a:gradFill>
                  <a:gsLst>
                    <a:gs pos="0">
                      <a:srgbClr val="008EDC"/>
                    </a:gs>
                    <a:gs pos="100000">
                      <a:srgbClr val="D30F64"/>
                    </a:gs>
                  </a:gsLst>
                  <a:lin ang="0" scaled="1"/>
                </a:gradFill>
              </a:rPr>
              <a:t>A2: Features and Appeal of Destinations</a:t>
            </a:r>
            <a:endParaRPr lang="ru-RU"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a:xfrm>
            <a:off x="927384" y="3898900"/>
            <a:ext cx="4330417" cy="2266573"/>
          </a:xfrm>
        </p:spPr>
        <p:txBody>
          <a:bodyPr>
            <a:normAutofit fontScale="92500" lnSpcReduction="10000"/>
          </a:bodyPr>
          <a:lstStyle/>
          <a:p>
            <a:r>
              <a:rPr lang="en-US" sz="6000" dirty="0">
                <a:gradFill>
                  <a:gsLst>
                    <a:gs pos="0">
                      <a:srgbClr val="008EDC"/>
                    </a:gs>
                    <a:gs pos="100000">
                      <a:srgbClr val="D30F64"/>
                    </a:gs>
                  </a:gsLst>
                  <a:lin ang="0" scaled="1"/>
                </a:gradFill>
                <a:latin typeface="Century Gothic"/>
                <a:ea typeface="+mj-ea"/>
                <a:cs typeface="+mj-cs"/>
              </a:rPr>
              <a:t>Lesson </a:t>
            </a:r>
            <a:r>
              <a:rPr lang="en-US" sz="6000" dirty="0" smtClean="0">
                <a:gradFill>
                  <a:gsLst>
                    <a:gs pos="0">
                      <a:srgbClr val="008EDC"/>
                    </a:gs>
                    <a:gs pos="100000">
                      <a:srgbClr val="D30F64"/>
                    </a:gs>
                  </a:gsLst>
                  <a:lin ang="0" scaled="1"/>
                </a:gradFill>
                <a:latin typeface="Century Gothic"/>
                <a:ea typeface="+mj-ea"/>
                <a:cs typeface="+mj-cs"/>
              </a:rPr>
              <a:t>5:</a:t>
            </a:r>
            <a:endParaRPr lang="en-US" sz="6000" dirty="0">
              <a:gradFill>
                <a:gsLst>
                  <a:gs pos="0">
                    <a:srgbClr val="008EDC"/>
                  </a:gs>
                  <a:gs pos="100000">
                    <a:srgbClr val="D30F64"/>
                  </a:gs>
                </a:gsLst>
                <a:lin ang="0" scaled="1"/>
              </a:gradFill>
              <a:latin typeface="Century Gothic"/>
              <a:ea typeface="+mj-ea"/>
              <a:cs typeface="+mj-cs"/>
            </a:endParaRPr>
          </a:p>
          <a:p>
            <a:r>
              <a:rPr lang="en-GB" dirty="0" smtClean="0"/>
              <a:t>Tourist Facilities and Amenities (their availability and standards).</a:t>
            </a:r>
            <a:endParaRPr lang="ru-RU" dirty="0"/>
          </a:p>
        </p:txBody>
      </p:sp>
      <p:pic>
        <p:nvPicPr>
          <p:cNvPr id="4" name="Picture Placeholder 3"/>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8288" r="8288"/>
          <a:stretch>
            <a:fillRect/>
          </a:stretch>
        </p:blipFill>
        <p:spPr>
          <a:xfrm>
            <a:off x="5626100" y="0"/>
            <a:ext cx="6575425" cy="5245100"/>
          </a:xfrm>
        </p:spPr>
      </p:pic>
    </p:spTree>
    <p:extLst>
      <p:ext uri="{BB962C8B-B14F-4D97-AF65-F5344CB8AC3E}">
        <p14:creationId xmlns:p14="http://schemas.microsoft.com/office/powerpoint/2010/main" val="1650012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10</a:t>
            </a:fld>
            <a:endParaRPr lang="ru-RU" dirty="0"/>
          </a:p>
        </p:txBody>
      </p:sp>
      <p:sp>
        <p:nvSpPr>
          <p:cNvPr id="5" name="Title 4"/>
          <p:cNvSpPr>
            <a:spLocks noGrp="1"/>
          </p:cNvSpPr>
          <p:nvPr>
            <p:ph type="title"/>
          </p:nvPr>
        </p:nvSpPr>
        <p:spPr/>
        <p:txBody>
          <a:bodyPr/>
          <a:lstStyle/>
          <a:p>
            <a:r>
              <a:rPr lang="en-GB" dirty="0" smtClean="0"/>
              <a:t>Facilities/Amenities – </a:t>
            </a:r>
            <a:r>
              <a:rPr lang="en-GB" dirty="0"/>
              <a:t>g</a:t>
            </a:r>
            <a:r>
              <a:rPr lang="en-GB" dirty="0" smtClean="0"/>
              <a:t>)</a:t>
            </a:r>
            <a:endParaRPr lang="en-GB" dirty="0"/>
          </a:p>
        </p:txBody>
      </p:sp>
      <p:pic>
        <p:nvPicPr>
          <p:cNvPr id="8" name="Content Placeholder 7"/>
          <p:cNvPicPr>
            <a:picLocks noGrp="1" noChangeAspect="1"/>
          </p:cNvPicPr>
          <p:nvPr>
            <p:ph idx="1"/>
          </p:nvPr>
        </p:nvPicPr>
        <p:blipFill>
          <a:blip r:embed="rId2"/>
          <a:stretch>
            <a:fillRect/>
          </a:stretch>
        </p:blipFill>
        <p:spPr>
          <a:xfrm>
            <a:off x="2689148" y="1910556"/>
            <a:ext cx="6189736" cy="4118988"/>
          </a:xfrm>
          <a:prstGeom prst="rect">
            <a:avLst/>
          </a:prstGeom>
        </p:spPr>
      </p:pic>
    </p:spTree>
    <p:extLst>
      <p:ext uri="{BB962C8B-B14F-4D97-AF65-F5344CB8AC3E}">
        <p14:creationId xmlns:p14="http://schemas.microsoft.com/office/powerpoint/2010/main" val="3004557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2A3A45-41E0-4398-BDBA-4F0AB44EE7FF}"/>
              </a:ext>
            </a:extLst>
          </p:cNvPr>
          <p:cNvSpPr>
            <a:spLocks noGrp="1"/>
          </p:cNvSpPr>
          <p:nvPr>
            <p:ph type="sldNum" sz="quarter" idx="12"/>
          </p:nvPr>
        </p:nvSpPr>
        <p:spPr/>
        <p:txBody>
          <a:bodyPr/>
          <a:lstStyle/>
          <a:p>
            <a:fld id="{D495E168-DA5E-4888-8D8A-92B118324C14}" type="slidenum">
              <a:rPr lang="ru-RU" smtClean="0"/>
              <a:t>11</a:t>
            </a:fld>
            <a:endParaRPr lang="ru-RU" dirty="0"/>
          </a:p>
        </p:txBody>
      </p:sp>
      <p:graphicFrame>
        <p:nvGraphicFramePr>
          <p:cNvPr id="6" name="Table 6">
            <a:extLst>
              <a:ext uri="{FF2B5EF4-FFF2-40B4-BE49-F238E27FC236}">
                <a16:creationId xmlns:a16="http://schemas.microsoft.com/office/drawing/2014/main" id="{6B3BA8EF-26B4-41DF-81EE-8309F382E4BF}"/>
              </a:ext>
            </a:extLst>
          </p:cNvPr>
          <p:cNvGraphicFramePr>
            <a:graphicFrameLocks noGrp="1"/>
          </p:cNvGraphicFramePr>
          <p:nvPr>
            <p:ph idx="1"/>
            <p:extLst>
              <p:ext uri="{D42A27DB-BD31-4B8C-83A1-F6EECF244321}">
                <p14:modId xmlns:p14="http://schemas.microsoft.com/office/powerpoint/2010/main" val="1616131950"/>
              </p:ext>
            </p:extLst>
          </p:nvPr>
        </p:nvGraphicFramePr>
        <p:xfrm>
          <a:off x="302342" y="1172496"/>
          <a:ext cx="11658600" cy="5320378"/>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225143064"/>
                    </a:ext>
                  </a:extLst>
                </a:gridCol>
                <a:gridCol w="3886200">
                  <a:extLst>
                    <a:ext uri="{9D8B030D-6E8A-4147-A177-3AD203B41FA5}">
                      <a16:colId xmlns:a16="http://schemas.microsoft.com/office/drawing/2014/main" val="251581408"/>
                    </a:ext>
                  </a:extLst>
                </a:gridCol>
                <a:gridCol w="3886200">
                  <a:extLst>
                    <a:ext uri="{9D8B030D-6E8A-4147-A177-3AD203B41FA5}">
                      <a16:colId xmlns:a16="http://schemas.microsoft.com/office/drawing/2014/main" val="4166162723"/>
                    </a:ext>
                  </a:extLst>
                </a:gridCol>
              </a:tblGrid>
              <a:tr h="2660189">
                <a:tc>
                  <a:txBody>
                    <a:bodyPr/>
                    <a:lstStyle/>
                    <a:p>
                      <a:r>
                        <a:rPr lang="en-GB" dirty="0"/>
                        <a:t>Introduction</a:t>
                      </a:r>
                    </a:p>
                  </a:txBody>
                  <a:tcPr/>
                </a:tc>
                <a:tc>
                  <a:txBody>
                    <a:bodyPr/>
                    <a:lstStyle/>
                    <a:p>
                      <a:r>
                        <a:rPr lang="en-GB" dirty="0"/>
                        <a:t>1) </a:t>
                      </a:r>
                      <a:r>
                        <a:rPr lang="en-GB" dirty="0" smtClean="0"/>
                        <a:t>Transport/Communication</a:t>
                      </a:r>
                      <a:endParaRPr lang="en-GB" dirty="0"/>
                    </a:p>
                  </a:txBody>
                  <a:tcPr/>
                </a:tc>
                <a:tc>
                  <a:txBody>
                    <a:bodyPr/>
                    <a:lstStyle/>
                    <a:p>
                      <a:r>
                        <a:rPr lang="en-GB" dirty="0"/>
                        <a:t>2) </a:t>
                      </a:r>
                      <a:r>
                        <a:rPr lang="en-GB" dirty="0" smtClean="0"/>
                        <a:t>Accommodation</a:t>
                      </a:r>
                      <a:endParaRPr lang="en-GB" dirty="0"/>
                    </a:p>
                  </a:txBody>
                  <a:tcPr/>
                </a:tc>
                <a:extLst>
                  <a:ext uri="{0D108BD9-81ED-4DB2-BD59-A6C34878D82A}">
                    <a16:rowId xmlns:a16="http://schemas.microsoft.com/office/drawing/2014/main" val="2927547881"/>
                  </a:ext>
                </a:extLst>
              </a:tr>
              <a:tr h="2660189">
                <a:tc>
                  <a:txBody>
                    <a:bodyPr/>
                    <a:lstStyle/>
                    <a:p>
                      <a:r>
                        <a:rPr lang="en-GB" dirty="0"/>
                        <a:t>3) </a:t>
                      </a:r>
                      <a:r>
                        <a:rPr lang="en-GB" dirty="0" smtClean="0"/>
                        <a:t>Events/Entertainment</a:t>
                      </a:r>
                      <a:endParaRPr lang="en-GB" dirty="0"/>
                    </a:p>
                  </a:txBody>
                  <a:tcPr/>
                </a:tc>
                <a:tc>
                  <a:txBody>
                    <a:bodyPr/>
                    <a:lstStyle/>
                    <a:p>
                      <a:r>
                        <a:rPr lang="en-GB" dirty="0"/>
                        <a:t>4) </a:t>
                      </a:r>
                      <a:r>
                        <a:rPr lang="en-GB" dirty="0" smtClean="0"/>
                        <a:t>Local</a:t>
                      </a:r>
                      <a:r>
                        <a:rPr lang="en-GB" baseline="0" dirty="0" smtClean="0"/>
                        <a:t> Culture</a:t>
                      </a:r>
                      <a:endParaRPr lang="en-GB" dirty="0"/>
                    </a:p>
                  </a:txBody>
                  <a:tcPr/>
                </a:tc>
                <a:tc>
                  <a:txBody>
                    <a:bodyPr/>
                    <a:lstStyle/>
                    <a:p>
                      <a:r>
                        <a:rPr lang="en-GB" dirty="0"/>
                        <a:t>4) </a:t>
                      </a:r>
                      <a:r>
                        <a:rPr lang="en-GB" dirty="0" smtClean="0"/>
                        <a:t>Facilities</a:t>
                      </a:r>
                      <a:r>
                        <a:rPr lang="en-GB" baseline="0" dirty="0" smtClean="0"/>
                        <a:t> for Business/Leisure.</a:t>
                      </a:r>
                      <a:endParaRPr lang="en-GB" dirty="0"/>
                    </a:p>
                  </a:txBody>
                  <a:tcPr/>
                </a:tc>
                <a:extLst>
                  <a:ext uri="{0D108BD9-81ED-4DB2-BD59-A6C34878D82A}">
                    <a16:rowId xmlns:a16="http://schemas.microsoft.com/office/drawing/2014/main" val="2962598919"/>
                  </a:ext>
                </a:extLst>
              </a:tr>
            </a:tbl>
          </a:graphicData>
        </a:graphic>
      </p:graphicFrame>
      <p:sp>
        <p:nvSpPr>
          <p:cNvPr id="5" name="Title 4">
            <a:extLst>
              <a:ext uri="{FF2B5EF4-FFF2-40B4-BE49-F238E27FC236}">
                <a16:creationId xmlns:a16="http://schemas.microsoft.com/office/drawing/2014/main" id="{5630274D-A945-47B7-B35A-A2368552B55B}"/>
              </a:ext>
            </a:extLst>
          </p:cNvPr>
          <p:cNvSpPr>
            <a:spLocks noGrp="1"/>
          </p:cNvSpPr>
          <p:nvPr>
            <p:ph type="title"/>
          </p:nvPr>
        </p:nvSpPr>
        <p:spPr>
          <a:xfrm>
            <a:off x="302342" y="92281"/>
            <a:ext cx="9050518" cy="945498"/>
          </a:xfrm>
        </p:spPr>
        <p:txBody>
          <a:bodyPr/>
          <a:lstStyle/>
          <a:p>
            <a:r>
              <a:rPr lang="en-GB" dirty="0" smtClean="0"/>
              <a:t>FACILITIES/AMENITIES </a:t>
            </a:r>
            <a:r>
              <a:rPr lang="en-GB" dirty="0"/>
              <a:t>- Notes</a:t>
            </a:r>
          </a:p>
        </p:txBody>
      </p:sp>
    </p:spTree>
    <p:extLst>
      <p:ext uri="{BB962C8B-B14F-4D97-AF65-F5344CB8AC3E}">
        <p14:creationId xmlns:p14="http://schemas.microsoft.com/office/powerpoint/2010/main" val="296682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12</a:t>
            </a:fld>
            <a:endParaRPr lang="ru-RU" dirty="0"/>
          </a:p>
        </p:txBody>
      </p:sp>
      <p:sp>
        <p:nvSpPr>
          <p:cNvPr id="4" name="Content Placeholder 3"/>
          <p:cNvSpPr>
            <a:spLocks noGrp="1"/>
          </p:cNvSpPr>
          <p:nvPr>
            <p:ph idx="1"/>
          </p:nvPr>
        </p:nvSpPr>
        <p:spPr>
          <a:xfrm>
            <a:off x="398379" y="1983006"/>
            <a:ext cx="10955421" cy="4351338"/>
          </a:xfrm>
        </p:spPr>
        <p:txBody>
          <a:bodyPr>
            <a:noAutofit/>
          </a:bodyPr>
          <a:lstStyle/>
          <a:p>
            <a:pPr>
              <a:buFont typeface="Wingdings" panose="05000000000000000000" pitchFamily="2" charset="2"/>
              <a:buChar char="§"/>
            </a:pPr>
            <a:r>
              <a:rPr lang="en-GB" sz="2000" dirty="0" smtClean="0"/>
              <a:t>Destinations must offer a </a:t>
            </a:r>
            <a:r>
              <a:rPr lang="en-GB" sz="2000" b="1" u="sng" dirty="0" smtClean="0">
                <a:solidFill>
                  <a:srgbClr val="FF0000"/>
                </a:solidFill>
              </a:rPr>
              <a:t>RANGE</a:t>
            </a:r>
            <a:r>
              <a:rPr lang="en-GB" sz="2000" dirty="0" smtClean="0"/>
              <a:t> of facilities/amenities to meet the needs of visitors (AVAILIBILITY).</a:t>
            </a:r>
          </a:p>
          <a:p>
            <a:pPr>
              <a:buFont typeface="Wingdings" panose="05000000000000000000" pitchFamily="2" charset="2"/>
              <a:buChar char="§"/>
            </a:pPr>
            <a:r>
              <a:rPr lang="en-GB" sz="2000" dirty="0" smtClean="0"/>
              <a:t>The more limited the range, the less likely the destination will attract tourists, unless…</a:t>
            </a:r>
            <a:endParaRPr lang="en-GB" sz="2000" dirty="0"/>
          </a:p>
          <a:p>
            <a:pPr>
              <a:buFont typeface="Wingdings" panose="05000000000000000000" pitchFamily="2" charset="2"/>
              <a:buChar char="§"/>
            </a:pPr>
            <a:r>
              <a:rPr lang="en-GB" sz="2000" dirty="0" smtClean="0"/>
              <a:t>Some travellers specifically look for under-developed destinations (off the beaten track) – Examples?</a:t>
            </a:r>
          </a:p>
          <a:p>
            <a:pPr>
              <a:buFont typeface="Wingdings" panose="05000000000000000000" pitchFamily="2" charset="2"/>
              <a:buChar char="§"/>
            </a:pPr>
            <a:r>
              <a:rPr lang="en-GB" sz="2000" dirty="0" smtClean="0"/>
              <a:t>It can be part of the appeal to visit somewhere undiscovered/over-developed by mass tourism.</a:t>
            </a:r>
            <a:endParaRPr lang="en-GB" sz="2000" dirty="0"/>
          </a:p>
          <a:p>
            <a:pPr>
              <a:buFont typeface="Wingdings" panose="05000000000000000000" pitchFamily="2" charset="2"/>
              <a:buChar char="§"/>
            </a:pPr>
            <a:r>
              <a:rPr lang="en-GB" sz="2000" dirty="0" smtClean="0"/>
              <a:t>The standard of facilities/amenities can also impact on the appeal of a destination – customers may choose a destination with more luxurious facilities, or modern amenities either as a treat or because they themselves have high standards and expectations.</a:t>
            </a:r>
            <a:endParaRPr lang="en-GB" sz="2000" dirty="0"/>
          </a:p>
          <a:p>
            <a:pPr>
              <a:buFont typeface="Wingdings" panose="05000000000000000000" pitchFamily="2" charset="2"/>
              <a:buChar char="§"/>
            </a:pPr>
            <a:r>
              <a:rPr lang="en-GB" sz="2000" dirty="0" smtClean="0"/>
              <a:t>Unreliable amenities could have a negative impact on someone’s trip, so people may choose a destination to avoid this risk – Examples?</a:t>
            </a:r>
          </a:p>
        </p:txBody>
      </p:sp>
      <p:sp>
        <p:nvSpPr>
          <p:cNvPr id="5" name="Title 4"/>
          <p:cNvSpPr>
            <a:spLocks noGrp="1"/>
          </p:cNvSpPr>
          <p:nvPr>
            <p:ph type="title"/>
          </p:nvPr>
        </p:nvSpPr>
        <p:spPr/>
        <p:txBody>
          <a:bodyPr/>
          <a:lstStyle/>
          <a:p>
            <a:r>
              <a:rPr lang="en-GB" u="sng" dirty="0" smtClean="0"/>
              <a:t>Facilities/Amenities- </a:t>
            </a:r>
            <a:r>
              <a:rPr lang="en-GB" u="sng" dirty="0"/>
              <a:t>Introduction</a:t>
            </a:r>
          </a:p>
        </p:txBody>
      </p:sp>
    </p:spTree>
    <p:extLst>
      <p:ext uri="{BB962C8B-B14F-4D97-AF65-F5344CB8AC3E}">
        <p14:creationId xmlns:p14="http://schemas.microsoft.com/office/powerpoint/2010/main" val="395786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13</a:t>
            </a:fld>
            <a:endParaRPr lang="ru-RU" dirty="0"/>
          </a:p>
        </p:txBody>
      </p:sp>
      <p:sp>
        <p:nvSpPr>
          <p:cNvPr id="4" name="Content Placeholder 3"/>
          <p:cNvSpPr>
            <a:spLocks noGrp="1"/>
          </p:cNvSpPr>
          <p:nvPr>
            <p:ph idx="1"/>
          </p:nvPr>
        </p:nvSpPr>
        <p:spPr>
          <a:xfrm>
            <a:off x="676685" y="2016124"/>
            <a:ext cx="10127673" cy="4511675"/>
          </a:xfrm>
        </p:spPr>
        <p:txBody>
          <a:bodyPr>
            <a:noAutofit/>
          </a:bodyPr>
          <a:lstStyle/>
          <a:p>
            <a:pPr>
              <a:buFontTx/>
              <a:buChar char="-"/>
            </a:pPr>
            <a:r>
              <a:rPr lang="en-GB" sz="2000" dirty="0" smtClean="0"/>
              <a:t>Think about transport IN and AROUND a destination: </a:t>
            </a:r>
            <a:r>
              <a:rPr lang="en-GB" sz="2000" dirty="0" smtClean="0">
                <a:solidFill>
                  <a:srgbClr val="00B050"/>
                </a:solidFill>
              </a:rPr>
              <a:t>Examples? (add to your notes).</a:t>
            </a:r>
          </a:p>
          <a:p>
            <a:pPr>
              <a:buFontTx/>
              <a:buChar char="-"/>
            </a:pPr>
            <a:r>
              <a:rPr lang="en-GB" sz="2000" dirty="0">
                <a:hlinkClick r:id="rId2"/>
              </a:rPr>
              <a:t>https://</a:t>
            </a:r>
            <a:r>
              <a:rPr lang="en-GB" sz="2000" dirty="0" smtClean="0">
                <a:hlinkClick r:id="rId2"/>
              </a:rPr>
              <a:t>www.youtube.com/watch?v=W9OVoJQT0u0</a:t>
            </a:r>
            <a:endParaRPr lang="en-GB" sz="2000" dirty="0" smtClean="0"/>
          </a:p>
          <a:p>
            <a:pPr marL="0" indent="0">
              <a:buNone/>
            </a:pPr>
            <a:endParaRPr lang="en-GB" sz="2000" dirty="0"/>
          </a:p>
          <a:p>
            <a:pPr marL="0" indent="0">
              <a:buNone/>
            </a:pPr>
            <a:r>
              <a:rPr lang="en-GB" sz="2000" u="sng" dirty="0" smtClean="0"/>
              <a:t>What aspects of a destination’s transport system will APPEAL to tourists?</a:t>
            </a:r>
            <a:endParaRPr lang="en-GB" sz="2000" u="sng" dirty="0"/>
          </a:p>
          <a:p>
            <a:pPr>
              <a:buFontTx/>
              <a:buChar char="-"/>
            </a:pPr>
            <a:r>
              <a:rPr lang="en-GB" sz="2000" dirty="0" smtClean="0"/>
              <a:t>Easy to use      			- Good VFM (deals/saver tickets etc.).</a:t>
            </a:r>
          </a:p>
          <a:p>
            <a:pPr>
              <a:buFontTx/>
              <a:buChar char="-"/>
            </a:pPr>
            <a:r>
              <a:rPr lang="en-GB" sz="2000" dirty="0" smtClean="0"/>
              <a:t>Access to other amenities/facilities.	- Reliability.</a:t>
            </a:r>
          </a:p>
          <a:p>
            <a:pPr>
              <a:buFontTx/>
              <a:buChar char="-"/>
            </a:pPr>
            <a:r>
              <a:rPr lang="en-GB" sz="2000" dirty="0" smtClean="0"/>
              <a:t>Comfort				- Safety/security.</a:t>
            </a:r>
          </a:p>
          <a:p>
            <a:pPr>
              <a:buFontTx/>
              <a:buChar char="-"/>
            </a:pPr>
            <a:endParaRPr lang="en-GB" sz="2000" dirty="0"/>
          </a:p>
          <a:p>
            <a:pPr>
              <a:buFontTx/>
              <a:buChar char="-"/>
            </a:pPr>
            <a:r>
              <a:rPr lang="en-GB" sz="2000" dirty="0" smtClean="0"/>
              <a:t>What are the knock on effects of not having a well-developed transport system?</a:t>
            </a:r>
          </a:p>
          <a:p>
            <a:pPr>
              <a:buFontTx/>
              <a:buChar char="-"/>
            </a:pPr>
            <a:r>
              <a:rPr lang="en-GB" sz="2000" dirty="0" smtClean="0"/>
              <a:t>Limited access to other parts of the destination/attractions.</a:t>
            </a:r>
          </a:p>
          <a:p>
            <a:pPr>
              <a:buFontTx/>
              <a:buChar char="-"/>
            </a:pPr>
            <a:r>
              <a:rPr lang="en-GB" sz="2000" dirty="0" smtClean="0"/>
              <a:t>Economic factors?</a:t>
            </a:r>
            <a:endParaRPr lang="en-GB" sz="2000" dirty="0"/>
          </a:p>
        </p:txBody>
      </p:sp>
      <p:sp>
        <p:nvSpPr>
          <p:cNvPr id="5" name="Title 4"/>
          <p:cNvSpPr>
            <a:spLocks noGrp="1"/>
          </p:cNvSpPr>
          <p:nvPr>
            <p:ph type="title"/>
          </p:nvPr>
        </p:nvSpPr>
        <p:spPr>
          <a:xfrm>
            <a:off x="676685" y="250826"/>
            <a:ext cx="9050518" cy="1095374"/>
          </a:xfrm>
        </p:spPr>
        <p:txBody>
          <a:bodyPr>
            <a:normAutofit fontScale="90000"/>
          </a:bodyPr>
          <a:lstStyle/>
          <a:p>
            <a:r>
              <a:rPr lang="en-GB" dirty="0"/>
              <a:t>1) </a:t>
            </a:r>
            <a:r>
              <a:rPr lang="en-GB" dirty="0" smtClean="0"/>
              <a:t>TRANSPORT/COMMUNICATION (Infrastructure)</a:t>
            </a:r>
            <a:endParaRPr lang="en-GB" dirty="0"/>
          </a:p>
        </p:txBody>
      </p:sp>
      <p:pic>
        <p:nvPicPr>
          <p:cNvPr id="2" name="Picture 1"/>
          <p:cNvPicPr>
            <a:picLocks noChangeAspect="1"/>
          </p:cNvPicPr>
          <p:nvPr/>
        </p:nvPicPr>
        <p:blipFill>
          <a:blip r:embed="rId3"/>
          <a:stretch>
            <a:fillRect/>
          </a:stretch>
        </p:blipFill>
        <p:spPr>
          <a:xfrm>
            <a:off x="10097423" y="2429930"/>
            <a:ext cx="2092198" cy="1474617"/>
          </a:xfrm>
          <a:prstGeom prst="rect">
            <a:avLst/>
          </a:prstGeom>
        </p:spPr>
      </p:pic>
      <p:pic>
        <p:nvPicPr>
          <p:cNvPr id="7" name="Picture 6"/>
          <p:cNvPicPr>
            <a:picLocks noChangeAspect="1"/>
          </p:cNvPicPr>
          <p:nvPr/>
        </p:nvPicPr>
        <p:blipFill>
          <a:blip r:embed="rId4"/>
          <a:stretch>
            <a:fillRect/>
          </a:stretch>
        </p:blipFill>
        <p:spPr>
          <a:xfrm>
            <a:off x="10097423" y="4042376"/>
            <a:ext cx="2094577" cy="1498786"/>
          </a:xfrm>
          <a:prstGeom prst="rect">
            <a:avLst/>
          </a:prstGeom>
        </p:spPr>
      </p:pic>
    </p:spTree>
    <p:extLst>
      <p:ext uri="{BB962C8B-B14F-4D97-AF65-F5344CB8AC3E}">
        <p14:creationId xmlns:p14="http://schemas.microsoft.com/office/powerpoint/2010/main" val="119994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14</a:t>
            </a:fld>
            <a:endParaRPr lang="ru-RU" dirty="0"/>
          </a:p>
        </p:txBody>
      </p:sp>
      <p:sp>
        <p:nvSpPr>
          <p:cNvPr id="5" name="Title 4"/>
          <p:cNvSpPr>
            <a:spLocks noGrp="1"/>
          </p:cNvSpPr>
          <p:nvPr>
            <p:ph type="title"/>
          </p:nvPr>
        </p:nvSpPr>
        <p:spPr/>
        <p:txBody>
          <a:bodyPr/>
          <a:lstStyle/>
          <a:p>
            <a:r>
              <a:rPr lang="en-GB" dirty="0"/>
              <a:t>1) </a:t>
            </a:r>
            <a:r>
              <a:rPr lang="en-GB" dirty="0" smtClean="0"/>
              <a:t>TRANSPORT/COMMUNICATION</a:t>
            </a:r>
            <a:endParaRPr lang="en-GB" dirty="0"/>
          </a:p>
        </p:txBody>
      </p:sp>
      <p:sp>
        <p:nvSpPr>
          <p:cNvPr id="6" name="Content Placeholder 5"/>
          <p:cNvSpPr>
            <a:spLocks noGrp="1"/>
          </p:cNvSpPr>
          <p:nvPr>
            <p:ph idx="1"/>
          </p:nvPr>
        </p:nvSpPr>
        <p:spPr>
          <a:xfrm>
            <a:off x="563479" y="1851024"/>
            <a:ext cx="10515600" cy="4689475"/>
          </a:xfrm>
        </p:spPr>
        <p:txBody>
          <a:bodyPr>
            <a:noAutofit/>
          </a:bodyPr>
          <a:lstStyle/>
          <a:p>
            <a:pPr marL="0" indent="0">
              <a:buNone/>
            </a:pPr>
            <a:r>
              <a:rPr lang="en-GB" sz="2000" dirty="0"/>
              <a:t>One example of this is the islands of Cape Verde, located 300 miles off the coast of Senegal in the Atlantic Ocean. There are ten islands, but only four have international airports: Sal, Boa Vista, Santiago and Sao Vicente. However, there are poor links from these islands, so it is difficult for tourists to visit the other </a:t>
            </a:r>
            <a:r>
              <a:rPr lang="en-GB" sz="2000" dirty="0" smtClean="0"/>
              <a:t>islands.</a:t>
            </a:r>
          </a:p>
          <a:p>
            <a:pPr marL="0" indent="0">
              <a:buNone/>
            </a:pPr>
            <a:endParaRPr lang="en-GB" sz="2000" i="1" dirty="0">
              <a:solidFill>
                <a:srgbClr val="FF0000"/>
              </a:solidFill>
            </a:endParaRPr>
          </a:p>
          <a:p>
            <a:pPr marL="0" indent="0">
              <a:buNone/>
            </a:pPr>
            <a:r>
              <a:rPr lang="en-GB" sz="2000" i="1" dirty="0" smtClean="0">
                <a:solidFill>
                  <a:srgbClr val="FF0000"/>
                </a:solidFill>
              </a:rPr>
              <a:t>How does this impact tourists/tourism?</a:t>
            </a:r>
          </a:p>
          <a:p>
            <a:pPr marL="0" indent="0">
              <a:buNone/>
            </a:pPr>
            <a:r>
              <a:rPr lang="en-GB" sz="2000" dirty="0" smtClean="0"/>
              <a:t>This </a:t>
            </a:r>
            <a:r>
              <a:rPr lang="en-GB" sz="2000" dirty="0"/>
              <a:t>means that tourists tend to stay in the hotels near the international airports, having a sun and sand holiday rather than experiencing local culture and benefiting the other </a:t>
            </a:r>
            <a:r>
              <a:rPr lang="en-GB" sz="2000" dirty="0" smtClean="0"/>
              <a:t>islands.</a:t>
            </a:r>
          </a:p>
          <a:p>
            <a:pPr marL="0" indent="0">
              <a:buNone/>
            </a:pPr>
            <a:endParaRPr lang="en-GB" sz="2000" dirty="0" smtClean="0"/>
          </a:p>
          <a:p>
            <a:pPr marL="0" indent="0">
              <a:buNone/>
            </a:pPr>
            <a:r>
              <a:rPr lang="en-GB" sz="2000" i="1" dirty="0" smtClean="0">
                <a:solidFill>
                  <a:srgbClr val="FF0000"/>
                </a:solidFill>
              </a:rPr>
              <a:t>What is the ideal solution?</a:t>
            </a:r>
            <a:endParaRPr lang="en-GB" sz="2000" i="1" dirty="0">
              <a:solidFill>
                <a:srgbClr val="FF0000"/>
              </a:solidFill>
            </a:endParaRPr>
          </a:p>
          <a:p>
            <a:pPr marL="0" indent="0">
              <a:buNone/>
            </a:pPr>
            <a:r>
              <a:rPr lang="en-GB" sz="2000" dirty="0" smtClean="0"/>
              <a:t>Local </a:t>
            </a:r>
            <a:r>
              <a:rPr lang="en-GB" sz="2000" dirty="0"/>
              <a:t>air links and rapid ferry routes would open up the other islands to tourism, and this could improve the tourist experience and benefit the economies of the other islands</a:t>
            </a:r>
            <a:r>
              <a:rPr lang="en-GB" sz="2000" dirty="0" smtClean="0"/>
              <a:t>.</a:t>
            </a:r>
          </a:p>
          <a:p>
            <a:pPr marL="0" indent="0">
              <a:buNone/>
            </a:pPr>
            <a:r>
              <a:rPr lang="en-GB" sz="2000" dirty="0"/>
              <a:t/>
            </a:r>
            <a:br>
              <a:rPr lang="en-GB" sz="2000" dirty="0"/>
            </a:br>
            <a:r>
              <a:rPr lang="en-GB" sz="1050" dirty="0"/>
              <a:t>Gillian, Dale. </a:t>
            </a:r>
            <a:r>
              <a:rPr lang="en-GB" sz="1050" i="1" dirty="0"/>
              <a:t>BTEC Nationals Travel &amp; Tourism Student </a:t>
            </a:r>
            <a:r>
              <a:rPr lang="en-GB" sz="1050" i="1" dirty="0" smtClean="0"/>
              <a:t>Book</a:t>
            </a:r>
            <a:r>
              <a:rPr lang="en-GB" sz="1050" dirty="0" smtClean="0"/>
              <a:t>.</a:t>
            </a:r>
            <a:r>
              <a:rPr lang="en-GB" sz="2000" dirty="0"/>
              <a:t/>
            </a:r>
            <a:br>
              <a:rPr lang="en-GB" sz="2000" dirty="0"/>
            </a:br>
            <a:endParaRPr lang="en-GB" sz="2000" dirty="0"/>
          </a:p>
        </p:txBody>
      </p:sp>
    </p:spTree>
    <p:extLst>
      <p:ext uri="{BB962C8B-B14F-4D97-AF65-F5344CB8AC3E}">
        <p14:creationId xmlns:p14="http://schemas.microsoft.com/office/powerpoint/2010/main" val="2806789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15</a:t>
            </a:fld>
            <a:endParaRPr lang="ru-RU" dirty="0"/>
          </a:p>
        </p:txBody>
      </p:sp>
      <p:sp>
        <p:nvSpPr>
          <p:cNvPr id="4" name="Content Placeholder 3"/>
          <p:cNvSpPr>
            <a:spLocks noGrp="1"/>
          </p:cNvSpPr>
          <p:nvPr>
            <p:ph idx="1"/>
          </p:nvPr>
        </p:nvSpPr>
        <p:spPr>
          <a:xfrm>
            <a:off x="563479" y="1939925"/>
            <a:ext cx="10515600" cy="4351338"/>
          </a:xfrm>
        </p:spPr>
        <p:txBody>
          <a:bodyPr>
            <a:normAutofit lnSpcReduction="10000"/>
          </a:bodyPr>
          <a:lstStyle/>
          <a:p>
            <a:pPr marL="0" indent="0">
              <a:buNone/>
            </a:pPr>
            <a:r>
              <a:rPr lang="en-GB" sz="1800" dirty="0" smtClean="0"/>
              <a:t>- Communication systems will be used to provide information to tourists in a destination.</a:t>
            </a:r>
          </a:p>
          <a:p>
            <a:pPr marL="0" indent="0">
              <a:buNone/>
            </a:pPr>
            <a:endParaRPr lang="en-GB" sz="1800" dirty="0"/>
          </a:p>
          <a:p>
            <a:pPr marL="0" indent="0">
              <a:buNone/>
            </a:pPr>
            <a:r>
              <a:rPr lang="en-GB" sz="1800" dirty="0" smtClean="0"/>
              <a:t>- The quality/reliability/accessibility of the information can make a tourist’s experience more smooth and provide information about attractions that they may be unaware of.</a:t>
            </a:r>
          </a:p>
          <a:p>
            <a:pPr marL="0" indent="0">
              <a:buNone/>
            </a:pPr>
            <a:endParaRPr lang="en-GB" sz="1800" dirty="0"/>
          </a:p>
          <a:p>
            <a:pPr marL="0" indent="0">
              <a:buNone/>
            </a:pPr>
            <a:r>
              <a:rPr lang="en-GB" sz="1800" dirty="0" smtClean="0"/>
              <a:t>- Examples of communication methods?</a:t>
            </a:r>
          </a:p>
          <a:p>
            <a:pPr marL="0" indent="0">
              <a:buNone/>
            </a:pPr>
            <a:r>
              <a:rPr lang="en-GB" sz="1800" dirty="0">
                <a:hlinkClick r:id="rId2"/>
              </a:rPr>
              <a:t>https://www.capetown.travel</a:t>
            </a:r>
            <a:r>
              <a:rPr lang="en-GB" sz="1800" dirty="0" smtClean="0">
                <a:hlinkClick r:id="rId2"/>
              </a:rPr>
              <a:t>/</a:t>
            </a:r>
            <a:endParaRPr lang="en-GB" sz="1800" dirty="0" smtClean="0"/>
          </a:p>
          <a:p>
            <a:pPr marL="0" indent="0">
              <a:buNone/>
            </a:pPr>
            <a:endParaRPr lang="en-GB" sz="1800" dirty="0"/>
          </a:p>
          <a:p>
            <a:pPr marL="0" indent="0">
              <a:buNone/>
            </a:pPr>
            <a:r>
              <a:rPr lang="en-GB" sz="1800" u="sng" dirty="0" smtClean="0"/>
              <a:t>Information they can provide for tourists?</a:t>
            </a:r>
          </a:p>
          <a:p>
            <a:pPr>
              <a:buFontTx/>
              <a:buChar char="-"/>
            </a:pPr>
            <a:r>
              <a:rPr lang="en-GB" sz="1800" dirty="0" smtClean="0"/>
              <a:t>Maps		   - Timetables</a:t>
            </a:r>
          </a:p>
          <a:p>
            <a:pPr>
              <a:buFontTx/>
              <a:buChar char="-"/>
            </a:pPr>
            <a:r>
              <a:rPr lang="en-GB" sz="1800" dirty="0" smtClean="0"/>
              <a:t>Attractions Info	   - Accommodation etc.</a:t>
            </a:r>
          </a:p>
          <a:p>
            <a:pPr>
              <a:buFontTx/>
              <a:buChar char="-"/>
            </a:pPr>
            <a:endParaRPr lang="en-GB" sz="1800" dirty="0"/>
          </a:p>
          <a:p>
            <a:pPr marL="0" indent="0">
              <a:buNone/>
            </a:pPr>
            <a:r>
              <a:rPr lang="en-GB" sz="1800" dirty="0" smtClean="0"/>
              <a:t>- What problems/barriers may tourists face with communication systems?</a:t>
            </a:r>
          </a:p>
          <a:p>
            <a:pPr>
              <a:buFontTx/>
              <a:buChar char="-"/>
            </a:pPr>
            <a:endParaRPr lang="en-GB" dirty="0" smtClean="0"/>
          </a:p>
          <a:p>
            <a:pPr marL="0" indent="0">
              <a:buNone/>
            </a:pPr>
            <a:endParaRPr lang="en-GB" dirty="0"/>
          </a:p>
          <a:p>
            <a:pPr marL="0" indent="0">
              <a:buNone/>
            </a:pPr>
            <a:endParaRPr lang="en-GB" dirty="0"/>
          </a:p>
        </p:txBody>
      </p:sp>
      <p:sp>
        <p:nvSpPr>
          <p:cNvPr id="5" name="Title 4"/>
          <p:cNvSpPr>
            <a:spLocks noGrp="1"/>
          </p:cNvSpPr>
          <p:nvPr>
            <p:ph type="title"/>
          </p:nvPr>
        </p:nvSpPr>
        <p:spPr/>
        <p:txBody>
          <a:bodyPr/>
          <a:lstStyle/>
          <a:p>
            <a:r>
              <a:rPr lang="en-GB" dirty="0"/>
              <a:t>1) TRANSPORT/COMMUNICATION</a:t>
            </a:r>
          </a:p>
        </p:txBody>
      </p:sp>
      <p:pic>
        <p:nvPicPr>
          <p:cNvPr id="8" name="Picture 7"/>
          <p:cNvPicPr>
            <a:picLocks noChangeAspect="1"/>
          </p:cNvPicPr>
          <p:nvPr/>
        </p:nvPicPr>
        <p:blipFill>
          <a:blip r:embed="rId3"/>
          <a:stretch>
            <a:fillRect/>
          </a:stretch>
        </p:blipFill>
        <p:spPr>
          <a:xfrm>
            <a:off x="8004008" y="3558743"/>
            <a:ext cx="2800350" cy="1628775"/>
          </a:xfrm>
          <a:prstGeom prst="rect">
            <a:avLst/>
          </a:prstGeom>
        </p:spPr>
      </p:pic>
    </p:spTree>
    <p:extLst>
      <p:ext uri="{BB962C8B-B14F-4D97-AF65-F5344CB8AC3E}">
        <p14:creationId xmlns:p14="http://schemas.microsoft.com/office/powerpoint/2010/main" val="186138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chor="ctr">
            <a:normAutofit/>
          </a:bodyPr>
          <a:lstStyle/>
          <a:p>
            <a:pPr>
              <a:spcAft>
                <a:spcPts val="600"/>
              </a:spcAft>
            </a:pPr>
            <a:fld id="{D495E168-DA5E-4888-8D8A-92B118324C14}" type="slidenum">
              <a:rPr lang="ru-RU" smtClean="0"/>
              <a:pPr>
                <a:spcAft>
                  <a:spcPts val="600"/>
                </a:spcAft>
              </a:pPr>
              <a:t>16</a:t>
            </a:fld>
            <a:endParaRPr lang="ru-RU"/>
          </a:p>
        </p:txBody>
      </p:sp>
      <p:sp>
        <p:nvSpPr>
          <p:cNvPr id="5" name="Title 4"/>
          <p:cNvSpPr>
            <a:spLocks noGrp="1"/>
          </p:cNvSpPr>
          <p:nvPr>
            <p:ph type="title"/>
          </p:nvPr>
        </p:nvSpPr>
        <p:spPr/>
        <p:txBody>
          <a:bodyPr anchor="ctr">
            <a:normAutofit/>
          </a:bodyPr>
          <a:lstStyle/>
          <a:p>
            <a:r>
              <a:rPr lang="en-GB" dirty="0"/>
              <a:t>2) </a:t>
            </a:r>
            <a:r>
              <a:rPr lang="en-GB" dirty="0" smtClean="0"/>
              <a:t>ACCOMMODATION</a:t>
            </a:r>
            <a:endParaRPr lang="en-GB" dirty="0"/>
          </a:p>
        </p:txBody>
      </p:sp>
      <p:sp>
        <p:nvSpPr>
          <p:cNvPr id="10" name="Content Placeholder 9"/>
          <p:cNvSpPr>
            <a:spLocks noGrp="1"/>
          </p:cNvSpPr>
          <p:nvPr>
            <p:ph idx="1"/>
          </p:nvPr>
        </p:nvSpPr>
        <p:spPr>
          <a:xfrm>
            <a:off x="660400" y="1952625"/>
            <a:ext cx="10515600" cy="4351338"/>
          </a:xfrm>
        </p:spPr>
        <p:txBody>
          <a:bodyPr>
            <a:normAutofit fontScale="85000" lnSpcReduction="20000"/>
          </a:bodyPr>
          <a:lstStyle/>
          <a:p>
            <a:r>
              <a:rPr lang="en-GB" sz="2200" dirty="0" smtClean="0"/>
              <a:t>Destinations should offer a range of accommodation to be able to appeal to the numerous different budgets and preferences of their visitors.</a:t>
            </a:r>
          </a:p>
          <a:p>
            <a:pPr marL="0" indent="0">
              <a:buNone/>
            </a:pPr>
            <a:endParaRPr lang="en-GB" sz="2200" dirty="0"/>
          </a:p>
          <a:p>
            <a:r>
              <a:rPr lang="en-GB" sz="2200" dirty="0" smtClean="0"/>
              <a:t>REVISION: Different types of accommodation?</a:t>
            </a:r>
          </a:p>
          <a:p>
            <a:pPr marL="0" indent="0">
              <a:buNone/>
            </a:pPr>
            <a:endParaRPr lang="en-GB" sz="2200" dirty="0"/>
          </a:p>
          <a:p>
            <a:pPr marL="0" indent="0">
              <a:buNone/>
            </a:pPr>
            <a:r>
              <a:rPr lang="en-GB" sz="2200" u="sng" dirty="0" smtClean="0"/>
              <a:t>Serviced/Non-Serviced?</a:t>
            </a:r>
          </a:p>
          <a:p>
            <a:pPr marL="0" indent="0">
              <a:buNone/>
            </a:pPr>
            <a:r>
              <a:rPr lang="en-GB" sz="2200" dirty="0" smtClean="0"/>
              <a:t>▸ </a:t>
            </a:r>
            <a:r>
              <a:rPr lang="en-GB" sz="2200" dirty="0"/>
              <a:t>hotels of different grades </a:t>
            </a:r>
            <a:endParaRPr lang="en-GB" sz="2200" dirty="0" smtClean="0"/>
          </a:p>
          <a:p>
            <a:pPr marL="0" indent="0">
              <a:buNone/>
            </a:pPr>
            <a:r>
              <a:rPr lang="en-GB" sz="2200" dirty="0" smtClean="0"/>
              <a:t>▸ guest </a:t>
            </a:r>
            <a:r>
              <a:rPr lang="en-GB" sz="2200" dirty="0"/>
              <a:t>houses </a:t>
            </a:r>
            <a:endParaRPr lang="en-GB" sz="2200" dirty="0" smtClean="0"/>
          </a:p>
          <a:p>
            <a:pPr marL="0" indent="0">
              <a:buNone/>
            </a:pPr>
            <a:r>
              <a:rPr lang="en-GB" sz="2200" dirty="0" smtClean="0"/>
              <a:t>▸ </a:t>
            </a:r>
            <a:r>
              <a:rPr lang="en-GB" sz="2200" dirty="0"/>
              <a:t>bed and breakfast </a:t>
            </a:r>
            <a:endParaRPr lang="en-GB" sz="2200" dirty="0" smtClean="0"/>
          </a:p>
          <a:p>
            <a:pPr marL="0" indent="0">
              <a:buNone/>
            </a:pPr>
            <a:r>
              <a:rPr lang="en-GB" sz="2200" dirty="0" smtClean="0"/>
              <a:t>▸ Airbnb </a:t>
            </a:r>
            <a:endParaRPr lang="en-GB" sz="2200" dirty="0"/>
          </a:p>
          <a:p>
            <a:pPr marL="0" indent="0">
              <a:buNone/>
            </a:pPr>
            <a:r>
              <a:rPr lang="en-GB" sz="2200" dirty="0" smtClean="0"/>
              <a:t>▸ holiday </a:t>
            </a:r>
            <a:r>
              <a:rPr lang="en-GB" sz="2200" dirty="0"/>
              <a:t>centres </a:t>
            </a:r>
          </a:p>
          <a:p>
            <a:pPr marL="0" indent="0">
              <a:buNone/>
            </a:pPr>
            <a:r>
              <a:rPr lang="en-GB" sz="2200" dirty="0" smtClean="0"/>
              <a:t>▸ campsites</a:t>
            </a:r>
          </a:p>
          <a:p>
            <a:pPr marL="0" indent="0">
              <a:buNone/>
            </a:pPr>
            <a:r>
              <a:rPr lang="en-GB" sz="2200" dirty="0" smtClean="0"/>
              <a:t>▸ </a:t>
            </a:r>
            <a:r>
              <a:rPr lang="en-GB" sz="2200" dirty="0"/>
              <a:t>self-catering villas.</a:t>
            </a:r>
            <a:r>
              <a:rPr lang="en-GB" dirty="0"/>
              <a:t/>
            </a:r>
            <a:br>
              <a:rPr lang="en-GB" dirty="0"/>
            </a:br>
            <a:endParaRPr lang="en-GB" dirty="0"/>
          </a:p>
        </p:txBody>
      </p:sp>
      <p:pic>
        <p:nvPicPr>
          <p:cNvPr id="11" name="Picture 10"/>
          <p:cNvPicPr>
            <a:picLocks noChangeAspect="1"/>
          </p:cNvPicPr>
          <p:nvPr/>
        </p:nvPicPr>
        <p:blipFill>
          <a:blip r:embed="rId2"/>
          <a:stretch>
            <a:fillRect/>
          </a:stretch>
        </p:blipFill>
        <p:spPr>
          <a:xfrm>
            <a:off x="5612129" y="3451860"/>
            <a:ext cx="4531179" cy="2537460"/>
          </a:xfrm>
          <a:prstGeom prst="rect">
            <a:avLst/>
          </a:prstGeom>
        </p:spPr>
      </p:pic>
    </p:spTree>
    <p:extLst>
      <p:ext uri="{BB962C8B-B14F-4D97-AF65-F5344CB8AC3E}">
        <p14:creationId xmlns:p14="http://schemas.microsoft.com/office/powerpoint/2010/main" val="51405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chor="ctr">
            <a:normAutofit/>
          </a:bodyPr>
          <a:lstStyle/>
          <a:p>
            <a:pPr>
              <a:spcAft>
                <a:spcPts val="600"/>
              </a:spcAft>
            </a:pPr>
            <a:fld id="{D495E168-DA5E-4888-8D8A-92B118324C14}" type="slidenum">
              <a:rPr lang="ru-RU" smtClean="0"/>
              <a:pPr>
                <a:spcAft>
                  <a:spcPts val="600"/>
                </a:spcAft>
              </a:pPr>
              <a:t>17</a:t>
            </a:fld>
            <a:endParaRPr lang="ru-RU"/>
          </a:p>
        </p:txBody>
      </p:sp>
      <p:sp>
        <p:nvSpPr>
          <p:cNvPr id="5" name="Title 4"/>
          <p:cNvSpPr>
            <a:spLocks noGrp="1"/>
          </p:cNvSpPr>
          <p:nvPr>
            <p:ph type="title"/>
          </p:nvPr>
        </p:nvSpPr>
        <p:spPr/>
        <p:txBody>
          <a:bodyPr anchor="ctr">
            <a:normAutofit/>
          </a:bodyPr>
          <a:lstStyle/>
          <a:p>
            <a:r>
              <a:rPr lang="en-GB" dirty="0"/>
              <a:t>2) </a:t>
            </a:r>
            <a:r>
              <a:rPr lang="en-GB" dirty="0" smtClean="0"/>
              <a:t>ACCOMMODATION</a:t>
            </a:r>
            <a:endParaRPr lang="en-GB" dirty="0"/>
          </a:p>
        </p:txBody>
      </p:sp>
      <p:sp>
        <p:nvSpPr>
          <p:cNvPr id="10" name="Content Placeholder 9"/>
          <p:cNvSpPr>
            <a:spLocks noGrp="1"/>
          </p:cNvSpPr>
          <p:nvPr>
            <p:ph idx="1"/>
          </p:nvPr>
        </p:nvSpPr>
        <p:spPr>
          <a:xfrm>
            <a:off x="563479" y="2013585"/>
            <a:ext cx="10515600" cy="4351338"/>
          </a:xfrm>
        </p:spPr>
        <p:txBody>
          <a:bodyPr>
            <a:normAutofit/>
          </a:bodyPr>
          <a:lstStyle/>
          <a:p>
            <a:r>
              <a:rPr lang="en-GB" sz="2000" dirty="0" smtClean="0"/>
              <a:t>Destinations should carefully plan which types of accommodation they allow to be built (as part of  their tourism strategy).</a:t>
            </a:r>
          </a:p>
          <a:p>
            <a:r>
              <a:rPr lang="en-GB" sz="2000" dirty="0" smtClean="0"/>
              <a:t>Cheap low-grade accommodation will attract tourists looking for cheap holidays (not interested in appreciating/interacting with the local culture).</a:t>
            </a:r>
          </a:p>
          <a:p>
            <a:r>
              <a:rPr lang="en-GB" sz="2000" dirty="0" smtClean="0"/>
              <a:t>This means the wider economy will not benefit (and tourists with more money to spend may be put off visiting the destination).</a:t>
            </a:r>
          </a:p>
          <a:p>
            <a:pPr marL="0" indent="0">
              <a:buNone/>
            </a:pPr>
            <a:endParaRPr lang="en-GB" sz="2000" dirty="0" smtClean="0"/>
          </a:p>
          <a:p>
            <a:r>
              <a:rPr lang="en-GB" sz="2000" dirty="0" smtClean="0"/>
              <a:t>Watch the following 2 clips – identify the different types of tourists who will be attracted to these destinations:</a:t>
            </a:r>
            <a:endParaRPr lang="en-GB" sz="2000" dirty="0"/>
          </a:p>
          <a:p>
            <a:r>
              <a:rPr lang="en-GB" sz="2000" dirty="0" smtClean="0">
                <a:hlinkClick r:id="rId2"/>
              </a:rPr>
              <a:t>Dubai Hotels</a:t>
            </a:r>
            <a:endParaRPr lang="en-GB" sz="2000" dirty="0" smtClean="0"/>
          </a:p>
          <a:p>
            <a:r>
              <a:rPr lang="en-GB" sz="2000" dirty="0" smtClean="0">
                <a:hlinkClick r:id="rId3"/>
              </a:rPr>
              <a:t>Phuket – Hostel</a:t>
            </a:r>
            <a:endParaRPr lang="en-GB" sz="2000" dirty="0" smtClean="0"/>
          </a:p>
          <a:p>
            <a:pPr marL="0" indent="0">
              <a:buNone/>
            </a:pPr>
            <a:endParaRPr lang="en-GB" dirty="0"/>
          </a:p>
          <a:p>
            <a:pPr marL="0" indent="0">
              <a:buNone/>
            </a:pPr>
            <a:endParaRPr lang="en-GB" dirty="0"/>
          </a:p>
        </p:txBody>
      </p:sp>
      <p:pic>
        <p:nvPicPr>
          <p:cNvPr id="2" name="Picture 1"/>
          <p:cNvPicPr>
            <a:picLocks noChangeAspect="1"/>
          </p:cNvPicPr>
          <p:nvPr/>
        </p:nvPicPr>
        <p:blipFill>
          <a:blip r:embed="rId4"/>
          <a:stretch>
            <a:fillRect/>
          </a:stretch>
        </p:blipFill>
        <p:spPr>
          <a:xfrm>
            <a:off x="5821279" y="4964748"/>
            <a:ext cx="3276600" cy="1400175"/>
          </a:xfrm>
          <a:prstGeom prst="rect">
            <a:avLst/>
          </a:prstGeom>
        </p:spPr>
      </p:pic>
    </p:spTree>
    <p:extLst>
      <p:ext uri="{BB962C8B-B14F-4D97-AF65-F5344CB8AC3E}">
        <p14:creationId xmlns:p14="http://schemas.microsoft.com/office/powerpoint/2010/main" val="153496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chor="ctr">
            <a:normAutofit/>
          </a:bodyPr>
          <a:lstStyle/>
          <a:p>
            <a:pPr>
              <a:spcAft>
                <a:spcPts val="600"/>
              </a:spcAft>
            </a:pPr>
            <a:fld id="{D495E168-DA5E-4888-8D8A-92B118324C14}" type="slidenum">
              <a:rPr lang="ru-RU" smtClean="0"/>
              <a:pPr>
                <a:spcAft>
                  <a:spcPts val="600"/>
                </a:spcAft>
              </a:pPr>
              <a:t>18</a:t>
            </a:fld>
            <a:endParaRPr lang="ru-RU"/>
          </a:p>
        </p:txBody>
      </p:sp>
      <p:sp>
        <p:nvSpPr>
          <p:cNvPr id="7" name="Content Placeholder 6"/>
          <p:cNvSpPr>
            <a:spLocks noGrp="1"/>
          </p:cNvSpPr>
          <p:nvPr>
            <p:ph idx="1"/>
          </p:nvPr>
        </p:nvSpPr>
        <p:spPr/>
        <p:txBody>
          <a:bodyPr>
            <a:normAutofit/>
          </a:bodyPr>
          <a:lstStyle/>
          <a:p>
            <a:r>
              <a:rPr lang="en-GB" sz="2000" dirty="0" smtClean="0"/>
              <a:t>Different types of events can add to the appeal of a destination – for example?</a:t>
            </a:r>
          </a:p>
          <a:p>
            <a:r>
              <a:rPr lang="en-GB" sz="2000" dirty="0" smtClean="0"/>
              <a:t>Sports events</a:t>
            </a:r>
          </a:p>
          <a:p>
            <a:r>
              <a:rPr lang="en-GB" sz="2000" dirty="0" smtClean="0"/>
              <a:t>Concerts/shows</a:t>
            </a:r>
          </a:p>
          <a:p>
            <a:r>
              <a:rPr lang="en-GB" sz="2000" dirty="0" smtClean="0"/>
              <a:t>State events</a:t>
            </a:r>
          </a:p>
          <a:p>
            <a:r>
              <a:rPr lang="en-GB" sz="2000" dirty="0" smtClean="0">
                <a:hlinkClick r:id="rId2"/>
              </a:rPr>
              <a:t>Cultural events</a:t>
            </a:r>
            <a:endParaRPr lang="en-GB" sz="2000" dirty="0" smtClean="0"/>
          </a:p>
          <a:p>
            <a:pPr marL="0" indent="0">
              <a:buNone/>
            </a:pPr>
            <a:endParaRPr lang="en-GB" sz="2000" dirty="0" smtClean="0"/>
          </a:p>
          <a:p>
            <a:r>
              <a:rPr lang="en-GB" sz="2000" dirty="0" smtClean="0"/>
              <a:t>Some events will be the main appeal for tourists (with the famous event/destination linked) – for example?</a:t>
            </a:r>
          </a:p>
          <a:p>
            <a:r>
              <a:rPr lang="en-GB" sz="2000" dirty="0" smtClean="0"/>
              <a:t>Festivals?</a:t>
            </a:r>
          </a:p>
          <a:p>
            <a:r>
              <a:rPr lang="en-GB" sz="2000" dirty="0" smtClean="0"/>
              <a:t>Carnivals?</a:t>
            </a:r>
          </a:p>
          <a:p>
            <a:pPr marL="0" indent="0">
              <a:buNone/>
            </a:pPr>
            <a:endParaRPr lang="en-GB" dirty="0" smtClean="0"/>
          </a:p>
        </p:txBody>
      </p:sp>
      <p:sp>
        <p:nvSpPr>
          <p:cNvPr id="5" name="Title 4"/>
          <p:cNvSpPr>
            <a:spLocks noGrp="1"/>
          </p:cNvSpPr>
          <p:nvPr>
            <p:ph type="title"/>
          </p:nvPr>
        </p:nvSpPr>
        <p:spPr/>
        <p:txBody>
          <a:bodyPr anchor="ctr">
            <a:normAutofit/>
          </a:bodyPr>
          <a:lstStyle/>
          <a:p>
            <a:r>
              <a:rPr lang="en-GB" dirty="0"/>
              <a:t>3</a:t>
            </a:r>
            <a:r>
              <a:rPr lang="en-GB" dirty="0" smtClean="0"/>
              <a:t>) EVENTS &amp; ENTERTAINMENT</a:t>
            </a:r>
            <a:endParaRPr lang="en-GB" dirty="0"/>
          </a:p>
        </p:txBody>
      </p:sp>
      <p:pic>
        <p:nvPicPr>
          <p:cNvPr id="9" name="Picture 8"/>
          <p:cNvPicPr>
            <a:picLocks noChangeAspect="1"/>
          </p:cNvPicPr>
          <p:nvPr/>
        </p:nvPicPr>
        <p:blipFill>
          <a:blip r:embed="rId3"/>
          <a:stretch>
            <a:fillRect/>
          </a:stretch>
        </p:blipFill>
        <p:spPr>
          <a:xfrm>
            <a:off x="7369492" y="4910039"/>
            <a:ext cx="2847975" cy="1600200"/>
          </a:xfrm>
          <a:prstGeom prst="rect">
            <a:avLst/>
          </a:prstGeom>
        </p:spPr>
      </p:pic>
      <p:pic>
        <p:nvPicPr>
          <p:cNvPr id="10" name="Picture 9"/>
          <p:cNvPicPr>
            <a:picLocks noChangeAspect="1"/>
          </p:cNvPicPr>
          <p:nvPr/>
        </p:nvPicPr>
        <p:blipFill>
          <a:blip r:embed="rId4"/>
          <a:stretch>
            <a:fillRect/>
          </a:stretch>
        </p:blipFill>
        <p:spPr>
          <a:xfrm>
            <a:off x="3934709" y="4910039"/>
            <a:ext cx="2857500" cy="1600200"/>
          </a:xfrm>
          <a:prstGeom prst="rect">
            <a:avLst/>
          </a:prstGeom>
        </p:spPr>
      </p:pic>
    </p:spTree>
    <p:extLst>
      <p:ext uri="{BB962C8B-B14F-4D97-AF65-F5344CB8AC3E}">
        <p14:creationId xmlns:p14="http://schemas.microsoft.com/office/powerpoint/2010/main" val="216395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19</a:t>
            </a:fld>
            <a:endParaRPr lang="ru-RU" dirty="0"/>
          </a:p>
        </p:txBody>
      </p:sp>
      <p:sp>
        <p:nvSpPr>
          <p:cNvPr id="4" name="Content Placeholder 3"/>
          <p:cNvSpPr>
            <a:spLocks noGrp="1"/>
          </p:cNvSpPr>
          <p:nvPr>
            <p:ph idx="1"/>
          </p:nvPr>
        </p:nvSpPr>
        <p:spPr>
          <a:xfrm>
            <a:off x="838200" y="2016125"/>
            <a:ext cx="10515600" cy="4351338"/>
          </a:xfrm>
        </p:spPr>
        <p:txBody>
          <a:bodyPr/>
          <a:lstStyle/>
          <a:p>
            <a:r>
              <a:rPr lang="en-GB" sz="2000" dirty="0"/>
              <a:t>Many tourists like to enjoy entertainment as part of their </a:t>
            </a:r>
            <a:r>
              <a:rPr lang="en-GB" sz="2000" dirty="0" smtClean="0"/>
              <a:t>holidays</a:t>
            </a:r>
            <a:r>
              <a:rPr lang="en-GB" sz="2000" dirty="0"/>
              <a:t> </a:t>
            </a:r>
            <a:r>
              <a:rPr lang="en-GB" sz="2000" dirty="0" smtClean="0"/>
              <a:t>OR as the main reason for their visit.</a:t>
            </a:r>
            <a:endParaRPr lang="en-GB" sz="2000" dirty="0"/>
          </a:p>
          <a:p>
            <a:r>
              <a:rPr lang="en-GB" sz="2000" dirty="0" smtClean="0"/>
              <a:t>Examples of entertainment enjoyed by tourists? </a:t>
            </a:r>
            <a:r>
              <a:rPr lang="en-GB" sz="2000" dirty="0" smtClean="0">
                <a:solidFill>
                  <a:srgbClr val="00B050"/>
                </a:solidFill>
              </a:rPr>
              <a:t>(add to your notes).</a:t>
            </a:r>
          </a:p>
          <a:p>
            <a:endParaRPr lang="en-GB" sz="2000" dirty="0"/>
          </a:p>
          <a:p>
            <a:r>
              <a:rPr lang="en-GB" sz="2000" dirty="0" smtClean="0"/>
              <a:t>Most destinations will offer a range of entertainment/nightlife, but for some destinations the entertainment is the main attraction for some types of tourist.</a:t>
            </a:r>
          </a:p>
          <a:p>
            <a:r>
              <a:rPr lang="en-GB" sz="2000" dirty="0" smtClean="0"/>
              <a:t>Examples?</a:t>
            </a:r>
          </a:p>
          <a:p>
            <a:endParaRPr lang="en-GB" sz="2000" dirty="0"/>
          </a:p>
          <a:p>
            <a:r>
              <a:rPr lang="en-GB" sz="2000" dirty="0" smtClean="0">
                <a:hlinkClick r:id="rId2"/>
              </a:rPr>
              <a:t>Las Vegas</a:t>
            </a:r>
            <a:r>
              <a:rPr lang="en-GB" sz="2000" dirty="0" smtClean="0"/>
              <a:t>?</a:t>
            </a:r>
          </a:p>
          <a:p>
            <a:r>
              <a:rPr lang="en-GB" sz="2000" dirty="0" smtClean="0"/>
              <a:t>Ibiza?</a:t>
            </a:r>
          </a:p>
          <a:p>
            <a:r>
              <a:rPr lang="en-GB" sz="2000" dirty="0" smtClean="0"/>
              <a:t>Amsterdam?</a:t>
            </a:r>
          </a:p>
          <a:p>
            <a:pPr marL="0" indent="0">
              <a:buNone/>
            </a:pPr>
            <a:endParaRPr lang="en-GB" dirty="0" smtClean="0"/>
          </a:p>
          <a:p>
            <a:endParaRPr lang="en-GB" dirty="0"/>
          </a:p>
          <a:p>
            <a:endParaRPr lang="en-GB" dirty="0"/>
          </a:p>
        </p:txBody>
      </p:sp>
      <p:sp>
        <p:nvSpPr>
          <p:cNvPr id="5" name="Title 4"/>
          <p:cNvSpPr>
            <a:spLocks noGrp="1"/>
          </p:cNvSpPr>
          <p:nvPr>
            <p:ph type="title"/>
          </p:nvPr>
        </p:nvSpPr>
        <p:spPr/>
        <p:txBody>
          <a:bodyPr/>
          <a:lstStyle/>
          <a:p>
            <a:r>
              <a:rPr lang="en-GB" dirty="0"/>
              <a:t>3) EVENTS &amp; ENTERTAINMENT</a:t>
            </a:r>
          </a:p>
        </p:txBody>
      </p:sp>
      <p:pic>
        <p:nvPicPr>
          <p:cNvPr id="6" name="Picture 5"/>
          <p:cNvPicPr>
            <a:picLocks noChangeAspect="1"/>
          </p:cNvPicPr>
          <p:nvPr/>
        </p:nvPicPr>
        <p:blipFill>
          <a:blip r:embed="rId3"/>
          <a:stretch>
            <a:fillRect/>
          </a:stretch>
        </p:blipFill>
        <p:spPr>
          <a:xfrm>
            <a:off x="6096000" y="4562694"/>
            <a:ext cx="2828925" cy="1619250"/>
          </a:xfrm>
          <a:prstGeom prst="rect">
            <a:avLst/>
          </a:prstGeom>
        </p:spPr>
      </p:pic>
    </p:spTree>
    <p:extLst>
      <p:ext uri="{BB962C8B-B14F-4D97-AF65-F5344CB8AC3E}">
        <p14:creationId xmlns:p14="http://schemas.microsoft.com/office/powerpoint/2010/main" val="80045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Google Shape;122;p15"/>
          <p:cNvSpPr txBox="1">
            <a:spLocks noGrp="1"/>
          </p:cNvSpPr>
          <p:nvPr>
            <p:ph idx="1"/>
          </p:nvPr>
        </p:nvSpPr>
        <p:spPr>
          <a:xfrm>
            <a:off x="838200" y="1660524"/>
            <a:ext cx="10515600" cy="5045076"/>
          </a:xfrm>
          <a:prstGeom prst="rect">
            <a:avLst/>
          </a:prstGeom>
          <a:noFill/>
          <a:ln>
            <a:noFill/>
          </a:ln>
        </p:spPr>
        <p:txBody>
          <a:bodyPr spcFirstLastPara="1" wrap="square" lIns="91425" tIns="45700" rIns="91425" bIns="45700" anchor="t" anchorCtr="0">
            <a:noAutofit/>
          </a:bodyPr>
          <a:lstStyle/>
          <a:p>
            <a:pPr marL="457200" lvl="1" indent="-31750">
              <a:spcBef>
                <a:spcPts val="600"/>
              </a:spcBef>
              <a:buSzPts val="2380"/>
              <a:buNone/>
            </a:pPr>
            <a:r>
              <a:rPr lang="en-GB" sz="2800" dirty="0" smtClean="0"/>
              <a:t>Facility </a:t>
            </a:r>
            <a:r>
              <a:rPr lang="en-GB" sz="2800" dirty="0"/>
              <a:t>= a place, amenity, or piece of equipment provided for a particular purpose</a:t>
            </a:r>
            <a:r>
              <a:rPr lang="en-GB" sz="2800" dirty="0" smtClean="0"/>
              <a:t>.</a:t>
            </a:r>
          </a:p>
          <a:p>
            <a:pPr marL="457200" lvl="1" indent="-31750">
              <a:spcBef>
                <a:spcPts val="600"/>
              </a:spcBef>
              <a:buSzPts val="2380"/>
              <a:buNone/>
            </a:pPr>
            <a:endParaRPr lang="en-GB" sz="2800" dirty="0"/>
          </a:p>
          <a:p>
            <a:pPr marL="457200" lvl="1" indent="-31750">
              <a:spcBef>
                <a:spcPts val="600"/>
              </a:spcBef>
              <a:buSzPts val="2380"/>
              <a:buNone/>
            </a:pPr>
            <a:r>
              <a:rPr lang="en-GB" sz="2800" dirty="0"/>
              <a:t>Amenity = a desirable or useful feature or facility of a building or place</a:t>
            </a:r>
            <a:r>
              <a:rPr lang="en-GB" sz="2800" dirty="0" smtClean="0"/>
              <a:t>.</a:t>
            </a:r>
          </a:p>
          <a:p>
            <a:pPr marL="457200" lvl="1" indent="-31750">
              <a:spcBef>
                <a:spcPts val="600"/>
              </a:spcBef>
              <a:buSzPts val="2380"/>
              <a:buNone/>
            </a:pPr>
            <a:endParaRPr lang="en-GB" sz="2800" dirty="0"/>
          </a:p>
          <a:p>
            <a:pPr marL="457200" lvl="1" indent="-31750">
              <a:spcBef>
                <a:spcPts val="600"/>
              </a:spcBef>
              <a:buSzPts val="2380"/>
              <a:buNone/>
            </a:pPr>
            <a:r>
              <a:rPr lang="en-GB" sz="2800" dirty="0"/>
              <a:t>Look at the pictures of facilities/amenities on the next few slides…</a:t>
            </a:r>
          </a:p>
          <a:p>
            <a:pPr marL="457200" lvl="1" indent="-31750">
              <a:spcBef>
                <a:spcPts val="600"/>
              </a:spcBef>
              <a:buSzPts val="2380"/>
              <a:buNone/>
            </a:pPr>
            <a:endParaRPr lang="en-GB" sz="2800" dirty="0"/>
          </a:p>
          <a:p>
            <a:pPr marL="457200" lvl="1" indent="-31750">
              <a:spcBef>
                <a:spcPts val="600"/>
              </a:spcBef>
              <a:buSzPts val="2380"/>
              <a:buNone/>
            </a:pPr>
            <a:r>
              <a:rPr lang="en-GB" sz="2800" dirty="0" smtClean="0"/>
              <a:t>- Name the facility/amenity. </a:t>
            </a:r>
          </a:p>
          <a:p>
            <a:pPr marL="457200" lvl="1" indent="-31750">
              <a:spcBef>
                <a:spcPts val="600"/>
              </a:spcBef>
              <a:buSzPts val="2380"/>
              <a:buNone/>
            </a:pPr>
            <a:r>
              <a:rPr lang="en-GB" sz="2800" dirty="0" smtClean="0"/>
              <a:t>- Why are they important for tourism?</a:t>
            </a:r>
            <a:endParaRPr lang="en-GB" sz="2800" dirty="0"/>
          </a:p>
          <a:p>
            <a:pPr marL="457200" lvl="1" indent="-31750">
              <a:spcBef>
                <a:spcPts val="600"/>
              </a:spcBef>
              <a:buSzPts val="2380"/>
              <a:buNone/>
            </a:pPr>
            <a:endParaRPr lang="en-GB" sz="2800" dirty="0"/>
          </a:p>
          <a:p>
            <a:pPr marL="882650" lvl="1" indent="-457200">
              <a:spcBef>
                <a:spcPts val="600"/>
              </a:spcBef>
              <a:buSzPts val="2380"/>
              <a:buFontTx/>
              <a:buChar char="-"/>
            </a:pPr>
            <a:endParaRPr lang="en-GB" sz="2800" dirty="0"/>
          </a:p>
          <a:p>
            <a:pPr marL="882650" lvl="1" indent="-457200">
              <a:spcBef>
                <a:spcPts val="600"/>
              </a:spcBef>
              <a:buSzPts val="2380"/>
              <a:buFontTx/>
              <a:buChar char="-"/>
            </a:pPr>
            <a:endParaRPr lang="en-GB" sz="2800" dirty="0"/>
          </a:p>
          <a:p>
            <a:pPr marL="457200" lvl="1" indent="-31750" algn="l" rtl="0">
              <a:lnSpc>
                <a:spcPct val="90000"/>
              </a:lnSpc>
              <a:spcBef>
                <a:spcPts val="600"/>
              </a:spcBef>
              <a:spcAft>
                <a:spcPts val="0"/>
              </a:spcAft>
              <a:buSzPts val="2380"/>
              <a:buNone/>
            </a:pPr>
            <a:endParaRPr sz="2800" dirty="0"/>
          </a:p>
          <a:p>
            <a:pPr marL="457200" lvl="1" indent="-31750" algn="l" rtl="0">
              <a:lnSpc>
                <a:spcPct val="90000"/>
              </a:lnSpc>
              <a:spcBef>
                <a:spcPts val="600"/>
              </a:spcBef>
              <a:spcAft>
                <a:spcPts val="0"/>
              </a:spcAft>
              <a:buSzPts val="2380"/>
              <a:buNone/>
            </a:pPr>
            <a:endParaRPr sz="2800" dirty="0"/>
          </a:p>
        </p:txBody>
      </p:sp>
      <p:sp>
        <p:nvSpPr>
          <p:cNvPr id="121" name="Google Shape;121;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5400"/>
              <a:buFont typeface="Rockwell"/>
              <a:buNone/>
            </a:pPr>
            <a:r>
              <a:rPr lang="en-GB"/>
              <a:t>STARTER…</a:t>
            </a:r>
            <a:endParaRPr u="sng"/>
          </a:p>
        </p:txBody>
      </p:sp>
    </p:spTree>
    <p:extLst>
      <p:ext uri="{BB962C8B-B14F-4D97-AF65-F5344CB8AC3E}">
        <p14:creationId xmlns:p14="http://schemas.microsoft.com/office/powerpoint/2010/main" val="696578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chor="ctr">
            <a:normAutofit/>
          </a:bodyPr>
          <a:lstStyle/>
          <a:p>
            <a:pPr>
              <a:spcAft>
                <a:spcPts val="600"/>
              </a:spcAft>
            </a:pPr>
            <a:fld id="{D495E168-DA5E-4888-8D8A-92B118324C14}" type="slidenum">
              <a:rPr lang="ru-RU" smtClean="0"/>
              <a:pPr>
                <a:spcAft>
                  <a:spcPts val="600"/>
                </a:spcAft>
              </a:pPr>
              <a:t>20</a:t>
            </a:fld>
            <a:endParaRPr lang="ru-RU"/>
          </a:p>
        </p:txBody>
      </p:sp>
      <p:sp>
        <p:nvSpPr>
          <p:cNvPr id="7" name="Content Placeholder 6"/>
          <p:cNvSpPr>
            <a:spLocks noGrp="1"/>
          </p:cNvSpPr>
          <p:nvPr>
            <p:ph idx="1"/>
          </p:nvPr>
        </p:nvSpPr>
        <p:spPr>
          <a:xfrm>
            <a:off x="431800" y="2016125"/>
            <a:ext cx="10515600" cy="4351338"/>
          </a:xfrm>
        </p:spPr>
        <p:txBody>
          <a:bodyPr>
            <a:normAutofit lnSpcReduction="10000"/>
          </a:bodyPr>
          <a:lstStyle/>
          <a:p>
            <a:r>
              <a:rPr lang="en-GB" sz="1800" dirty="0" smtClean="0"/>
              <a:t>The opportunity to taste local food &amp; drink, observe and appreciate local traditions and customs </a:t>
            </a:r>
            <a:r>
              <a:rPr lang="en-GB" sz="1800" dirty="0"/>
              <a:t>can be a huge appeal for some tourists to visit a destination</a:t>
            </a:r>
            <a:r>
              <a:rPr lang="en-GB" sz="1800" dirty="0" smtClean="0"/>
              <a:t>.</a:t>
            </a:r>
          </a:p>
          <a:p>
            <a:endParaRPr lang="en-GB" sz="1800" dirty="0"/>
          </a:p>
          <a:p>
            <a:r>
              <a:rPr lang="en-GB" sz="1800" dirty="0" smtClean="0"/>
              <a:t>Therefore, a destination that offers facilities that allow tourists to do this may attract more visitors.</a:t>
            </a:r>
          </a:p>
          <a:p>
            <a:endParaRPr lang="en-GB" sz="1800" dirty="0"/>
          </a:p>
          <a:p>
            <a:r>
              <a:rPr lang="en-GB" sz="1800" dirty="0" smtClean="0"/>
              <a:t>This type of tourism is also much more likely to bring wider economic benefit to a destination as a whole.</a:t>
            </a:r>
          </a:p>
          <a:p>
            <a:endParaRPr lang="en-GB" sz="1800" dirty="0"/>
          </a:p>
          <a:p>
            <a:pPr marL="0" indent="0">
              <a:buNone/>
            </a:pPr>
            <a:r>
              <a:rPr lang="en-GB" sz="1800" u="sng" dirty="0" smtClean="0"/>
              <a:t>Facilities that offer this opportunity include:</a:t>
            </a:r>
          </a:p>
          <a:p>
            <a:r>
              <a:rPr lang="en-GB" sz="1800" dirty="0" smtClean="0"/>
              <a:t>Independent Hotels and Restaurants.</a:t>
            </a:r>
          </a:p>
          <a:p>
            <a:r>
              <a:rPr lang="en-GB" sz="1800" dirty="0" smtClean="0"/>
              <a:t>Cultural centres/venues.</a:t>
            </a:r>
          </a:p>
          <a:p>
            <a:r>
              <a:rPr lang="en-GB" sz="1800" dirty="0" smtClean="0"/>
              <a:t>Craft shops/demonstrations</a:t>
            </a:r>
          </a:p>
          <a:p>
            <a:r>
              <a:rPr lang="en-GB" sz="1800" dirty="0" smtClean="0">
                <a:hlinkClick r:id="rId2"/>
              </a:rPr>
              <a:t>Village home-stays</a:t>
            </a:r>
            <a:endParaRPr lang="en-GB" sz="1800" dirty="0"/>
          </a:p>
          <a:p>
            <a:pPr marL="0" indent="0">
              <a:buNone/>
            </a:pPr>
            <a:endParaRPr lang="en-GB" dirty="0"/>
          </a:p>
        </p:txBody>
      </p:sp>
      <p:sp>
        <p:nvSpPr>
          <p:cNvPr id="5" name="Title 4"/>
          <p:cNvSpPr>
            <a:spLocks noGrp="1"/>
          </p:cNvSpPr>
          <p:nvPr>
            <p:ph type="title"/>
          </p:nvPr>
        </p:nvSpPr>
        <p:spPr/>
        <p:txBody>
          <a:bodyPr anchor="ctr">
            <a:normAutofit/>
          </a:bodyPr>
          <a:lstStyle/>
          <a:p>
            <a:r>
              <a:rPr lang="en-GB" dirty="0"/>
              <a:t>4</a:t>
            </a:r>
            <a:r>
              <a:rPr lang="en-GB" dirty="0" smtClean="0"/>
              <a:t>) LOCAL CULTURE </a:t>
            </a:r>
            <a:endParaRPr lang="en-GB" dirty="0"/>
          </a:p>
        </p:txBody>
      </p:sp>
      <p:pic>
        <p:nvPicPr>
          <p:cNvPr id="8" name="Picture 7"/>
          <p:cNvPicPr>
            <a:picLocks noChangeAspect="1"/>
          </p:cNvPicPr>
          <p:nvPr/>
        </p:nvPicPr>
        <p:blipFill>
          <a:blip r:embed="rId3"/>
          <a:stretch>
            <a:fillRect/>
          </a:stretch>
        </p:blipFill>
        <p:spPr>
          <a:xfrm>
            <a:off x="6248400" y="4194839"/>
            <a:ext cx="3264872" cy="2172624"/>
          </a:xfrm>
          <a:prstGeom prst="rect">
            <a:avLst/>
          </a:prstGeom>
        </p:spPr>
      </p:pic>
    </p:spTree>
    <p:extLst>
      <p:ext uri="{BB962C8B-B14F-4D97-AF65-F5344CB8AC3E}">
        <p14:creationId xmlns:p14="http://schemas.microsoft.com/office/powerpoint/2010/main" val="390389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chor="ctr">
            <a:normAutofit/>
          </a:bodyPr>
          <a:lstStyle/>
          <a:p>
            <a:pPr>
              <a:spcAft>
                <a:spcPts val="600"/>
              </a:spcAft>
            </a:pPr>
            <a:fld id="{D495E168-DA5E-4888-8D8A-92B118324C14}" type="slidenum">
              <a:rPr lang="ru-RU" smtClean="0"/>
              <a:pPr>
                <a:spcAft>
                  <a:spcPts val="600"/>
                </a:spcAft>
              </a:pPr>
              <a:t>21</a:t>
            </a:fld>
            <a:endParaRPr lang="ru-RU"/>
          </a:p>
        </p:txBody>
      </p:sp>
      <p:sp>
        <p:nvSpPr>
          <p:cNvPr id="8" name="Content Placeholder 7"/>
          <p:cNvSpPr>
            <a:spLocks noGrp="1"/>
          </p:cNvSpPr>
          <p:nvPr>
            <p:ph idx="1"/>
          </p:nvPr>
        </p:nvSpPr>
        <p:spPr/>
        <p:txBody>
          <a:bodyPr>
            <a:normAutofit lnSpcReduction="10000"/>
          </a:bodyPr>
          <a:lstStyle/>
          <a:p>
            <a:endParaRPr lang="en-GB" dirty="0" smtClean="0"/>
          </a:p>
          <a:p>
            <a:r>
              <a:rPr lang="en-GB" sz="1800" dirty="0" smtClean="0"/>
              <a:t>Additional facilities can add to the appeal of a destination that already provides all the essentials for tourists.</a:t>
            </a:r>
          </a:p>
          <a:p>
            <a:pPr marL="0" indent="0">
              <a:buNone/>
            </a:pPr>
            <a:endParaRPr lang="en-GB" sz="1800" dirty="0" smtClean="0"/>
          </a:p>
          <a:p>
            <a:r>
              <a:rPr lang="en-GB" sz="1800" dirty="0" smtClean="0"/>
              <a:t>Tourists may want to look for additional leisure facilities, even if they are staying in a beach resort (e.g. sports facilities or excursions).</a:t>
            </a:r>
          </a:p>
          <a:p>
            <a:r>
              <a:rPr lang="en-GB" sz="1800" dirty="0" smtClean="0"/>
              <a:t>Why?</a:t>
            </a:r>
          </a:p>
          <a:p>
            <a:endParaRPr lang="en-GB" sz="1800" dirty="0"/>
          </a:p>
          <a:p>
            <a:r>
              <a:rPr lang="en-GB" sz="1800" dirty="0" smtClean="0"/>
              <a:t>Business tourists also need specialist facilities (as well as good transport links):</a:t>
            </a:r>
          </a:p>
          <a:p>
            <a:r>
              <a:rPr lang="en-GB" sz="1800" dirty="0" smtClean="0"/>
              <a:t>Wi-Fi, teleconferencing, photocopying etc.</a:t>
            </a:r>
          </a:p>
          <a:p>
            <a:r>
              <a:rPr lang="en-GB" sz="1800" dirty="0" smtClean="0"/>
              <a:t>Flexible meal times.</a:t>
            </a:r>
          </a:p>
          <a:p>
            <a:r>
              <a:rPr lang="en-GB" sz="1800" dirty="0" smtClean="0"/>
              <a:t>Meeting/conference rooms/facilities.</a:t>
            </a:r>
          </a:p>
          <a:p>
            <a:r>
              <a:rPr lang="en-GB" sz="1800" dirty="0" smtClean="0"/>
              <a:t>Desks/work areas in rooms.</a:t>
            </a:r>
            <a:endParaRPr lang="en-GB" sz="1800" dirty="0"/>
          </a:p>
          <a:p>
            <a:endParaRPr lang="en-GB" dirty="0"/>
          </a:p>
        </p:txBody>
      </p:sp>
      <p:sp>
        <p:nvSpPr>
          <p:cNvPr id="5" name="Title 4"/>
          <p:cNvSpPr>
            <a:spLocks noGrp="1"/>
          </p:cNvSpPr>
          <p:nvPr>
            <p:ph type="title"/>
          </p:nvPr>
        </p:nvSpPr>
        <p:spPr/>
        <p:txBody>
          <a:bodyPr anchor="ctr">
            <a:normAutofit/>
          </a:bodyPr>
          <a:lstStyle/>
          <a:p>
            <a:r>
              <a:rPr lang="en-GB" dirty="0"/>
              <a:t>5</a:t>
            </a:r>
            <a:r>
              <a:rPr lang="en-GB" dirty="0" smtClean="0"/>
              <a:t>) FACILITIES FOR BUSINESS/LEISURE </a:t>
            </a:r>
            <a:endParaRPr lang="en-GB" dirty="0"/>
          </a:p>
        </p:txBody>
      </p:sp>
      <p:pic>
        <p:nvPicPr>
          <p:cNvPr id="9" name="Picture 8"/>
          <p:cNvPicPr>
            <a:picLocks noChangeAspect="1"/>
          </p:cNvPicPr>
          <p:nvPr/>
        </p:nvPicPr>
        <p:blipFill>
          <a:blip r:embed="rId2"/>
          <a:stretch>
            <a:fillRect/>
          </a:stretch>
        </p:blipFill>
        <p:spPr>
          <a:xfrm>
            <a:off x="7547610" y="4973856"/>
            <a:ext cx="2705100" cy="1685925"/>
          </a:xfrm>
          <a:prstGeom prst="rect">
            <a:avLst/>
          </a:prstGeom>
        </p:spPr>
      </p:pic>
    </p:spTree>
    <p:extLst>
      <p:ext uri="{BB962C8B-B14F-4D97-AF65-F5344CB8AC3E}">
        <p14:creationId xmlns:p14="http://schemas.microsoft.com/office/powerpoint/2010/main" val="188418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415598" y="320634"/>
            <a:ext cx="10582602" cy="763600"/>
          </a:xfrm>
          <a:prstGeom prst="rect">
            <a:avLst/>
          </a:prstGeom>
        </p:spPr>
        <p:txBody>
          <a:bodyPr spcFirstLastPara="1" vert="horz" wrap="square" lIns="121900" tIns="121900" rIns="121900" bIns="121900" rtlCol="0" anchor="t" anchorCtr="0">
            <a:noAutofit/>
          </a:bodyPr>
          <a:lstStyle/>
          <a:p>
            <a:r>
              <a:rPr lang="en-GB" b="0" u="sng" dirty="0" smtClean="0"/>
              <a:t>Facilities/Amenities </a:t>
            </a:r>
            <a:r>
              <a:rPr lang="en-GB" b="0" u="sng" dirty="0"/>
              <a:t>- Destination Research</a:t>
            </a:r>
            <a:endParaRPr b="0" u="sng" dirty="0"/>
          </a:p>
        </p:txBody>
      </p:sp>
      <p:sp>
        <p:nvSpPr>
          <p:cNvPr id="81" name="Google Shape;81;p17"/>
          <p:cNvSpPr txBox="1">
            <a:spLocks noGrp="1"/>
          </p:cNvSpPr>
          <p:nvPr>
            <p:ph type="body" idx="1"/>
          </p:nvPr>
        </p:nvSpPr>
        <p:spPr>
          <a:xfrm>
            <a:off x="415598" y="1222513"/>
            <a:ext cx="11509701" cy="5242520"/>
          </a:xfrm>
          <a:prstGeom prst="rect">
            <a:avLst/>
          </a:prstGeom>
        </p:spPr>
        <p:txBody>
          <a:bodyPr spcFirstLastPara="1" vert="horz" wrap="square" lIns="121900" tIns="121900" rIns="121900" bIns="121900" rtlCol="0" anchor="t" anchorCtr="0">
            <a:noAutofit/>
          </a:bodyPr>
          <a:lstStyle/>
          <a:p>
            <a:pPr marL="0" lvl="0" indent="0">
              <a:spcBef>
                <a:spcPts val="1000"/>
              </a:spcBef>
              <a:buSzTx/>
              <a:buNone/>
            </a:pPr>
            <a:r>
              <a:rPr lang="en-GB" sz="2000" u="sng" dirty="0">
                <a:solidFill>
                  <a:prstClr val="black"/>
                </a:solidFill>
                <a:latin typeface="Calibri" panose="020F0502020204030204" pitchFamily="34" charset="0"/>
                <a:cs typeface="Calibri" panose="020F0502020204030204" pitchFamily="34" charset="0"/>
              </a:rPr>
              <a:t>Research the different </a:t>
            </a:r>
            <a:r>
              <a:rPr lang="en-GB" sz="2000" u="sng" dirty="0" smtClean="0">
                <a:solidFill>
                  <a:prstClr val="black"/>
                </a:solidFill>
                <a:latin typeface="Calibri" panose="020F0502020204030204" pitchFamily="34" charset="0"/>
                <a:cs typeface="Calibri" panose="020F0502020204030204" pitchFamily="34" charset="0"/>
              </a:rPr>
              <a:t>facilities/amenities at </a:t>
            </a:r>
            <a:r>
              <a:rPr lang="en-GB" sz="2000" u="sng" dirty="0">
                <a:solidFill>
                  <a:prstClr val="black"/>
                </a:solidFill>
                <a:latin typeface="Calibri" panose="020F0502020204030204" pitchFamily="34" charset="0"/>
                <a:cs typeface="Calibri" panose="020F0502020204030204" pitchFamily="34" charset="0"/>
              </a:rPr>
              <a:t>your given destination – </a:t>
            </a:r>
            <a:r>
              <a:rPr lang="en-GB" sz="2000" u="sng" dirty="0" smtClean="0">
                <a:solidFill>
                  <a:prstClr val="black"/>
                </a:solidFill>
                <a:latin typeface="Calibri" panose="020F0502020204030204" pitchFamily="34" charset="0"/>
                <a:cs typeface="Calibri" panose="020F0502020204030204" pitchFamily="34" charset="0"/>
              </a:rPr>
              <a:t>Use the same destination from last lesson.</a:t>
            </a:r>
            <a:endParaRPr lang="en-GB" sz="2000" u="sng" dirty="0">
              <a:solidFill>
                <a:prstClr val="black"/>
              </a:solidFill>
              <a:latin typeface="Calibri" panose="020F0502020204030204" pitchFamily="34" charset="0"/>
              <a:cs typeface="Calibri" panose="020F0502020204030204" pitchFamily="34" charset="0"/>
            </a:endParaRPr>
          </a:p>
          <a:p>
            <a:pPr marL="0" lvl="0" indent="0">
              <a:spcBef>
                <a:spcPts val="1000"/>
              </a:spcBef>
              <a:buSzTx/>
              <a:buNone/>
            </a:pPr>
            <a:r>
              <a:rPr lang="en-GB" sz="2000" dirty="0">
                <a:solidFill>
                  <a:prstClr val="black"/>
                </a:solidFill>
                <a:latin typeface="Calibri" panose="020F0502020204030204" pitchFamily="34" charset="0"/>
                <a:cs typeface="Calibri" panose="020F0502020204030204" pitchFamily="34" charset="0"/>
              </a:rPr>
              <a:t>1. Paris		2. Berlin		3. Sydney	4. Athens</a:t>
            </a:r>
          </a:p>
          <a:p>
            <a:pPr marL="0" lvl="0" indent="0">
              <a:spcBef>
                <a:spcPts val="1000"/>
              </a:spcBef>
              <a:buSzTx/>
              <a:buNone/>
            </a:pPr>
            <a:r>
              <a:rPr lang="en-GB" sz="2000" dirty="0">
                <a:solidFill>
                  <a:prstClr val="black"/>
                </a:solidFill>
                <a:latin typeface="Calibri" panose="020F0502020204030204" pitchFamily="34" charset="0"/>
                <a:cs typeface="Calibri" panose="020F0502020204030204" pitchFamily="34" charset="0"/>
              </a:rPr>
              <a:t>5. Barcelona	6. Prague	7. Moscow	8. New York</a:t>
            </a:r>
          </a:p>
          <a:p>
            <a:pPr marL="0" lvl="0" indent="0">
              <a:spcBef>
                <a:spcPts val="1000"/>
              </a:spcBef>
              <a:buSzTx/>
              <a:buNone/>
            </a:pPr>
            <a:r>
              <a:rPr lang="en-GB" sz="2000" dirty="0">
                <a:solidFill>
                  <a:prstClr val="black"/>
                </a:solidFill>
                <a:latin typeface="Calibri" panose="020F0502020204030204" pitchFamily="34" charset="0"/>
                <a:cs typeface="Calibri" panose="020F0502020204030204" pitchFamily="34" charset="0"/>
              </a:rPr>
              <a:t>9. Tokyo		10. Toronto	11. Los Angeles	12. Madrid</a:t>
            </a:r>
          </a:p>
          <a:p>
            <a:pPr marL="0" lvl="0" indent="0">
              <a:spcBef>
                <a:spcPts val="1000"/>
              </a:spcBef>
              <a:buSzTx/>
              <a:buNone/>
            </a:pPr>
            <a:r>
              <a:rPr lang="en-GB" sz="2000" dirty="0">
                <a:solidFill>
                  <a:prstClr val="black"/>
                </a:solidFill>
                <a:latin typeface="Calibri" panose="020F0502020204030204" pitchFamily="34" charset="0"/>
                <a:cs typeface="Calibri" panose="020F0502020204030204" pitchFamily="34" charset="0"/>
              </a:rPr>
              <a:t>13. Beijing	14. Rome	15. Cairo		16. Istanbul</a:t>
            </a:r>
          </a:p>
          <a:p>
            <a:pPr marL="0" lvl="0" indent="0">
              <a:spcBef>
                <a:spcPts val="1000"/>
              </a:spcBef>
              <a:buSzTx/>
              <a:buNone/>
            </a:pPr>
            <a:r>
              <a:rPr lang="en-GB" sz="2000" dirty="0">
                <a:solidFill>
                  <a:prstClr val="black"/>
                </a:solidFill>
                <a:latin typeface="Calibri" panose="020F0502020204030204" pitchFamily="34" charset="0"/>
                <a:cs typeface="Calibri" panose="020F0502020204030204" pitchFamily="34" charset="0"/>
              </a:rPr>
              <a:t>17. Dubai	18. Amsterdam	19. Bangkok	20. Brussels</a:t>
            </a:r>
          </a:p>
          <a:p>
            <a:pPr marL="0" lvl="0" indent="0">
              <a:spcBef>
                <a:spcPts val="1000"/>
              </a:spcBef>
              <a:buSzTx/>
              <a:buNone/>
            </a:pPr>
            <a:endParaRPr lang="en-GB" sz="2000" dirty="0">
              <a:solidFill>
                <a:prstClr val="black"/>
              </a:solidFill>
              <a:latin typeface="Calibri" panose="020F0502020204030204" pitchFamily="34" charset="0"/>
              <a:cs typeface="Calibri" panose="020F0502020204030204" pitchFamily="34" charset="0"/>
            </a:endParaRPr>
          </a:p>
          <a:p>
            <a:pPr marL="0" lvl="0" indent="0">
              <a:spcBef>
                <a:spcPts val="1000"/>
              </a:spcBef>
              <a:buSzTx/>
              <a:buNone/>
            </a:pPr>
            <a:r>
              <a:rPr lang="en-GB" sz="2000" dirty="0">
                <a:solidFill>
                  <a:prstClr val="black"/>
                </a:solidFill>
                <a:latin typeface="Calibri" panose="020F0502020204030204" pitchFamily="34" charset="0"/>
                <a:cs typeface="Calibri" panose="020F0502020204030204" pitchFamily="34" charset="0"/>
              </a:rPr>
              <a:t>- </a:t>
            </a:r>
            <a:r>
              <a:rPr lang="en-GB" sz="2000" dirty="0" smtClean="0">
                <a:solidFill>
                  <a:prstClr val="black"/>
                </a:solidFill>
                <a:latin typeface="Calibri" panose="020F0502020204030204" pitchFamily="34" charset="0"/>
                <a:cs typeface="Calibri" panose="020F0502020204030204" pitchFamily="34" charset="0"/>
              </a:rPr>
              <a:t>    Complete </a:t>
            </a:r>
            <a:r>
              <a:rPr lang="en-GB" sz="2000" dirty="0">
                <a:solidFill>
                  <a:prstClr val="black"/>
                </a:solidFill>
                <a:latin typeface="Calibri" panose="020F0502020204030204" pitchFamily="34" charset="0"/>
                <a:cs typeface="Calibri" panose="020F0502020204030204" pitchFamily="34" charset="0"/>
              </a:rPr>
              <a:t>the table on TEAMS, listing </a:t>
            </a:r>
            <a:r>
              <a:rPr lang="en-GB" sz="2000" dirty="0" smtClean="0">
                <a:solidFill>
                  <a:prstClr val="black"/>
                </a:solidFill>
                <a:latin typeface="Calibri" panose="020F0502020204030204" pitchFamily="34" charset="0"/>
                <a:cs typeface="Calibri" panose="020F0502020204030204" pitchFamily="34" charset="0"/>
              </a:rPr>
              <a:t>facilities/amenities </a:t>
            </a:r>
            <a:r>
              <a:rPr lang="en-GB" sz="2000" dirty="0">
                <a:solidFill>
                  <a:prstClr val="black"/>
                </a:solidFill>
                <a:latin typeface="Calibri" panose="020F0502020204030204" pitchFamily="34" charset="0"/>
                <a:cs typeface="Calibri" panose="020F0502020204030204" pitchFamily="34" charset="0"/>
              </a:rPr>
              <a:t>for each of the 5 categories.</a:t>
            </a:r>
          </a:p>
          <a:p>
            <a:pPr marL="342900" lvl="0" indent="-342900">
              <a:spcBef>
                <a:spcPts val="1000"/>
              </a:spcBef>
              <a:buSzTx/>
              <a:buFontTx/>
              <a:buChar char="-"/>
            </a:pPr>
            <a:r>
              <a:rPr lang="en-GB" sz="2000" dirty="0" smtClean="0">
                <a:solidFill>
                  <a:prstClr val="black"/>
                </a:solidFill>
                <a:latin typeface="Calibri" panose="020F0502020204030204" pitchFamily="34" charset="0"/>
                <a:cs typeface="Calibri" panose="020F0502020204030204" pitchFamily="34" charset="0"/>
              </a:rPr>
              <a:t>How </a:t>
            </a:r>
            <a:r>
              <a:rPr lang="en-GB" sz="2000" dirty="0">
                <a:solidFill>
                  <a:prstClr val="black"/>
                </a:solidFill>
                <a:latin typeface="Calibri" panose="020F0502020204030204" pitchFamily="34" charset="0"/>
                <a:cs typeface="Calibri" panose="020F0502020204030204" pitchFamily="34" charset="0"/>
              </a:rPr>
              <a:t>important do you think the </a:t>
            </a:r>
            <a:r>
              <a:rPr lang="en-GB" sz="2000" dirty="0" smtClean="0">
                <a:solidFill>
                  <a:prstClr val="black"/>
                </a:solidFill>
                <a:latin typeface="Calibri" panose="020F0502020204030204" pitchFamily="34" charset="0"/>
                <a:cs typeface="Calibri" panose="020F0502020204030204" pitchFamily="34" charset="0"/>
              </a:rPr>
              <a:t>facilities/amenities </a:t>
            </a:r>
            <a:r>
              <a:rPr lang="en-GB" sz="2000" dirty="0">
                <a:solidFill>
                  <a:prstClr val="black"/>
                </a:solidFill>
                <a:latin typeface="Calibri" panose="020F0502020204030204" pitchFamily="34" charset="0"/>
                <a:cs typeface="Calibri" panose="020F0502020204030204" pitchFamily="34" charset="0"/>
              </a:rPr>
              <a:t>are for the tourism industry in your </a:t>
            </a:r>
            <a:r>
              <a:rPr lang="en-GB" sz="2000" dirty="0" smtClean="0">
                <a:solidFill>
                  <a:prstClr val="black"/>
                </a:solidFill>
                <a:latin typeface="Calibri" panose="020F0502020204030204" pitchFamily="34" charset="0"/>
                <a:cs typeface="Calibri" panose="020F0502020204030204" pitchFamily="34" charset="0"/>
              </a:rPr>
              <a:t>destination?</a:t>
            </a:r>
          </a:p>
          <a:p>
            <a:pPr marL="342900" lvl="0" indent="-342900">
              <a:spcBef>
                <a:spcPts val="1000"/>
              </a:spcBef>
              <a:buSzTx/>
              <a:buFontTx/>
              <a:buChar char="-"/>
            </a:pPr>
            <a:r>
              <a:rPr lang="en-GB" sz="2000" dirty="0" smtClean="0">
                <a:solidFill>
                  <a:prstClr val="black"/>
                </a:solidFill>
                <a:latin typeface="Calibri" panose="020F0502020204030204" pitchFamily="34" charset="0"/>
                <a:cs typeface="Calibri" panose="020F0502020204030204" pitchFamily="34" charset="0"/>
              </a:rPr>
              <a:t>Provide </a:t>
            </a:r>
            <a:r>
              <a:rPr lang="en-GB" sz="2000" dirty="0">
                <a:solidFill>
                  <a:prstClr val="black"/>
                </a:solidFill>
                <a:latin typeface="Calibri" panose="020F0502020204030204" pitchFamily="34" charset="0"/>
                <a:cs typeface="Calibri" panose="020F0502020204030204" pitchFamily="34" charset="0"/>
              </a:rPr>
              <a:t>an explanation for your opinion.</a:t>
            </a:r>
          </a:p>
          <a:p>
            <a:pPr marL="0" lvl="0" indent="0">
              <a:spcBef>
                <a:spcPts val="1000"/>
              </a:spcBef>
              <a:buSzTx/>
              <a:buNone/>
            </a:pPr>
            <a:endParaRPr lang="en-GB" sz="2000" dirty="0">
              <a:solidFill>
                <a:prstClr val="black"/>
              </a:solidFill>
              <a:latin typeface="Comic Sans MS" panose="030F0702030302020204" pitchFamily="66" charset="0"/>
            </a:endParaRPr>
          </a:p>
          <a:p>
            <a:pPr marL="0" indent="0">
              <a:spcBef>
                <a:spcPts val="2133"/>
              </a:spcBef>
              <a:spcAft>
                <a:spcPts val="2133"/>
              </a:spcAft>
              <a:buNone/>
            </a:pPr>
            <a:endParaRPr lang="en-GB" sz="1200" dirty="0"/>
          </a:p>
        </p:txBody>
      </p:sp>
    </p:spTree>
    <p:extLst>
      <p:ext uri="{BB962C8B-B14F-4D97-AF65-F5344CB8AC3E}">
        <p14:creationId xmlns:p14="http://schemas.microsoft.com/office/powerpoint/2010/main" val="12305903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9FA3AE-373D-44B0-83F1-106DFAD7B389}"/>
              </a:ext>
            </a:extLst>
          </p:cNvPr>
          <p:cNvSpPr>
            <a:spLocks noGrp="1"/>
          </p:cNvSpPr>
          <p:nvPr>
            <p:ph type="title"/>
          </p:nvPr>
        </p:nvSpPr>
        <p:spPr>
          <a:xfrm>
            <a:off x="973394" y="199103"/>
            <a:ext cx="10628206" cy="650722"/>
          </a:xfrm>
        </p:spPr>
        <p:txBody>
          <a:bodyPr/>
          <a:lstStyle/>
          <a:p>
            <a:r>
              <a:rPr lang="en-GB" b="0" u="sng" dirty="0"/>
              <a:t>Destination Research – </a:t>
            </a:r>
            <a:r>
              <a:rPr lang="en-GB" b="0" u="sng" dirty="0" smtClean="0"/>
              <a:t>Facilities/Amenities</a:t>
            </a:r>
            <a:endParaRPr lang="en-GB" b="0" u="sng" dirty="0"/>
          </a:p>
        </p:txBody>
      </p:sp>
      <p:sp>
        <p:nvSpPr>
          <p:cNvPr id="5" name="Slide Number Placeholder 4">
            <a:extLst>
              <a:ext uri="{FF2B5EF4-FFF2-40B4-BE49-F238E27FC236}">
                <a16:creationId xmlns:a16="http://schemas.microsoft.com/office/drawing/2014/main" id="{3D030076-6404-43C0-897B-F18D884BEB8C}"/>
              </a:ext>
            </a:extLst>
          </p:cNvPr>
          <p:cNvSpPr>
            <a:spLocks noGrp="1"/>
          </p:cNvSpPr>
          <p:nvPr>
            <p:ph type="sldNum" idx="12"/>
          </p:nvPr>
        </p:nvSpPr>
        <p:spPr/>
        <p:txBody>
          <a:bodyPr/>
          <a:lstStyle/>
          <a:p>
            <a:pPr algn="r"/>
            <a:fld id="{00000000-1234-1234-1234-123412341234}" type="slidenum">
              <a:rPr lang="en-GB" smtClean="0"/>
              <a:pPr algn="r"/>
              <a:t>23</a:t>
            </a:fld>
            <a:endParaRPr lang="en-GB"/>
          </a:p>
        </p:txBody>
      </p:sp>
      <p:graphicFrame>
        <p:nvGraphicFramePr>
          <p:cNvPr id="8" name="Table 6">
            <a:extLst>
              <a:ext uri="{FF2B5EF4-FFF2-40B4-BE49-F238E27FC236}">
                <a16:creationId xmlns:a16="http://schemas.microsoft.com/office/drawing/2014/main" id="{3497E535-920F-401C-BE5D-03B31CF36FF0}"/>
              </a:ext>
            </a:extLst>
          </p:cNvPr>
          <p:cNvGraphicFramePr>
            <a:graphicFrameLocks/>
          </p:cNvGraphicFramePr>
          <p:nvPr>
            <p:extLst>
              <p:ext uri="{D42A27DB-BD31-4B8C-83A1-F6EECF244321}">
                <p14:modId xmlns:p14="http://schemas.microsoft.com/office/powerpoint/2010/main" val="1959137237"/>
              </p:ext>
            </p:extLst>
          </p:nvPr>
        </p:nvGraphicFramePr>
        <p:xfrm>
          <a:off x="302342" y="1172496"/>
          <a:ext cx="11658600" cy="5320378"/>
        </p:xfrm>
        <a:graphic>
          <a:graphicData uri="http://schemas.openxmlformats.org/drawingml/2006/table">
            <a:tbl>
              <a:tblPr firstRow="1" bandRow="1">
                <a:tableStyleId>{5940675A-B579-460E-94D1-54222C63F5DA}</a:tableStyleId>
              </a:tblPr>
              <a:tblGrid>
                <a:gridCol w="3886200">
                  <a:extLst>
                    <a:ext uri="{9D8B030D-6E8A-4147-A177-3AD203B41FA5}">
                      <a16:colId xmlns:a16="http://schemas.microsoft.com/office/drawing/2014/main" val="225143064"/>
                    </a:ext>
                  </a:extLst>
                </a:gridCol>
                <a:gridCol w="3886200">
                  <a:extLst>
                    <a:ext uri="{9D8B030D-6E8A-4147-A177-3AD203B41FA5}">
                      <a16:colId xmlns:a16="http://schemas.microsoft.com/office/drawing/2014/main" val="251581408"/>
                    </a:ext>
                  </a:extLst>
                </a:gridCol>
                <a:gridCol w="3886200">
                  <a:extLst>
                    <a:ext uri="{9D8B030D-6E8A-4147-A177-3AD203B41FA5}">
                      <a16:colId xmlns:a16="http://schemas.microsoft.com/office/drawing/2014/main" val="4166162723"/>
                    </a:ext>
                  </a:extLst>
                </a:gridCol>
              </a:tblGrid>
              <a:tr h="2660189">
                <a:tc>
                  <a:txBody>
                    <a:bodyPr/>
                    <a:lstStyle/>
                    <a:p>
                      <a:r>
                        <a:rPr lang="en-GB" u="sng" dirty="0"/>
                        <a:t>Name of Destination:</a:t>
                      </a:r>
                    </a:p>
                    <a:p>
                      <a:endParaRPr lang="en-GB" u="sng" dirty="0"/>
                    </a:p>
                    <a:p>
                      <a:endParaRPr lang="en-GB" u="none" dirty="0"/>
                    </a:p>
                    <a:p>
                      <a:endParaRPr lang="en-GB" u="none" dirty="0"/>
                    </a:p>
                    <a:p>
                      <a:r>
                        <a:rPr lang="en-GB" sz="1200" u="sng" dirty="0"/>
                        <a:t>Importance of </a:t>
                      </a:r>
                      <a:r>
                        <a:rPr lang="en-GB" sz="1200" u="sng" dirty="0" smtClean="0"/>
                        <a:t>“Facilities/Amenities” </a:t>
                      </a:r>
                      <a:r>
                        <a:rPr lang="en-GB" sz="1200" u="sng" dirty="0"/>
                        <a:t>to tourism there?</a:t>
                      </a:r>
                    </a:p>
                    <a:p>
                      <a:endParaRPr lang="en-GB" dirty="0"/>
                    </a:p>
                    <a:p>
                      <a:endParaRPr lang="en-GB" dirty="0"/>
                    </a:p>
                  </a:txBody>
                  <a:tcPr/>
                </a:tc>
                <a:tc>
                  <a:txBody>
                    <a:bodyPr/>
                    <a:lstStyle/>
                    <a:p>
                      <a:r>
                        <a:rPr lang="en-GB" dirty="0"/>
                        <a:t>1) </a:t>
                      </a:r>
                      <a:r>
                        <a:rPr lang="en-GB" dirty="0" smtClean="0"/>
                        <a:t>Transport/Communication</a:t>
                      </a:r>
                      <a:endParaRPr lang="en-GB" dirty="0"/>
                    </a:p>
                  </a:txBody>
                  <a:tcPr/>
                </a:tc>
                <a:tc>
                  <a:txBody>
                    <a:bodyPr/>
                    <a:lstStyle/>
                    <a:p>
                      <a:r>
                        <a:rPr lang="en-GB" dirty="0"/>
                        <a:t>2) </a:t>
                      </a:r>
                      <a:r>
                        <a:rPr lang="en-GB" dirty="0" smtClean="0"/>
                        <a:t>Accommodation</a:t>
                      </a:r>
                      <a:endParaRPr lang="en-GB" dirty="0"/>
                    </a:p>
                  </a:txBody>
                  <a:tcPr/>
                </a:tc>
                <a:extLst>
                  <a:ext uri="{0D108BD9-81ED-4DB2-BD59-A6C34878D82A}">
                    <a16:rowId xmlns:a16="http://schemas.microsoft.com/office/drawing/2014/main" val="2927547881"/>
                  </a:ext>
                </a:extLst>
              </a:tr>
              <a:tr h="2660189">
                <a:tc>
                  <a:txBody>
                    <a:bodyPr/>
                    <a:lstStyle/>
                    <a:p>
                      <a:r>
                        <a:rPr lang="en-GB" dirty="0"/>
                        <a:t>3) </a:t>
                      </a:r>
                      <a:r>
                        <a:rPr lang="en-GB" dirty="0" smtClean="0"/>
                        <a:t>Events &amp; Entertainment</a:t>
                      </a:r>
                      <a:endParaRPr lang="en-GB" dirty="0"/>
                    </a:p>
                  </a:txBody>
                  <a:tcPr/>
                </a:tc>
                <a:tc>
                  <a:txBody>
                    <a:bodyPr/>
                    <a:lstStyle/>
                    <a:p>
                      <a:r>
                        <a:rPr lang="en-GB" dirty="0"/>
                        <a:t>4) </a:t>
                      </a:r>
                      <a:r>
                        <a:rPr lang="en-GB" dirty="0" smtClean="0"/>
                        <a:t>Local Culture</a:t>
                      </a:r>
                      <a:endParaRPr lang="en-GB" dirty="0"/>
                    </a:p>
                  </a:txBody>
                  <a:tcPr/>
                </a:tc>
                <a:tc>
                  <a:txBody>
                    <a:bodyPr/>
                    <a:lstStyle/>
                    <a:p>
                      <a:r>
                        <a:rPr lang="en-GB" dirty="0"/>
                        <a:t>5</a:t>
                      </a:r>
                      <a:r>
                        <a:rPr lang="en-GB" dirty="0" smtClean="0"/>
                        <a:t>) Business/Leisure</a:t>
                      </a:r>
                      <a:r>
                        <a:rPr lang="en-GB" baseline="0" dirty="0" smtClean="0"/>
                        <a:t> Facilities</a:t>
                      </a:r>
                      <a:endParaRPr lang="en-GB" dirty="0"/>
                    </a:p>
                  </a:txBody>
                  <a:tcPr/>
                </a:tc>
                <a:extLst>
                  <a:ext uri="{0D108BD9-81ED-4DB2-BD59-A6C34878D82A}">
                    <a16:rowId xmlns:a16="http://schemas.microsoft.com/office/drawing/2014/main" val="2962598919"/>
                  </a:ext>
                </a:extLst>
              </a:tr>
            </a:tbl>
          </a:graphicData>
        </a:graphic>
      </p:graphicFrame>
    </p:spTree>
    <p:extLst>
      <p:ext uri="{BB962C8B-B14F-4D97-AF65-F5344CB8AC3E}">
        <p14:creationId xmlns:p14="http://schemas.microsoft.com/office/powerpoint/2010/main" val="20983415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24</a:t>
            </a:fld>
            <a:endParaRPr lang="ru-RU" dirty="0"/>
          </a:p>
        </p:txBody>
      </p:sp>
      <p:graphicFrame>
        <p:nvGraphicFramePr>
          <p:cNvPr id="6" name="Table 5"/>
          <p:cNvGraphicFramePr>
            <a:graphicFrameLocks noGrp="1"/>
          </p:cNvGraphicFramePr>
          <p:nvPr>
            <p:extLst>
              <p:ext uri="{D42A27DB-BD31-4B8C-83A1-F6EECF244321}">
                <p14:modId xmlns:p14="http://schemas.microsoft.com/office/powerpoint/2010/main" val="241096688"/>
              </p:ext>
            </p:extLst>
          </p:nvPr>
        </p:nvGraphicFramePr>
        <p:xfrm>
          <a:off x="902368" y="1609944"/>
          <a:ext cx="10697238" cy="4572000"/>
        </p:xfrm>
        <a:graphic>
          <a:graphicData uri="http://schemas.openxmlformats.org/drawingml/2006/table">
            <a:tbl>
              <a:tblPr firstRow="1" bandRow="1">
                <a:tableStyleId>{3B4B98B0-60AC-42C2-AFA5-B58CD77FA1E5}</a:tableStyleId>
              </a:tblPr>
              <a:tblGrid>
                <a:gridCol w="4469841">
                  <a:extLst>
                    <a:ext uri="{9D8B030D-6E8A-4147-A177-3AD203B41FA5}">
                      <a16:colId xmlns:a16="http://schemas.microsoft.com/office/drawing/2014/main" val="3035913022"/>
                    </a:ext>
                  </a:extLst>
                </a:gridCol>
                <a:gridCol w="6227397">
                  <a:extLst>
                    <a:ext uri="{9D8B030D-6E8A-4147-A177-3AD203B41FA5}">
                      <a16:colId xmlns:a16="http://schemas.microsoft.com/office/drawing/2014/main" val="2858331101"/>
                    </a:ext>
                  </a:extLst>
                </a:gridCol>
              </a:tblGrid>
              <a:tr h="370840">
                <a:tc>
                  <a:txBody>
                    <a:bodyPr/>
                    <a:lstStyle/>
                    <a:p>
                      <a:r>
                        <a:rPr lang="en-GB" sz="2400" dirty="0">
                          <a:solidFill>
                            <a:srgbClr val="0070C0"/>
                          </a:solidFill>
                        </a:rPr>
                        <a:t>Key Term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rgbClr val="0070C0"/>
                          </a:solidFill>
                        </a:rPr>
                        <a:t>Meaning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4233323"/>
                  </a:ext>
                </a:extLst>
              </a:tr>
              <a:tr h="370840">
                <a:tc>
                  <a:txBody>
                    <a:bodyPr/>
                    <a:lstStyle/>
                    <a:p>
                      <a:r>
                        <a:rPr lang="en-GB" sz="2400" dirty="0" smtClean="0">
                          <a:solidFill>
                            <a:srgbClr val="0070C0"/>
                          </a:solidFill>
                        </a:rPr>
                        <a:t>Facility</a:t>
                      </a:r>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737725"/>
                  </a:ext>
                </a:extLst>
              </a:tr>
              <a:tr h="370840">
                <a:tc>
                  <a:txBody>
                    <a:bodyPr/>
                    <a:lstStyle/>
                    <a:p>
                      <a:r>
                        <a:rPr lang="en-GB" sz="2400" dirty="0" smtClean="0">
                          <a:solidFill>
                            <a:srgbClr val="0070C0"/>
                          </a:solidFill>
                        </a:rPr>
                        <a:t>Amenity</a:t>
                      </a:r>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9444013"/>
                  </a:ext>
                </a:extLst>
              </a:tr>
              <a:tr h="370840">
                <a:tc>
                  <a:txBody>
                    <a:bodyPr/>
                    <a:lstStyle/>
                    <a:p>
                      <a:r>
                        <a:rPr lang="en-GB" sz="2400" dirty="0" smtClean="0">
                          <a:solidFill>
                            <a:srgbClr val="0070C0"/>
                          </a:solidFill>
                        </a:rPr>
                        <a:t>Infrastructure</a:t>
                      </a:r>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284048"/>
                  </a:ext>
                </a:extLst>
              </a:tr>
              <a:tr h="370840">
                <a:tc>
                  <a:txBody>
                    <a:bodyPr/>
                    <a:lstStyle/>
                    <a:p>
                      <a:r>
                        <a:rPr lang="en-GB" sz="2400" dirty="0" smtClean="0">
                          <a:solidFill>
                            <a:srgbClr val="0070C0"/>
                          </a:solidFill>
                        </a:rPr>
                        <a:t>Internal Flights</a:t>
                      </a:r>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24281"/>
                  </a:ext>
                </a:extLst>
              </a:tr>
              <a:tr h="370840">
                <a:tc>
                  <a:txBody>
                    <a:bodyPr/>
                    <a:lstStyle/>
                    <a:p>
                      <a:r>
                        <a:rPr lang="en-GB" sz="2400" dirty="0" smtClean="0">
                          <a:solidFill>
                            <a:srgbClr val="0070C0"/>
                          </a:solidFill>
                        </a:rPr>
                        <a:t>Serviced</a:t>
                      </a:r>
                      <a:r>
                        <a:rPr lang="en-GB" sz="2400" baseline="0" dirty="0" smtClean="0">
                          <a:solidFill>
                            <a:srgbClr val="0070C0"/>
                          </a:solidFill>
                        </a:rPr>
                        <a:t> Accommodation</a:t>
                      </a:r>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3181114"/>
                  </a:ext>
                </a:extLst>
              </a:tr>
              <a:tr h="370840">
                <a:tc>
                  <a:txBody>
                    <a:bodyPr/>
                    <a:lstStyle/>
                    <a:p>
                      <a:r>
                        <a:rPr lang="en-GB" sz="2400" dirty="0" smtClean="0">
                          <a:solidFill>
                            <a:srgbClr val="0070C0"/>
                          </a:solidFill>
                        </a:rPr>
                        <a:t>Non-Serviced Accommodation</a:t>
                      </a:r>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7750148"/>
                  </a:ext>
                </a:extLst>
              </a:tr>
              <a:tr h="370840">
                <a:tc>
                  <a:txBody>
                    <a:bodyPr/>
                    <a:lstStyle/>
                    <a:p>
                      <a:r>
                        <a:rPr lang="en-GB" sz="2400" dirty="0" smtClean="0">
                          <a:solidFill>
                            <a:srgbClr val="0070C0"/>
                          </a:solidFill>
                        </a:rPr>
                        <a:t>Village Home-stays</a:t>
                      </a:r>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9670658"/>
                  </a:ext>
                </a:extLst>
              </a:tr>
              <a:tr h="370840">
                <a:tc>
                  <a:txBody>
                    <a:bodyPr/>
                    <a:lstStyle/>
                    <a:p>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4653905"/>
                  </a:ext>
                </a:extLst>
              </a:tr>
              <a:tr h="370840">
                <a:tc>
                  <a:txBody>
                    <a:bodyPr/>
                    <a:lstStyle/>
                    <a:p>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2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5250054"/>
                  </a:ext>
                </a:extLst>
              </a:tr>
            </a:tbl>
          </a:graphicData>
        </a:graphic>
      </p:graphicFrame>
      <p:sp>
        <p:nvSpPr>
          <p:cNvPr id="7" name="TextBox 6"/>
          <p:cNvSpPr txBox="1"/>
          <p:nvPr/>
        </p:nvSpPr>
        <p:spPr>
          <a:xfrm>
            <a:off x="902368" y="577516"/>
            <a:ext cx="8073190" cy="707886"/>
          </a:xfrm>
          <a:prstGeom prst="rect">
            <a:avLst/>
          </a:prstGeom>
          <a:noFill/>
        </p:spPr>
        <p:txBody>
          <a:bodyPr wrap="square" rtlCol="0">
            <a:spAutoFit/>
          </a:bodyPr>
          <a:lstStyle/>
          <a:p>
            <a:r>
              <a:rPr lang="en-GB" sz="4000" b="1" u="sng" dirty="0">
                <a:gradFill>
                  <a:gsLst>
                    <a:gs pos="0">
                      <a:srgbClr val="008EDC"/>
                    </a:gs>
                    <a:gs pos="100000">
                      <a:srgbClr val="D30F64"/>
                    </a:gs>
                  </a:gsLst>
                  <a:lin ang="0" scaled="1"/>
                </a:gradFill>
                <a:latin typeface="Century Gothic"/>
                <a:ea typeface="+mj-ea"/>
                <a:cs typeface="+mj-cs"/>
              </a:rPr>
              <a:t>Key Terms – </a:t>
            </a:r>
            <a:r>
              <a:rPr lang="en-GB" sz="4000" b="1" u="sng" dirty="0" smtClean="0">
                <a:gradFill>
                  <a:gsLst>
                    <a:gs pos="0">
                      <a:srgbClr val="008EDC"/>
                    </a:gs>
                    <a:gs pos="100000">
                      <a:srgbClr val="D30F64"/>
                    </a:gs>
                  </a:gsLst>
                  <a:lin ang="0" scaled="1"/>
                </a:gradFill>
                <a:latin typeface="Century Gothic"/>
                <a:ea typeface="+mj-ea"/>
                <a:cs typeface="+mj-cs"/>
              </a:rPr>
              <a:t>Facilities/Amenities</a:t>
            </a:r>
            <a:endParaRPr lang="en-GB" u="sng" dirty="0"/>
          </a:p>
        </p:txBody>
      </p:sp>
    </p:spTree>
    <p:extLst>
      <p:ext uri="{BB962C8B-B14F-4D97-AF65-F5344CB8AC3E}">
        <p14:creationId xmlns:p14="http://schemas.microsoft.com/office/powerpoint/2010/main" val="2746290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DE29B3-D5FF-478A-848A-934E75A49FD3}"/>
              </a:ext>
            </a:extLst>
          </p:cNvPr>
          <p:cNvSpPr>
            <a:spLocks noGrp="1"/>
          </p:cNvSpPr>
          <p:nvPr>
            <p:ph type="sldNum" sz="quarter" idx="12"/>
          </p:nvPr>
        </p:nvSpPr>
        <p:spPr/>
        <p:txBody>
          <a:bodyPr/>
          <a:lstStyle/>
          <a:p>
            <a:fld id="{D495E168-DA5E-4888-8D8A-92B118324C14}" type="slidenum">
              <a:rPr lang="ru-RU" smtClean="0"/>
              <a:pPr/>
              <a:t>25</a:t>
            </a:fld>
            <a:endParaRPr lang="ru-RU" dirty="0"/>
          </a:p>
        </p:txBody>
      </p:sp>
      <p:sp>
        <p:nvSpPr>
          <p:cNvPr id="2" name="TextBox 1"/>
          <p:cNvSpPr txBox="1"/>
          <p:nvPr/>
        </p:nvSpPr>
        <p:spPr>
          <a:xfrm>
            <a:off x="2613991" y="5953539"/>
            <a:ext cx="6798366" cy="369332"/>
          </a:xfrm>
          <a:prstGeom prst="rect">
            <a:avLst/>
          </a:prstGeom>
          <a:noFill/>
        </p:spPr>
        <p:txBody>
          <a:bodyPr wrap="square" rtlCol="0">
            <a:spAutoFit/>
          </a:bodyPr>
          <a:lstStyle/>
          <a:p>
            <a:r>
              <a:rPr lang="en-GB" dirty="0"/>
              <a:t>Complete any unfinished work for homework, upload to Teams. </a:t>
            </a:r>
          </a:p>
        </p:txBody>
      </p:sp>
      <p:pic>
        <p:nvPicPr>
          <p:cNvPr id="5" name="Picture Placeholder 4"/>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15675" b="15675"/>
          <a:stretch>
            <a:fillRect/>
          </a:stretch>
        </p:blipFill>
        <p:spPr>
          <a:xfrm>
            <a:off x="127000" y="0"/>
            <a:ext cx="11874500" cy="5425056"/>
          </a:xfrm>
        </p:spPr>
      </p:pic>
    </p:spTree>
    <p:extLst>
      <p:ext uri="{BB962C8B-B14F-4D97-AF65-F5344CB8AC3E}">
        <p14:creationId xmlns:p14="http://schemas.microsoft.com/office/powerpoint/2010/main" val="1935360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5CD7F0-045C-401C-963B-96D177CA17A0}"/>
              </a:ext>
            </a:extLst>
          </p:cNvPr>
          <p:cNvSpPr>
            <a:spLocks noGrp="1"/>
          </p:cNvSpPr>
          <p:nvPr>
            <p:ph type="sldNum" sz="quarter" idx="12"/>
          </p:nvPr>
        </p:nvSpPr>
        <p:spPr/>
        <p:txBody>
          <a:bodyPr/>
          <a:lstStyle/>
          <a:p>
            <a:fld id="{D495E168-DA5E-4888-8D8A-92B118324C14}" type="slidenum">
              <a:rPr lang="ru-RU" smtClean="0"/>
              <a:t>3</a:t>
            </a:fld>
            <a:endParaRPr lang="ru-RU" dirty="0"/>
          </a:p>
        </p:txBody>
      </p:sp>
      <p:graphicFrame>
        <p:nvGraphicFramePr>
          <p:cNvPr id="6" name="Table 6">
            <a:extLst>
              <a:ext uri="{FF2B5EF4-FFF2-40B4-BE49-F238E27FC236}">
                <a16:creationId xmlns:a16="http://schemas.microsoft.com/office/drawing/2014/main" id="{FB545B90-E1E5-4405-8CCC-7B67BFDE9DCF}"/>
              </a:ext>
            </a:extLst>
          </p:cNvPr>
          <p:cNvGraphicFramePr>
            <a:graphicFrameLocks noGrp="1"/>
          </p:cNvGraphicFramePr>
          <p:nvPr>
            <p:ph idx="1"/>
            <p:extLst>
              <p:ext uri="{D42A27DB-BD31-4B8C-83A1-F6EECF244321}">
                <p14:modId xmlns:p14="http://schemas.microsoft.com/office/powerpoint/2010/main" val="3993486101"/>
              </p:ext>
            </p:extLst>
          </p:nvPr>
        </p:nvGraphicFramePr>
        <p:xfrm>
          <a:off x="270024" y="1086234"/>
          <a:ext cx="11568079" cy="5308432"/>
        </p:xfrm>
        <a:graphic>
          <a:graphicData uri="http://schemas.openxmlformats.org/drawingml/2006/table">
            <a:tbl>
              <a:tblPr firstRow="1" bandRow="1">
                <a:tableStyleId>{69012ECD-51FC-41F1-AA8D-1B2483CD663E}</a:tableStyleId>
              </a:tblPr>
              <a:tblGrid>
                <a:gridCol w="2905828">
                  <a:extLst>
                    <a:ext uri="{9D8B030D-6E8A-4147-A177-3AD203B41FA5}">
                      <a16:colId xmlns:a16="http://schemas.microsoft.com/office/drawing/2014/main" val="3133321048"/>
                    </a:ext>
                  </a:extLst>
                </a:gridCol>
                <a:gridCol w="2894748">
                  <a:extLst>
                    <a:ext uri="{9D8B030D-6E8A-4147-A177-3AD203B41FA5}">
                      <a16:colId xmlns:a16="http://schemas.microsoft.com/office/drawing/2014/main" val="312103350"/>
                    </a:ext>
                  </a:extLst>
                </a:gridCol>
                <a:gridCol w="1892300">
                  <a:extLst>
                    <a:ext uri="{9D8B030D-6E8A-4147-A177-3AD203B41FA5}">
                      <a16:colId xmlns:a16="http://schemas.microsoft.com/office/drawing/2014/main" val="3000483233"/>
                    </a:ext>
                  </a:extLst>
                </a:gridCol>
                <a:gridCol w="3875203">
                  <a:extLst>
                    <a:ext uri="{9D8B030D-6E8A-4147-A177-3AD203B41FA5}">
                      <a16:colId xmlns:a16="http://schemas.microsoft.com/office/drawing/2014/main" val="3238067367"/>
                    </a:ext>
                  </a:extLst>
                </a:gridCol>
              </a:tblGrid>
              <a:tr h="663554">
                <a:tc gridSpan="2">
                  <a:txBody>
                    <a:bodyPr/>
                    <a:lstStyle/>
                    <a:p>
                      <a:pPr algn="ctr"/>
                      <a:r>
                        <a:rPr lang="en-GB" dirty="0" smtClean="0"/>
                        <a:t>TYPE</a:t>
                      </a:r>
                      <a:endParaRPr lang="en-GB" dirty="0"/>
                    </a:p>
                  </a:txBody>
                  <a:tcPr/>
                </a:tc>
                <a:tc hMerge="1">
                  <a:txBody>
                    <a:bodyPr/>
                    <a:lstStyle/>
                    <a:p>
                      <a:pPr algn="ctr"/>
                      <a:endParaRPr lang="en-GB" dirty="0"/>
                    </a:p>
                  </a:txBody>
                  <a:tcPr/>
                </a:tc>
                <a:tc gridSpan="2">
                  <a:txBody>
                    <a:bodyPr/>
                    <a:lstStyle/>
                    <a:p>
                      <a:pPr algn="ctr"/>
                      <a:r>
                        <a:rPr lang="en-GB" dirty="0" smtClean="0"/>
                        <a:t>IMPORTANCE TO TOURSIM</a:t>
                      </a:r>
                      <a:endParaRPr lang="en-GB" dirty="0"/>
                    </a:p>
                  </a:txBody>
                  <a:tcPr/>
                </a:tc>
                <a:tc hMerge="1">
                  <a:txBody>
                    <a:bodyPr/>
                    <a:lstStyle/>
                    <a:p>
                      <a:pPr algn="ctr"/>
                      <a:endParaRPr lang="en-GB" dirty="0"/>
                    </a:p>
                  </a:txBody>
                  <a:tcPr/>
                </a:tc>
                <a:extLst>
                  <a:ext uri="{0D108BD9-81ED-4DB2-BD59-A6C34878D82A}">
                    <a16:rowId xmlns:a16="http://schemas.microsoft.com/office/drawing/2014/main" val="181546805"/>
                  </a:ext>
                </a:extLst>
              </a:tr>
              <a:tr h="663554">
                <a:tc>
                  <a:txBody>
                    <a:bodyPr/>
                    <a:lstStyle/>
                    <a:p>
                      <a:r>
                        <a:rPr lang="en-GB" dirty="0"/>
                        <a:t>a)</a:t>
                      </a:r>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67316016"/>
                  </a:ext>
                </a:extLst>
              </a:tr>
              <a:tr h="663554">
                <a:tc>
                  <a:txBody>
                    <a:bodyPr/>
                    <a:lstStyle/>
                    <a:p>
                      <a:r>
                        <a:rPr lang="en-GB" dirty="0"/>
                        <a:t>b)</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969620778"/>
                  </a:ext>
                </a:extLst>
              </a:tr>
              <a:tr h="663554">
                <a:tc>
                  <a:txBody>
                    <a:bodyPr/>
                    <a:lstStyle/>
                    <a:p>
                      <a:r>
                        <a:rPr lang="en-GB" dirty="0"/>
                        <a:t>c)</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565730264"/>
                  </a:ext>
                </a:extLst>
              </a:tr>
              <a:tr h="663554">
                <a:tc>
                  <a:txBody>
                    <a:bodyPr/>
                    <a:lstStyle/>
                    <a:p>
                      <a:r>
                        <a:rPr lang="en-GB" dirty="0"/>
                        <a:t>d)</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806921808"/>
                  </a:ext>
                </a:extLst>
              </a:tr>
              <a:tr h="663554">
                <a:tc>
                  <a:txBody>
                    <a:bodyPr/>
                    <a:lstStyle/>
                    <a:p>
                      <a:r>
                        <a:rPr lang="en-GB" dirty="0"/>
                        <a:t>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834134017"/>
                  </a:ext>
                </a:extLst>
              </a:tr>
              <a:tr h="663554">
                <a:tc>
                  <a:txBody>
                    <a:bodyPr/>
                    <a:lstStyle/>
                    <a:p>
                      <a:r>
                        <a:rPr lang="en-GB" dirty="0"/>
                        <a:t>f)</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4153668785"/>
                  </a:ext>
                </a:extLst>
              </a:tr>
              <a:tr h="663554">
                <a:tc>
                  <a:txBody>
                    <a:bodyPr/>
                    <a:lstStyle/>
                    <a:p>
                      <a:r>
                        <a:rPr lang="en-GB" dirty="0"/>
                        <a:t>g)</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754035094"/>
                  </a:ext>
                </a:extLst>
              </a:tr>
            </a:tbl>
          </a:graphicData>
        </a:graphic>
      </p:graphicFrame>
      <p:sp>
        <p:nvSpPr>
          <p:cNvPr id="5" name="Title 4">
            <a:extLst>
              <a:ext uri="{FF2B5EF4-FFF2-40B4-BE49-F238E27FC236}">
                <a16:creationId xmlns:a16="http://schemas.microsoft.com/office/drawing/2014/main" id="{AF129F63-0BCA-4C7D-A905-105ECFA39F35}"/>
              </a:ext>
            </a:extLst>
          </p:cNvPr>
          <p:cNvSpPr>
            <a:spLocks noGrp="1"/>
          </p:cNvSpPr>
          <p:nvPr>
            <p:ph type="title"/>
          </p:nvPr>
        </p:nvSpPr>
        <p:spPr>
          <a:xfrm>
            <a:off x="838200" y="365126"/>
            <a:ext cx="9050518" cy="365167"/>
          </a:xfrm>
        </p:spPr>
        <p:txBody>
          <a:bodyPr>
            <a:normAutofit fontScale="90000"/>
          </a:bodyPr>
          <a:lstStyle/>
          <a:p>
            <a:pPr algn="ctr"/>
            <a:r>
              <a:rPr lang="en-GB" dirty="0"/>
              <a:t>STARTER: </a:t>
            </a:r>
            <a:r>
              <a:rPr lang="en-GB" dirty="0" smtClean="0"/>
              <a:t>FACILITIES/AMENITIES</a:t>
            </a:r>
            <a:endParaRPr lang="en-GB" dirty="0"/>
          </a:p>
        </p:txBody>
      </p:sp>
    </p:spTree>
    <p:extLst>
      <p:ext uri="{BB962C8B-B14F-4D97-AF65-F5344CB8AC3E}">
        <p14:creationId xmlns:p14="http://schemas.microsoft.com/office/powerpoint/2010/main" val="2771142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4</a:t>
            </a:fld>
            <a:endParaRPr lang="ru-RU" dirty="0"/>
          </a:p>
        </p:txBody>
      </p:sp>
      <p:sp>
        <p:nvSpPr>
          <p:cNvPr id="5" name="Title 4"/>
          <p:cNvSpPr>
            <a:spLocks noGrp="1"/>
          </p:cNvSpPr>
          <p:nvPr>
            <p:ph type="title"/>
          </p:nvPr>
        </p:nvSpPr>
        <p:spPr/>
        <p:txBody>
          <a:bodyPr/>
          <a:lstStyle/>
          <a:p>
            <a:r>
              <a:rPr lang="en-GB" dirty="0" smtClean="0"/>
              <a:t>Facilities/Amenities – </a:t>
            </a:r>
            <a:r>
              <a:rPr lang="en-GB" dirty="0"/>
              <a:t>a)</a:t>
            </a:r>
          </a:p>
        </p:txBody>
      </p:sp>
      <p:pic>
        <p:nvPicPr>
          <p:cNvPr id="4" name="Content Placeholder 3"/>
          <p:cNvPicPr>
            <a:picLocks noGrp="1" noChangeAspect="1"/>
          </p:cNvPicPr>
          <p:nvPr>
            <p:ph idx="1"/>
          </p:nvPr>
        </p:nvPicPr>
        <p:blipFill>
          <a:blip r:embed="rId2"/>
          <a:stretch>
            <a:fillRect/>
          </a:stretch>
        </p:blipFill>
        <p:spPr>
          <a:xfrm>
            <a:off x="2754311" y="2012156"/>
            <a:ext cx="5903465" cy="3928488"/>
          </a:xfrm>
          <a:prstGeom prst="rect">
            <a:avLst/>
          </a:prstGeom>
        </p:spPr>
      </p:pic>
    </p:spTree>
    <p:extLst>
      <p:ext uri="{BB962C8B-B14F-4D97-AF65-F5344CB8AC3E}">
        <p14:creationId xmlns:p14="http://schemas.microsoft.com/office/powerpoint/2010/main" val="241819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5</a:t>
            </a:fld>
            <a:endParaRPr lang="ru-RU" dirty="0"/>
          </a:p>
        </p:txBody>
      </p:sp>
      <p:sp>
        <p:nvSpPr>
          <p:cNvPr id="5" name="Title 4"/>
          <p:cNvSpPr>
            <a:spLocks noGrp="1"/>
          </p:cNvSpPr>
          <p:nvPr>
            <p:ph type="title"/>
          </p:nvPr>
        </p:nvSpPr>
        <p:spPr/>
        <p:txBody>
          <a:bodyPr/>
          <a:lstStyle/>
          <a:p>
            <a:r>
              <a:rPr lang="en-GB" dirty="0" smtClean="0"/>
              <a:t>Facilities/Amenities – </a:t>
            </a:r>
            <a:r>
              <a:rPr lang="en-GB" dirty="0"/>
              <a:t>b</a:t>
            </a:r>
            <a:r>
              <a:rPr lang="en-GB" dirty="0" smtClean="0"/>
              <a:t>)</a:t>
            </a:r>
            <a:endParaRPr lang="en-GB" dirty="0"/>
          </a:p>
        </p:txBody>
      </p:sp>
      <p:pic>
        <p:nvPicPr>
          <p:cNvPr id="10" name="Content Placeholder 9"/>
          <p:cNvPicPr>
            <a:picLocks noGrp="1" noChangeAspect="1"/>
          </p:cNvPicPr>
          <p:nvPr>
            <p:ph idx="1"/>
          </p:nvPr>
        </p:nvPicPr>
        <p:blipFill>
          <a:blip r:embed="rId2"/>
          <a:stretch>
            <a:fillRect/>
          </a:stretch>
        </p:blipFill>
        <p:spPr>
          <a:xfrm>
            <a:off x="2578100" y="2143735"/>
            <a:ext cx="6068347" cy="4038209"/>
          </a:xfrm>
          <a:prstGeom prst="rect">
            <a:avLst/>
          </a:prstGeom>
        </p:spPr>
      </p:pic>
    </p:spTree>
    <p:extLst>
      <p:ext uri="{BB962C8B-B14F-4D97-AF65-F5344CB8AC3E}">
        <p14:creationId xmlns:p14="http://schemas.microsoft.com/office/powerpoint/2010/main" val="408531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6</a:t>
            </a:fld>
            <a:endParaRPr lang="ru-RU" dirty="0"/>
          </a:p>
        </p:txBody>
      </p:sp>
      <p:sp>
        <p:nvSpPr>
          <p:cNvPr id="5" name="Title 4"/>
          <p:cNvSpPr>
            <a:spLocks noGrp="1"/>
          </p:cNvSpPr>
          <p:nvPr>
            <p:ph type="title"/>
          </p:nvPr>
        </p:nvSpPr>
        <p:spPr/>
        <p:txBody>
          <a:bodyPr/>
          <a:lstStyle/>
          <a:p>
            <a:r>
              <a:rPr lang="en-GB" dirty="0" smtClean="0"/>
              <a:t>Facilities/Amenities – </a:t>
            </a:r>
            <a:r>
              <a:rPr lang="en-GB" dirty="0"/>
              <a:t>c</a:t>
            </a:r>
            <a:r>
              <a:rPr lang="en-GB" dirty="0" smtClean="0"/>
              <a:t>)</a:t>
            </a:r>
            <a:endParaRPr lang="en-GB" dirty="0"/>
          </a:p>
        </p:txBody>
      </p:sp>
      <p:pic>
        <p:nvPicPr>
          <p:cNvPr id="4" name="Content Placeholder 3"/>
          <p:cNvPicPr>
            <a:picLocks noGrp="1" noChangeAspect="1"/>
          </p:cNvPicPr>
          <p:nvPr>
            <p:ph idx="1"/>
          </p:nvPr>
        </p:nvPicPr>
        <p:blipFill>
          <a:blip r:embed="rId2"/>
          <a:stretch>
            <a:fillRect/>
          </a:stretch>
        </p:blipFill>
        <p:spPr>
          <a:xfrm>
            <a:off x="2120900" y="1974978"/>
            <a:ext cx="7038539" cy="4079966"/>
          </a:xfrm>
          <a:prstGeom prst="rect">
            <a:avLst/>
          </a:prstGeom>
        </p:spPr>
      </p:pic>
    </p:spTree>
    <p:extLst>
      <p:ext uri="{BB962C8B-B14F-4D97-AF65-F5344CB8AC3E}">
        <p14:creationId xmlns:p14="http://schemas.microsoft.com/office/powerpoint/2010/main" val="3735851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7</a:t>
            </a:fld>
            <a:endParaRPr lang="ru-RU" dirty="0"/>
          </a:p>
        </p:txBody>
      </p:sp>
      <p:sp>
        <p:nvSpPr>
          <p:cNvPr id="5" name="Title 4"/>
          <p:cNvSpPr>
            <a:spLocks noGrp="1"/>
          </p:cNvSpPr>
          <p:nvPr>
            <p:ph type="title"/>
          </p:nvPr>
        </p:nvSpPr>
        <p:spPr/>
        <p:txBody>
          <a:bodyPr/>
          <a:lstStyle/>
          <a:p>
            <a:r>
              <a:rPr lang="en-GB" dirty="0" smtClean="0"/>
              <a:t>Facilities/Amenities – </a:t>
            </a:r>
            <a:r>
              <a:rPr lang="en-GB" dirty="0"/>
              <a:t>d</a:t>
            </a:r>
            <a:r>
              <a:rPr lang="en-GB" dirty="0" smtClean="0"/>
              <a:t>)</a:t>
            </a:r>
            <a:endParaRPr lang="en-GB" dirty="0"/>
          </a:p>
        </p:txBody>
      </p:sp>
      <p:pic>
        <p:nvPicPr>
          <p:cNvPr id="8" name="Content Placeholder 7"/>
          <p:cNvPicPr>
            <a:picLocks noGrp="1" noChangeAspect="1"/>
          </p:cNvPicPr>
          <p:nvPr>
            <p:ph idx="1"/>
          </p:nvPr>
        </p:nvPicPr>
        <p:blipFill>
          <a:blip r:embed="rId2"/>
          <a:stretch>
            <a:fillRect/>
          </a:stretch>
        </p:blipFill>
        <p:spPr>
          <a:xfrm>
            <a:off x="2413000" y="2145958"/>
            <a:ext cx="6619017" cy="4035986"/>
          </a:xfrm>
          <a:prstGeom prst="rect">
            <a:avLst/>
          </a:prstGeom>
        </p:spPr>
      </p:pic>
    </p:spTree>
    <p:extLst>
      <p:ext uri="{BB962C8B-B14F-4D97-AF65-F5344CB8AC3E}">
        <p14:creationId xmlns:p14="http://schemas.microsoft.com/office/powerpoint/2010/main" val="377238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8</a:t>
            </a:fld>
            <a:endParaRPr lang="ru-RU" dirty="0"/>
          </a:p>
        </p:txBody>
      </p:sp>
      <p:sp>
        <p:nvSpPr>
          <p:cNvPr id="5" name="Title 4"/>
          <p:cNvSpPr>
            <a:spLocks noGrp="1"/>
          </p:cNvSpPr>
          <p:nvPr>
            <p:ph type="title"/>
          </p:nvPr>
        </p:nvSpPr>
        <p:spPr>
          <a:xfrm>
            <a:off x="736600" y="377826"/>
            <a:ext cx="9050518" cy="945498"/>
          </a:xfrm>
        </p:spPr>
        <p:txBody>
          <a:bodyPr/>
          <a:lstStyle/>
          <a:p>
            <a:r>
              <a:rPr lang="en-GB" dirty="0" smtClean="0"/>
              <a:t>Facilities/Amenities – </a:t>
            </a:r>
            <a:r>
              <a:rPr lang="en-GB" dirty="0"/>
              <a:t>e</a:t>
            </a:r>
            <a:r>
              <a:rPr lang="en-GB" dirty="0" smtClean="0"/>
              <a:t>)</a:t>
            </a:r>
            <a:endParaRPr lang="en-GB" dirty="0"/>
          </a:p>
        </p:txBody>
      </p:sp>
      <p:pic>
        <p:nvPicPr>
          <p:cNvPr id="4" name="Content Placeholder 3"/>
          <p:cNvPicPr>
            <a:picLocks noGrp="1" noChangeAspect="1"/>
          </p:cNvPicPr>
          <p:nvPr>
            <p:ph idx="1"/>
          </p:nvPr>
        </p:nvPicPr>
        <p:blipFill>
          <a:blip r:embed="rId2"/>
          <a:stretch>
            <a:fillRect/>
          </a:stretch>
        </p:blipFill>
        <p:spPr>
          <a:xfrm>
            <a:off x="2254249" y="2058194"/>
            <a:ext cx="7028939" cy="3936206"/>
          </a:xfrm>
          <a:prstGeom prst="rect">
            <a:avLst/>
          </a:prstGeom>
        </p:spPr>
      </p:pic>
    </p:spTree>
    <p:extLst>
      <p:ext uri="{BB962C8B-B14F-4D97-AF65-F5344CB8AC3E}">
        <p14:creationId xmlns:p14="http://schemas.microsoft.com/office/powerpoint/2010/main" val="1208365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495E168-DA5E-4888-8D8A-92B118324C14}" type="slidenum">
              <a:rPr lang="ru-RU" smtClean="0"/>
              <a:t>9</a:t>
            </a:fld>
            <a:endParaRPr lang="ru-RU" dirty="0"/>
          </a:p>
        </p:txBody>
      </p:sp>
      <p:sp>
        <p:nvSpPr>
          <p:cNvPr id="5" name="Title 4"/>
          <p:cNvSpPr>
            <a:spLocks noGrp="1"/>
          </p:cNvSpPr>
          <p:nvPr>
            <p:ph type="title"/>
          </p:nvPr>
        </p:nvSpPr>
        <p:spPr/>
        <p:txBody>
          <a:bodyPr/>
          <a:lstStyle/>
          <a:p>
            <a:r>
              <a:rPr lang="en-GB" dirty="0" smtClean="0"/>
              <a:t>Facilities/Amenities – </a:t>
            </a:r>
            <a:r>
              <a:rPr lang="en-GB" dirty="0"/>
              <a:t>f)</a:t>
            </a:r>
          </a:p>
        </p:txBody>
      </p:sp>
      <p:pic>
        <p:nvPicPr>
          <p:cNvPr id="7" name="Content Placeholder 6"/>
          <p:cNvPicPr>
            <a:picLocks noGrp="1" noChangeAspect="1"/>
          </p:cNvPicPr>
          <p:nvPr>
            <p:ph idx="1"/>
          </p:nvPr>
        </p:nvPicPr>
        <p:blipFill>
          <a:blip r:embed="rId2"/>
          <a:stretch>
            <a:fillRect/>
          </a:stretch>
        </p:blipFill>
        <p:spPr>
          <a:xfrm>
            <a:off x="2514599" y="2117150"/>
            <a:ext cx="6759649" cy="3882231"/>
          </a:xfrm>
          <a:prstGeom prst="rect">
            <a:avLst/>
          </a:prstGeom>
        </p:spPr>
      </p:pic>
    </p:spTree>
    <p:extLst>
      <p:ext uri="{BB962C8B-B14F-4D97-AF65-F5344CB8AC3E}">
        <p14:creationId xmlns:p14="http://schemas.microsoft.com/office/powerpoint/2010/main" val="2807936762"/>
      </p:ext>
    </p:extLst>
  </p:cSld>
  <p:clrMapOvr>
    <a:masterClrMapping/>
  </p:clrMapOvr>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NBPL_Fun_MO - v6" id="{A0D08BF4-A6B2-4810-A990-861B25D0A27E}" vid="{9CA1A813-01EE-4EED-9E0D-BBBA258A4E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024DF7-0783-4549-86B7-A48B29FBA9C2}">
  <ds:schemaRefs>
    <ds:schemaRef ds:uri="http://purl.org/dc/dcmitype/"/>
    <ds:schemaRef ds:uri="6dc4bcd6-49db-4c07-9060-8acfc67cef9f"/>
    <ds:schemaRef ds:uri="http://schemas.microsoft.com/office/infopath/2007/PartnerControl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schemas.microsoft.com/sharepoint/v3"/>
    <ds:schemaRef ds:uri="fb0879af-3eba-417a-a55a-ffe6dcd6ca77"/>
    <ds:schemaRef ds:uri="http://purl.org/dc/terms/"/>
  </ds:schemaRefs>
</ds:datastoreItem>
</file>

<file path=customXml/itemProps3.xml><?xml version="1.0" encoding="utf-8"?>
<ds:datastoreItem xmlns:ds="http://schemas.openxmlformats.org/officeDocument/2006/customXml" ds:itemID="{750F309C-DE10-4641-9043-BB7E781AC4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1310</Words>
  <Application>Microsoft Office PowerPoint</Application>
  <PresentationFormat>Widescreen</PresentationFormat>
  <Paragraphs>206</Paragraphs>
  <Slides>25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Century Gothic</vt:lpstr>
      <vt:lpstr>Comic Sans MS</vt:lpstr>
      <vt:lpstr>Rockwell</vt:lpstr>
      <vt:lpstr>Wingdings</vt:lpstr>
      <vt:lpstr>Office Theme</vt:lpstr>
      <vt:lpstr>A2: Features and Appeal of Destinations</vt:lpstr>
      <vt:lpstr>STARTER…</vt:lpstr>
      <vt:lpstr>STARTER: FACILITIES/AMENITIES</vt:lpstr>
      <vt:lpstr>Facilities/Amenities – a)</vt:lpstr>
      <vt:lpstr>Facilities/Amenities – b)</vt:lpstr>
      <vt:lpstr>Facilities/Amenities – c)</vt:lpstr>
      <vt:lpstr>Facilities/Amenities – d)</vt:lpstr>
      <vt:lpstr>Facilities/Amenities – e)</vt:lpstr>
      <vt:lpstr>Facilities/Amenities – f)</vt:lpstr>
      <vt:lpstr>Facilities/Amenities – g)</vt:lpstr>
      <vt:lpstr>FACILITIES/AMENITIES - Notes</vt:lpstr>
      <vt:lpstr>Facilities/Amenities- Introduction</vt:lpstr>
      <vt:lpstr>1) TRANSPORT/COMMUNICATION (Infrastructure)</vt:lpstr>
      <vt:lpstr>1) TRANSPORT/COMMUNICATION</vt:lpstr>
      <vt:lpstr>1) TRANSPORT/COMMUNICATION</vt:lpstr>
      <vt:lpstr>2) ACCOMMODATION</vt:lpstr>
      <vt:lpstr>2) ACCOMMODATION</vt:lpstr>
      <vt:lpstr>3) EVENTS &amp; ENTERTAINMENT</vt:lpstr>
      <vt:lpstr>3) EVENTS &amp; ENTERTAINMENT</vt:lpstr>
      <vt:lpstr>4) LOCAL CULTURE </vt:lpstr>
      <vt:lpstr>5) FACILITIES FOR BUSINESS/LEISURE </vt:lpstr>
      <vt:lpstr>Facilities/Amenities - Destination Research</vt:lpstr>
      <vt:lpstr>Destination Research – Facilities/Amenities</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2021-05-25T12:43:44Z</dcterms:created>
  <dcterms:modified xsi:type="dcterms:W3CDTF">2021-06-09T11:21:50Z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