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9"/>
  </p:notesMasterIdLst>
  <p:handoutMasterIdLst>
    <p:handoutMasterId r:id="rId30"/>
  </p:handoutMasterIdLst>
  <p:sldIdLst>
    <p:sldId id="266" r:id="rId5"/>
    <p:sldId id="273" r:id="rId6"/>
    <p:sldId id="274" r:id="rId7"/>
    <p:sldId id="282" r:id="rId8"/>
    <p:sldId id="283" r:id="rId9"/>
    <p:sldId id="284" r:id="rId10"/>
    <p:sldId id="285" r:id="rId11"/>
    <p:sldId id="286" r:id="rId12"/>
    <p:sldId id="287" r:id="rId13"/>
    <p:sldId id="288" r:id="rId14"/>
    <p:sldId id="290" r:id="rId15"/>
    <p:sldId id="289" r:id="rId16"/>
    <p:sldId id="292" r:id="rId17"/>
    <p:sldId id="293" r:id="rId18"/>
    <p:sldId id="294" r:id="rId19"/>
    <p:sldId id="295" r:id="rId20"/>
    <p:sldId id="296" r:id="rId21"/>
    <p:sldId id="297" r:id="rId22"/>
    <p:sldId id="298" r:id="rId23"/>
    <p:sldId id="299" r:id="rId24"/>
    <p:sldId id="300" r:id="rId25"/>
    <p:sldId id="301" r:id="rId26"/>
    <p:sldId id="302" r:id="rId27"/>
    <p:sldId id="262" r:id="rId28"/>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274" autoAdjust="0"/>
  </p:normalViewPr>
  <p:slideViewPr>
    <p:cSldViewPr snapToGrid="0" showGuides="1">
      <p:cViewPr varScale="1">
        <p:scale>
          <a:sx n="115" d="100"/>
          <a:sy n="115" d="100"/>
        </p:scale>
        <p:origin x="144" y="108"/>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702A5B2-8064-4382-9E31-9E46E0F5B2C3}" type="datetimeFigureOut">
              <a:rPr lang="ru-RU" smtClean="0"/>
              <a:t>08.06.2021</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000EB3D-2307-4317-8A1D-B47FA45245F0}" type="datetimeFigureOut">
              <a:rPr lang="ru-RU" smtClean="0"/>
              <a:t>08.06.2021</a:t>
            </a:fld>
            <a:endParaRPr lang="ru-RU"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8698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9181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8: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8939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smtClean="0"/>
              <a:t>Click icon to add picture</a:t>
            </a:r>
            <a:endParaRPr lang="ru-RU"/>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smtClean="0"/>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smtClean="0"/>
              <a:t>Click to edit Master title style</a:t>
            </a:r>
            <a:endParaRPr lang="en-US"/>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smtClean="0"/>
              <a:t>Click to edit Master title style</a:t>
            </a:r>
            <a:endParaRPr lang="en-US"/>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smtClean="0"/>
              <a:t>Click to edit Master title style</a:t>
            </a:r>
            <a:endParaRPr lang="en-US"/>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smtClean="0"/>
              <a:t>Click to edit Master title style</a:t>
            </a:r>
            <a:endParaRPr lang="en-US"/>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smtClean="0"/>
              <a:t>Click to edit Master title style</a:t>
            </a:r>
            <a:endParaRPr lang="en-US"/>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smtClean="0"/>
              <a:t>Click to edit Master title style</a:t>
            </a:r>
            <a:endParaRPr lang="en-US"/>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13970461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1_Comparison">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 name="Google Shape;18;p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 name="Google Shape;20;p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22768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Slide" type="title">
  <p:cSld name="1_Title Slide">
    <p:spTree>
      <p:nvGrpSpPr>
        <p:cNvPr id="1" name="Shape 126"/>
        <p:cNvGrpSpPr/>
        <p:nvPr/>
      </p:nvGrpSpPr>
      <p:grpSpPr>
        <a:xfrm>
          <a:off x="0" y="0"/>
          <a:ext cx="0" cy="0"/>
          <a:chOff x="0" y="0"/>
          <a:chExt cx="0" cy="0"/>
        </a:xfrm>
      </p:grpSpPr>
      <p:sp>
        <p:nvSpPr>
          <p:cNvPr id="127" name="Google Shape;127;p15"/>
          <p:cNvSpPr/>
          <p:nvPr/>
        </p:nvSpPr>
        <p:spPr>
          <a:xfrm>
            <a:off x="920834" y="1346946"/>
            <a:ext cx="10222992" cy="80683"/>
          </a:xfrm>
          <a:prstGeom prst="rect">
            <a:avLst/>
          </a:prstGeom>
          <a:blipFill rotWithShape="1">
            <a:blip r:embed="rId2">
              <a:alphaModFix amt="85000"/>
            </a:blip>
            <a:tile tx="0" ty="-76200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920834" y="4299696"/>
            <a:ext cx="10222992" cy="80683"/>
          </a:xfrm>
          <a:prstGeom prst="rect">
            <a:avLst/>
          </a:prstGeom>
          <a:blipFill rotWithShape="1">
            <a:blip r:embed="rId2">
              <a:alphaModFix amt="85000"/>
            </a:blip>
            <a:tile tx="0" ty="-7175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a:off x="920834" y="1484779"/>
            <a:ext cx="10222992" cy="2743200"/>
          </a:xfrm>
          <a:prstGeom prst="rect">
            <a:avLst/>
          </a:prstGeom>
          <a:blipFill rotWithShape="1">
            <a:blip r:embed="rId2">
              <a:alphaModFix amt="85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 name="Google Shape;130;p15"/>
          <p:cNvGrpSpPr/>
          <p:nvPr/>
        </p:nvGrpSpPr>
        <p:grpSpPr>
          <a:xfrm>
            <a:off x="9649215" y="4068923"/>
            <a:ext cx="1080904" cy="1080902"/>
            <a:chOff x="9685338" y="4460675"/>
            <a:chExt cx="1080904" cy="1080902"/>
          </a:xfrm>
        </p:grpSpPr>
        <p:sp>
          <p:nvSpPr>
            <p:cNvPr id="131" name="Google Shape;131;p15"/>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15"/>
          <p:cNvSpPr txBox="1">
            <a:spLocks noGrp="1"/>
          </p:cNvSpPr>
          <p:nvPr>
            <p:ph type="ctrTitle"/>
          </p:nvPr>
        </p:nvSpPr>
        <p:spPr>
          <a:xfrm>
            <a:off x="1051560" y="1432223"/>
            <a:ext cx="9966960" cy="303580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9600"/>
              <a:buFont typeface="Rockwell"/>
              <a:buNone/>
              <a:defRPr sz="9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15"/>
          <p:cNvSpPr txBox="1">
            <a:spLocks noGrp="1"/>
          </p:cNvSpPr>
          <p:nvPr>
            <p:ph type="subTitle" idx="1"/>
          </p:nvPr>
        </p:nvSpPr>
        <p:spPr>
          <a:xfrm>
            <a:off x="1069848" y="4389120"/>
            <a:ext cx="7891272" cy="106984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1870"/>
              <a:buNone/>
              <a:defRPr sz="2200">
                <a:solidFill>
                  <a:schemeClr val="dk1"/>
                </a:solidFill>
              </a:defRPr>
            </a:lvl1pPr>
            <a:lvl2pPr lvl="1" algn="ctr">
              <a:lnSpc>
                <a:spcPct val="90000"/>
              </a:lnSpc>
              <a:spcBef>
                <a:spcPts val="400"/>
              </a:spcBef>
              <a:spcAft>
                <a:spcPts val="0"/>
              </a:spcAft>
              <a:buSzPts val="1870"/>
              <a:buNone/>
              <a:defRPr sz="2200"/>
            </a:lvl2pPr>
            <a:lvl3pPr lvl="2" algn="ctr">
              <a:lnSpc>
                <a:spcPct val="90000"/>
              </a:lnSpc>
              <a:spcBef>
                <a:spcPts val="400"/>
              </a:spcBef>
              <a:spcAft>
                <a:spcPts val="0"/>
              </a:spcAft>
              <a:buSzPts val="1870"/>
              <a:buNone/>
              <a:defRPr sz="2200"/>
            </a:lvl3pPr>
            <a:lvl4pPr lvl="3" algn="ctr">
              <a:lnSpc>
                <a:spcPct val="90000"/>
              </a:lnSpc>
              <a:spcBef>
                <a:spcPts val="400"/>
              </a:spcBef>
              <a:spcAft>
                <a:spcPts val="0"/>
              </a:spcAft>
              <a:buSzPts val="1700"/>
              <a:buNone/>
              <a:defRPr sz="2000"/>
            </a:lvl4pPr>
            <a:lvl5pPr lvl="4" algn="ctr">
              <a:lnSpc>
                <a:spcPct val="90000"/>
              </a:lnSpc>
              <a:spcBef>
                <a:spcPts val="400"/>
              </a:spcBef>
              <a:spcAft>
                <a:spcPts val="0"/>
              </a:spcAft>
              <a:buSzPts val="1700"/>
              <a:buNone/>
              <a:defRPr sz="2000"/>
            </a:lvl5pPr>
            <a:lvl6pPr lvl="5" algn="ctr">
              <a:lnSpc>
                <a:spcPct val="90000"/>
              </a:lnSpc>
              <a:spcBef>
                <a:spcPts val="400"/>
              </a:spcBef>
              <a:spcAft>
                <a:spcPts val="0"/>
              </a:spcAft>
              <a:buSzPts val="1700"/>
              <a:buNone/>
              <a:defRPr sz="2000"/>
            </a:lvl6pPr>
            <a:lvl7pPr lvl="6" algn="ctr">
              <a:lnSpc>
                <a:spcPct val="90000"/>
              </a:lnSpc>
              <a:spcBef>
                <a:spcPts val="400"/>
              </a:spcBef>
              <a:spcAft>
                <a:spcPts val="0"/>
              </a:spcAft>
              <a:buSzPts val="1700"/>
              <a:buNone/>
              <a:defRPr sz="2000"/>
            </a:lvl7pPr>
            <a:lvl8pPr lvl="7" algn="ctr">
              <a:lnSpc>
                <a:spcPct val="90000"/>
              </a:lnSpc>
              <a:spcBef>
                <a:spcPts val="400"/>
              </a:spcBef>
              <a:spcAft>
                <a:spcPts val="0"/>
              </a:spcAft>
              <a:buSzPts val="1700"/>
              <a:buNone/>
              <a:defRPr sz="2000"/>
            </a:lvl8pPr>
            <a:lvl9pPr lvl="8" algn="ctr">
              <a:lnSpc>
                <a:spcPct val="90000"/>
              </a:lnSpc>
              <a:spcBef>
                <a:spcPts val="400"/>
              </a:spcBef>
              <a:spcAft>
                <a:spcPts val="200"/>
              </a:spcAft>
              <a:buSzPts val="1700"/>
              <a:buNone/>
              <a:defRPr sz="2000"/>
            </a:lvl9pPr>
          </a:lstStyle>
          <a:p>
            <a:endParaRPr/>
          </a:p>
        </p:txBody>
      </p:sp>
      <p:sp>
        <p:nvSpPr>
          <p:cNvPr id="135" name="Google Shape;135;p15"/>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5"/>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5"/>
          <p:cNvSpPr txBox="1">
            <a:spLocks noGrp="1"/>
          </p:cNvSpPr>
          <p:nvPr>
            <p:ph type="sldNum" idx="12"/>
          </p:nvPr>
        </p:nvSpPr>
        <p:spPr>
          <a:xfrm>
            <a:off x="9592733" y="4289334"/>
            <a:ext cx="1193868" cy="64008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800" b="1">
                <a:solidFill>
                  <a:srgbClr val="FFFFFF"/>
                </a:solidFill>
                <a:latin typeface="Rockwell"/>
                <a:ea typeface="Rockwell"/>
                <a:cs typeface="Rockwell"/>
                <a:sym typeface="Rockwell"/>
              </a:defRPr>
            </a:lvl1pPr>
            <a:lvl2pPr marL="0" lvl="1" indent="0" algn="ctr">
              <a:spcBef>
                <a:spcPts val="0"/>
              </a:spcBef>
              <a:buNone/>
              <a:defRPr sz="2800" b="1">
                <a:solidFill>
                  <a:srgbClr val="FFFFFF"/>
                </a:solidFill>
                <a:latin typeface="Rockwell"/>
                <a:ea typeface="Rockwell"/>
                <a:cs typeface="Rockwell"/>
                <a:sym typeface="Rockwell"/>
              </a:defRPr>
            </a:lvl2pPr>
            <a:lvl3pPr marL="0" lvl="2" indent="0" algn="ctr">
              <a:spcBef>
                <a:spcPts val="0"/>
              </a:spcBef>
              <a:buNone/>
              <a:defRPr sz="2800" b="1">
                <a:solidFill>
                  <a:srgbClr val="FFFFFF"/>
                </a:solidFill>
                <a:latin typeface="Rockwell"/>
                <a:ea typeface="Rockwell"/>
                <a:cs typeface="Rockwell"/>
                <a:sym typeface="Rockwell"/>
              </a:defRPr>
            </a:lvl3pPr>
            <a:lvl4pPr marL="0" lvl="3" indent="0" algn="ctr">
              <a:spcBef>
                <a:spcPts val="0"/>
              </a:spcBef>
              <a:buNone/>
              <a:defRPr sz="2800" b="1">
                <a:solidFill>
                  <a:srgbClr val="FFFFFF"/>
                </a:solidFill>
                <a:latin typeface="Rockwell"/>
                <a:ea typeface="Rockwell"/>
                <a:cs typeface="Rockwell"/>
                <a:sym typeface="Rockwell"/>
              </a:defRPr>
            </a:lvl4pPr>
            <a:lvl5pPr marL="0" lvl="4" indent="0" algn="ctr">
              <a:spcBef>
                <a:spcPts val="0"/>
              </a:spcBef>
              <a:buNone/>
              <a:defRPr sz="2800" b="1">
                <a:solidFill>
                  <a:srgbClr val="FFFFFF"/>
                </a:solidFill>
                <a:latin typeface="Rockwell"/>
                <a:ea typeface="Rockwell"/>
                <a:cs typeface="Rockwell"/>
                <a:sym typeface="Rockwell"/>
              </a:defRPr>
            </a:lvl5pPr>
            <a:lvl6pPr marL="0" lvl="5" indent="0" algn="ctr">
              <a:spcBef>
                <a:spcPts val="0"/>
              </a:spcBef>
              <a:buNone/>
              <a:defRPr sz="2800" b="1">
                <a:solidFill>
                  <a:srgbClr val="FFFFFF"/>
                </a:solidFill>
                <a:latin typeface="Rockwell"/>
                <a:ea typeface="Rockwell"/>
                <a:cs typeface="Rockwell"/>
                <a:sym typeface="Rockwell"/>
              </a:defRPr>
            </a:lvl6pPr>
            <a:lvl7pPr marL="0" lvl="6" indent="0" algn="ctr">
              <a:spcBef>
                <a:spcPts val="0"/>
              </a:spcBef>
              <a:buNone/>
              <a:defRPr sz="2800" b="1">
                <a:solidFill>
                  <a:srgbClr val="FFFFFF"/>
                </a:solidFill>
                <a:latin typeface="Rockwell"/>
                <a:ea typeface="Rockwell"/>
                <a:cs typeface="Rockwell"/>
                <a:sym typeface="Rockwell"/>
              </a:defRPr>
            </a:lvl7pPr>
            <a:lvl8pPr marL="0" lvl="7" indent="0" algn="ctr">
              <a:spcBef>
                <a:spcPts val="0"/>
              </a:spcBef>
              <a:buNone/>
              <a:defRPr sz="2800" b="1">
                <a:solidFill>
                  <a:srgbClr val="FFFFFF"/>
                </a:solidFill>
                <a:latin typeface="Rockwell"/>
                <a:ea typeface="Rockwell"/>
                <a:cs typeface="Rockwell"/>
                <a:sym typeface="Rockwell"/>
              </a:defRPr>
            </a:lvl8pPr>
            <a:lvl9pPr marL="0" lvl="8" indent="0" algn="ctr">
              <a:spcBef>
                <a:spcPts val="0"/>
              </a:spcBef>
              <a:buNone/>
              <a:defRPr sz="2800" b="1">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860272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1_Two Content">
    <p:spTree>
      <p:nvGrpSpPr>
        <p:cNvPr id="1" name="Shape 113"/>
        <p:cNvGrpSpPr/>
        <p:nvPr/>
      </p:nvGrpSpPr>
      <p:grpSpPr>
        <a:xfrm>
          <a:off x="0" y="0"/>
          <a:ext cx="0" cy="0"/>
          <a:chOff x="0" y="0"/>
          <a:chExt cx="0" cy="0"/>
        </a:xfrm>
      </p:grpSpPr>
      <p:sp>
        <p:nvSpPr>
          <p:cNvPr id="114" name="Google Shape;114;p13"/>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13"/>
          <p:cNvSpPr txBox="1">
            <a:spLocks noGrp="1"/>
          </p:cNvSpPr>
          <p:nvPr>
            <p:ph type="body" idx="1"/>
          </p:nvPr>
        </p:nvSpPr>
        <p:spPr>
          <a:xfrm>
            <a:off x="1069848" y="2194560"/>
            <a:ext cx="4754880" cy="39776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116" name="Google Shape;116;p13"/>
          <p:cNvSpPr txBox="1">
            <a:spLocks noGrp="1"/>
          </p:cNvSpPr>
          <p:nvPr>
            <p:ph type="body" idx="2"/>
          </p:nvPr>
        </p:nvSpPr>
        <p:spPr>
          <a:xfrm>
            <a:off x="6364224" y="2194560"/>
            <a:ext cx="4754880" cy="39776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117" name="Google Shape;117;p13"/>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3"/>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3"/>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7789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smtClean="0"/>
              <a:t>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smtClean="0"/>
              <a:t>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smtClean="0"/>
              <a:t>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smtClean="0"/>
              <a:t>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smtClean="0"/>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 id="2147483675" r:id="rId20"/>
    <p:sldLayoutId id="2147483676" r:id="rId21"/>
    <p:sldLayoutId id="2147483677" r:id="rId22"/>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LtQagOaJzB8"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hyperlink" Target="https://online.godalming.ac.uk/mod/folder/view.php?id=99001"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p:txBody>
          <a:bodyPr/>
          <a:lstStyle/>
          <a:p>
            <a:r>
              <a:rPr lang="en-GB" sz="4800" dirty="0"/>
              <a:t>Stages of </a:t>
            </a:r>
            <a:r>
              <a:rPr lang="en-GB" sz="4800" dirty="0" smtClean="0"/>
              <a:t>Development </a:t>
            </a:r>
            <a:r>
              <a:rPr lang="en-GB" sz="4800" dirty="0"/>
              <a:t>as a </a:t>
            </a:r>
            <a:r>
              <a:rPr lang="en-GB" sz="4800" dirty="0" smtClean="0"/>
              <a:t>Tourist Destination</a:t>
            </a:r>
            <a:r>
              <a:rPr lang="en-GB" dirty="0"/>
              <a:t/>
            </a:r>
            <a:br>
              <a:rPr lang="en-GB" dirty="0"/>
            </a:br>
            <a:endParaRPr lang="ru-RU" dirty="0"/>
          </a:p>
        </p:txBody>
      </p:sp>
      <p:sp>
        <p:nvSpPr>
          <p:cNvPr id="6" name="Text Placeholder 5">
            <a:extLst>
              <a:ext uri="{FF2B5EF4-FFF2-40B4-BE49-F238E27FC236}">
                <a16:creationId xmlns:a16="http://schemas.microsoft.com/office/drawing/2014/main" id="{CDD6760C-D868-43F4-99FB-1B78C91F8FE1}"/>
              </a:ext>
            </a:extLst>
          </p:cNvPr>
          <p:cNvSpPr>
            <a:spLocks noGrp="1"/>
          </p:cNvSpPr>
          <p:nvPr>
            <p:ph type="body" sz="quarter" idx="13"/>
          </p:nvPr>
        </p:nvSpPr>
        <p:spPr/>
        <p:txBody>
          <a:bodyPr/>
          <a:lstStyle/>
          <a:p>
            <a:r>
              <a:rPr lang="en-GB" dirty="0"/>
              <a:t>What is </a:t>
            </a:r>
            <a:r>
              <a:rPr lang="en-GB" dirty="0" smtClean="0"/>
              <a:t>the Tourist Area Life Cycle?</a:t>
            </a:r>
            <a:endParaRPr lang="en-GB" dirty="0"/>
          </a:p>
          <a:p>
            <a:endParaRPr lang="ru-RU" dirty="0"/>
          </a:p>
        </p:txBody>
      </p:sp>
      <p:pic>
        <p:nvPicPr>
          <p:cNvPr id="12" name="Picture Placeholder 11" descr="Beautiful cliff sea town on sunset">
            <a:extLst>
              <a:ext uri="{FF2B5EF4-FFF2-40B4-BE49-F238E27FC236}">
                <a16:creationId xmlns:a16="http://schemas.microsoft.com/office/drawing/2014/main" id="{A93ACF4C-E9B0-426E-B719-A441974AD9CE}"/>
              </a:ext>
            </a:extLst>
          </p:cNvPr>
          <p:cNvPicPr>
            <a:picLocks noGrp="1" noChangeAspect="1"/>
          </p:cNvPicPr>
          <p:nvPr>
            <p:ph type="pic" sz="quarter" idx="21"/>
          </p:nvPr>
        </p:nvPicPr>
        <p:blipFill rotWithShape="1">
          <a:blip r:embed="rId2"/>
          <a:srcRect l="14573" r="421"/>
          <a:stretch/>
        </p:blipFill>
        <p:spPr>
          <a:xfrm>
            <a:off x="6079935" y="1"/>
            <a:ext cx="6120941" cy="4800600"/>
          </a:xfrm>
        </p:spPr>
      </p:pic>
    </p:spTree>
    <p:extLst>
      <p:ext uri="{BB962C8B-B14F-4D97-AF65-F5344CB8AC3E}">
        <p14:creationId xmlns:p14="http://schemas.microsoft.com/office/powerpoint/2010/main" val="165001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10</a:t>
            </a:fld>
            <a:endParaRPr lang="en-GB"/>
          </a:p>
        </p:txBody>
      </p:sp>
      <p:sp>
        <p:nvSpPr>
          <p:cNvPr id="9" name="Title 8"/>
          <p:cNvSpPr>
            <a:spLocks noGrp="1"/>
          </p:cNvSpPr>
          <p:nvPr>
            <p:ph type="title"/>
          </p:nvPr>
        </p:nvSpPr>
        <p:spPr>
          <a:xfrm>
            <a:off x="738188" y="363109"/>
            <a:ext cx="3681411" cy="1008491"/>
          </a:xfrm>
        </p:spPr>
        <p:txBody>
          <a:bodyPr>
            <a:normAutofit/>
          </a:bodyPr>
          <a:lstStyle/>
          <a:p>
            <a:r>
              <a:rPr lang="en-GB" dirty="0"/>
              <a:t> </a:t>
            </a:r>
            <a:r>
              <a:rPr lang="en-GB" sz="3600" dirty="0" smtClean="0"/>
              <a:t>Rejuvenation</a:t>
            </a:r>
            <a:endParaRPr lang="en-GB" dirty="0"/>
          </a:p>
        </p:txBody>
      </p:sp>
      <p:sp>
        <p:nvSpPr>
          <p:cNvPr id="11" name="Text Placeholder 10"/>
          <p:cNvSpPr>
            <a:spLocks noGrp="1"/>
          </p:cNvSpPr>
          <p:nvPr>
            <p:ph type="body" sz="half" idx="2"/>
          </p:nvPr>
        </p:nvSpPr>
        <p:spPr>
          <a:xfrm>
            <a:off x="279399" y="2356700"/>
            <a:ext cx="5826101" cy="4136393"/>
          </a:xfrm>
        </p:spPr>
        <p:txBody>
          <a:bodyPr>
            <a:normAutofit/>
          </a:bodyPr>
          <a:lstStyle/>
          <a:p>
            <a:r>
              <a:rPr lang="en-GB" sz="2400" dirty="0"/>
              <a:t>If action is taken, destination managers can avoid a complete decline.</a:t>
            </a:r>
          </a:p>
          <a:p>
            <a:r>
              <a:rPr lang="en-GB" sz="2400" dirty="0"/>
              <a:t>The resort can be rejuvenated  with large amounts of investment and total redevelopment which can include sustainable tourism strategies. </a:t>
            </a:r>
          </a:p>
          <a:p>
            <a:endParaRPr lang="en-GB" dirty="0"/>
          </a:p>
        </p:txBody>
      </p:sp>
      <p:pic>
        <p:nvPicPr>
          <p:cNvPr id="13" name="Google Shape;122;p17" descr="A graph of Butler’s resort life cycle model"/>
          <p:cNvPicPr preferRelativeResize="0"/>
          <p:nvPr/>
        </p:nvPicPr>
        <p:blipFill rotWithShape="1">
          <a:blip r:embed="rId2">
            <a:alphaModFix/>
          </a:blip>
          <a:srcRect/>
          <a:stretch/>
        </p:blipFill>
        <p:spPr>
          <a:xfrm>
            <a:off x="6105500" y="1371600"/>
            <a:ext cx="4775199" cy="5121493"/>
          </a:xfrm>
          <a:prstGeom prst="rect">
            <a:avLst/>
          </a:prstGeom>
          <a:noFill/>
          <a:ln>
            <a:noFill/>
          </a:ln>
        </p:spPr>
      </p:pic>
      <p:sp>
        <p:nvSpPr>
          <p:cNvPr id="14" name="Rectangle 13"/>
          <p:cNvSpPr/>
          <p:nvPr/>
        </p:nvSpPr>
        <p:spPr>
          <a:xfrm>
            <a:off x="5575299" y="378345"/>
            <a:ext cx="6096000" cy="800219"/>
          </a:xfrm>
          <a:prstGeom prst="rect">
            <a:avLst/>
          </a:prstGeom>
        </p:spPr>
        <p:txBody>
          <a:bodyPr>
            <a:spAutoFit/>
          </a:bodyPr>
          <a:lstStyle/>
          <a:p>
            <a:pPr lvl="0">
              <a:buClr>
                <a:srgbClr val="F76100"/>
              </a:buClr>
              <a:buSzPts val="1200"/>
            </a:pPr>
            <a:r>
              <a:rPr lang="en-GB" b="1" dirty="0">
                <a:solidFill>
                  <a:srgbClr val="0070C0"/>
                </a:solidFill>
                <a:latin typeface="Verdana"/>
                <a:ea typeface="Verdana"/>
                <a:cs typeface="Verdana"/>
                <a:sym typeface="Verdana"/>
              </a:rPr>
              <a:t>The seven stages of tourist development</a:t>
            </a:r>
            <a:endParaRPr lang="en-GB" sz="1050" dirty="0">
              <a:solidFill>
                <a:srgbClr val="0070C0"/>
              </a:solidFill>
              <a:latin typeface="Calibri"/>
              <a:ea typeface="Calibri"/>
              <a:cs typeface="Calibri"/>
              <a:sym typeface="Calibri"/>
            </a:endParaRPr>
          </a:p>
          <a:p>
            <a:pPr lvl="0">
              <a:buClr>
                <a:schemeClr val="dk1"/>
              </a:buClr>
              <a:buSzPts val="1800"/>
            </a:pPr>
            <a:endParaRPr lang="en-GB" sz="2800" dirty="0">
              <a:solidFill>
                <a:srgbClr val="0070C0"/>
              </a:solidFill>
              <a:ea typeface="Arial"/>
              <a:cs typeface="Arial"/>
              <a:sym typeface="Arial"/>
            </a:endParaRPr>
          </a:p>
        </p:txBody>
      </p:sp>
    </p:spTree>
    <p:extLst>
      <p:ext uri="{BB962C8B-B14F-4D97-AF65-F5344CB8AC3E}">
        <p14:creationId xmlns:p14="http://schemas.microsoft.com/office/powerpoint/2010/main" val="3215503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7"/>
          <p:cNvSpPr txBox="1">
            <a:spLocks noGrp="1"/>
          </p:cNvSpPr>
          <p:nvPr>
            <p:ph type="ctrTitle"/>
          </p:nvPr>
        </p:nvSpPr>
        <p:spPr>
          <a:xfrm>
            <a:off x="1051560" y="1432223"/>
            <a:ext cx="9966960" cy="3035808"/>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SzPts val="9600"/>
              <a:buFont typeface="Rockwell"/>
              <a:buNone/>
            </a:pPr>
            <a:r>
              <a:rPr lang="en-GB"/>
              <a:t>CLASSIC EXAMPLE</a:t>
            </a:r>
            <a:endParaRPr/>
          </a:p>
        </p:txBody>
      </p:sp>
      <p:sp>
        <p:nvSpPr>
          <p:cNvPr id="245" name="Google Shape;245;p7"/>
          <p:cNvSpPr txBox="1">
            <a:spLocks noGrp="1"/>
          </p:cNvSpPr>
          <p:nvPr>
            <p:ph type="subTitle" idx="1"/>
          </p:nvPr>
        </p:nvSpPr>
        <p:spPr>
          <a:xfrm>
            <a:off x="1069848" y="4389120"/>
            <a:ext cx="7891272" cy="10698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70"/>
              <a:buNone/>
            </a:pPr>
            <a:r>
              <a:rPr lang="en-GB" sz="3600" dirty="0">
                <a:solidFill>
                  <a:srgbClr val="0070C0"/>
                </a:solidFill>
              </a:rPr>
              <a:t>Blackpool</a:t>
            </a:r>
            <a:endParaRPr sz="3600" dirty="0">
              <a:solidFill>
                <a:srgbClr val="0070C0"/>
              </a:solidFill>
            </a:endParaRPr>
          </a:p>
        </p:txBody>
      </p:sp>
    </p:spTree>
    <p:extLst>
      <p:ext uri="{BB962C8B-B14F-4D97-AF65-F5344CB8AC3E}">
        <p14:creationId xmlns:p14="http://schemas.microsoft.com/office/powerpoint/2010/main" val="3157080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95E168-DA5E-4888-8D8A-92B118324C14}" type="slidenum">
              <a:rPr lang="ru-RU" smtClean="0"/>
              <a:t>12</a:t>
            </a:fld>
            <a:endParaRPr lang="ru-RU" dirty="0"/>
          </a:p>
        </p:txBody>
      </p:sp>
      <p:sp>
        <p:nvSpPr>
          <p:cNvPr id="10" name="Content Placeholder 9"/>
          <p:cNvSpPr>
            <a:spLocks noGrp="1"/>
          </p:cNvSpPr>
          <p:nvPr>
            <p:ph idx="1"/>
          </p:nvPr>
        </p:nvSpPr>
        <p:spPr>
          <a:xfrm>
            <a:off x="838200" y="1825625"/>
            <a:ext cx="10515600" cy="4117975"/>
          </a:xfrm>
        </p:spPr>
        <p:txBody>
          <a:bodyPr/>
          <a:lstStyle/>
          <a:p>
            <a:pPr marL="0" indent="0">
              <a:buNone/>
            </a:pPr>
            <a:r>
              <a:rPr lang="en-GB" sz="2400" dirty="0">
                <a:solidFill>
                  <a:srgbClr val="0070C0"/>
                </a:solidFill>
              </a:rPr>
              <a:t>Why did most people holiday in places like Blackpool up to the 1960s</a:t>
            </a:r>
            <a:r>
              <a:rPr lang="en-GB" sz="2400" dirty="0" smtClean="0">
                <a:solidFill>
                  <a:srgbClr val="0070C0"/>
                </a:solidFill>
              </a:rPr>
              <a:t>?</a:t>
            </a:r>
          </a:p>
          <a:p>
            <a:pPr marL="0" indent="0">
              <a:buNone/>
            </a:pPr>
            <a:r>
              <a:rPr lang="en-GB" sz="2400" dirty="0" smtClean="0">
                <a:solidFill>
                  <a:srgbClr val="0070C0"/>
                </a:solidFill>
                <a:hlinkClick r:id="rId2"/>
              </a:rPr>
              <a:t>Then and Now….?</a:t>
            </a:r>
            <a:endParaRPr lang="en-GB" sz="2400" dirty="0" smtClean="0">
              <a:solidFill>
                <a:srgbClr val="0070C0"/>
              </a:solidFill>
            </a:endParaRPr>
          </a:p>
          <a:p>
            <a:pPr marL="0" indent="0">
              <a:buNone/>
            </a:pPr>
            <a:endParaRPr lang="en-GB" sz="2400" dirty="0" smtClean="0">
              <a:solidFill>
                <a:srgbClr val="0070C0"/>
              </a:solidFill>
            </a:endParaRPr>
          </a:p>
          <a:p>
            <a:pPr marL="0" indent="0">
              <a:buNone/>
            </a:pPr>
            <a:r>
              <a:rPr lang="en-GB" sz="2400" dirty="0">
                <a:solidFill>
                  <a:srgbClr val="0070C0"/>
                </a:solidFill>
              </a:rPr>
              <a:t>Where would you have placed Blackpool </a:t>
            </a:r>
            <a:r>
              <a:rPr lang="en-GB" sz="2400" dirty="0" smtClean="0">
                <a:solidFill>
                  <a:srgbClr val="0070C0"/>
                </a:solidFill>
              </a:rPr>
              <a:t>on the TALC model in </a:t>
            </a:r>
            <a:r>
              <a:rPr lang="en-GB" sz="2400" dirty="0">
                <a:solidFill>
                  <a:srgbClr val="0070C0"/>
                </a:solidFill>
              </a:rPr>
              <a:t>the </a:t>
            </a:r>
            <a:r>
              <a:rPr lang="en-GB" sz="2400" dirty="0" smtClean="0">
                <a:solidFill>
                  <a:srgbClr val="0070C0"/>
                </a:solidFill>
              </a:rPr>
              <a:t>1950’s? </a:t>
            </a:r>
            <a:endParaRPr lang="en-GB" sz="2400" dirty="0">
              <a:solidFill>
                <a:srgbClr val="0070C0"/>
              </a:solidFill>
            </a:endParaRPr>
          </a:p>
          <a:p>
            <a:pPr marL="0" indent="0">
              <a:buNone/>
            </a:pPr>
            <a:r>
              <a:rPr lang="en-GB" sz="2400" dirty="0" smtClean="0">
                <a:solidFill>
                  <a:srgbClr val="0070C0"/>
                </a:solidFill>
              </a:rPr>
              <a:t>Where do you think Benidorm would be now on the TALC model? </a:t>
            </a:r>
            <a:endParaRPr lang="en-GB" sz="2400" dirty="0">
              <a:solidFill>
                <a:srgbClr val="0070C0"/>
              </a:solidFill>
            </a:endParaRPr>
          </a:p>
        </p:txBody>
      </p:sp>
      <p:sp>
        <p:nvSpPr>
          <p:cNvPr id="9" name="Title 8"/>
          <p:cNvSpPr>
            <a:spLocks noGrp="1"/>
          </p:cNvSpPr>
          <p:nvPr>
            <p:ph type="title"/>
          </p:nvPr>
        </p:nvSpPr>
        <p:spPr/>
        <p:txBody>
          <a:bodyPr/>
          <a:lstStyle/>
          <a:p>
            <a:r>
              <a:rPr lang="en-GB" dirty="0" smtClean="0"/>
              <a:t>Blackpool</a:t>
            </a:r>
            <a:endParaRPr lang="en-GB" dirty="0"/>
          </a:p>
        </p:txBody>
      </p:sp>
    </p:spTree>
    <p:extLst>
      <p:ext uri="{BB962C8B-B14F-4D97-AF65-F5344CB8AC3E}">
        <p14:creationId xmlns:p14="http://schemas.microsoft.com/office/powerpoint/2010/main" val="397147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8"/>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Rockwell"/>
              <a:buNone/>
            </a:pPr>
            <a:endParaRPr/>
          </a:p>
        </p:txBody>
      </p:sp>
      <p:sp>
        <p:nvSpPr>
          <p:cNvPr id="251" name="Google Shape;251;p8"/>
          <p:cNvSpPr txBox="1">
            <a:spLocks noGrp="1"/>
          </p:cNvSpPr>
          <p:nvPr>
            <p:ph type="body" idx="1"/>
          </p:nvPr>
        </p:nvSpPr>
        <p:spPr>
          <a:xfrm>
            <a:off x="1069848" y="2194560"/>
            <a:ext cx="4754880" cy="3977640"/>
          </a:xfrm>
          <a:prstGeom prst="rect">
            <a:avLst/>
          </a:prstGeom>
          <a:noFill/>
          <a:ln>
            <a:noFill/>
          </a:ln>
        </p:spPr>
        <p:txBody>
          <a:bodyPr spcFirstLastPara="1" wrap="square" lIns="91425" tIns="45700" rIns="91425" bIns="45700" anchor="t" anchorCtr="0">
            <a:normAutofit/>
          </a:bodyPr>
          <a:lstStyle/>
          <a:p>
            <a:pPr marL="182880" lvl="0" indent="-74929" algn="l" rtl="0">
              <a:lnSpc>
                <a:spcPct val="90000"/>
              </a:lnSpc>
              <a:spcBef>
                <a:spcPts val="0"/>
              </a:spcBef>
              <a:spcAft>
                <a:spcPts val="0"/>
              </a:spcAft>
              <a:buSzPts val="1700"/>
              <a:buNone/>
            </a:pPr>
            <a:endParaRPr/>
          </a:p>
        </p:txBody>
      </p:sp>
      <p:sp>
        <p:nvSpPr>
          <p:cNvPr id="252" name="Google Shape;252;p8"/>
          <p:cNvSpPr txBox="1">
            <a:spLocks noGrp="1"/>
          </p:cNvSpPr>
          <p:nvPr>
            <p:ph type="body" idx="2"/>
          </p:nvPr>
        </p:nvSpPr>
        <p:spPr>
          <a:xfrm>
            <a:off x="6364224" y="2194560"/>
            <a:ext cx="4754880" cy="3977640"/>
          </a:xfrm>
          <a:prstGeom prst="rect">
            <a:avLst/>
          </a:prstGeom>
          <a:noFill/>
          <a:ln>
            <a:noFill/>
          </a:ln>
        </p:spPr>
        <p:txBody>
          <a:bodyPr spcFirstLastPara="1" wrap="square" lIns="91425" tIns="45700" rIns="91425" bIns="45700" anchor="t" anchorCtr="0">
            <a:normAutofit/>
          </a:bodyPr>
          <a:lstStyle/>
          <a:p>
            <a:pPr marL="182880" lvl="0" indent="-74929" algn="l" rtl="0">
              <a:lnSpc>
                <a:spcPct val="90000"/>
              </a:lnSpc>
              <a:spcBef>
                <a:spcPts val="0"/>
              </a:spcBef>
              <a:spcAft>
                <a:spcPts val="0"/>
              </a:spcAft>
              <a:buSzPts val="1700"/>
              <a:buNone/>
            </a:pPr>
            <a:endParaRPr/>
          </a:p>
        </p:txBody>
      </p:sp>
      <p:pic>
        <p:nvPicPr>
          <p:cNvPr id="253" name="Google Shape;253;p8" descr="Blackpool's changes in Tourism"/>
          <p:cNvPicPr preferRelativeResize="0"/>
          <p:nvPr/>
        </p:nvPicPr>
        <p:blipFill rotWithShape="1">
          <a:blip r:embed="rId3">
            <a:alphaModFix/>
          </a:blip>
          <a:srcRect/>
          <a:stretch/>
        </p:blipFill>
        <p:spPr>
          <a:xfrm>
            <a:off x="539625" y="199103"/>
            <a:ext cx="11267556" cy="6858000"/>
          </a:xfrm>
          <a:prstGeom prst="rect">
            <a:avLst/>
          </a:prstGeom>
          <a:noFill/>
          <a:ln>
            <a:noFill/>
          </a:ln>
        </p:spPr>
      </p:pic>
    </p:spTree>
    <p:extLst>
      <p:ext uri="{BB962C8B-B14F-4D97-AF65-F5344CB8AC3E}">
        <p14:creationId xmlns:p14="http://schemas.microsoft.com/office/powerpoint/2010/main" val="4290635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Where would you place the following? </a:t>
            </a:r>
            <a:br>
              <a:rPr lang="en-GB" dirty="0" smtClean="0"/>
            </a:br>
            <a:r>
              <a:rPr lang="en-GB" dirty="0" smtClean="0"/>
              <a:t>Use the blank model and plot….</a:t>
            </a:r>
            <a:br>
              <a:rPr lang="en-GB" dirty="0" smtClean="0"/>
            </a:br>
            <a:r>
              <a:rPr lang="en-GB" sz="2700" dirty="0" smtClean="0"/>
              <a:t>Be ready to justify your answers</a:t>
            </a:r>
            <a:endParaRPr lang="en-GB" sz="2700" dirty="0"/>
          </a:p>
        </p:txBody>
      </p:sp>
      <p:sp>
        <p:nvSpPr>
          <p:cNvPr id="3" name="Text Placeholder 2"/>
          <p:cNvSpPr>
            <a:spLocks noGrp="1"/>
          </p:cNvSpPr>
          <p:nvPr>
            <p:ph type="body" idx="1"/>
          </p:nvPr>
        </p:nvSpPr>
        <p:spPr/>
        <p:txBody>
          <a:bodyPr>
            <a:normAutofit fontScale="92500" lnSpcReduction="10000"/>
          </a:bodyPr>
          <a:lstStyle/>
          <a:p>
            <a:r>
              <a:rPr lang="en-GB" dirty="0" smtClean="0"/>
              <a:t>Australia (Sydney)</a:t>
            </a:r>
          </a:p>
          <a:p>
            <a:r>
              <a:rPr lang="en-GB" dirty="0" smtClean="0"/>
              <a:t>UK (London)</a:t>
            </a:r>
          </a:p>
          <a:p>
            <a:r>
              <a:rPr lang="en-GB" dirty="0" smtClean="0"/>
              <a:t>Japan (Tokyo)</a:t>
            </a:r>
          </a:p>
          <a:p>
            <a:r>
              <a:rPr lang="en-GB" dirty="0" smtClean="0"/>
              <a:t>Cap Verde</a:t>
            </a:r>
          </a:p>
          <a:p>
            <a:r>
              <a:rPr lang="en-GB" dirty="0" smtClean="0"/>
              <a:t>Jamaica</a:t>
            </a:r>
          </a:p>
          <a:p>
            <a:r>
              <a:rPr lang="en-GB" dirty="0" smtClean="0"/>
              <a:t>Antarctica</a:t>
            </a:r>
          </a:p>
          <a:p>
            <a:r>
              <a:rPr lang="en-GB" dirty="0" smtClean="0"/>
              <a:t>The Falkland Islands</a:t>
            </a:r>
          </a:p>
          <a:p>
            <a:r>
              <a:rPr lang="en-GB" dirty="0" smtClean="0"/>
              <a:t>Kenya</a:t>
            </a:r>
          </a:p>
          <a:p>
            <a:r>
              <a:rPr lang="en-GB" dirty="0" smtClean="0"/>
              <a:t>Kyrgyzstan</a:t>
            </a:r>
          </a:p>
          <a:p>
            <a:r>
              <a:rPr lang="en-GB" dirty="0" smtClean="0"/>
              <a:t>Tunisia</a:t>
            </a:r>
            <a:endParaRPr lang="en-GB" dirty="0"/>
          </a:p>
        </p:txBody>
      </p:sp>
      <p:sp>
        <p:nvSpPr>
          <p:cNvPr id="4" name="Text Placeholder 3"/>
          <p:cNvSpPr>
            <a:spLocks noGrp="1"/>
          </p:cNvSpPr>
          <p:nvPr>
            <p:ph type="body" idx="2"/>
          </p:nvPr>
        </p:nvSpPr>
        <p:spPr>
          <a:xfrm>
            <a:off x="6373368" y="2093976"/>
            <a:ext cx="4754880" cy="3977640"/>
          </a:xfrm>
        </p:spPr>
        <p:txBody>
          <a:bodyPr>
            <a:normAutofit fontScale="92500" lnSpcReduction="10000"/>
          </a:bodyPr>
          <a:lstStyle/>
          <a:p>
            <a:r>
              <a:rPr lang="en-GB" dirty="0" smtClean="0"/>
              <a:t>Vietnam</a:t>
            </a:r>
          </a:p>
          <a:p>
            <a:r>
              <a:rPr lang="en-GB" dirty="0" smtClean="0"/>
              <a:t>Nepal</a:t>
            </a:r>
          </a:p>
          <a:p>
            <a:r>
              <a:rPr lang="en-GB" dirty="0" smtClean="0"/>
              <a:t>Dubai</a:t>
            </a:r>
          </a:p>
          <a:p>
            <a:r>
              <a:rPr lang="en-GB" dirty="0" smtClean="0"/>
              <a:t>South Africa (Cape Town)</a:t>
            </a:r>
          </a:p>
          <a:p>
            <a:r>
              <a:rPr lang="en-GB" dirty="0" smtClean="0"/>
              <a:t>Spain (Benidorm)</a:t>
            </a:r>
          </a:p>
          <a:p>
            <a:r>
              <a:rPr lang="en-GB" dirty="0" smtClean="0"/>
              <a:t>Puerto Rico</a:t>
            </a:r>
          </a:p>
          <a:p>
            <a:r>
              <a:rPr lang="en-GB" dirty="0" smtClean="0"/>
              <a:t>USA (New York)</a:t>
            </a:r>
          </a:p>
          <a:p>
            <a:r>
              <a:rPr lang="en-GB" dirty="0" smtClean="0"/>
              <a:t>Romania</a:t>
            </a:r>
          </a:p>
          <a:p>
            <a:r>
              <a:rPr lang="en-GB" dirty="0" smtClean="0"/>
              <a:t>Egypt</a:t>
            </a:r>
          </a:p>
          <a:p>
            <a:r>
              <a:rPr lang="en-GB" dirty="0"/>
              <a:t>New </a:t>
            </a:r>
            <a:r>
              <a:rPr lang="en-GB" dirty="0" smtClean="0"/>
              <a:t>Caledonia (South Pacific)</a:t>
            </a:r>
            <a:endParaRPr lang="en-GB" dirty="0"/>
          </a:p>
        </p:txBody>
      </p:sp>
      <p:sp>
        <p:nvSpPr>
          <p:cNvPr id="6" name="Slide Number Placeholder 5"/>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14</a:t>
            </a:fld>
            <a:endParaRPr lang="en-GB"/>
          </a:p>
        </p:txBody>
      </p:sp>
    </p:spTree>
    <p:extLst>
      <p:ext uri="{BB962C8B-B14F-4D97-AF65-F5344CB8AC3E}">
        <p14:creationId xmlns:p14="http://schemas.microsoft.com/office/powerpoint/2010/main" val="3700803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B162D-7949-41AF-BC64-66067D881A43}"/>
              </a:ext>
            </a:extLst>
          </p:cNvPr>
          <p:cNvSpPr>
            <a:spLocks noGrp="1"/>
          </p:cNvSpPr>
          <p:nvPr>
            <p:ph type="title"/>
          </p:nvPr>
        </p:nvSpPr>
        <p:spPr>
          <a:xfrm>
            <a:off x="1069847" y="484632"/>
            <a:ext cx="10751091" cy="1609344"/>
          </a:xfrm>
        </p:spPr>
        <p:txBody>
          <a:bodyPr/>
          <a:lstStyle/>
          <a:p>
            <a:r>
              <a:rPr lang="en-GB" dirty="0"/>
              <a:t>Over to you – Slides Presentation task!</a:t>
            </a:r>
          </a:p>
        </p:txBody>
      </p:sp>
      <p:sp>
        <p:nvSpPr>
          <p:cNvPr id="3" name="Content Placeholder 2">
            <a:extLst>
              <a:ext uri="{FF2B5EF4-FFF2-40B4-BE49-F238E27FC236}">
                <a16:creationId xmlns:a16="http://schemas.microsoft.com/office/drawing/2014/main" id="{C1BD565A-40DC-48BE-9729-4AC10591608F}"/>
              </a:ext>
            </a:extLst>
          </p:cNvPr>
          <p:cNvSpPr>
            <a:spLocks noGrp="1"/>
          </p:cNvSpPr>
          <p:nvPr>
            <p:ph idx="1"/>
          </p:nvPr>
        </p:nvSpPr>
        <p:spPr>
          <a:xfrm>
            <a:off x="583096" y="2121408"/>
            <a:ext cx="10545152" cy="4251960"/>
          </a:xfrm>
        </p:spPr>
        <p:txBody>
          <a:bodyPr>
            <a:normAutofit/>
          </a:bodyPr>
          <a:lstStyle/>
          <a:p>
            <a:pPr marL="0" indent="0">
              <a:buNone/>
            </a:pPr>
            <a:r>
              <a:rPr lang="en-GB" sz="2400" dirty="0" smtClean="0">
                <a:solidFill>
                  <a:srgbClr val="0070C0"/>
                </a:solidFill>
              </a:rPr>
              <a:t>Applying </a:t>
            </a:r>
            <a:r>
              <a:rPr lang="en-GB" sz="2400" dirty="0">
                <a:solidFill>
                  <a:srgbClr val="0070C0"/>
                </a:solidFill>
              </a:rPr>
              <a:t>this model to destinations is not an exact Science, </a:t>
            </a:r>
            <a:r>
              <a:rPr lang="en-GB" sz="2400" dirty="0" smtClean="0">
                <a:solidFill>
                  <a:srgbClr val="0070C0"/>
                </a:solidFill>
              </a:rPr>
              <a:t>I </a:t>
            </a:r>
            <a:r>
              <a:rPr lang="en-GB" sz="2400" dirty="0">
                <a:solidFill>
                  <a:srgbClr val="0070C0"/>
                </a:solidFill>
              </a:rPr>
              <a:t>would like you to -</a:t>
            </a:r>
          </a:p>
          <a:p>
            <a:pPr marL="0" indent="0">
              <a:buNone/>
            </a:pPr>
            <a:endParaRPr lang="en-GB" sz="1700" dirty="0">
              <a:solidFill>
                <a:srgbClr val="0070C0"/>
              </a:solidFill>
            </a:endParaRPr>
          </a:p>
          <a:p>
            <a:r>
              <a:rPr lang="en-GB" sz="2400" dirty="0">
                <a:solidFill>
                  <a:srgbClr val="0070C0"/>
                </a:solidFill>
              </a:rPr>
              <a:t>Pick a location for each </a:t>
            </a:r>
            <a:r>
              <a:rPr lang="en-GB" sz="2400" dirty="0" smtClean="0">
                <a:solidFill>
                  <a:srgbClr val="0070C0"/>
                </a:solidFill>
              </a:rPr>
              <a:t>stage (look back at our choices before)</a:t>
            </a:r>
            <a:endParaRPr lang="en-GB" sz="2400" dirty="0">
              <a:solidFill>
                <a:srgbClr val="0070C0"/>
              </a:solidFill>
            </a:endParaRPr>
          </a:p>
          <a:p>
            <a:r>
              <a:rPr lang="en-GB" sz="2400" dirty="0">
                <a:solidFill>
                  <a:srgbClr val="0070C0"/>
                </a:solidFill>
              </a:rPr>
              <a:t>Do some research of your chosen </a:t>
            </a:r>
            <a:r>
              <a:rPr lang="en-GB" sz="2400" dirty="0" smtClean="0">
                <a:solidFill>
                  <a:srgbClr val="0070C0"/>
                </a:solidFill>
              </a:rPr>
              <a:t>location, and justify why they are at this stage in the TALC model </a:t>
            </a:r>
            <a:endParaRPr lang="en-GB" sz="2400" dirty="0">
              <a:solidFill>
                <a:srgbClr val="0070C0"/>
              </a:solidFill>
            </a:endParaRPr>
          </a:p>
          <a:p>
            <a:r>
              <a:rPr lang="en-GB" sz="2400" dirty="0">
                <a:solidFill>
                  <a:srgbClr val="0070C0"/>
                </a:solidFill>
              </a:rPr>
              <a:t>Include some </a:t>
            </a:r>
            <a:r>
              <a:rPr lang="en-GB" sz="2400" b="1" u="sng" dirty="0">
                <a:solidFill>
                  <a:srgbClr val="0070C0"/>
                </a:solidFill>
              </a:rPr>
              <a:t>pictures</a:t>
            </a:r>
            <a:r>
              <a:rPr lang="en-GB" sz="2400" dirty="0">
                <a:solidFill>
                  <a:srgbClr val="0070C0"/>
                </a:solidFill>
              </a:rPr>
              <a:t> of your location which justify its position in the model</a:t>
            </a:r>
          </a:p>
          <a:p>
            <a:r>
              <a:rPr lang="en-GB" sz="2400" dirty="0">
                <a:solidFill>
                  <a:srgbClr val="0070C0"/>
                </a:solidFill>
              </a:rPr>
              <a:t>Include one or two useful </a:t>
            </a:r>
            <a:r>
              <a:rPr lang="en-GB" sz="2400" b="1" u="sng" dirty="0">
                <a:solidFill>
                  <a:srgbClr val="0070C0"/>
                </a:solidFill>
              </a:rPr>
              <a:t>links to tourism related sites </a:t>
            </a:r>
            <a:r>
              <a:rPr lang="en-GB" sz="2400" dirty="0">
                <a:solidFill>
                  <a:srgbClr val="0070C0"/>
                </a:solidFill>
              </a:rPr>
              <a:t>for that </a:t>
            </a:r>
            <a:r>
              <a:rPr lang="en-GB" sz="2400" dirty="0" smtClean="0">
                <a:solidFill>
                  <a:srgbClr val="0070C0"/>
                </a:solidFill>
              </a:rPr>
              <a:t>location, where you have found your information.</a:t>
            </a:r>
            <a:endParaRPr lang="en-GB" sz="2400" dirty="0">
              <a:solidFill>
                <a:srgbClr val="0070C0"/>
              </a:solidFill>
            </a:endParaRPr>
          </a:p>
        </p:txBody>
      </p:sp>
    </p:spTree>
    <p:extLst>
      <p:ext uri="{BB962C8B-B14F-4D97-AF65-F5344CB8AC3E}">
        <p14:creationId xmlns:p14="http://schemas.microsoft.com/office/powerpoint/2010/main" val="4190523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idx="1"/>
          </p:nvPr>
        </p:nvSpPr>
        <p:spPr/>
      </p:sp>
      <p:sp>
        <p:nvSpPr>
          <p:cNvPr id="2" name="Footer Placeholder 1"/>
          <p:cNvSpPr>
            <a:spLocks noGrp="1"/>
          </p:cNvSpPr>
          <p:nvPr>
            <p:ph type="ftr" sz="quarter" idx="11"/>
          </p:nvPr>
        </p:nvSpPr>
        <p:spPr/>
        <p:txBody>
          <a:bodyPr/>
          <a:lstStyle/>
          <a:p>
            <a:r>
              <a:rPr lang="en-US" dirty="0" smtClean="0"/>
              <a:t>References: </a:t>
            </a:r>
            <a:endParaRPr lang="ru-RU" dirty="0"/>
          </a:p>
        </p:txBody>
      </p:sp>
      <p:sp>
        <p:nvSpPr>
          <p:cNvPr id="3" name="Slide Number Placeholder 2"/>
          <p:cNvSpPr>
            <a:spLocks noGrp="1"/>
          </p:cNvSpPr>
          <p:nvPr>
            <p:ph type="sldNum" sz="quarter" idx="12"/>
          </p:nvPr>
        </p:nvSpPr>
        <p:spPr/>
        <p:txBody>
          <a:bodyPr/>
          <a:lstStyle/>
          <a:p>
            <a:fld id="{D495E168-DA5E-4888-8D8A-92B118324C14}" type="slidenum">
              <a:rPr lang="ru-RU" smtClean="0"/>
              <a:t>16</a:t>
            </a:fld>
            <a:endParaRPr lang="ru-RU" dirty="0"/>
          </a:p>
        </p:txBody>
      </p:sp>
      <p:sp>
        <p:nvSpPr>
          <p:cNvPr id="6" name="Title 5"/>
          <p:cNvSpPr>
            <a:spLocks noGrp="1"/>
          </p:cNvSpPr>
          <p:nvPr>
            <p:ph type="title"/>
          </p:nvPr>
        </p:nvSpPr>
        <p:spPr/>
        <p:txBody>
          <a:bodyPr/>
          <a:lstStyle/>
          <a:p>
            <a:r>
              <a:rPr lang="en-GB" dirty="0" smtClean="0"/>
              <a:t>Exploration</a:t>
            </a:r>
            <a:endParaRPr lang="en-GB" dirty="0"/>
          </a:p>
        </p:txBody>
      </p:sp>
      <p:sp>
        <p:nvSpPr>
          <p:cNvPr id="8" name="Text Placeholder 7"/>
          <p:cNvSpPr>
            <a:spLocks noGrp="1"/>
          </p:cNvSpPr>
          <p:nvPr>
            <p:ph type="body" sz="half" idx="2"/>
          </p:nvPr>
        </p:nvSpPr>
        <p:spPr/>
        <p:txBody>
          <a:bodyPr>
            <a:normAutofit/>
          </a:bodyPr>
          <a:lstStyle/>
          <a:p>
            <a:r>
              <a:rPr lang="en-GB" sz="1800" dirty="0" smtClean="0"/>
              <a:t>Location:</a:t>
            </a:r>
          </a:p>
          <a:p>
            <a:r>
              <a:rPr lang="en-GB" sz="1800" dirty="0" smtClean="0"/>
              <a:t>Justification: </a:t>
            </a:r>
            <a:endParaRPr lang="en-GB" sz="1800" dirty="0"/>
          </a:p>
        </p:txBody>
      </p:sp>
    </p:spTree>
    <p:extLst>
      <p:ext uri="{BB962C8B-B14F-4D97-AF65-F5344CB8AC3E}">
        <p14:creationId xmlns:p14="http://schemas.microsoft.com/office/powerpoint/2010/main" val="3133342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idx="1"/>
          </p:nvPr>
        </p:nvSpPr>
        <p:spPr/>
      </p:sp>
      <p:sp>
        <p:nvSpPr>
          <p:cNvPr id="2" name="Footer Placeholder 1"/>
          <p:cNvSpPr>
            <a:spLocks noGrp="1"/>
          </p:cNvSpPr>
          <p:nvPr>
            <p:ph type="ftr" sz="quarter" idx="11"/>
          </p:nvPr>
        </p:nvSpPr>
        <p:spPr/>
        <p:txBody>
          <a:bodyPr/>
          <a:lstStyle/>
          <a:p>
            <a:r>
              <a:rPr lang="en-US" dirty="0" smtClean="0"/>
              <a:t>References: </a:t>
            </a:r>
            <a:endParaRPr lang="ru-RU" dirty="0"/>
          </a:p>
        </p:txBody>
      </p:sp>
      <p:sp>
        <p:nvSpPr>
          <p:cNvPr id="3" name="Slide Number Placeholder 2"/>
          <p:cNvSpPr>
            <a:spLocks noGrp="1"/>
          </p:cNvSpPr>
          <p:nvPr>
            <p:ph type="sldNum" sz="quarter" idx="12"/>
          </p:nvPr>
        </p:nvSpPr>
        <p:spPr/>
        <p:txBody>
          <a:bodyPr/>
          <a:lstStyle/>
          <a:p>
            <a:fld id="{D495E168-DA5E-4888-8D8A-92B118324C14}" type="slidenum">
              <a:rPr lang="ru-RU" smtClean="0"/>
              <a:t>17</a:t>
            </a:fld>
            <a:endParaRPr lang="ru-RU" dirty="0"/>
          </a:p>
        </p:txBody>
      </p:sp>
      <p:sp>
        <p:nvSpPr>
          <p:cNvPr id="6" name="Title 5"/>
          <p:cNvSpPr>
            <a:spLocks noGrp="1"/>
          </p:cNvSpPr>
          <p:nvPr>
            <p:ph type="title"/>
          </p:nvPr>
        </p:nvSpPr>
        <p:spPr/>
        <p:txBody>
          <a:bodyPr/>
          <a:lstStyle/>
          <a:p>
            <a:r>
              <a:rPr lang="en-GB" dirty="0" smtClean="0"/>
              <a:t>Involvement </a:t>
            </a:r>
            <a:endParaRPr lang="en-GB" dirty="0"/>
          </a:p>
        </p:txBody>
      </p:sp>
      <p:sp>
        <p:nvSpPr>
          <p:cNvPr id="8" name="Text Placeholder 7"/>
          <p:cNvSpPr>
            <a:spLocks noGrp="1"/>
          </p:cNvSpPr>
          <p:nvPr>
            <p:ph type="body" sz="half" idx="2"/>
          </p:nvPr>
        </p:nvSpPr>
        <p:spPr/>
        <p:txBody>
          <a:bodyPr>
            <a:normAutofit/>
          </a:bodyPr>
          <a:lstStyle/>
          <a:p>
            <a:r>
              <a:rPr lang="en-GB" sz="1800" dirty="0" smtClean="0"/>
              <a:t>Location:</a:t>
            </a:r>
          </a:p>
          <a:p>
            <a:r>
              <a:rPr lang="en-GB" sz="1800" dirty="0" smtClean="0"/>
              <a:t>Justification: </a:t>
            </a:r>
            <a:endParaRPr lang="en-GB" sz="1800" dirty="0"/>
          </a:p>
        </p:txBody>
      </p:sp>
    </p:spTree>
    <p:extLst>
      <p:ext uri="{BB962C8B-B14F-4D97-AF65-F5344CB8AC3E}">
        <p14:creationId xmlns:p14="http://schemas.microsoft.com/office/powerpoint/2010/main" val="1032699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idx="1"/>
          </p:nvPr>
        </p:nvSpPr>
        <p:spPr/>
      </p:sp>
      <p:sp>
        <p:nvSpPr>
          <p:cNvPr id="2" name="Footer Placeholder 1"/>
          <p:cNvSpPr>
            <a:spLocks noGrp="1"/>
          </p:cNvSpPr>
          <p:nvPr>
            <p:ph type="ftr" sz="quarter" idx="11"/>
          </p:nvPr>
        </p:nvSpPr>
        <p:spPr/>
        <p:txBody>
          <a:bodyPr/>
          <a:lstStyle/>
          <a:p>
            <a:r>
              <a:rPr lang="en-US" dirty="0" smtClean="0"/>
              <a:t>References: </a:t>
            </a:r>
            <a:endParaRPr lang="ru-RU" dirty="0"/>
          </a:p>
        </p:txBody>
      </p:sp>
      <p:sp>
        <p:nvSpPr>
          <p:cNvPr id="3" name="Slide Number Placeholder 2"/>
          <p:cNvSpPr>
            <a:spLocks noGrp="1"/>
          </p:cNvSpPr>
          <p:nvPr>
            <p:ph type="sldNum" sz="quarter" idx="12"/>
          </p:nvPr>
        </p:nvSpPr>
        <p:spPr/>
        <p:txBody>
          <a:bodyPr/>
          <a:lstStyle/>
          <a:p>
            <a:fld id="{D495E168-DA5E-4888-8D8A-92B118324C14}" type="slidenum">
              <a:rPr lang="ru-RU" smtClean="0"/>
              <a:t>18</a:t>
            </a:fld>
            <a:endParaRPr lang="ru-RU" dirty="0"/>
          </a:p>
        </p:txBody>
      </p:sp>
      <p:sp>
        <p:nvSpPr>
          <p:cNvPr id="6" name="Title 5"/>
          <p:cNvSpPr>
            <a:spLocks noGrp="1"/>
          </p:cNvSpPr>
          <p:nvPr>
            <p:ph type="title"/>
          </p:nvPr>
        </p:nvSpPr>
        <p:spPr/>
        <p:txBody>
          <a:bodyPr/>
          <a:lstStyle/>
          <a:p>
            <a:r>
              <a:rPr lang="en-GB" dirty="0" smtClean="0"/>
              <a:t>Development </a:t>
            </a:r>
            <a:endParaRPr lang="en-GB" dirty="0"/>
          </a:p>
        </p:txBody>
      </p:sp>
      <p:sp>
        <p:nvSpPr>
          <p:cNvPr id="8" name="Text Placeholder 7"/>
          <p:cNvSpPr>
            <a:spLocks noGrp="1"/>
          </p:cNvSpPr>
          <p:nvPr>
            <p:ph type="body" sz="half" idx="2"/>
          </p:nvPr>
        </p:nvSpPr>
        <p:spPr/>
        <p:txBody>
          <a:bodyPr>
            <a:normAutofit/>
          </a:bodyPr>
          <a:lstStyle/>
          <a:p>
            <a:r>
              <a:rPr lang="en-GB" sz="1800" dirty="0" smtClean="0"/>
              <a:t>Location:</a:t>
            </a:r>
          </a:p>
          <a:p>
            <a:r>
              <a:rPr lang="en-GB" sz="1800" dirty="0" smtClean="0"/>
              <a:t>Justification: </a:t>
            </a:r>
            <a:endParaRPr lang="en-GB" sz="1800" dirty="0"/>
          </a:p>
        </p:txBody>
      </p:sp>
    </p:spTree>
    <p:extLst>
      <p:ext uri="{BB962C8B-B14F-4D97-AF65-F5344CB8AC3E}">
        <p14:creationId xmlns:p14="http://schemas.microsoft.com/office/powerpoint/2010/main" val="2395671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idx="1"/>
          </p:nvPr>
        </p:nvSpPr>
        <p:spPr/>
      </p:sp>
      <p:sp>
        <p:nvSpPr>
          <p:cNvPr id="2" name="Footer Placeholder 1"/>
          <p:cNvSpPr>
            <a:spLocks noGrp="1"/>
          </p:cNvSpPr>
          <p:nvPr>
            <p:ph type="ftr" sz="quarter" idx="11"/>
          </p:nvPr>
        </p:nvSpPr>
        <p:spPr/>
        <p:txBody>
          <a:bodyPr/>
          <a:lstStyle/>
          <a:p>
            <a:r>
              <a:rPr lang="en-US" dirty="0" smtClean="0"/>
              <a:t>References: </a:t>
            </a:r>
            <a:endParaRPr lang="ru-RU" dirty="0"/>
          </a:p>
        </p:txBody>
      </p:sp>
      <p:sp>
        <p:nvSpPr>
          <p:cNvPr id="3" name="Slide Number Placeholder 2"/>
          <p:cNvSpPr>
            <a:spLocks noGrp="1"/>
          </p:cNvSpPr>
          <p:nvPr>
            <p:ph type="sldNum" sz="quarter" idx="12"/>
          </p:nvPr>
        </p:nvSpPr>
        <p:spPr/>
        <p:txBody>
          <a:bodyPr/>
          <a:lstStyle/>
          <a:p>
            <a:fld id="{D495E168-DA5E-4888-8D8A-92B118324C14}" type="slidenum">
              <a:rPr lang="ru-RU" smtClean="0"/>
              <a:t>19</a:t>
            </a:fld>
            <a:endParaRPr lang="ru-RU" dirty="0"/>
          </a:p>
        </p:txBody>
      </p:sp>
      <p:sp>
        <p:nvSpPr>
          <p:cNvPr id="6" name="Title 5"/>
          <p:cNvSpPr>
            <a:spLocks noGrp="1"/>
          </p:cNvSpPr>
          <p:nvPr>
            <p:ph type="title"/>
          </p:nvPr>
        </p:nvSpPr>
        <p:spPr/>
        <p:txBody>
          <a:bodyPr/>
          <a:lstStyle/>
          <a:p>
            <a:r>
              <a:rPr lang="en-GB" dirty="0" smtClean="0"/>
              <a:t>Consolidation</a:t>
            </a:r>
            <a:endParaRPr lang="en-GB" dirty="0"/>
          </a:p>
        </p:txBody>
      </p:sp>
      <p:sp>
        <p:nvSpPr>
          <p:cNvPr id="8" name="Text Placeholder 7"/>
          <p:cNvSpPr>
            <a:spLocks noGrp="1"/>
          </p:cNvSpPr>
          <p:nvPr>
            <p:ph type="body" sz="half" idx="2"/>
          </p:nvPr>
        </p:nvSpPr>
        <p:spPr/>
        <p:txBody>
          <a:bodyPr>
            <a:normAutofit/>
          </a:bodyPr>
          <a:lstStyle/>
          <a:p>
            <a:r>
              <a:rPr lang="en-GB" sz="1800" dirty="0" smtClean="0"/>
              <a:t>Location:</a:t>
            </a:r>
          </a:p>
          <a:p>
            <a:r>
              <a:rPr lang="en-GB" sz="1800" dirty="0" smtClean="0"/>
              <a:t>Justification: </a:t>
            </a:r>
            <a:endParaRPr lang="en-GB" sz="1800" dirty="0"/>
          </a:p>
        </p:txBody>
      </p:sp>
    </p:spTree>
    <p:extLst>
      <p:ext uri="{BB962C8B-B14F-4D97-AF65-F5344CB8AC3E}">
        <p14:creationId xmlns:p14="http://schemas.microsoft.com/office/powerpoint/2010/main" val="1168924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95E168-DA5E-4888-8D8A-92B118324C14}" type="slidenum">
              <a:rPr lang="ru-RU" smtClean="0"/>
              <a:t>2</a:t>
            </a:fld>
            <a:endParaRPr lang="ru-RU" dirty="0"/>
          </a:p>
        </p:txBody>
      </p:sp>
      <p:sp>
        <p:nvSpPr>
          <p:cNvPr id="8" name="Content Placeholder 7"/>
          <p:cNvSpPr>
            <a:spLocks noGrp="1"/>
          </p:cNvSpPr>
          <p:nvPr>
            <p:ph idx="1"/>
          </p:nvPr>
        </p:nvSpPr>
        <p:spPr>
          <a:xfrm>
            <a:off x="939800" y="1825625"/>
            <a:ext cx="10414000" cy="3991194"/>
          </a:xfrm>
        </p:spPr>
        <p:txBody>
          <a:bodyPr/>
          <a:lstStyle/>
          <a:p>
            <a:pPr marL="0" lvl="0" indent="0">
              <a:buClr>
                <a:srgbClr val="000000"/>
              </a:buClr>
              <a:buSzPts val="2400"/>
              <a:buNone/>
            </a:pPr>
            <a:r>
              <a:rPr lang="en-GB" sz="3200" kern="0" dirty="0">
                <a:solidFill>
                  <a:srgbClr val="0070C0"/>
                </a:solidFill>
                <a:ea typeface="Comic Sans MS"/>
                <a:cs typeface="Comic Sans MS"/>
                <a:sym typeface="Comic Sans MS"/>
              </a:rPr>
              <a:t>In 1980 R.W.Butler developed a model known as the Tourist Area Life Cycle (TALC)</a:t>
            </a:r>
            <a:endParaRPr lang="en-GB" sz="3200" b="1" kern="0" dirty="0">
              <a:solidFill>
                <a:srgbClr val="0070C0"/>
              </a:solidFill>
              <a:cs typeface="Calibri"/>
              <a:sym typeface="Calibri"/>
            </a:endParaRPr>
          </a:p>
          <a:p>
            <a:pPr marL="0" lvl="0" indent="0">
              <a:buClr>
                <a:srgbClr val="000000"/>
              </a:buClr>
              <a:buSzPts val="2400"/>
              <a:buNone/>
            </a:pPr>
            <a:r>
              <a:rPr lang="en-GB" sz="3200" kern="0" dirty="0">
                <a:solidFill>
                  <a:srgbClr val="0070C0"/>
                </a:solidFill>
                <a:ea typeface="Comic Sans MS"/>
                <a:cs typeface="Comic Sans MS"/>
                <a:sym typeface="Comic Sans MS"/>
              </a:rPr>
              <a:t>This can be used to help us understand how tourist destinations develop and evolve. The model can not be applied to all destinations, but is useful in planning and shows how destinations can be viewed as finite </a:t>
            </a:r>
            <a:r>
              <a:rPr lang="en-GB" sz="3200" kern="0" dirty="0" smtClean="0">
                <a:solidFill>
                  <a:srgbClr val="0070C0"/>
                </a:solidFill>
                <a:ea typeface="Comic Sans MS"/>
                <a:cs typeface="Comic Sans MS"/>
                <a:sym typeface="Comic Sans MS"/>
              </a:rPr>
              <a:t>resources (limited </a:t>
            </a:r>
            <a:r>
              <a:rPr lang="en-GB" sz="3200" kern="0" dirty="0">
                <a:solidFill>
                  <a:srgbClr val="0070C0"/>
                </a:solidFill>
                <a:ea typeface="Comic Sans MS"/>
                <a:cs typeface="Comic Sans MS"/>
                <a:sym typeface="Comic Sans MS"/>
              </a:rPr>
              <a:t>in its size or lifespan</a:t>
            </a:r>
            <a:r>
              <a:rPr lang="en-GB" sz="3200" kern="0" dirty="0" smtClean="0">
                <a:solidFill>
                  <a:srgbClr val="0070C0"/>
                </a:solidFill>
                <a:ea typeface="Comic Sans MS"/>
                <a:cs typeface="Comic Sans MS"/>
                <a:sym typeface="Comic Sans MS"/>
              </a:rPr>
              <a:t>). </a:t>
            </a:r>
            <a:endParaRPr lang="en-GB" sz="3200" b="1" kern="0" dirty="0">
              <a:solidFill>
                <a:srgbClr val="0070C0"/>
              </a:solidFill>
              <a:cs typeface="Calibri"/>
              <a:sym typeface="Calibri"/>
            </a:endParaRPr>
          </a:p>
          <a:p>
            <a:pPr marL="0" indent="0">
              <a:buNone/>
            </a:pPr>
            <a:endParaRPr lang="en-GB" dirty="0"/>
          </a:p>
        </p:txBody>
      </p:sp>
      <p:sp>
        <p:nvSpPr>
          <p:cNvPr id="7" name="Title 6"/>
          <p:cNvSpPr>
            <a:spLocks noGrp="1"/>
          </p:cNvSpPr>
          <p:nvPr>
            <p:ph type="title"/>
          </p:nvPr>
        </p:nvSpPr>
        <p:spPr>
          <a:xfrm>
            <a:off x="838200" y="479426"/>
            <a:ext cx="9050518" cy="945498"/>
          </a:xfrm>
        </p:spPr>
        <p:txBody>
          <a:bodyPr>
            <a:normAutofit fontScale="90000"/>
          </a:bodyPr>
          <a:lstStyle/>
          <a:p>
            <a:r>
              <a:rPr lang="en-GB" dirty="0"/>
              <a:t>Stages of development as a tourist destination</a:t>
            </a:r>
            <a:br>
              <a:rPr lang="en-GB" dirty="0"/>
            </a:br>
            <a:endParaRPr lang="en-GB" dirty="0"/>
          </a:p>
        </p:txBody>
      </p:sp>
    </p:spTree>
    <p:extLst>
      <p:ext uri="{BB962C8B-B14F-4D97-AF65-F5344CB8AC3E}">
        <p14:creationId xmlns:p14="http://schemas.microsoft.com/office/powerpoint/2010/main" val="692335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idx="1"/>
          </p:nvPr>
        </p:nvSpPr>
        <p:spPr/>
      </p:sp>
      <p:sp>
        <p:nvSpPr>
          <p:cNvPr id="2" name="Footer Placeholder 1"/>
          <p:cNvSpPr>
            <a:spLocks noGrp="1"/>
          </p:cNvSpPr>
          <p:nvPr>
            <p:ph type="ftr" sz="quarter" idx="11"/>
          </p:nvPr>
        </p:nvSpPr>
        <p:spPr/>
        <p:txBody>
          <a:bodyPr/>
          <a:lstStyle/>
          <a:p>
            <a:r>
              <a:rPr lang="en-US" dirty="0" smtClean="0"/>
              <a:t>References: </a:t>
            </a:r>
            <a:endParaRPr lang="ru-RU" dirty="0"/>
          </a:p>
        </p:txBody>
      </p:sp>
      <p:sp>
        <p:nvSpPr>
          <p:cNvPr id="3" name="Slide Number Placeholder 2"/>
          <p:cNvSpPr>
            <a:spLocks noGrp="1"/>
          </p:cNvSpPr>
          <p:nvPr>
            <p:ph type="sldNum" sz="quarter" idx="12"/>
          </p:nvPr>
        </p:nvSpPr>
        <p:spPr/>
        <p:txBody>
          <a:bodyPr/>
          <a:lstStyle/>
          <a:p>
            <a:fld id="{D495E168-DA5E-4888-8D8A-92B118324C14}" type="slidenum">
              <a:rPr lang="ru-RU" smtClean="0"/>
              <a:t>20</a:t>
            </a:fld>
            <a:endParaRPr lang="ru-RU" dirty="0"/>
          </a:p>
        </p:txBody>
      </p:sp>
      <p:sp>
        <p:nvSpPr>
          <p:cNvPr id="6" name="Title 5"/>
          <p:cNvSpPr>
            <a:spLocks noGrp="1"/>
          </p:cNvSpPr>
          <p:nvPr>
            <p:ph type="title"/>
          </p:nvPr>
        </p:nvSpPr>
        <p:spPr/>
        <p:txBody>
          <a:bodyPr/>
          <a:lstStyle/>
          <a:p>
            <a:r>
              <a:rPr lang="en-GB" dirty="0" smtClean="0"/>
              <a:t>Stagnation</a:t>
            </a:r>
            <a:endParaRPr lang="en-GB" dirty="0"/>
          </a:p>
        </p:txBody>
      </p:sp>
      <p:sp>
        <p:nvSpPr>
          <p:cNvPr id="8" name="Text Placeholder 7"/>
          <p:cNvSpPr>
            <a:spLocks noGrp="1"/>
          </p:cNvSpPr>
          <p:nvPr>
            <p:ph type="body" sz="half" idx="2"/>
          </p:nvPr>
        </p:nvSpPr>
        <p:spPr/>
        <p:txBody>
          <a:bodyPr>
            <a:normAutofit/>
          </a:bodyPr>
          <a:lstStyle/>
          <a:p>
            <a:r>
              <a:rPr lang="en-GB" sz="1800" dirty="0" smtClean="0"/>
              <a:t>Location:</a:t>
            </a:r>
          </a:p>
          <a:p>
            <a:r>
              <a:rPr lang="en-GB" sz="1800" dirty="0" smtClean="0"/>
              <a:t>Justification: </a:t>
            </a:r>
            <a:endParaRPr lang="en-GB" sz="1800" dirty="0"/>
          </a:p>
        </p:txBody>
      </p:sp>
    </p:spTree>
    <p:extLst>
      <p:ext uri="{BB962C8B-B14F-4D97-AF65-F5344CB8AC3E}">
        <p14:creationId xmlns:p14="http://schemas.microsoft.com/office/powerpoint/2010/main" val="2051895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idx="1"/>
          </p:nvPr>
        </p:nvSpPr>
        <p:spPr/>
      </p:sp>
      <p:sp>
        <p:nvSpPr>
          <p:cNvPr id="2" name="Footer Placeholder 1"/>
          <p:cNvSpPr>
            <a:spLocks noGrp="1"/>
          </p:cNvSpPr>
          <p:nvPr>
            <p:ph type="ftr" sz="quarter" idx="11"/>
          </p:nvPr>
        </p:nvSpPr>
        <p:spPr/>
        <p:txBody>
          <a:bodyPr/>
          <a:lstStyle/>
          <a:p>
            <a:r>
              <a:rPr lang="en-US" dirty="0" smtClean="0"/>
              <a:t>References: </a:t>
            </a:r>
            <a:endParaRPr lang="ru-RU" dirty="0"/>
          </a:p>
        </p:txBody>
      </p:sp>
      <p:sp>
        <p:nvSpPr>
          <p:cNvPr id="3" name="Slide Number Placeholder 2"/>
          <p:cNvSpPr>
            <a:spLocks noGrp="1"/>
          </p:cNvSpPr>
          <p:nvPr>
            <p:ph type="sldNum" sz="quarter" idx="12"/>
          </p:nvPr>
        </p:nvSpPr>
        <p:spPr/>
        <p:txBody>
          <a:bodyPr/>
          <a:lstStyle/>
          <a:p>
            <a:fld id="{D495E168-DA5E-4888-8D8A-92B118324C14}" type="slidenum">
              <a:rPr lang="ru-RU" smtClean="0"/>
              <a:t>21</a:t>
            </a:fld>
            <a:endParaRPr lang="ru-RU" dirty="0"/>
          </a:p>
        </p:txBody>
      </p:sp>
      <p:sp>
        <p:nvSpPr>
          <p:cNvPr id="6" name="Title 5"/>
          <p:cNvSpPr>
            <a:spLocks noGrp="1"/>
          </p:cNvSpPr>
          <p:nvPr>
            <p:ph type="title"/>
          </p:nvPr>
        </p:nvSpPr>
        <p:spPr/>
        <p:txBody>
          <a:bodyPr/>
          <a:lstStyle/>
          <a:p>
            <a:r>
              <a:rPr lang="en-GB" dirty="0" smtClean="0"/>
              <a:t>Decline</a:t>
            </a:r>
            <a:endParaRPr lang="en-GB" dirty="0"/>
          </a:p>
        </p:txBody>
      </p:sp>
      <p:sp>
        <p:nvSpPr>
          <p:cNvPr id="8" name="Text Placeholder 7"/>
          <p:cNvSpPr>
            <a:spLocks noGrp="1"/>
          </p:cNvSpPr>
          <p:nvPr>
            <p:ph type="body" sz="half" idx="2"/>
          </p:nvPr>
        </p:nvSpPr>
        <p:spPr/>
        <p:txBody>
          <a:bodyPr>
            <a:normAutofit/>
          </a:bodyPr>
          <a:lstStyle/>
          <a:p>
            <a:r>
              <a:rPr lang="en-GB" sz="1800" dirty="0" smtClean="0"/>
              <a:t>Location:</a:t>
            </a:r>
          </a:p>
          <a:p>
            <a:r>
              <a:rPr lang="en-GB" sz="1800" dirty="0" smtClean="0"/>
              <a:t>Justification: </a:t>
            </a:r>
            <a:endParaRPr lang="en-GB" sz="1800" dirty="0"/>
          </a:p>
        </p:txBody>
      </p:sp>
    </p:spTree>
    <p:extLst>
      <p:ext uri="{BB962C8B-B14F-4D97-AF65-F5344CB8AC3E}">
        <p14:creationId xmlns:p14="http://schemas.microsoft.com/office/powerpoint/2010/main" val="625716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idx="1"/>
          </p:nvPr>
        </p:nvSpPr>
        <p:spPr/>
      </p:sp>
      <p:sp>
        <p:nvSpPr>
          <p:cNvPr id="2" name="Footer Placeholder 1"/>
          <p:cNvSpPr>
            <a:spLocks noGrp="1"/>
          </p:cNvSpPr>
          <p:nvPr>
            <p:ph type="ftr" sz="quarter" idx="11"/>
          </p:nvPr>
        </p:nvSpPr>
        <p:spPr/>
        <p:txBody>
          <a:bodyPr/>
          <a:lstStyle/>
          <a:p>
            <a:r>
              <a:rPr lang="en-US" dirty="0" smtClean="0"/>
              <a:t>References: </a:t>
            </a:r>
            <a:endParaRPr lang="ru-RU" dirty="0"/>
          </a:p>
        </p:txBody>
      </p:sp>
      <p:sp>
        <p:nvSpPr>
          <p:cNvPr id="3" name="Slide Number Placeholder 2"/>
          <p:cNvSpPr>
            <a:spLocks noGrp="1"/>
          </p:cNvSpPr>
          <p:nvPr>
            <p:ph type="sldNum" sz="quarter" idx="12"/>
          </p:nvPr>
        </p:nvSpPr>
        <p:spPr/>
        <p:txBody>
          <a:bodyPr/>
          <a:lstStyle/>
          <a:p>
            <a:fld id="{D495E168-DA5E-4888-8D8A-92B118324C14}" type="slidenum">
              <a:rPr lang="ru-RU" smtClean="0"/>
              <a:t>22</a:t>
            </a:fld>
            <a:endParaRPr lang="ru-RU" dirty="0"/>
          </a:p>
        </p:txBody>
      </p:sp>
      <p:sp>
        <p:nvSpPr>
          <p:cNvPr id="6" name="Title 5"/>
          <p:cNvSpPr>
            <a:spLocks noGrp="1"/>
          </p:cNvSpPr>
          <p:nvPr>
            <p:ph type="title"/>
          </p:nvPr>
        </p:nvSpPr>
        <p:spPr/>
        <p:txBody>
          <a:bodyPr/>
          <a:lstStyle/>
          <a:p>
            <a:r>
              <a:rPr lang="en-GB" dirty="0" smtClean="0"/>
              <a:t>Rejuvenation</a:t>
            </a:r>
            <a:endParaRPr lang="en-GB" dirty="0"/>
          </a:p>
        </p:txBody>
      </p:sp>
      <p:sp>
        <p:nvSpPr>
          <p:cNvPr id="8" name="Text Placeholder 7"/>
          <p:cNvSpPr>
            <a:spLocks noGrp="1"/>
          </p:cNvSpPr>
          <p:nvPr>
            <p:ph type="body" sz="half" idx="2"/>
          </p:nvPr>
        </p:nvSpPr>
        <p:spPr/>
        <p:txBody>
          <a:bodyPr>
            <a:normAutofit/>
          </a:bodyPr>
          <a:lstStyle/>
          <a:p>
            <a:r>
              <a:rPr lang="en-GB" sz="1800" dirty="0" smtClean="0"/>
              <a:t>Location:</a:t>
            </a:r>
          </a:p>
          <a:p>
            <a:r>
              <a:rPr lang="en-GB" sz="1800" dirty="0" smtClean="0"/>
              <a:t>Justification: </a:t>
            </a:r>
            <a:endParaRPr lang="en-GB" sz="1800" dirty="0"/>
          </a:p>
        </p:txBody>
      </p:sp>
    </p:spTree>
    <p:extLst>
      <p:ext uri="{BB962C8B-B14F-4D97-AF65-F5344CB8AC3E}">
        <p14:creationId xmlns:p14="http://schemas.microsoft.com/office/powerpoint/2010/main" val="2041985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95E168-DA5E-4888-8D8A-92B118324C14}" type="slidenum">
              <a:rPr lang="ru-RU" smtClean="0"/>
              <a:t>23</a:t>
            </a:fld>
            <a:endParaRPr lang="ru-RU" dirty="0"/>
          </a:p>
        </p:txBody>
      </p:sp>
      <p:sp>
        <p:nvSpPr>
          <p:cNvPr id="8" name="Content Placeholder 7"/>
          <p:cNvSpPr>
            <a:spLocks noGrp="1"/>
          </p:cNvSpPr>
          <p:nvPr>
            <p:ph idx="1"/>
          </p:nvPr>
        </p:nvSpPr>
        <p:spPr>
          <a:xfrm>
            <a:off x="838200" y="1825624"/>
            <a:ext cx="10515600" cy="4130675"/>
          </a:xfrm>
        </p:spPr>
        <p:txBody>
          <a:bodyPr/>
          <a:lstStyle/>
          <a:p>
            <a:r>
              <a:rPr lang="en-GB" sz="3200" dirty="0" smtClean="0">
                <a:solidFill>
                  <a:srgbClr val="0070C0"/>
                </a:solidFill>
              </a:rPr>
              <a:t>Go onto </a:t>
            </a:r>
            <a:r>
              <a:rPr lang="en-GB" sz="3200" dirty="0" smtClean="0">
                <a:solidFill>
                  <a:srgbClr val="0070C0"/>
                </a:solidFill>
                <a:hlinkClick r:id="rId2"/>
              </a:rPr>
              <a:t>GOL</a:t>
            </a:r>
            <a:r>
              <a:rPr lang="en-GB" sz="3200" dirty="0" smtClean="0">
                <a:solidFill>
                  <a:srgbClr val="0070C0"/>
                </a:solidFill>
              </a:rPr>
              <a:t> and read all of the TALC handouts and the case study examples of </a:t>
            </a:r>
            <a:r>
              <a:rPr lang="en-GB" sz="3200" dirty="0" err="1" smtClean="0">
                <a:solidFill>
                  <a:srgbClr val="0070C0"/>
                </a:solidFill>
              </a:rPr>
              <a:t>Sitges</a:t>
            </a:r>
            <a:r>
              <a:rPr lang="en-GB" sz="3200" dirty="0" smtClean="0">
                <a:solidFill>
                  <a:srgbClr val="0070C0"/>
                </a:solidFill>
              </a:rPr>
              <a:t> and </a:t>
            </a:r>
            <a:r>
              <a:rPr lang="en-GB" sz="3200" dirty="0" err="1" smtClean="0">
                <a:solidFill>
                  <a:srgbClr val="0070C0"/>
                </a:solidFill>
              </a:rPr>
              <a:t>Callafel</a:t>
            </a:r>
            <a:r>
              <a:rPr lang="en-GB" sz="3200" dirty="0" smtClean="0">
                <a:solidFill>
                  <a:srgbClr val="0070C0"/>
                </a:solidFill>
              </a:rPr>
              <a:t>. </a:t>
            </a:r>
          </a:p>
          <a:p>
            <a:r>
              <a:rPr lang="en-GB" sz="3200" dirty="0" smtClean="0">
                <a:solidFill>
                  <a:srgbClr val="0070C0"/>
                </a:solidFill>
              </a:rPr>
              <a:t>Be prepared to be quizzed about it in the next lesson. </a:t>
            </a:r>
            <a:endParaRPr lang="en-GB" sz="3200" dirty="0">
              <a:solidFill>
                <a:srgbClr val="0070C0"/>
              </a:solidFill>
            </a:endParaRPr>
          </a:p>
        </p:txBody>
      </p:sp>
      <p:sp>
        <p:nvSpPr>
          <p:cNvPr id="7" name="Title 6"/>
          <p:cNvSpPr>
            <a:spLocks noGrp="1"/>
          </p:cNvSpPr>
          <p:nvPr>
            <p:ph type="title"/>
          </p:nvPr>
        </p:nvSpPr>
        <p:spPr/>
        <p:txBody>
          <a:bodyPr/>
          <a:lstStyle/>
          <a:p>
            <a:r>
              <a:rPr lang="en-GB" dirty="0" smtClean="0"/>
              <a:t>Case Study</a:t>
            </a:r>
            <a:endParaRPr lang="en-GB" dirty="0"/>
          </a:p>
        </p:txBody>
      </p:sp>
    </p:spTree>
    <p:extLst>
      <p:ext uri="{BB962C8B-B14F-4D97-AF65-F5344CB8AC3E}">
        <p14:creationId xmlns:p14="http://schemas.microsoft.com/office/powerpoint/2010/main" val="30649838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1C66-8B88-4FDA-AFA7-4549E31005F8}"/>
              </a:ext>
            </a:extLst>
          </p:cNvPr>
          <p:cNvSpPr>
            <a:spLocks noGrp="1"/>
          </p:cNvSpPr>
          <p:nvPr>
            <p:ph type="title"/>
          </p:nvPr>
        </p:nvSpPr>
        <p:spPr/>
        <p:txBody>
          <a:bodyPr/>
          <a:lstStyle/>
          <a:p>
            <a:r>
              <a:rPr lang="en-US" dirty="0"/>
              <a:t>BIG IMAGE</a:t>
            </a:r>
            <a:endParaRPr lang="ru-RU" dirty="0"/>
          </a:p>
        </p:txBody>
      </p:sp>
      <p:sp>
        <p:nvSpPr>
          <p:cNvPr id="5" name="Text Placeholder 4">
            <a:extLst>
              <a:ext uri="{FF2B5EF4-FFF2-40B4-BE49-F238E27FC236}">
                <a16:creationId xmlns:a16="http://schemas.microsoft.com/office/drawing/2014/main" id="{53BA5B48-F9FF-45FC-A3F7-5CEF9A012980}"/>
              </a:ext>
            </a:extLst>
          </p:cNvPr>
          <p:cNvSpPr>
            <a:spLocks noGrp="1"/>
          </p:cNvSpPr>
          <p:nvPr>
            <p:ph type="body" sz="quarter" idx="16"/>
          </p:nvPr>
        </p:nvSpPr>
        <p:spPr/>
        <p:txBody>
          <a:bodyPr/>
          <a:lstStyle/>
          <a:p>
            <a:r>
              <a:rPr lang="en-GB" dirty="0"/>
              <a:t>Kyrgyzstan</a:t>
            </a:r>
          </a:p>
          <a:p>
            <a:endParaRPr lang="ru-RU" dirty="0"/>
          </a:p>
        </p:txBody>
      </p:sp>
      <p:sp>
        <p:nvSpPr>
          <p:cNvPr id="4" name="Slide Number Placeholder 3">
            <a:extLst>
              <a:ext uri="{FF2B5EF4-FFF2-40B4-BE49-F238E27FC236}">
                <a16:creationId xmlns:a16="http://schemas.microsoft.com/office/drawing/2014/main" id="{CDDE29B3-D5FF-478A-848A-934E75A49FD3}"/>
              </a:ext>
            </a:extLst>
          </p:cNvPr>
          <p:cNvSpPr>
            <a:spLocks noGrp="1"/>
          </p:cNvSpPr>
          <p:nvPr>
            <p:ph type="sldNum" sz="quarter" idx="12"/>
          </p:nvPr>
        </p:nvSpPr>
        <p:spPr>
          <a:xfrm>
            <a:off x="10804358" y="5797769"/>
            <a:ext cx="549442" cy="365125"/>
          </a:xfrm>
        </p:spPr>
        <p:txBody>
          <a:bodyPr/>
          <a:lstStyle/>
          <a:p>
            <a:fld id="{D495E168-DA5E-4888-8D8A-92B118324C14}" type="slidenum">
              <a:rPr lang="ru-RU" smtClean="0"/>
              <a:pPr/>
              <a:t>24</a:t>
            </a:fld>
            <a:endParaRPr lang="ru-RU" dirty="0"/>
          </a:p>
        </p:txBody>
      </p:sp>
      <p:pic>
        <p:nvPicPr>
          <p:cNvPr id="9" name="Picture Placeholder 8"/>
          <p:cNvPicPr>
            <a:picLocks noGrp="1" noChangeAspect="1"/>
          </p:cNvPicPr>
          <p:nvPr>
            <p:ph type="pic" sz="quarter" idx="17"/>
          </p:nvPr>
        </p:nvPicPr>
        <p:blipFill>
          <a:blip r:embed="rId2"/>
          <a:srcRect t="9436" b="9436"/>
          <a:stretch>
            <a:fillRect/>
          </a:stretch>
        </p:blipFill>
        <p:spPr>
          <a:prstGeom prst="rect">
            <a:avLst/>
          </a:prstGeom>
        </p:spPr>
      </p:pic>
    </p:spTree>
    <p:extLst>
      <p:ext uri="{BB962C8B-B14F-4D97-AF65-F5344CB8AC3E}">
        <p14:creationId xmlns:p14="http://schemas.microsoft.com/office/powerpoint/2010/main" val="1935360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16"/>
          <p:cNvPicPr preferRelativeResize="0"/>
          <p:nvPr/>
        </p:nvPicPr>
        <p:blipFill rotWithShape="1">
          <a:blip r:embed="rId3">
            <a:alphaModFix/>
          </a:blip>
          <a:srcRect/>
          <a:stretch/>
        </p:blipFill>
        <p:spPr>
          <a:xfrm>
            <a:off x="-1" y="0"/>
            <a:ext cx="12103322" cy="6328230"/>
          </a:xfrm>
          <a:prstGeom prst="rect">
            <a:avLst/>
          </a:prstGeom>
          <a:noFill/>
          <a:ln>
            <a:noFill/>
          </a:ln>
        </p:spPr>
      </p:pic>
      <p:sp>
        <p:nvSpPr>
          <p:cNvPr id="113" name="Google Shape;113;p16"/>
          <p:cNvSpPr txBox="1">
            <a:spLocks noGrp="1"/>
          </p:cNvSpPr>
          <p:nvPr>
            <p:ph type="title"/>
          </p:nvPr>
        </p:nvSpPr>
        <p:spPr>
          <a:xfrm>
            <a:off x="1449388" y="10477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omic Sans MS"/>
              <a:buNone/>
            </a:pPr>
            <a:r>
              <a:rPr lang="en-GB" sz="2400" u="sng" dirty="0">
                <a:latin typeface="+mn-lt"/>
                <a:ea typeface="Comic Sans MS"/>
                <a:cs typeface="Comic Sans MS"/>
                <a:sym typeface="Comic Sans MS"/>
              </a:rPr>
              <a:t>Tourist Area Life Cycle (TALC) - Butler</a:t>
            </a:r>
            <a:endParaRPr sz="2400" u="sng" dirty="0">
              <a:latin typeface="+mn-lt"/>
            </a:endParaRPr>
          </a:p>
        </p:txBody>
      </p:sp>
    </p:spTree>
    <p:extLst>
      <p:ext uri="{BB962C8B-B14F-4D97-AF65-F5344CB8AC3E}">
        <p14:creationId xmlns:p14="http://schemas.microsoft.com/office/powerpoint/2010/main" val="3864830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4</a:t>
            </a:fld>
            <a:endParaRPr lang="en-GB"/>
          </a:p>
        </p:txBody>
      </p:sp>
      <p:sp>
        <p:nvSpPr>
          <p:cNvPr id="9" name="Title 8"/>
          <p:cNvSpPr>
            <a:spLocks noGrp="1"/>
          </p:cNvSpPr>
          <p:nvPr>
            <p:ph type="title"/>
          </p:nvPr>
        </p:nvSpPr>
        <p:spPr>
          <a:xfrm>
            <a:off x="738188" y="363109"/>
            <a:ext cx="3681411" cy="1008491"/>
          </a:xfrm>
        </p:spPr>
        <p:txBody>
          <a:bodyPr/>
          <a:lstStyle/>
          <a:p>
            <a:r>
              <a:rPr lang="en-GB" dirty="0"/>
              <a:t> </a:t>
            </a:r>
            <a:r>
              <a:rPr lang="en-GB" sz="4400" dirty="0"/>
              <a:t>Exploration</a:t>
            </a:r>
            <a:endParaRPr lang="en-GB" dirty="0"/>
          </a:p>
        </p:txBody>
      </p:sp>
      <p:sp>
        <p:nvSpPr>
          <p:cNvPr id="11" name="Text Placeholder 10"/>
          <p:cNvSpPr>
            <a:spLocks noGrp="1"/>
          </p:cNvSpPr>
          <p:nvPr>
            <p:ph type="body" sz="half" idx="2"/>
          </p:nvPr>
        </p:nvSpPr>
        <p:spPr>
          <a:xfrm>
            <a:off x="279399" y="2356700"/>
            <a:ext cx="5295899" cy="4136393"/>
          </a:xfrm>
        </p:spPr>
        <p:txBody>
          <a:bodyPr>
            <a:normAutofit/>
          </a:bodyPr>
          <a:lstStyle/>
          <a:p>
            <a:r>
              <a:rPr lang="en-GB" sz="2000" dirty="0" smtClean="0"/>
              <a:t>A small </a:t>
            </a:r>
            <a:r>
              <a:rPr lang="en-GB" sz="2000" dirty="0"/>
              <a:t>number of tourists visit the area. The area is unspoilt and few tourist facilities exist.</a:t>
            </a:r>
          </a:p>
          <a:p>
            <a:r>
              <a:rPr lang="en-GB" sz="2000" dirty="0"/>
              <a:t>People who visit are likely to be termed “travellers” as they are the people looking for new adventure and new experiences. </a:t>
            </a:r>
          </a:p>
          <a:p>
            <a:r>
              <a:rPr lang="en-GB" sz="2000" dirty="0"/>
              <a:t>Travellers will have booked their own independent transport and their impact is low.</a:t>
            </a:r>
          </a:p>
          <a:p>
            <a:r>
              <a:rPr lang="en-GB" sz="2000" dirty="0"/>
              <a:t>Local cultures and attractions will remain largely undisturbed. </a:t>
            </a:r>
          </a:p>
          <a:p>
            <a:r>
              <a:rPr lang="en-GB" sz="2000" dirty="0"/>
              <a:t>Travellers like to explore and immerse in local cultures, foods and language. They do not like to associate themselves a tourists. </a:t>
            </a:r>
          </a:p>
          <a:p>
            <a:endParaRPr lang="en-GB" dirty="0"/>
          </a:p>
        </p:txBody>
      </p:sp>
      <p:pic>
        <p:nvPicPr>
          <p:cNvPr id="13" name="Google Shape;122;p17" descr="A graph of Butler’s resort life cycle model"/>
          <p:cNvPicPr preferRelativeResize="0"/>
          <p:nvPr/>
        </p:nvPicPr>
        <p:blipFill rotWithShape="1">
          <a:blip r:embed="rId2">
            <a:alphaModFix/>
          </a:blip>
          <a:srcRect/>
          <a:stretch/>
        </p:blipFill>
        <p:spPr>
          <a:xfrm>
            <a:off x="6105500" y="1371600"/>
            <a:ext cx="4775199" cy="5121493"/>
          </a:xfrm>
          <a:prstGeom prst="rect">
            <a:avLst/>
          </a:prstGeom>
          <a:noFill/>
          <a:ln>
            <a:noFill/>
          </a:ln>
        </p:spPr>
      </p:pic>
      <p:sp>
        <p:nvSpPr>
          <p:cNvPr id="14" name="Rectangle 13"/>
          <p:cNvSpPr/>
          <p:nvPr/>
        </p:nvSpPr>
        <p:spPr>
          <a:xfrm>
            <a:off x="5575299" y="378345"/>
            <a:ext cx="6096000" cy="800219"/>
          </a:xfrm>
          <a:prstGeom prst="rect">
            <a:avLst/>
          </a:prstGeom>
        </p:spPr>
        <p:txBody>
          <a:bodyPr>
            <a:spAutoFit/>
          </a:bodyPr>
          <a:lstStyle/>
          <a:p>
            <a:pPr lvl="0">
              <a:buClr>
                <a:srgbClr val="F76100"/>
              </a:buClr>
              <a:buSzPts val="1200"/>
            </a:pPr>
            <a:r>
              <a:rPr lang="en-GB" b="1" dirty="0">
                <a:solidFill>
                  <a:srgbClr val="0070C0"/>
                </a:solidFill>
                <a:latin typeface="Verdana"/>
                <a:ea typeface="Verdana"/>
                <a:cs typeface="Verdana"/>
                <a:sym typeface="Verdana"/>
              </a:rPr>
              <a:t>The seven stages of tourist development</a:t>
            </a:r>
            <a:endParaRPr lang="en-GB" sz="1050" dirty="0">
              <a:solidFill>
                <a:srgbClr val="0070C0"/>
              </a:solidFill>
              <a:latin typeface="Calibri"/>
              <a:ea typeface="Calibri"/>
              <a:cs typeface="Calibri"/>
              <a:sym typeface="Calibri"/>
            </a:endParaRPr>
          </a:p>
          <a:p>
            <a:pPr lvl="0">
              <a:buClr>
                <a:schemeClr val="dk1"/>
              </a:buClr>
              <a:buSzPts val="1800"/>
            </a:pPr>
            <a:endParaRPr lang="en-GB" sz="2800" dirty="0">
              <a:solidFill>
                <a:srgbClr val="0070C0"/>
              </a:solidFill>
              <a:ea typeface="Arial"/>
              <a:cs typeface="Arial"/>
              <a:sym typeface="Arial"/>
            </a:endParaRPr>
          </a:p>
        </p:txBody>
      </p:sp>
    </p:spTree>
    <p:extLst>
      <p:ext uri="{BB962C8B-B14F-4D97-AF65-F5344CB8AC3E}">
        <p14:creationId xmlns:p14="http://schemas.microsoft.com/office/powerpoint/2010/main" val="773381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5</a:t>
            </a:fld>
            <a:endParaRPr lang="en-GB"/>
          </a:p>
        </p:txBody>
      </p:sp>
      <p:sp>
        <p:nvSpPr>
          <p:cNvPr id="9" name="Title 8"/>
          <p:cNvSpPr>
            <a:spLocks noGrp="1"/>
          </p:cNvSpPr>
          <p:nvPr>
            <p:ph type="title"/>
          </p:nvPr>
        </p:nvSpPr>
        <p:spPr>
          <a:xfrm>
            <a:off x="738188" y="363109"/>
            <a:ext cx="3681411" cy="1008491"/>
          </a:xfrm>
        </p:spPr>
        <p:txBody>
          <a:bodyPr/>
          <a:lstStyle/>
          <a:p>
            <a:r>
              <a:rPr lang="en-GB" dirty="0"/>
              <a:t> </a:t>
            </a:r>
            <a:r>
              <a:rPr lang="en-GB" sz="4400" dirty="0" smtClean="0"/>
              <a:t>Involvement</a:t>
            </a:r>
            <a:endParaRPr lang="en-GB" dirty="0"/>
          </a:p>
        </p:txBody>
      </p:sp>
      <p:sp>
        <p:nvSpPr>
          <p:cNvPr id="11" name="Text Placeholder 10"/>
          <p:cNvSpPr>
            <a:spLocks noGrp="1"/>
          </p:cNvSpPr>
          <p:nvPr>
            <p:ph type="body" sz="half" idx="2"/>
          </p:nvPr>
        </p:nvSpPr>
        <p:spPr>
          <a:xfrm>
            <a:off x="279399" y="2356700"/>
            <a:ext cx="5295899" cy="4136393"/>
          </a:xfrm>
        </p:spPr>
        <p:txBody>
          <a:bodyPr>
            <a:normAutofit fontScale="92500" lnSpcReduction="10000"/>
          </a:bodyPr>
          <a:lstStyle/>
          <a:p>
            <a:r>
              <a:rPr lang="en-GB" sz="2400" dirty="0" smtClean="0"/>
              <a:t>Local </a:t>
            </a:r>
            <a:r>
              <a:rPr lang="en-GB" sz="2400" dirty="0"/>
              <a:t>people start to provide some facilities for tourists. There starts to become a recognised tourist season</a:t>
            </a:r>
            <a:r>
              <a:rPr lang="en-GB" sz="2400" dirty="0" smtClean="0"/>
              <a:t>.</a:t>
            </a:r>
            <a:endParaRPr lang="en-GB" sz="2400" dirty="0"/>
          </a:p>
          <a:p>
            <a:r>
              <a:rPr lang="en-GB" sz="2400" dirty="0"/>
              <a:t>Travel companies start to organise transport links and tourist numbers increase.</a:t>
            </a:r>
          </a:p>
          <a:p>
            <a:r>
              <a:rPr lang="en-GB" sz="2400" dirty="0"/>
              <a:t>Local government starts to investigate how tourism can be developed</a:t>
            </a:r>
          </a:p>
          <a:p>
            <a:r>
              <a:rPr lang="en-GB" sz="2400" dirty="0"/>
              <a:t>Local investment in facilities and infrastructure</a:t>
            </a:r>
          </a:p>
          <a:p>
            <a:r>
              <a:rPr lang="en-GB" sz="2400" dirty="0"/>
              <a:t>Advertising the tourist destination may start</a:t>
            </a:r>
          </a:p>
          <a:p>
            <a:endParaRPr lang="en-GB" dirty="0"/>
          </a:p>
        </p:txBody>
      </p:sp>
      <p:pic>
        <p:nvPicPr>
          <p:cNvPr id="13" name="Google Shape;122;p17" descr="A graph of Butler’s resort life cycle model"/>
          <p:cNvPicPr preferRelativeResize="0"/>
          <p:nvPr/>
        </p:nvPicPr>
        <p:blipFill rotWithShape="1">
          <a:blip r:embed="rId2">
            <a:alphaModFix/>
          </a:blip>
          <a:srcRect/>
          <a:stretch/>
        </p:blipFill>
        <p:spPr>
          <a:xfrm>
            <a:off x="6105500" y="1371600"/>
            <a:ext cx="4775199" cy="5121493"/>
          </a:xfrm>
          <a:prstGeom prst="rect">
            <a:avLst/>
          </a:prstGeom>
          <a:noFill/>
          <a:ln>
            <a:noFill/>
          </a:ln>
        </p:spPr>
      </p:pic>
      <p:sp>
        <p:nvSpPr>
          <p:cNvPr id="14" name="Rectangle 13"/>
          <p:cNvSpPr/>
          <p:nvPr/>
        </p:nvSpPr>
        <p:spPr>
          <a:xfrm>
            <a:off x="5575299" y="378345"/>
            <a:ext cx="6096000" cy="800219"/>
          </a:xfrm>
          <a:prstGeom prst="rect">
            <a:avLst/>
          </a:prstGeom>
        </p:spPr>
        <p:txBody>
          <a:bodyPr>
            <a:spAutoFit/>
          </a:bodyPr>
          <a:lstStyle/>
          <a:p>
            <a:pPr lvl="0">
              <a:buClr>
                <a:srgbClr val="F76100"/>
              </a:buClr>
              <a:buSzPts val="1200"/>
            </a:pPr>
            <a:r>
              <a:rPr lang="en-GB" b="1" dirty="0">
                <a:solidFill>
                  <a:srgbClr val="0070C0"/>
                </a:solidFill>
                <a:latin typeface="Verdana"/>
                <a:ea typeface="Verdana"/>
                <a:cs typeface="Verdana"/>
                <a:sym typeface="Verdana"/>
              </a:rPr>
              <a:t>The seven stages of tourist development</a:t>
            </a:r>
            <a:endParaRPr lang="en-GB" sz="1050" dirty="0">
              <a:solidFill>
                <a:srgbClr val="0070C0"/>
              </a:solidFill>
              <a:latin typeface="Calibri"/>
              <a:ea typeface="Calibri"/>
              <a:cs typeface="Calibri"/>
              <a:sym typeface="Calibri"/>
            </a:endParaRPr>
          </a:p>
          <a:p>
            <a:pPr lvl="0">
              <a:buClr>
                <a:schemeClr val="dk1"/>
              </a:buClr>
              <a:buSzPts val="1800"/>
            </a:pPr>
            <a:endParaRPr lang="en-GB" sz="2800" dirty="0">
              <a:solidFill>
                <a:srgbClr val="0070C0"/>
              </a:solidFill>
              <a:ea typeface="Arial"/>
              <a:cs typeface="Arial"/>
              <a:sym typeface="Arial"/>
            </a:endParaRPr>
          </a:p>
        </p:txBody>
      </p:sp>
    </p:spTree>
    <p:extLst>
      <p:ext uri="{BB962C8B-B14F-4D97-AF65-F5344CB8AC3E}">
        <p14:creationId xmlns:p14="http://schemas.microsoft.com/office/powerpoint/2010/main" val="3446902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6</a:t>
            </a:fld>
            <a:endParaRPr lang="en-GB"/>
          </a:p>
        </p:txBody>
      </p:sp>
      <p:sp>
        <p:nvSpPr>
          <p:cNvPr id="9" name="Title 8"/>
          <p:cNvSpPr>
            <a:spLocks noGrp="1"/>
          </p:cNvSpPr>
          <p:nvPr>
            <p:ph type="title"/>
          </p:nvPr>
        </p:nvSpPr>
        <p:spPr>
          <a:xfrm>
            <a:off x="738188" y="363109"/>
            <a:ext cx="3681411" cy="1008491"/>
          </a:xfrm>
        </p:spPr>
        <p:txBody>
          <a:bodyPr>
            <a:normAutofit fontScale="90000"/>
          </a:bodyPr>
          <a:lstStyle/>
          <a:p>
            <a:r>
              <a:rPr lang="en-GB" dirty="0"/>
              <a:t> </a:t>
            </a:r>
            <a:r>
              <a:rPr lang="en-GB" sz="4400" dirty="0" smtClean="0"/>
              <a:t>Development</a:t>
            </a:r>
            <a:endParaRPr lang="en-GB" dirty="0"/>
          </a:p>
        </p:txBody>
      </p:sp>
      <p:sp>
        <p:nvSpPr>
          <p:cNvPr id="11" name="Text Placeholder 10"/>
          <p:cNvSpPr>
            <a:spLocks noGrp="1"/>
          </p:cNvSpPr>
          <p:nvPr>
            <p:ph type="body" sz="half" idx="2"/>
          </p:nvPr>
        </p:nvSpPr>
        <p:spPr>
          <a:xfrm>
            <a:off x="279399" y="2356700"/>
            <a:ext cx="5826101" cy="4136393"/>
          </a:xfrm>
        </p:spPr>
        <p:txBody>
          <a:bodyPr>
            <a:normAutofit fontScale="92500"/>
          </a:bodyPr>
          <a:lstStyle/>
          <a:p>
            <a:r>
              <a:rPr lang="en-GB" sz="2000" dirty="0" smtClean="0"/>
              <a:t>The </a:t>
            </a:r>
            <a:r>
              <a:rPr lang="en-GB" sz="2000" dirty="0"/>
              <a:t>host country starts to develop and advertise the area. The area becomes recognised as a tourist destination.</a:t>
            </a:r>
          </a:p>
          <a:p>
            <a:r>
              <a:rPr lang="en-GB" sz="2000" dirty="0"/>
              <a:t>Rapid growth in the number of tourists and many arrive as part of organised tours. </a:t>
            </a:r>
          </a:p>
          <a:p>
            <a:r>
              <a:rPr lang="en-GB" sz="2000" dirty="0"/>
              <a:t>Private companies move in and take control of the tourist market. </a:t>
            </a:r>
          </a:p>
          <a:p>
            <a:r>
              <a:rPr lang="en-GB" sz="2000" dirty="0"/>
              <a:t>Infrastructure and appearance of the destination will be different. Large build projects more likely to provide accommodation, facilities and  attractions. </a:t>
            </a:r>
          </a:p>
          <a:p>
            <a:r>
              <a:rPr lang="en-GB" sz="2000" dirty="0"/>
              <a:t>Local government role needs to protect local people and ensure sustainable tourism development.</a:t>
            </a:r>
          </a:p>
          <a:p>
            <a:r>
              <a:rPr lang="en-GB" sz="2000" dirty="0"/>
              <a:t>Heavy advertising and distinct tourist seasons</a:t>
            </a:r>
          </a:p>
          <a:p>
            <a:endParaRPr lang="en-GB" dirty="0"/>
          </a:p>
        </p:txBody>
      </p:sp>
      <p:pic>
        <p:nvPicPr>
          <p:cNvPr id="13" name="Google Shape;122;p17" descr="A graph of Butler’s resort life cycle model"/>
          <p:cNvPicPr preferRelativeResize="0"/>
          <p:nvPr/>
        </p:nvPicPr>
        <p:blipFill rotWithShape="1">
          <a:blip r:embed="rId2">
            <a:alphaModFix/>
          </a:blip>
          <a:srcRect/>
          <a:stretch/>
        </p:blipFill>
        <p:spPr>
          <a:xfrm>
            <a:off x="6105500" y="1371600"/>
            <a:ext cx="4775199" cy="5121493"/>
          </a:xfrm>
          <a:prstGeom prst="rect">
            <a:avLst/>
          </a:prstGeom>
          <a:noFill/>
          <a:ln>
            <a:noFill/>
          </a:ln>
        </p:spPr>
      </p:pic>
      <p:sp>
        <p:nvSpPr>
          <p:cNvPr id="14" name="Rectangle 13"/>
          <p:cNvSpPr/>
          <p:nvPr/>
        </p:nvSpPr>
        <p:spPr>
          <a:xfrm>
            <a:off x="5575299" y="378345"/>
            <a:ext cx="6096000" cy="800219"/>
          </a:xfrm>
          <a:prstGeom prst="rect">
            <a:avLst/>
          </a:prstGeom>
        </p:spPr>
        <p:txBody>
          <a:bodyPr>
            <a:spAutoFit/>
          </a:bodyPr>
          <a:lstStyle/>
          <a:p>
            <a:pPr lvl="0">
              <a:buClr>
                <a:srgbClr val="F76100"/>
              </a:buClr>
              <a:buSzPts val="1200"/>
            </a:pPr>
            <a:r>
              <a:rPr lang="en-GB" b="1" dirty="0">
                <a:solidFill>
                  <a:srgbClr val="0070C0"/>
                </a:solidFill>
                <a:latin typeface="Verdana"/>
                <a:ea typeface="Verdana"/>
                <a:cs typeface="Verdana"/>
                <a:sym typeface="Verdana"/>
              </a:rPr>
              <a:t>The seven stages of tourist development</a:t>
            </a:r>
            <a:endParaRPr lang="en-GB" sz="1050" dirty="0">
              <a:solidFill>
                <a:srgbClr val="0070C0"/>
              </a:solidFill>
              <a:latin typeface="Calibri"/>
              <a:ea typeface="Calibri"/>
              <a:cs typeface="Calibri"/>
              <a:sym typeface="Calibri"/>
            </a:endParaRPr>
          </a:p>
          <a:p>
            <a:pPr lvl="0">
              <a:buClr>
                <a:schemeClr val="dk1"/>
              </a:buClr>
              <a:buSzPts val="1800"/>
            </a:pPr>
            <a:endParaRPr lang="en-GB" sz="2800" dirty="0">
              <a:solidFill>
                <a:srgbClr val="0070C0"/>
              </a:solidFill>
              <a:ea typeface="Arial"/>
              <a:cs typeface="Arial"/>
              <a:sym typeface="Arial"/>
            </a:endParaRPr>
          </a:p>
        </p:txBody>
      </p:sp>
    </p:spTree>
    <p:extLst>
      <p:ext uri="{BB962C8B-B14F-4D97-AF65-F5344CB8AC3E}">
        <p14:creationId xmlns:p14="http://schemas.microsoft.com/office/powerpoint/2010/main" val="1720961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7</a:t>
            </a:fld>
            <a:endParaRPr lang="en-GB"/>
          </a:p>
        </p:txBody>
      </p:sp>
      <p:sp>
        <p:nvSpPr>
          <p:cNvPr id="9" name="Title 8"/>
          <p:cNvSpPr>
            <a:spLocks noGrp="1"/>
          </p:cNvSpPr>
          <p:nvPr>
            <p:ph type="title"/>
          </p:nvPr>
        </p:nvSpPr>
        <p:spPr>
          <a:xfrm>
            <a:off x="738188" y="363109"/>
            <a:ext cx="3681411" cy="1008491"/>
          </a:xfrm>
        </p:spPr>
        <p:txBody>
          <a:bodyPr>
            <a:normAutofit/>
          </a:bodyPr>
          <a:lstStyle/>
          <a:p>
            <a:r>
              <a:rPr lang="en-GB" dirty="0"/>
              <a:t> </a:t>
            </a:r>
            <a:r>
              <a:rPr lang="en-GB" sz="3600" dirty="0" smtClean="0"/>
              <a:t>Consolidation</a:t>
            </a:r>
            <a:endParaRPr lang="en-GB" dirty="0"/>
          </a:p>
        </p:txBody>
      </p:sp>
      <p:sp>
        <p:nvSpPr>
          <p:cNvPr id="11" name="Text Placeholder 10"/>
          <p:cNvSpPr>
            <a:spLocks noGrp="1"/>
          </p:cNvSpPr>
          <p:nvPr>
            <p:ph type="body" sz="half" idx="2"/>
          </p:nvPr>
        </p:nvSpPr>
        <p:spPr>
          <a:xfrm>
            <a:off x="279399" y="2356700"/>
            <a:ext cx="5826101" cy="4136393"/>
          </a:xfrm>
        </p:spPr>
        <p:txBody>
          <a:bodyPr>
            <a:normAutofit/>
          </a:bodyPr>
          <a:lstStyle/>
          <a:p>
            <a:r>
              <a:rPr lang="en-GB" sz="2400" dirty="0"/>
              <a:t>Tourist numbers are still growing, but not so rapidly.</a:t>
            </a:r>
          </a:p>
          <a:p>
            <a:r>
              <a:rPr lang="en-GB" sz="2400" dirty="0"/>
              <a:t>Local population may have become resentful of the tourists rather than expressing an interest in the visitors.</a:t>
            </a:r>
          </a:p>
          <a:p>
            <a:r>
              <a:rPr lang="en-GB" sz="2400" dirty="0"/>
              <a:t>Extensive advertising to extend the tourist season and attract more tourists.</a:t>
            </a:r>
          </a:p>
          <a:p>
            <a:endParaRPr lang="en-GB" dirty="0"/>
          </a:p>
        </p:txBody>
      </p:sp>
      <p:pic>
        <p:nvPicPr>
          <p:cNvPr id="13" name="Google Shape;122;p17" descr="A graph of Butler’s resort life cycle model"/>
          <p:cNvPicPr preferRelativeResize="0"/>
          <p:nvPr/>
        </p:nvPicPr>
        <p:blipFill rotWithShape="1">
          <a:blip r:embed="rId2">
            <a:alphaModFix/>
          </a:blip>
          <a:srcRect/>
          <a:stretch/>
        </p:blipFill>
        <p:spPr>
          <a:xfrm>
            <a:off x="6105500" y="1371600"/>
            <a:ext cx="4775199" cy="5121493"/>
          </a:xfrm>
          <a:prstGeom prst="rect">
            <a:avLst/>
          </a:prstGeom>
          <a:noFill/>
          <a:ln>
            <a:noFill/>
          </a:ln>
        </p:spPr>
      </p:pic>
      <p:sp>
        <p:nvSpPr>
          <p:cNvPr id="14" name="Rectangle 13"/>
          <p:cNvSpPr/>
          <p:nvPr/>
        </p:nvSpPr>
        <p:spPr>
          <a:xfrm>
            <a:off x="5575299" y="378345"/>
            <a:ext cx="6096000" cy="800219"/>
          </a:xfrm>
          <a:prstGeom prst="rect">
            <a:avLst/>
          </a:prstGeom>
        </p:spPr>
        <p:txBody>
          <a:bodyPr>
            <a:spAutoFit/>
          </a:bodyPr>
          <a:lstStyle/>
          <a:p>
            <a:pPr lvl="0">
              <a:buClr>
                <a:srgbClr val="F76100"/>
              </a:buClr>
              <a:buSzPts val="1200"/>
            </a:pPr>
            <a:r>
              <a:rPr lang="en-GB" b="1" dirty="0">
                <a:solidFill>
                  <a:srgbClr val="0070C0"/>
                </a:solidFill>
                <a:latin typeface="Verdana"/>
                <a:ea typeface="Verdana"/>
                <a:cs typeface="Verdana"/>
                <a:sym typeface="Verdana"/>
              </a:rPr>
              <a:t>The seven stages of tourist development</a:t>
            </a:r>
            <a:endParaRPr lang="en-GB" sz="1050" dirty="0">
              <a:solidFill>
                <a:srgbClr val="0070C0"/>
              </a:solidFill>
              <a:latin typeface="Calibri"/>
              <a:ea typeface="Calibri"/>
              <a:cs typeface="Calibri"/>
              <a:sym typeface="Calibri"/>
            </a:endParaRPr>
          </a:p>
          <a:p>
            <a:pPr lvl="0">
              <a:buClr>
                <a:schemeClr val="dk1"/>
              </a:buClr>
              <a:buSzPts val="1800"/>
            </a:pPr>
            <a:endParaRPr lang="en-GB" sz="2800" dirty="0">
              <a:solidFill>
                <a:srgbClr val="0070C0"/>
              </a:solidFill>
              <a:ea typeface="Arial"/>
              <a:cs typeface="Arial"/>
              <a:sym typeface="Arial"/>
            </a:endParaRPr>
          </a:p>
        </p:txBody>
      </p:sp>
    </p:spTree>
    <p:extLst>
      <p:ext uri="{BB962C8B-B14F-4D97-AF65-F5344CB8AC3E}">
        <p14:creationId xmlns:p14="http://schemas.microsoft.com/office/powerpoint/2010/main" val="1397998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8</a:t>
            </a:fld>
            <a:endParaRPr lang="en-GB"/>
          </a:p>
        </p:txBody>
      </p:sp>
      <p:sp>
        <p:nvSpPr>
          <p:cNvPr id="9" name="Title 8"/>
          <p:cNvSpPr>
            <a:spLocks noGrp="1"/>
          </p:cNvSpPr>
          <p:nvPr>
            <p:ph type="title"/>
          </p:nvPr>
        </p:nvSpPr>
        <p:spPr>
          <a:xfrm>
            <a:off x="738188" y="363109"/>
            <a:ext cx="3681411" cy="1008491"/>
          </a:xfrm>
        </p:spPr>
        <p:txBody>
          <a:bodyPr>
            <a:normAutofit/>
          </a:bodyPr>
          <a:lstStyle/>
          <a:p>
            <a:r>
              <a:rPr lang="en-GB" dirty="0"/>
              <a:t> </a:t>
            </a:r>
            <a:r>
              <a:rPr lang="en-GB" sz="3600" dirty="0" smtClean="0"/>
              <a:t>Stagnation </a:t>
            </a:r>
            <a:endParaRPr lang="en-GB" dirty="0"/>
          </a:p>
        </p:txBody>
      </p:sp>
      <p:sp>
        <p:nvSpPr>
          <p:cNvPr id="11" name="Text Placeholder 10"/>
          <p:cNvSpPr>
            <a:spLocks noGrp="1"/>
          </p:cNvSpPr>
          <p:nvPr>
            <p:ph type="body" sz="half" idx="2"/>
          </p:nvPr>
        </p:nvSpPr>
        <p:spPr>
          <a:xfrm>
            <a:off x="279399" y="2356700"/>
            <a:ext cx="5826101" cy="4136393"/>
          </a:xfrm>
        </p:spPr>
        <p:txBody>
          <a:bodyPr>
            <a:normAutofit fontScale="77500" lnSpcReduction="20000"/>
          </a:bodyPr>
          <a:lstStyle/>
          <a:p>
            <a:r>
              <a:rPr lang="en-GB" sz="2400" dirty="0" smtClean="0"/>
              <a:t>This </a:t>
            </a:r>
            <a:r>
              <a:rPr lang="en-GB" sz="2400" dirty="0"/>
              <a:t>is the stage of mass tourism. Peak tourist numbers have been reached and the tourists are likely to look for the same experience as they would have at home but possibly with a better climate</a:t>
            </a:r>
          </a:p>
          <a:p>
            <a:r>
              <a:rPr lang="en-GB" sz="2400" dirty="0"/>
              <a:t>Mass tourism at its worse can attract all-inclusive tourists who ignore local culture and food. </a:t>
            </a:r>
          </a:p>
          <a:p>
            <a:r>
              <a:rPr lang="en-GB" sz="2400" dirty="0"/>
              <a:t>Tourists expect locals to speak English and go out on organised tours and not use local transport. </a:t>
            </a:r>
          </a:p>
          <a:p>
            <a:r>
              <a:rPr lang="en-GB" sz="2400" dirty="0"/>
              <a:t>The environment may be spoilt or hidden by man made attractions</a:t>
            </a:r>
          </a:p>
          <a:p>
            <a:r>
              <a:rPr lang="en-GB" sz="2400" dirty="0"/>
              <a:t>Problems and negative impacts of tourism are evident. The destination is commercialised and overcrowded. </a:t>
            </a:r>
          </a:p>
          <a:p>
            <a:r>
              <a:rPr lang="en-GB" sz="2400" dirty="0"/>
              <a:t>The destination is a described as a </a:t>
            </a:r>
            <a:r>
              <a:rPr lang="en-GB" sz="2400" b="1" dirty="0"/>
              <a:t>mature destination</a:t>
            </a:r>
            <a:r>
              <a:rPr lang="en-GB" sz="2400" dirty="0"/>
              <a:t> and cannot attract more tourist or sustain current numbers.</a:t>
            </a:r>
          </a:p>
          <a:p>
            <a:endParaRPr lang="en-GB" dirty="0"/>
          </a:p>
        </p:txBody>
      </p:sp>
      <p:pic>
        <p:nvPicPr>
          <p:cNvPr id="13" name="Google Shape;122;p17" descr="A graph of Butler’s resort life cycle model"/>
          <p:cNvPicPr preferRelativeResize="0"/>
          <p:nvPr/>
        </p:nvPicPr>
        <p:blipFill rotWithShape="1">
          <a:blip r:embed="rId2">
            <a:alphaModFix/>
          </a:blip>
          <a:srcRect/>
          <a:stretch/>
        </p:blipFill>
        <p:spPr>
          <a:xfrm>
            <a:off x="6105500" y="1371600"/>
            <a:ext cx="4775199" cy="5121493"/>
          </a:xfrm>
          <a:prstGeom prst="rect">
            <a:avLst/>
          </a:prstGeom>
          <a:noFill/>
          <a:ln>
            <a:noFill/>
          </a:ln>
        </p:spPr>
      </p:pic>
      <p:sp>
        <p:nvSpPr>
          <p:cNvPr id="14" name="Rectangle 13"/>
          <p:cNvSpPr/>
          <p:nvPr/>
        </p:nvSpPr>
        <p:spPr>
          <a:xfrm>
            <a:off x="5575299" y="378345"/>
            <a:ext cx="6096000" cy="800219"/>
          </a:xfrm>
          <a:prstGeom prst="rect">
            <a:avLst/>
          </a:prstGeom>
        </p:spPr>
        <p:txBody>
          <a:bodyPr>
            <a:spAutoFit/>
          </a:bodyPr>
          <a:lstStyle/>
          <a:p>
            <a:pPr lvl="0">
              <a:buClr>
                <a:srgbClr val="F76100"/>
              </a:buClr>
              <a:buSzPts val="1200"/>
            </a:pPr>
            <a:r>
              <a:rPr lang="en-GB" b="1" dirty="0">
                <a:solidFill>
                  <a:srgbClr val="0070C0"/>
                </a:solidFill>
                <a:latin typeface="Verdana"/>
                <a:ea typeface="Verdana"/>
                <a:cs typeface="Verdana"/>
                <a:sym typeface="Verdana"/>
              </a:rPr>
              <a:t>The seven stages of tourist development</a:t>
            </a:r>
            <a:endParaRPr lang="en-GB" sz="1050" dirty="0">
              <a:solidFill>
                <a:srgbClr val="0070C0"/>
              </a:solidFill>
              <a:latin typeface="Calibri"/>
              <a:ea typeface="Calibri"/>
              <a:cs typeface="Calibri"/>
              <a:sym typeface="Calibri"/>
            </a:endParaRPr>
          </a:p>
          <a:p>
            <a:pPr lvl="0">
              <a:buClr>
                <a:schemeClr val="dk1"/>
              </a:buClr>
              <a:buSzPts val="1800"/>
            </a:pPr>
            <a:endParaRPr lang="en-GB" sz="2800" dirty="0">
              <a:solidFill>
                <a:srgbClr val="0070C0"/>
              </a:solidFill>
              <a:ea typeface="Arial"/>
              <a:cs typeface="Arial"/>
              <a:sym typeface="Arial"/>
            </a:endParaRPr>
          </a:p>
        </p:txBody>
      </p:sp>
    </p:spTree>
    <p:extLst>
      <p:ext uri="{BB962C8B-B14F-4D97-AF65-F5344CB8AC3E}">
        <p14:creationId xmlns:p14="http://schemas.microsoft.com/office/powerpoint/2010/main" val="2279568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9</a:t>
            </a:fld>
            <a:endParaRPr lang="en-GB"/>
          </a:p>
        </p:txBody>
      </p:sp>
      <p:sp>
        <p:nvSpPr>
          <p:cNvPr id="9" name="Title 8"/>
          <p:cNvSpPr>
            <a:spLocks noGrp="1"/>
          </p:cNvSpPr>
          <p:nvPr>
            <p:ph type="title"/>
          </p:nvPr>
        </p:nvSpPr>
        <p:spPr>
          <a:xfrm>
            <a:off x="738188" y="363109"/>
            <a:ext cx="3681411" cy="1008491"/>
          </a:xfrm>
        </p:spPr>
        <p:txBody>
          <a:bodyPr>
            <a:normAutofit/>
          </a:bodyPr>
          <a:lstStyle/>
          <a:p>
            <a:r>
              <a:rPr lang="en-GB" dirty="0"/>
              <a:t> </a:t>
            </a:r>
            <a:r>
              <a:rPr lang="en-GB" sz="3600" dirty="0" smtClean="0"/>
              <a:t>Decline</a:t>
            </a:r>
            <a:endParaRPr lang="en-GB" dirty="0"/>
          </a:p>
        </p:txBody>
      </p:sp>
      <p:sp>
        <p:nvSpPr>
          <p:cNvPr id="11" name="Text Placeholder 10"/>
          <p:cNvSpPr>
            <a:spLocks noGrp="1"/>
          </p:cNvSpPr>
          <p:nvPr>
            <p:ph type="body" sz="half" idx="2"/>
          </p:nvPr>
        </p:nvSpPr>
        <p:spPr>
          <a:xfrm>
            <a:off x="279399" y="2356700"/>
            <a:ext cx="5826101" cy="4136393"/>
          </a:xfrm>
        </p:spPr>
        <p:txBody>
          <a:bodyPr>
            <a:normAutofit/>
          </a:bodyPr>
          <a:lstStyle/>
          <a:p>
            <a:r>
              <a:rPr lang="en-GB" sz="2000" dirty="0">
                <a:solidFill>
                  <a:srgbClr val="0070C0"/>
                </a:solidFill>
              </a:rPr>
              <a:t>At this stage some tourist facilities start to close or fall into disrepair as tourist numbers decline and go elsewhere. In a worse case situation the tourism industry may fail completely</a:t>
            </a:r>
          </a:p>
          <a:p>
            <a:endParaRPr lang="en-GB" dirty="0"/>
          </a:p>
        </p:txBody>
      </p:sp>
      <p:pic>
        <p:nvPicPr>
          <p:cNvPr id="13" name="Google Shape;122;p17" descr="A graph of Butler’s resort life cycle model"/>
          <p:cNvPicPr preferRelativeResize="0"/>
          <p:nvPr/>
        </p:nvPicPr>
        <p:blipFill rotWithShape="1">
          <a:blip r:embed="rId2">
            <a:alphaModFix/>
          </a:blip>
          <a:srcRect/>
          <a:stretch/>
        </p:blipFill>
        <p:spPr>
          <a:xfrm>
            <a:off x="6105500" y="1371600"/>
            <a:ext cx="4775199" cy="5121493"/>
          </a:xfrm>
          <a:prstGeom prst="rect">
            <a:avLst/>
          </a:prstGeom>
          <a:noFill/>
          <a:ln>
            <a:noFill/>
          </a:ln>
        </p:spPr>
      </p:pic>
      <p:sp>
        <p:nvSpPr>
          <p:cNvPr id="14" name="Rectangle 13"/>
          <p:cNvSpPr/>
          <p:nvPr/>
        </p:nvSpPr>
        <p:spPr>
          <a:xfrm>
            <a:off x="5575299" y="378345"/>
            <a:ext cx="6096000" cy="800219"/>
          </a:xfrm>
          <a:prstGeom prst="rect">
            <a:avLst/>
          </a:prstGeom>
        </p:spPr>
        <p:txBody>
          <a:bodyPr>
            <a:spAutoFit/>
          </a:bodyPr>
          <a:lstStyle/>
          <a:p>
            <a:pPr lvl="0">
              <a:buClr>
                <a:srgbClr val="F76100"/>
              </a:buClr>
              <a:buSzPts val="1200"/>
            </a:pPr>
            <a:r>
              <a:rPr lang="en-GB" b="1" dirty="0">
                <a:solidFill>
                  <a:srgbClr val="0070C0"/>
                </a:solidFill>
                <a:latin typeface="Verdana"/>
                <a:ea typeface="Verdana"/>
                <a:cs typeface="Verdana"/>
                <a:sym typeface="Verdana"/>
              </a:rPr>
              <a:t>The seven stages of tourist development</a:t>
            </a:r>
            <a:endParaRPr lang="en-GB" sz="1050" dirty="0">
              <a:solidFill>
                <a:srgbClr val="0070C0"/>
              </a:solidFill>
              <a:latin typeface="Calibri"/>
              <a:ea typeface="Calibri"/>
              <a:cs typeface="Calibri"/>
              <a:sym typeface="Calibri"/>
            </a:endParaRPr>
          </a:p>
          <a:p>
            <a:pPr lvl="0">
              <a:buClr>
                <a:schemeClr val="dk1"/>
              </a:buClr>
              <a:buSzPts val="1800"/>
            </a:pPr>
            <a:endParaRPr lang="en-GB" sz="2800" dirty="0">
              <a:solidFill>
                <a:srgbClr val="0070C0"/>
              </a:solidFill>
              <a:ea typeface="Arial"/>
              <a:cs typeface="Arial"/>
              <a:sym typeface="Arial"/>
            </a:endParaRPr>
          </a:p>
        </p:txBody>
      </p:sp>
      <p:pic>
        <p:nvPicPr>
          <p:cNvPr id="2" name="Picture 1"/>
          <p:cNvPicPr>
            <a:picLocks noChangeAspect="1"/>
          </p:cNvPicPr>
          <p:nvPr/>
        </p:nvPicPr>
        <p:blipFill>
          <a:blip r:embed="rId3"/>
          <a:stretch>
            <a:fillRect/>
          </a:stretch>
        </p:blipFill>
        <p:spPr>
          <a:xfrm>
            <a:off x="1374544" y="3492500"/>
            <a:ext cx="3232356" cy="3092030"/>
          </a:xfrm>
          <a:prstGeom prst="rect">
            <a:avLst/>
          </a:prstGeom>
        </p:spPr>
      </p:pic>
    </p:spTree>
    <p:extLst>
      <p:ext uri="{BB962C8B-B14F-4D97-AF65-F5344CB8AC3E}">
        <p14:creationId xmlns:p14="http://schemas.microsoft.com/office/powerpoint/2010/main" val="1135791719"/>
      </p:ext>
    </p:extLst>
  </p:cSld>
  <p:clrMapOvr>
    <a:masterClrMapping/>
  </p:clrMapOvr>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3.xml><?xml version="1.0" encoding="utf-8"?>
<ds:datastoreItem xmlns:ds="http://schemas.openxmlformats.org/officeDocument/2006/customXml" ds:itemID="{12024DF7-0783-4549-86B7-A48B29FBA9C2}">
  <ds:schemaRefs>
    <ds:schemaRef ds:uri="http://www.w3.org/XML/1998/namespace"/>
    <ds:schemaRef ds:uri="http://schemas.microsoft.com/sharepoint/v3"/>
    <ds:schemaRef ds:uri="http://schemas.microsoft.com/office/2006/documentManagement/types"/>
    <ds:schemaRef ds:uri="fb0879af-3eba-417a-a55a-ffe6dcd6ca77"/>
    <ds:schemaRef ds:uri="http://schemas.microsoft.com/office/infopath/2007/PartnerControls"/>
    <ds:schemaRef ds:uri="http://purl.org/dc/dcmitype/"/>
    <ds:schemaRef ds:uri="http://purl.org/dc/elements/1.1/"/>
    <ds:schemaRef ds:uri="http://schemas.openxmlformats.org/package/2006/metadata/core-properties"/>
    <ds:schemaRef ds:uri="6dc4bcd6-49db-4c07-9060-8acfc67cef9f"/>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Fun vacation presentation</Template>
  <TotalTime>0</TotalTime>
  <Words>929</Words>
  <Application>Microsoft Office PowerPoint</Application>
  <PresentationFormat>Widescreen</PresentationFormat>
  <Paragraphs>136</Paragraphs>
  <Slides>24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Century Gothic</vt:lpstr>
      <vt:lpstr>Comic Sans MS</vt:lpstr>
      <vt:lpstr>Rockwell</vt:lpstr>
      <vt:lpstr>Verdana</vt:lpstr>
      <vt:lpstr>Office Theme</vt:lpstr>
      <vt:lpstr>Stages of Development as a Tourist Destination </vt:lpstr>
      <vt:lpstr>Stages of development as a tourist destination </vt:lpstr>
      <vt:lpstr>Tourist Area Life Cycle (TALC) - Butler</vt:lpstr>
      <vt:lpstr> Exploration</vt:lpstr>
      <vt:lpstr> Involvement</vt:lpstr>
      <vt:lpstr> Development</vt:lpstr>
      <vt:lpstr> Consolidation</vt:lpstr>
      <vt:lpstr> Stagnation </vt:lpstr>
      <vt:lpstr> Decline</vt:lpstr>
      <vt:lpstr> Rejuvenation</vt:lpstr>
      <vt:lpstr>CLASSIC EXAMPLE</vt:lpstr>
      <vt:lpstr>Blackpool</vt:lpstr>
      <vt:lpstr>PowerPoint Presentation</vt:lpstr>
      <vt:lpstr>Where would you place the following?  Use the blank model and plot…. Be ready to justify your answers</vt:lpstr>
      <vt:lpstr>Over to you – Slides Presentation task!</vt:lpstr>
      <vt:lpstr>Exploration</vt:lpstr>
      <vt:lpstr>Involvement </vt:lpstr>
      <vt:lpstr>Development </vt:lpstr>
      <vt:lpstr>Consolidation</vt:lpstr>
      <vt:lpstr>Stagnation</vt:lpstr>
      <vt:lpstr>Decline</vt:lpstr>
      <vt:lpstr>Rejuvenation</vt:lpstr>
      <vt:lpstr>Case Study</vt:lpstr>
      <vt:lpstr>BIG IMAGE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2021-06-07T10:37:56Z</dcterms:created>
  <dcterms:modified xsi:type="dcterms:W3CDTF">2021-06-08T13:05:59Z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