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74" r:id="rId6"/>
    <p:sldId id="276" r:id="rId7"/>
    <p:sldId id="277" r:id="rId8"/>
    <p:sldId id="279" r:id="rId9"/>
    <p:sldId id="278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74" autoAdjust="0"/>
  </p:normalViewPr>
  <p:slideViewPr>
    <p:cSldViewPr snapToGrid="0" showGuides="1">
      <p:cViewPr varScale="1">
        <p:scale>
          <a:sx n="80" d="100"/>
          <a:sy n="80" d="100"/>
        </p:scale>
        <p:origin x="120" y="7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09.06.2021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59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75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91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  <p:sldLayoutId id="214748367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qnbKHsnSI" TargetMode="External"/><Relationship Id="rId2" Type="http://schemas.openxmlformats.org/officeDocument/2006/relationships/hyperlink" Target="https://www.youtube.com/watch?v=BKyAAbmz4sw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Tourism Area Life Cycle</a:t>
            </a:r>
            <a:endParaRPr lang="ru-RU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 Study Analysis</a:t>
            </a:r>
            <a:endParaRPr lang="ru-RU" dirty="0"/>
          </a:p>
        </p:txBody>
      </p:sp>
      <p:pic>
        <p:nvPicPr>
          <p:cNvPr id="12" name="Picture Placeholder 11" descr="Beautiful cliff sea town on sunset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4573" r="421"/>
          <a:stretch/>
        </p:blipFill>
        <p:spPr>
          <a:xfrm>
            <a:off x="5702445" y="1"/>
            <a:ext cx="6498431" cy="5096662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14895" y="448887"/>
            <a:ext cx="8312" cy="57330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833" y="6181944"/>
            <a:ext cx="98672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31520" y="260763"/>
            <a:ext cx="9377707" cy="5898968"/>
          </a:xfrm>
          <a:custGeom>
            <a:avLst/>
            <a:gdLst>
              <a:gd name="connsiteX0" fmla="*/ 0 w 9377707"/>
              <a:gd name="connsiteY0" fmla="*/ 5898968 h 5898968"/>
              <a:gd name="connsiteX1" fmla="*/ 3624349 w 9377707"/>
              <a:gd name="connsiteY1" fmla="*/ 4876502 h 5898968"/>
              <a:gd name="connsiteX2" fmla="*/ 5893724 w 9377707"/>
              <a:gd name="connsiteY2" fmla="*/ 703513 h 5898968"/>
              <a:gd name="connsiteX3" fmla="*/ 7356764 w 9377707"/>
              <a:gd name="connsiteY3" fmla="*/ 961208 h 5898968"/>
              <a:gd name="connsiteX4" fmla="*/ 9002684 w 9377707"/>
              <a:gd name="connsiteY4" fmla="*/ 395942 h 5898968"/>
              <a:gd name="connsiteX5" fmla="*/ 9210502 w 9377707"/>
              <a:gd name="connsiteY5" fmla="*/ 337753 h 5898968"/>
              <a:gd name="connsiteX6" fmla="*/ 9310255 w 9377707"/>
              <a:gd name="connsiteY6" fmla="*/ 337753 h 589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707" h="5898968">
                <a:moveTo>
                  <a:pt x="0" y="5898968"/>
                </a:moveTo>
                <a:cubicBezTo>
                  <a:pt x="1321031" y="5820689"/>
                  <a:pt x="2642062" y="5742411"/>
                  <a:pt x="3624349" y="4876502"/>
                </a:cubicBezTo>
                <a:cubicBezTo>
                  <a:pt x="4606636" y="4010593"/>
                  <a:pt x="5271655" y="1356062"/>
                  <a:pt x="5893724" y="703513"/>
                </a:cubicBezTo>
                <a:cubicBezTo>
                  <a:pt x="6515793" y="50964"/>
                  <a:pt x="6838604" y="1012470"/>
                  <a:pt x="7356764" y="961208"/>
                </a:cubicBezTo>
                <a:cubicBezTo>
                  <a:pt x="7874924" y="909946"/>
                  <a:pt x="8693728" y="499851"/>
                  <a:pt x="9002684" y="395942"/>
                </a:cubicBezTo>
                <a:cubicBezTo>
                  <a:pt x="9311640" y="292033"/>
                  <a:pt x="9159240" y="347451"/>
                  <a:pt x="9210502" y="337753"/>
                </a:cubicBezTo>
                <a:cubicBezTo>
                  <a:pt x="9261764" y="328055"/>
                  <a:pt x="9488979" y="-417320"/>
                  <a:pt x="9310255" y="337753"/>
                </a:cubicBezTo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748145" y="5486400"/>
            <a:ext cx="3990110" cy="648393"/>
          </a:xfrm>
          <a:custGeom>
            <a:avLst/>
            <a:gdLst>
              <a:gd name="connsiteX0" fmla="*/ 0 w 3990110"/>
              <a:gd name="connsiteY0" fmla="*/ 648393 h 648393"/>
              <a:gd name="connsiteX1" fmla="*/ 3499659 w 3990110"/>
              <a:gd name="connsiteY1" fmla="*/ 74815 h 648393"/>
              <a:gd name="connsiteX2" fmla="*/ 3990110 w 3990110"/>
              <a:gd name="connsiteY2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110" h="648393">
                <a:moveTo>
                  <a:pt x="0" y="648393"/>
                </a:moveTo>
                <a:lnTo>
                  <a:pt x="3499659" y="74815"/>
                </a:lnTo>
                <a:cubicBezTo>
                  <a:pt x="4164677" y="-33250"/>
                  <a:pt x="3581401" y="717666"/>
                  <a:pt x="3990110" y="0"/>
                </a:cubicBezTo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756458" y="814400"/>
            <a:ext cx="9044247" cy="5345331"/>
          </a:xfrm>
          <a:custGeom>
            <a:avLst/>
            <a:gdLst>
              <a:gd name="connsiteX0" fmla="*/ 0 w 9044247"/>
              <a:gd name="connsiteY0" fmla="*/ 5345331 h 5345331"/>
              <a:gd name="connsiteX1" fmla="*/ 3832167 w 9044247"/>
              <a:gd name="connsiteY1" fmla="*/ 4347804 h 5345331"/>
              <a:gd name="connsiteX2" fmla="*/ 5827222 w 9044247"/>
              <a:gd name="connsiteY2" fmla="*/ 108313 h 5345331"/>
              <a:gd name="connsiteX3" fmla="*/ 7390015 w 9044247"/>
              <a:gd name="connsiteY3" fmla="*/ 1188967 h 5345331"/>
              <a:gd name="connsiteX4" fmla="*/ 8844742 w 9044247"/>
              <a:gd name="connsiteY4" fmla="*/ 382633 h 5345331"/>
              <a:gd name="connsiteX5" fmla="*/ 9019309 w 9044247"/>
              <a:gd name="connsiteY5" fmla="*/ 241316 h 5345331"/>
              <a:gd name="connsiteX6" fmla="*/ 9019309 w 9044247"/>
              <a:gd name="connsiteY6" fmla="*/ 266255 h 5345331"/>
              <a:gd name="connsiteX7" fmla="*/ 9035935 w 9044247"/>
              <a:gd name="connsiteY7" fmla="*/ 257942 h 5345331"/>
              <a:gd name="connsiteX8" fmla="*/ 9044247 w 9044247"/>
              <a:gd name="connsiteY8" fmla="*/ 233004 h 53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4247" h="5345331">
                <a:moveTo>
                  <a:pt x="0" y="5345331"/>
                </a:moveTo>
                <a:cubicBezTo>
                  <a:pt x="1430481" y="5282985"/>
                  <a:pt x="2860963" y="5220640"/>
                  <a:pt x="3832167" y="4347804"/>
                </a:cubicBezTo>
                <a:cubicBezTo>
                  <a:pt x="4803371" y="3474968"/>
                  <a:pt x="5234247" y="634786"/>
                  <a:pt x="5827222" y="108313"/>
                </a:cubicBezTo>
                <a:cubicBezTo>
                  <a:pt x="6420197" y="-418160"/>
                  <a:pt x="6887095" y="1143247"/>
                  <a:pt x="7390015" y="1188967"/>
                </a:cubicBezTo>
                <a:cubicBezTo>
                  <a:pt x="7892935" y="1234687"/>
                  <a:pt x="8573193" y="540575"/>
                  <a:pt x="8844742" y="382633"/>
                </a:cubicBezTo>
                <a:cubicBezTo>
                  <a:pt x="9116291" y="224691"/>
                  <a:pt x="8990215" y="260712"/>
                  <a:pt x="9019309" y="241316"/>
                </a:cubicBezTo>
                <a:cubicBezTo>
                  <a:pt x="9048403" y="221920"/>
                  <a:pt x="9016538" y="263484"/>
                  <a:pt x="9019309" y="266255"/>
                </a:cubicBezTo>
                <a:cubicBezTo>
                  <a:pt x="9022080" y="269026"/>
                  <a:pt x="9031779" y="263484"/>
                  <a:pt x="9035935" y="257942"/>
                </a:cubicBezTo>
                <a:cubicBezTo>
                  <a:pt x="9040091" y="252400"/>
                  <a:pt x="9044247" y="233004"/>
                  <a:pt x="9044247" y="233004"/>
                </a:cubicBezTo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831273" y="1736456"/>
            <a:ext cx="10232967" cy="4281959"/>
          </a:xfrm>
          <a:custGeom>
            <a:avLst/>
            <a:gdLst>
              <a:gd name="connsiteX0" fmla="*/ 0 w 10232967"/>
              <a:gd name="connsiteY0" fmla="*/ 4281959 h 4281959"/>
              <a:gd name="connsiteX1" fmla="*/ 4530436 w 10232967"/>
              <a:gd name="connsiteY1" fmla="*/ 125595 h 4281959"/>
              <a:gd name="connsiteX2" fmla="*/ 7015942 w 10232967"/>
              <a:gd name="connsiteY2" fmla="*/ 1039995 h 4281959"/>
              <a:gd name="connsiteX3" fmla="*/ 8520545 w 10232967"/>
              <a:gd name="connsiteY3" fmla="*/ 616046 h 4281959"/>
              <a:gd name="connsiteX4" fmla="*/ 9942022 w 10232967"/>
              <a:gd name="connsiteY4" fmla="*/ 2104024 h 4281959"/>
              <a:gd name="connsiteX5" fmla="*/ 10232967 w 10232967"/>
              <a:gd name="connsiteY5" fmla="*/ 2361719 h 428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2967" h="4281959">
                <a:moveTo>
                  <a:pt x="0" y="4281959"/>
                </a:moveTo>
                <a:cubicBezTo>
                  <a:pt x="1680556" y="2473940"/>
                  <a:pt x="3361112" y="665922"/>
                  <a:pt x="4530436" y="125595"/>
                </a:cubicBezTo>
                <a:cubicBezTo>
                  <a:pt x="5699760" y="-414732"/>
                  <a:pt x="6350924" y="958253"/>
                  <a:pt x="7015942" y="1039995"/>
                </a:cubicBezTo>
                <a:cubicBezTo>
                  <a:pt x="7680960" y="1121737"/>
                  <a:pt x="8032865" y="438708"/>
                  <a:pt x="8520545" y="616046"/>
                </a:cubicBezTo>
                <a:cubicBezTo>
                  <a:pt x="9008225" y="793384"/>
                  <a:pt x="9656618" y="1813079"/>
                  <a:pt x="9942022" y="2104024"/>
                </a:cubicBezTo>
                <a:cubicBezTo>
                  <a:pt x="10227426" y="2394969"/>
                  <a:pt x="10232967" y="2361719"/>
                  <a:pt x="10232967" y="2361719"/>
                </a:cubicBezTo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955964" y="1717343"/>
            <a:ext cx="8884157" cy="4226257"/>
          </a:xfrm>
          <a:custGeom>
            <a:avLst/>
            <a:gdLst>
              <a:gd name="connsiteX0" fmla="*/ 0 w 8884157"/>
              <a:gd name="connsiteY0" fmla="*/ 4226257 h 4226257"/>
              <a:gd name="connsiteX1" fmla="*/ 3857105 w 8884157"/>
              <a:gd name="connsiteY1" fmla="*/ 1765690 h 4226257"/>
              <a:gd name="connsiteX2" fmla="*/ 4929447 w 8884157"/>
              <a:gd name="connsiteY2" fmla="*/ 36642 h 4226257"/>
              <a:gd name="connsiteX3" fmla="*/ 6508865 w 8884157"/>
              <a:gd name="connsiteY3" fmla="*/ 759850 h 4226257"/>
              <a:gd name="connsiteX4" fmla="*/ 7348451 w 8884157"/>
              <a:gd name="connsiteY4" fmla="*/ 2763217 h 4226257"/>
              <a:gd name="connsiteX5" fmla="*/ 8794865 w 8884157"/>
              <a:gd name="connsiteY5" fmla="*/ 2854657 h 4226257"/>
              <a:gd name="connsiteX6" fmla="*/ 4513811 w 8884157"/>
              <a:gd name="connsiteY6" fmla="*/ 1516308 h 4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157" h="4226257">
                <a:moveTo>
                  <a:pt x="0" y="4226257"/>
                </a:moveTo>
                <a:cubicBezTo>
                  <a:pt x="1517765" y="3345108"/>
                  <a:pt x="3035530" y="2463959"/>
                  <a:pt x="3857105" y="1765690"/>
                </a:cubicBezTo>
                <a:cubicBezTo>
                  <a:pt x="4678680" y="1067421"/>
                  <a:pt x="4487487" y="204282"/>
                  <a:pt x="4929447" y="36642"/>
                </a:cubicBezTo>
                <a:cubicBezTo>
                  <a:pt x="5371407" y="-130998"/>
                  <a:pt x="6105698" y="305421"/>
                  <a:pt x="6508865" y="759850"/>
                </a:cubicBezTo>
                <a:cubicBezTo>
                  <a:pt x="6912032" y="1214279"/>
                  <a:pt x="6967451" y="2414083"/>
                  <a:pt x="7348451" y="2763217"/>
                </a:cubicBezTo>
                <a:cubicBezTo>
                  <a:pt x="7729451" y="3112351"/>
                  <a:pt x="9267305" y="3062475"/>
                  <a:pt x="8794865" y="2854657"/>
                </a:cubicBezTo>
                <a:cubicBezTo>
                  <a:pt x="8322425" y="2646839"/>
                  <a:pt x="6418118" y="2081573"/>
                  <a:pt x="4513811" y="1516308"/>
                </a:cubicBezTo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831273" y="1036881"/>
            <a:ext cx="8855834" cy="5122850"/>
          </a:xfrm>
          <a:custGeom>
            <a:avLst/>
            <a:gdLst>
              <a:gd name="connsiteX0" fmla="*/ 0 w 8855834"/>
              <a:gd name="connsiteY0" fmla="*/ 5099078 h 5122850"/>
              <a:gd name="connsiteX1" fmla="*/ 3549534 w 8855834"/>
              <a:gd name="connsiteY1" fmla="*/ 4500562 h 5122850"/>
              <a:gd name="connsiteX2" fmla="*/ 5095702 w 8855834"/>
              <a:gd name="connsiteY2" fmla="*/ 942714 h 5122850"/>
              <a:gd name="connsiteX3" fmla="*/ 6217920 w 8855834"/>
              <a:gd name="connsiteY3" fmla="*/ 194569 h 5122850"/>
              <a:gd name="connsiteX4" fmla="*/ 7182196 w 8855834"/>
              <a:gd name="connsiteY4" fmla="*/ 876213 h 5122850"/>
              <a:gd name="connsiteX5" fmla="*/ 8661862 w 8855834"/>
              <a:gd name="connsiteY5" fmla="*/ 111442 h 5122850"/>
              <a:gd name="connsiteX6" fmla="*/ 8794865 w 8855834"/>
              <a:gd name="connsiteY6" fmla="*/ 20002 h 512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5834" h="5122850">
                <a:moveTo>
                  <a:pt x="0" y="5099078"/>
                </a:moveTo>
                <a:cubicBezTo>
                  <a:pt x="1350125" y="5146183"/>
                  <a:pt x="2700250" y="5193289"/>
                  <a:pt x="3549534" y="4500562"/>
                </a:cubicBezTo>
                <a:cubicBezTo>
                  <a:pt x="4398818" y="3807835"/>
                  <a:pt x="4650971" y="1660379"/>
                  <a:pt x="5095702" y="942714"/>
                </a:cubicBezTo>
                <a:cubicBezTo>
                  <a:pt x="5540433" y="225049"/>
                  <a:pt x="5870171" y="205652"/>
                  <a:pt x="6217920" y="194569"/>
                </a:cubicBezTo>
                <a:cubicBezTo>
                  <a:pt x="6565669" y="183485"/>
                  <a:pt x="6774872" y="890067"/>
                  <a:pt x="7182196" y="876213"/>
                </a:cubicBezTo>
                <a:cubicBezTo>
                  <a:pt x="7589520" y="862358"/>
                  <a:pt x="8393084" y="254144"/>
                  <a:pt x="8661862" y="111442"/>
                </a:cubicBezTo>
                <a:cubicBezTo>
                  <a:pt x="8930640" y="-31260"/>
                  <a:pt x="8862752" y="-5629"/>
                  <a:pt x="8794865" y="20002"/>
                </a:cubicBez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>
            <a:stCxn id="18" idx="4"/>
          </p:cNvCxnSpPr>
          <p:nvPr/>
        </p:nvCxnSpPr>
        <p:spPr>
          <a:xfrm>
            <a:off x="8013469" y="1913094"/>
            <a:ext cx="1546167" cy="102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8021" y="5877099"/>
            <a:ext cx="315883" cy="304846"/>
          </a:xfrm>
          <a:prstGeom prst="ellipse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217024" y="5816820"/>
            <a:ext cx="307571" cy="317974"/>
          </a:xfrm>
          <a:prstGeom prst="ellipse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4663915" y="4705004"/>
            <a:ext cx="323722" cy="300620"/>
          </a:xfrm>
          <a:prstGeom prst="ellipse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6068291" y="1429791"/>
            <a:ext cx="299258" cy="306666"/>
          </a:xfrm>
          <a:prstGeom prst="ellipse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7406641" y="1429790"/>
            <a:ext cx="282632" cy="295560"/>
          </a:xfrm>
          <a:prstGeom prst="ellipse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9379841" y="2721764"/>
            <a:ext cx="282632" cy="295560"/>
          </a:xfrm>
          <a:prstGeom prst="ellipse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9437727" y="948242"/>
            <a:ext cx="282632" cy="295560"/>
          </a:xfrm>
          <a:prstGeom prst="ellipse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113904" y="260763"/>
            <a:ext cx="495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7 Stages of The Tourism Area Lifecycle Model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61B3-EA54-4C33-A046-A1FCB831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3CF0-5B61-4153-9D17-737A1AFD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2121408"/>
            <a:ext cx="11105322" cy="4451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Benidorm – </a:t>
            </a:r>
            <a:r>
              <a:rPr lang="en-GB" sz="2400" dirty="0">
                <a:hlinkClick r:id="rId2"/>
              </a:rPr>
              <a:t>The tourist capital of the Costa Blanca</a:t>
            </a:r>
            <a:r>
              <a:rPr lang="en-GB" sz="2400" dirty="0"/>
              <a:t>. A classic destination for the Butler model!  </a:t>
            </a:r>
            <a:r>
              <a:rPr lang="en-GB" sz="2400" dirty="0" smtClean="0"/>
              <a:t> Watch the promotional video on Benidorm and answer the questions.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</a:rPr>
              <a:t>THINK! </a:t>
            </a:r>
            <a:r>
              <a:rPr lang="en-GB" sz="2400" dirty="0"/>
              <a:t>– What </a:t>
            </a:r>
            <a:r>
              <a:rPr lang="en-GB" sz="2400" dirty="0" smtClean="0"/>
              <a:t>attracts </a:t>
            </a:r>
            <a:r>
              <a:rPr lang="en-GB" sz="2400" dirty="0"/>
              <a:t>tourists to this place? Where do you think it should be placed in the model? Why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Now watch the </a:t>
            </a:r>
            <a:r>
              <a:rPr lang="en-GB" sz="2400" dirty="0" smtClean="0">
                <a:hlinkClick r:id="rId3"/>
              </a:rPr>
              <a:t>Before and After video </a:t>
            </a:r>
            <a:r>
              <a:rPr lang="en-GB" sz="2400" dirty="0" smtClean="0"/>
              <a:t>– What was Benidorm like before tourism, how has it changed?  What would be the positive and negative social / economic and environmental impacts on the destination from these dramatic changes?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04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399" y="1331259"/>
            <a:ext cx="7400109" cy="5248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623047" y="351678"/>
            <a:ext cx="10515600" cy="97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 dirty="0"/>
              <a:t>Have a look at the Benidorm case study. Put together a fact sheet about Benidorm, include the points mentioned in the box. </a:t>
            </a:r>
            <a:endParaRPr dirty="0"/>
          </a:p>
        </p:txBody>
      </p:sp>
      <p:sp>
        <p:nvSpPr>
          <p:cNvPr id="153" name="Google Shape;153;p12"/>
          <p:cNvSpPr/>
          <p:nvPr/>
        </p:nvSpPr>
        <p:spPr>
          <a:xfrm>
            <a:off x="7908108" y="1736170"/>
            <a:ext cx="401973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 from different time periods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about visitor numbers (over the years)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about population in the resort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about popular attractions over the years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(possible) positive and negative economic, social and environmental impacts of tourism on the destinations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the development of the destination against the Butler Model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solidFill>
                  <a:srgbClr val="0070C0"/>
                </a:solidFill>
              </a:rPr>
              <a:t>5</a:t>
            </a:fld>
            <a:endParaRPr lang="en-GB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7526" y="364594"/>
            <a:ext cx="393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Photos of Benidorm – Now and Then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570" y="4935505"/>
            <a:ext cx="256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Visitor Numbers Graph 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4778" y="4904147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srgbClr val="0070C0"/>
                </a:solidFill>
              </a:rPr>
              <a:t>Population Numbers 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570" y="388657"/>
            <a:ext cx="484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Attractions in Benidorm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570" y="3027766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srgbClr val="0070C0"/>
                </a:solidFill>
              </a:rPr>
              <a:t>Positive and Negative Factors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856" y="3840068"/>
            <a:ext cx="2813144" cy="30179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77526" y="2755232"/>
            <a:ext cx="48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Justification of the TALC position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533400" y="243205"/>
            <a:ext cx="10515600" cy="766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smtClean="0"/>
              <a:t>Case Study </a:t>
            </a:r>
            <a:endParaRPr dirty="0"/>
          </a:p>
        </p:txBody>
      </p:sp>
      <p:sp>
        <p:nvSpPr>
          <p:cNvPr id="159" name="Google Shape;159;p13"/>
          <p:cNvSpPr txBox="1">
            <a:spLocks noGrp="1"/>
          </p:cNvSpPr>
          <p:nvPr>
            <p:ph type="body" idx="1"/>
          </p:nvPr>
        </p:nvSpPr>
        <p:spPr>
          <a:xfrm>
            <a:off x="304799" y="1132114"/>
            <a:ext cx="11613931" cy="572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Ibiza, Tenerife and Kos are classed as mature destinations. They have all been popular for over 20 years and have seen tourism develop and grow steadily over this time.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Choose one of the mentioned destinations and put together a fact sheet about it. Include;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A map showing where it is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A general introduction to the destination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What makes the destination attractive for tourists – what accommodation, transport links, attractions can be found there?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What was it like before? At the emerging stage?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How has it developed over the years?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What stage of the Butler model is it at now?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How has tourism impacted on the destination? With the economy, the environment, the culture?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8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Colorful cliff city near ocean shore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3230" b="13230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F80CF-7487-45BD-99FF-6CB18AC1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24DF7-0783-4549-86B7-A48B29FBA9C2}">
  <ds:schemaRefs>
    <ds:schemaRef ds:uri="6dc4bcd6-49db-4c07-9060-8acfc67cef9f"/>
    <ds:schemaRef ds:uri="http://purl.org/dc/elements/1.1/"/>
    <ds:schemaRef ds:uri="http://schemas.microsoft.com/sharepoint/v3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b0879af-3eba-417a-a55a-ffe6dcd6ca7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370</Words>
  <Application>Microsoft Office PowerPoint</Application>
  <PresentationFormat>Widescreen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The Tourism Area Life Cycle</vt:lpstr>
      <vt:lpstr>PowerPoint Presentation</vt:lpstr>
      <vt:lpstr>Video time </vt:lpstr>
      <vt:lpstr>Have a look at the Benidorm case study. Put together a fact sheet about Benidorm, include the points mentioned in the box. </vt:lpstr>
      <vt:lpstr>PowerPoint Presentation</vt:lpstr>
      <vt:lpstr>Case Study </vt:lpstr>
      <vt:lpstr>BIG IMAGE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2021-06-08T13:10:21Z</dcterms:created>
  <dcterms:modified xsi:type="dcterms:W3CDTF">2021-06-09T12:40:14Z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