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366" r:id="rId6"/>
    <p:sldId id="367" r:id="rId7"/>
    <p:sldId id="369" r:id="rId8"/>
    <p:sldId id="370" r:id="rId9"/>
    <p:sldId id="372" r:id="rId10"/>
    <p:sldId id="371" r:id="rId11"/>
    <p:sldId id="373" r:id="rId12"/>
    <p:sldId id="382" r:id="rId13"/>
    <p:sldId id="379" r:id="rId14"/>
    <p:sldId id="383" r:id="rId15"/>
    <p:sldId id="384" r:id="rId16"/>
    <p:sldId id="375" r:id="rId17"/>
    <p:sldId id="377" r:id="rId18"/>
    <p:sldId id="378" r:id="rId19"/>
    <p:sldId id="376" r:id="rId20"/>
    <p:sldId id="380"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24BB20F-F4F1-4069-AFAE-5BA4F6DF8ADC}" type="datetimeFigureOut">
              <a:rPr lang="en-GB" smtClean="0"/>
              <a:t>06/10/2020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D2F1781-29E6-4BEA-A1FE-9484AA41A4F0}" type="slidenum">
              <a:rPr lang="en-GB" smtClean="0"/>
              <a:t>‹#›</a:t>
            </a:fld>
            <a:endParaRPr lang="en-GB"/>
          </a:p>
        </p:txBody>
      </p:sp>
    </p:spTree>
    <p:extLst>
      <p:ext uri="{BB962C8B-B14F-4D97-AF65-F5344CB8AC3E}">
        <p14:creationId xmlns:p14="http://schemas.microsoft.com/office/powerpoint/2010/main" val="1963345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CCDE3B2-CE13-48D1-AC52-ED41E747B673}" type="datetimeFigureOut">
              <a:rPr lang="en-GB" smtClean="0"/>
              <a:t>06/10/2020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09F0781-8644-4467-B1D2-899025601A21}" type="slidenum">
              <a:rPr lang="en-GB" smtClean="0"/>
              <a:t>‹#›</a:t>
            </a:fld>
            <a:endParaRPr lang="en-GB"/>
          </a:p>
        </p:txBody>
      </p:sp>
    </p:spTree>
    <p:extLst>
      <p:ext uri="{BB962C8B-B14F-4D97-AF65-F5344CB8AC3E}">
        <p14:creationId xmlns:p14="http://schemas.microsoft.com/office/powerpoint/2010/main" val="1156923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7D019E-5519-46A3-BB8E-C31FE70B9F51}" type="datetimeFigureOut">
              <a:rPr lang="en-GB" smtClean="0"/>
              <a:t>06/10/2020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327875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7D019E-5519-46A3-BB8E-C31FE70B9F51}" type="datetimeFigureOut">
              <a:rPr lang="en-GB" smtClean="0"/>
              <a:t>06/10/2020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377759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7D019E-5519-46A3-BB8E-C31FE70B9F51}" type="datetimeFigureOut">
              <a:rPr lang="en-GB" smtClean="0"/>
              <a:t>06/10/2020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22823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7D019E-5519-46A3-BB8E-C31FE70B9F51}" type="datetimeFigureOut">
              <a:rPr lang="en-GB" smtClean="0"/>
              <a:t>06/10/2020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215742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7D019E-5519-46A3-BB8E-C31FE70B9F51}" type="datetimeFigureOut">
              <a:rPr lang="en-GB" smtClean="0"/>
              <a:t>06/10/2020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205411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7D019E-5519-46A3-BB8E-C31FE70B9F51}" type="datetimeFigureOut">
              <a:rPr lang="en-GB" smtClean="0"/>
              <a:t>06/10/2020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25773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7D019E-5519-46A3-BB8E-C31FE70B9F51}" type="datetimeFigureOut">
              <a:rPr lang="en-GB" smtClean="0"/>
              <a:t>06/10/2020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1940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7D019E-5519-46A3-BB8E-C31FE70B9F51}" type="datetimeFigureOut">
              <a:rPr lang="en-GB" smtClean="0"/>
              <a:t>06/10/2020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184508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D019E-5519-46A3-BB8E-C31FE70B9F51}" type="datetimeFigureOut">
              <a:rPr lang="en-GB" smtClean="0"/>
              <a:t>06/10/2020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65661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7D019E-5519-46A3-BB8E-C31FE70B9F51}" type="datetimeFigureOut">
              <a:rPr lang="en-GB" smtClean="0"/>
              <a:t>06/10/2020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235573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7D019E-5519-46A3-BB8E-C31FE70B9F51}" type="datetimeFigureOut">
              <a:rPr lang="en-GB" smtClean="0"/>
              <a:t>06/10/2020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56768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D019E-5519-46A3-BB8E-C31FE70B9F51}" type="datetimeFigureOut">
              <a:rPr lang="en-GB" smtClean="0"/>
              <a:t>06/10/2020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009E6-91F5-4081-96BB-FC77C0DDFFD0}" type="slidenum">
              <a:rPr lang="en-GB" smtClean="0"/>
              <a:t>‹#›</a:t>
            </a:fld>
            <a:endParaRPr lang="en-GB"/>
          </a:p>
        </p:txBody>
      </p:sp>
    </p:spTree>
    <p:extLst>
      <p:ext uri="{BB962C8B-B14F-4D97-AF65-F5344CB8AC3E}">
        <p14:creationId xmlns:p14="http://schemas.microsoft.com/office/powerpoint/2010/main" val="1039390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wfNGatxUJI"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yMLlLxbfa4"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arner.org/interactives/dynamicearth/structure.html" TargetMode="External"/><Relationship Id="rId2" Type="http://schemas.openxmlformats.org/officeDocument/2006/relationships/hyperlink" Target="https://www.learner.org/interactives/dynamicearth/index.html"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coolgeography.co.uk/A-level/AQA/Year%2013/Plate%20Tectonics/Plate%20tectonics/Tectonics.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RA2-Vc4PIO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74">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ot Take: The Earth's Core is a Lot Younger Than Previously Believed, Finds  Research">
            <a:extLst>
              <a:ext uri="{FF2B5EF4-FFF2-40B4-BE49-F238E27FC236}">
                <a16:creationId xmlns:a16="http://schemas.microsoft.com/office/drawing/2014/main" id="{E9A1DB56-64C4-4D1E-A54F-DCE8832E2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95" t="6452" r="30209"/>
          <a:stretch/>
        </p:blipFill>
        <p:spPr bwMode="auto">
          <a:xfrm>
            <a:off x="4709869" y="911914"/>
            <a:ext cx="4425175" cy="46679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76">
            <a:extLst>
              <a:ext uri="{FF2B5EF4-FFF2-40B4-BE49-F238E27FC236}">
                <a16:creationId xmlns:a16="http://schemas.microsoft.com/office/drawing/2014/main"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ctrTitle"/>
          </p:nvPr>
        </p:nvSpPr>
        <p:spPr>
          <a:xfrm>
            <a:off x="358484" y="1244521"/>
            <a:ext cx="4933596" cy="1824439"/>
          </a:xfrm>
        </p:spPr>
        <p:style>
          <a:lnRef idx="3">
            <a:schemeClr val="lt1"/>
          </a:lnRef>
          <a:fillRef idx="1">
            <a:schemeClr val="accent1"/>
          </a:fillRef>
          <a:effectRef idx="1">
            <a:schemeClr val="accent1"/>
          </a:effectRef>
          <a:fontRef idx="minor">
            <a:schemeClr val="lt1"/>
          </a:fontRef>
        </p:style>
        <p:txBody>
          <a:bodyPr anchor="b">
            <a:noAutofit/>
          </a:bodyPr>
          <a:lstStyle/>
          <a:p>
            <a:pPr algn="l"/>
            <a:r>
              <a:rPr lang="en-GB" sz="4000" b="1" dirty="0"/>
              <a:t>3.1.5.2 Plate tectonics</a:t>
            </a:r>
            <a:r>
              <a:rPr lang="en-GB" sz="4200" b="1" dirty="0"/>
              <a:t/>
            </a:r>
            <a:br>
              <a:rPr lang="en-GB" sz="4200" b="1" dirty="0"/>
            </a:br>
            <a:endParaRPr lang="en-GB" sz="4200" b="1" dirty="0"/>
          </a:p>
        </p:txBody>
      </p:sp>
      <p:sp>
        <p:nvSpPr>
          <p:cNvPr id="3" name="Subtitle 2"/>
          <p:cNvSpPr>
            <a:spLocks noGrp="1"/>
          </p:cNvSpPr>
          <p:nvPr>
            <p:ph type="subTitle" idx="1"/>
          </p:nvPr>
        </p:nvSpPr>
        <p:spPr>
          <a:xfrm>
            <a:off x="358484" y="3245864"/>
            <a:ext cx="4933596" cy="1301056"/>
          </a:xfrm>
        </p:spPr>
        <p:style>
          <a:lnRef idx="3">
            <a:schemeClr val="lt1"/>
          </a:lnRef>
          <a:fillRef idx="1">
            <a:schemeClr val="accent6"/>
          </a:fillRef>
          <a:effectRef idx="1">
            <a:schemeClr val="accent6"/>
          </a:effectRef>
          <a:fontRef idx="minor">
            <a:schemeClr val="lt1"/>
          </a:fontRef>
        </p:style>
        <p:txBody>
          <a:bodyPr>
            <a:normAutofit lnSpcReduction="10000"/>
          </a:bodyPr>
          <a:lstStyle/>
          <a:p>
            <a:pPr algn="l">
              <a:lnSpc>
                <a:spcPct val="90000"/>
              </a:lnSpc>
            </a:pPr>
            <a:r>
              <a:rPr lang="en-GB" sz="1800" b="1" dirty="0"/>
              <a:t>Earth structure and internal energy sources. Plate tectonic theory of crustal evolution: tectonic plates; plate movement; gravitational sliding; ridge push, slab pull; convection currents and seafloor spreading</a:t>
            </a:r>
            <a:r>
              <a:rPr lang="en-GB" sz="1300" b="1" dirty="0"/>
              <a:t>.</a:t>
            </a:r>
          </a:p>
        </p:txBody>
      </p:sp>
      <p:sp>
        <p:nvSpPr>
          <p:cNvPr id="1034" name="Rectangle 78">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5" name="Rectangle 80">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056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a:stretch>
            <a:fillRect/>
          </a:stretch>
        </p:blipFill>
        <p:spPr>
          <a:xfrm>
            <a:off x="0" y="274638"/>
            <a:ext cx="8928992" cy="5616624"/>
          </a:xfrm>
          <a:prstGeom prst="rect">
            <a:avLst/>
          </a:prstGeom>
        </p:spPr>
      </p:pic>
      <p:sp>
        <p:nvSpPr>
          <p:cNvPr id="5" name="Rectangle 4"/>
          <p:cNvSpPr/>
          <p:nvPr/>
        </p:nvSpPr>
        <p:spPr>
          <a:xfrm>
            <a:off x="3851920" y="5540954"/>
            <a:ext cx="4572000" cy="923330"/>
          </a:xfrm>
          <a:prstGeom prst="rect">
            <a:avLst/>
          </a:prstGeom>
        </p:spPr>
        <p:txBody>
          <a:bodyPr>
            <a:spAutoFit/>
          </a:bodyPr>
          <a:lstStyle/>
          <a:p>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https://www.youtube.com/watch?v=kwfNGatxUJI</a:t>
            </a: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 – video clip explaining the ridge push and slab pull theories</a:t>
            </a:r>
            <a:endParaRPr lang="en-GB" dirty="0"/>
          </a:p>
        </p:txBody>
      </p:sp>
    </p:spTree>
    <p:extLst>
      <p:ext uri="{BB962C8B-B14F-4D97-AF65-F5344CB8AC3E}">
        <p14:creationId xmlns:p14="http://schemas.microsoft.com/office/powerpoint/2010/main" val="2186618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337104" cy="4525963"/>
          </a:xfrm>
        </p:spPr>
        <p:txBody>
          <a:bodyPr>
            <a:normAutofit/>
          </a:bodyPr>
          <a:lstStyle/>
          <a:p>
            <a:pPr marL="0" indent="0" algn="ctr">
              <a:buNone/>
            </a:pPr>
            <a:r>
              <a:rPr lang="en-GB" sz="4000" b="1" dirty="0">
                <a:solidFill>
                  <a:srgbClr val="C00000"/>
                </a:solidFill>
              </a:rPr>
              <a:t>Exam Question: </a:t>
            </a:r>
            <a:r>
              <a:rPr lang="en-GB" sz="4000" dirty="0">
                <a:solidFill>
                  <a:srgbClr val="C00000"/>
                </a:solidFill>
              </a:rPr>
              <a:t>Outline the process of slab pull in relation to plate movement </a:t>
            </a:r>
            <a:r>
              <a:rPr lang="en-GB" sz="4000" i="1" dirty="0">
                <a:solidFill>
                  <a:srgbClr val="C00000"/>
                </a:solidFill>
              </a:rPr>
              <a:t>(AS 2018)</a:t>
            </a:r>
            <a:endParaRPr lang="en-GB" sz="4000" dirty="0"/>
          </a:p>
        </p:txBody>
      </p:sp>
    </p:spTree>
    <p:extLst>
      <p:ext uri="{BB962C8B-B14F-4D97-AF65-F5344CB8AC3E}">
        <p14:creationId xmlns:p14="http://schemas.microsoft.com/office/powerpoint/2010/main" val="3265632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9796" y="1449225"/>
            <a:ext cx="8864407" cy="3959550"/>
          </a:xfrm>
          <a:prstGeom prst="rect">
            <a:avLst/>
          </a:prstGeom>
        </p:spPr>
      </p:pic>
    </p:spTree>
    <p:extLst>
      <p:ext uri="{BB962C8B-B14F-4D97-AF65-F5344CB8AC3E}">
        <p14:creationId xmlns:p14="http://schemas.microsoft.com/office/powerpoint/2010/main" val="3336287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ea floor spreading">
            <a:extLst>
              <a:ext uri="{FF2B5EF4-FFF2-40B4-BE49-F238E27FC236}">
                <a16:creationId xmlns:a16="http://schemas.microsoft.com/office/drawing/2014/main" id="{4C20E91C-195E-45A8-A762-E8CFFA89ED7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295"/>
          <a:stretch/>
        </p:blipFill>
        <p:spPr bwMode="auto">
          <a:xfrm>
            <a:off x="107504" y="764704"/>
            <a:ext cx="5212160" cy="34285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1EB5C7D-463D-4349-9411-848506EF0B72}"/>
              </a:ext>
            </a:extLst>
          </p:cNvPr>
          <p:cNvSpPr txBox="1"/>
          <p:nvPr/>
        </p:nvSpPr>
        <p:spPr>
          <a:xfrm>
            <a:off x="5508104" y="766866"/>
            <a:ext cx="3418284" cy="4247317"/>
          </a:xfrm>
          <a:prstGeom prst="rect">
            <a:avLst/>
          </a:prstGeom>
          <a:noFill/>
        </p:spPr>
        <p:txBody>
          <a:bodyPr wrap="square" rtlCol="0">
            <a:spAutoFit/>
          </a:bodyPr>
          <a:lstStyle/>
          <a:p>
            <a:r>
              <a:rPr lang="en-GB" sz="1350" b="1" u="sng" dirty="0"/>
              <a:t>Evidence of sea floor spreading</a:t>
            </a:r>
          </a:p>
          <a:p>
            <a:endParaRPr lang="en-GB" sz="1350" b="1" u="sng" dirty="0"/>
          </a:p>
          <a:p>
            <a:r>
              <a:rPr lang="en-GB" sz="1350" dirty="0"/>
              <a:t>Harry Hess, an American geologist studied the age of the rocks on the floor of the Atlantic Ocean, finding that the youngest were in the middle (Iceland) and the oldest nearest the USA and the Caribbean. </a:t>
            </a:r>
          </a:p>
          <a:p>
            <a:endParaRPr lang="en-GB" sz="1350" dirty="0"/>
          </a:p>
          <a:p>
            <a:r>
              <a:rPr lang="en-GB" sz="1350" dirty="0"/>
              <a:t>The rate of spreading is estimated to be at 5cm per year. This has been confirmed by palaeomagnetism. </a:t>
            </a:r>
          </a:p>
          <a:p>
            <a:endParaRPr lang="en-GB" sz="1350" dirty="0"/>
          </a:p>
          <a:p>
            <a:r>
              <a:rPr lang="en-GB" sz="1350" dirty="0"/>
              <a:t>Every 400,000 years or so, the Earth’s magnetic field switches polarity, causing the magnetic north and south poles to swap. Magnetite (iron oxide) in lava erupted onto an ocean floor records the Earth’s magnetic orientation at that time. Sea floor spreading from mid-ocean ridges is shown by mirror-images patterns of ‘switches’ or reversals.</a:t>
            </a:r>
          </a:p>
        </p:txBody>
      </p:sp>
      <p:sp>
        <p:nvSpPr>
          <p:cNvPr id="2" name="Rectangle 1"/>
          <p:cNvSpPr/>
          <p:nvPr/>
        </p:nvSpPr>
        <p:spPr>
          <a:xfrm>
            <a:off x="427584" y="4923143"/>
            <a:ext cx="4572000" cy="685059"/>
          </a:xfrm>
          <a:prstGeom prst="rect">
            <a:avLst/>
          </a:prstGeom>
        </p:spPr>
        <p:txBody>
          <a:bodyPr>
            <a:spAutoFit/>
          </a:bodyPr>
          <a:lstStyle/>
          <a:p>
            <a:pPr>
              <a:lnSpc>
                <a:spcPct val="107000"/>
              </a:lnSpc>
              <a:spcAft>
                <a:spcPts val="800"/>
              </a:spcAft>
            </a:pPr>
            <a:r>
              <a:rPr lang="en-GB"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https://www.youtube.com/watch?v=GyMLlLxbfa4</a:t>
            </a:r>
            <a:r>
              <a:rPr lang="en-GB" b="1" u="sng" dirty="0">
                <a:latin typeface="Calibri" panose="020F0502020204030204" pitchFamily="34" charset="0"/>
                <a:ea typeface="Calibri" panose="020F0502020204030204" pitchFamily="34" charset="0"/>
                <a:cs typeface="Times New Roman" panose="02020603050405020304" pitchFamily="18" charset="0"/>
              </a:rPr>
              <a:t> – Harry Hess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763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66865" y="227983"/>
            <a:ext cx="5257688" cy="2838219"/>
          </a:xfrm>
          <a:prstGeom prst="rect">
            <a:avLst/>
          </a:prstGeom>
        </p:spPr>
      </p:pic>
      <p:sp>
        <p:nvSpPr>
          <p:cNvPr id="3" name="TextBox 2">
            <a:extLst>
              <a:ext uri="{FF2B5EF4-FFF2-40B4-BE49-F238E27FC236}">
                <a16:creationId xmlns:a16="http://schemas.microsoft.com/office/drawing/2014/main" id="{28E58E51-BC49-43A7-93CE-50FAB0DAD788}"/>
              </a:ext>
            </a:extLst>
          </p:cNvPr>
          <p:cNvSpPr txBox="1"/>
          <p:nvPr/>
        </p:nvSpPr>
        <p:spPr>
          <a:xfrm>
            <a:off x="195495" y="2924944"/>
            <a:ext cx="3888432" cy="3539430"/>
          </a:xfrm>
          <a:prstGeom prst="rect">
            <a:avLst/>
          </a:prstGeom>
          <a:noFill/>
        </p:spPr>
        <p:txBody>
          <a:bodyPr wrap="square" rtlCol="0">
            <a:spAutoFit/>
          </a:bodyPr>
          <a:lstStyle/>
          <a:p>
            <a:pPr marL="257175" indent="-257175">
              <a:buAutoNum type="arabicParenR"/>
            </a:pPr>
            <a:r>
              <a:rPr lang="en-GB" sz="1600" dirty="0"/>
              <a:t>Jigsaw fit of land either side of the Atlantic Ocean – look at the continental shelf</a:t>
            </a:r>
          </a:p>
          <a:p>
            <a:pPr marL="257175" indent="-257175">
              <a:buAutoNum type="arabicParenR"/>
            </a:pPr>
            <a:endParaRPr lang="en-GB" sz="1600" dirty="0"/>
          </a:p>
          <a:p>
            <a:pPr marL="257175" indent="-257175">
              <a:buAutoNum type="arabicParenR"/>
            </a:pPr>
            <a:r>
              <a:rPr lang="en-GB" sz="1600" dirty="0"/>
              <a:t>Mid Atlantic Ridge is equidistant from Europe/North American</a:t>
            </a:r>
          </a:p>
          <a:p>
            <a:pPr marL="257175" indent="-257175">
              <a:buAutoNum type="arabicParenR"/>
            </a:pPr>
            <a:endParaRPr lang="en-GB" sz="1600" dirty="0"/>
          </a:p>
          <a:p>
            <a:pPr marL="257175" indent="-257175">
              <a:buAutoNum type="arabicParenR"/>
            </a:pPr>
            <a:r>
              <a:rPr lang="en-GB" sz="1600" dirty="0"/>
              <a:t>Fault lines radiate from the MAR – evidence of pressure being released from movement</a:t>
            </a:r>
          </a:p>
          <a:p>
            <a:pPr marL="257175" indent="-257175">
              <a:buAutoNum type="arabicParenR"/>
            </a:pPr>
            <a:endParaRPr lang="en-GB" sz="1600" dirty="0"/>
          </a:p>
          <a:p>
            <a:pPr marL="257175" indent="-257175">
              <a:buAutoNum type="arabicParenR"/>
            </a:pPr>
            <a:r>
              <a:rPr lang="en-GB" sz="1600" dirty="0"/>
              <a:t>Does it feel perfectly? Any anomalies? What could cause these? Hotspots?</a:t>
            </a:r>
          </a:p>
          <a:p>
            <a:pPr marL="257175" indent="-257175">
              <a:buAutoNum type="arabicParenR"/>
            </a:pPr>
            <a:endParaRPr lang="en-GB" sz="1600" dirty="0"/>
          </a:p>
        </p:txBody>
      </p:sp>
      <p:sp>
        <p:nvSpPr>
          <p:cNvPr id="6" name="TextBox 5">
            <a:extLst>
              <a:ext uri="{FF2B5EF4-FFF2-40B4-BE49-F238E27FC236}">
                <a16:creationId xmlns:a16="http://schemas.microsoft.com/office/drawing/2014/main" id="{DED14B82-37E8-49A3-8A9A-07572C8DD4A2}"/>
              </a:ext>
            </a:extLst>
          </p:cNvPr>
          <p:cNvSpPr txBox="1"/>
          <p:nvPr/>
        </p:nvSpPr>
        <p:spPr>
          <a:xfrm>
            <a:off x="467544" y="585549"/>
            <a:ext cx="3344334" cy="1200329"/>
          </a:xfrm>
          <a:prstGeom prst="rect">
            <a:avLst/>
          </a:prstGeom>
          <a:noFill/>
        </p:spPr>
        <p:txBody>
          <a:bodyPr wrap="square" rtlCol="0">
            <a:spAutoFit/>
          </a:bodyPr>
          <a:lstStyle/>
          <a:p>
            <a:r>
              <a:rPr lang="en-GB" b="1" dirty="0">
                <a:solidFill>
                  <a:srgbClr val="FF0000"/>
                </a:solidFill>
              </a:rPr>
              <a:t>Comment on the extent to which the features shown in the image support the theory of plate tectonics</a:t>
            </a:r>
          </a:p>
        </p:txBody>
      </p:sp>
    </p:spTree>
    <p:extLst>
      <p:ext uri="{BB962C8B-B14F-4D97-AF65-F5344CB8AC3E}">
        <p14:creationId xmlns:p14="http://schemas.microsoft.com/office/powerpoint/2010/main" val="256533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D1DB-0C6A-4F98-8ECE-5FC26BDDBAEB}"/>
              </a:ext>
            </a:extLst>
          </p:cNvPr>
          <p:cNvSpPr>
            <a:spLocks noGrp="1"/>
          </p:cNvSpPr>
          <p:nvPr>
            <p:ph type="title"/>
          </p:nvPr>
        </p:nvSpPr>
        <p:spPr>
          <a:xfrm>
            <a:off x="395536" y="53752"/>
            <a:ext cx="8229600" cy="1143000"/>
          </a:xfrm>
        </p:spPr>
        <p:txBody>
          <a:bodyPr>
            <a:noAutofit/>
          </a:bodyPr>
          <a:lstStyle/>
          <a:p>
            <a:r>
              <a:rPr lang="en-GB" sz="2600" dirty="0"/>
              <a:t>How does the alternate banding of normal and reverse magnetism of the oceanic crust support the theory of plate tectonics?</a:t>
            </a:r>
          </a:p>
        </p:txBody>
      </p:sp>
      <p:sp>
        <p:nvSpPr>
          <p:cNvPr id="3" name="Content Placeholder 2">
            <a:extLst>
              <a:ext uri="{FF2B5EF4-FFF2-40B4-BE49-F238E27FC236}">
                <a16:creationId xmlns:a16="http://schemas.microsoft.com/office/drawing/2014/main" id="{2B3784CF-B18A-48E4-B71B-CC048292F08F}"/>
              </a:ext>
            </a:extLst>
          </p:cNvPr>
          <p:cNvSpPr>
            <a:spLocks noGrp="1"/>
          </p:cNvSpPr>
          <p:nvPr>
            <p:ph idx="1"/>
          </p:nvPr>
        </p:nvSpPr>
        <p:spPr>
          <a:xfrm>
            <a:off x="5606368" y="1844824"/>
            <a:ext cx="3358120" cy="4525963"/>
          </a:xfrm>
        </p:spPr>
        <p:txBody>
          <a:bodyPr>
            <a:normAutofit fontScale="85000" lnSpcReduction="20000"/>
          </a:bodyPr>
          <a:lstStyle/>
          <a:p>
            <a:r>
              <a:rPr lang="en-GB" sz="2200" dirty="0">
                <a:solidFill>
                  <a:prstClr val="black"/>
                </a:solidFill>
              </a:rPr>
              <a:t>Response should show knowledge and understanding of crustal formation at Mid Oceanic Ridges leading to/associated with sea floor spreading </a:t>
            </a:r>
            <a:r>
              <a:rPr lang="en-GB" sz="2200" dirty="0" err="1">
                <a:solidFill>
                  <a:prstClr val="black"/>
                </a:solidFill>
              </a:rPr>
              <a:t>i.e</a:t>
            </a:r>
            <a:r>
              <a:rPr lang="en-GB" sz="2200" dirty="0">
                <a:solidFill>
                  <a:prstClr val="black"/>
                </a:solidFill>
              </a:rPr>
              <a:t> movement away from ridge/ divergence.</a:t>
            </a:r>
          </a:p>
          <a:p>
            <a:r>
              <a:rPr lang="en-GB" sz="2200" dirty="0">
                <a:solidFill>
                  <a:prstClr val="black"/>
                </a:solidFill>
              </a:rPr>
              <a:t>New crust aligned with prevailing magnetic field, periodic changes of earth’s magnetism every 400,000 years.</a:t>
            </a:r>
          </a:p>
          <a:p>
            <a:r>
              <a:rPr lang="en-GB" sz="2200" dirty="0">
                <a:solidFill>
                  <a:prstClr val="black"/>
                </a:solidFill>
              </a:rPr>
              <a:t>Alternate symmetrical banding at increasing distances from MOR- mirror image.</a:t>
            </a:r>
          </a:p>
          <a:p>
            <a:endParaRPr lang="en-GB" dirty="0"/>
          </a:p>
        </p:txBody>
      </p:sp>
      <p:pic>
        <p:nvPicPr>
          <p:cNvPr id="4" name="Picture 3"/>
          <p:cNvPicPr/>
          <p:nvPr/>
        </p:nvPicPr>
        <p:blipFill rotWithShape="1">
          <a:blip r:embed="rId2">
            <a:extLst>
              <a:ext uri="{28A0092B-C50C-407E-A947-70E740481C1C}">
                <a14:useLocalDpi xmlns:a14="http://schemas.microsoft.com/office/drawing/2010/main" val="0"/>
              </a:ext>
            </a:extLst>
          </a:blip>
          <a:srcRect b="40574"/>
          <a:stretch/>
        </p:blipFill>
        <p:spPr bwMode="auto">
          <a:xfrm>
            <a:off x="395536" y="1196752"/>
            <a:ext cx="5112568" cy="36499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080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4525963"/>
          </a:xfrm>
        </p:spPr>
        <p:txBody>
          <a:bodyPr/>
          <a:lstStyle/>
          <a:p>
            <a:pPr marL="0" indent="0">
              <a:buNone/>
            </a:pPr>
            <a:r>
              <a:rPr lang="en-GB" u="sng" dirty="0">
                <a:hlinkClick r:id="rId2"/>
              </a:rPr>
              <a:t>https://www.learner.org/interactives/dynamicearth/index.html</a:t>
            </a:r>
            <a:endParaRPr lang="en-GB" dirty="0"/>
          </a:p>
          <a:p>
            <a:pPr marL="0" indent="0">
              <a:buNone/>
            </a:pPr>
            <a:r>
              <a:rPr lang="en-GB" dirty="0"/>
              <a:t>An excellent interactive website. Complete the activities in the introduction, earth structure and plate tectonics section.</a:t>
            </a:r>
          </a:p>
          <a:p>
            <a:pPr marL="0" indent="0">
              <a:buNone/>
            </a:pPr>
            <a:endParaRPr lang="en-GB" dirty="0"/>
          </a:p>
        </p:txBody>
      </p:sp>
      <p:pic>
        <p:nvPicPr>
          <p:cNvPr id="4" name="Picture 3">
            <a:hlinkClick r:id="rId3"/>
          </p:cNvPr>
          <p:cNvPicPr>
            <a:picLocks noChangeAspect="1"/>
          </p:cNvPicPr>
          <p:nvPr/>
        </p:nvPicPr>
        <p:blipFill rotWithShape="1">
          <a:blip r:embed="rId4"/>
          <a:srcRect l="17240" t="19551" r="19761" b="21651"/>
          <a:stretch/>
        </p:blipFill>
        <p:spPr>
          <a:xfrm>
            <a:off x="1691680" y="3176511"/>
            <a:ext cx="4698524" cy="3508231"/>
          </a:xfrm>
          <a:prstGeom prst="rect">
            <a:avLst/>
          </a:prstGeom>
        </p:spPr>
      </p:pic>
    </p:spTree>
    <p:extLst>
      <p:ext uri="{BB962C8B-B14F-4D97-AF65-F5344CB8AC3E}">
        <p14:creationId xmlns:p14="http://schemas.microsoft.com/office/powerpoint/2010/main" val="313113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questions</a:t>
            </a:r>
          </a:p>
        </p:txBody>
      </p:sp>
      <p:sp>
        <p:nvSpPr>
          <p:cNvPr id="3" name="Content Placeholder 2"/>
          <p:cNvSpPr>
            <a:spLocks noGrp="1"/>
          </p:cNvSpPr>
          <p:nvPr>
            <p:ph idx="1"/>
          </p:nvPr>
        </p:nvSpPr>
        <p:spPr/>
        <p:txBody>
          <a:bodyPr>
            <a:normAutofit fontScale="70000" lnSpcReduction="20000"/>
          </a:bodyPr>
          <a:lstStyle/>
          <a:p>
            <a:r>
              <a:rPr lang="en-GB" b="1" dirty="0"/>
              <a:t>What are the characteristics of the core, mantle and crust?</a:t>
            </a:r>
            <a:endParaRPr lang="en-GB" dirty="0"/>
          </a:p>
          <a:p>
            <a:r>
              <a:rPr lang="en-GB" b="1" dirty="0"/>
              <a:t>What is the difference between the lithosphere and the asthenosphere? </a:t>
            </a:r>
            <a:endParaRPr lang="en-GB" dirty="0"/>
          </a:p>
          <a:p>
            <a:r>
              <a:rPr lang="en-GB" b="1" dirty="0"/>
              <a:t>What are the internal sources of heat?  </a:t>
            </a:r>
            <a:endParaRPr lang="en-GB" dirty="0"/>
          </a:p>
          <a:p>
            <a:r>
              <a:rPr lang="en-GB" b="1" dirty="0"/>
              <a:t>How are oceanic and continental plates different?</a:t>
            </a:r>
            <a:endParaRPr lang="en-GB" dirty="0"/>
          </a:p>
          <a:p>
            <a:r>
              <a:rPr lang="en-GB" b="1" dirty="0"/>
              <a:t>What evidence is there for continental drift? </a:t>
            </a:r>
            <a:endParaRPr lang="en-GB" dirty="0"/>
          </a:p>
          <a:p>
            <a:r>
              <a:rPr lang="en-GB" b="1" dirty="0"/>
              <a:t>What did Harry Hess discover?</a:t>
            </a:r>
            <a:endParaRPr lang="en-GB" dirty="0"/>
          </a:p>
          <a:p>
            <a:r>
              <a:rPr lang="en-GB" b="1" dirty="0"/>
              <a:t>What are convection currents and how do they move plates?</a:t>
            </a:r>
            <a:endParaRPr lang="en-GB" dirty="0"/>
          </a:p>
          <a:p>
            <a:r>
              <a:rPr lang="en-GB" b="1" dirty="0"/>
              <a:t>Explain the theories of ridge push and slab pull.</a:t>
            </a:r>
            <a:endParaRPr lang="en-GB" dirty="0"/>
          </a:p>
          <a:p>
            <a:r>
              <a:rPr lang="en-GB" b="1" dirty="0"/>
              <a:t>How does </a:t>
            </a:r>
            <a:r>
              <a:rPr lang="en-GB" b="1" dirty="0" err="1"/>
              <a:t>paleomagnetism</a:t>
            </a:r>
            <a:r>
              <a:rPr lang="en-GB" b="1" dirty="0"/>
              <a:t> explain the concept of sea floor spreading?</a:t>
            </a:r>
            <a:endParaRPr lang="en-GB" dirty="0"/>
          </a:p>
          <a:p>
            <a:pPr marL="0" indent="0">
              <a:buNone/>
            </a:pPr>
            <a:endParaRPr lang="en-GB" dirty="0"/>
          </a:p>
        </p:txBody>
      </p:sp>
    </p:spTree>
    <p:extLst>
      <p:ext uri="{BB962C8B-B14F-4D97-AF65-F5344CB8AC3E}">
        <p14:creationId xmlns:p14="http://schemas.microsoft.com/office/powerpoint/2010/main" val="320946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457200" y="476672"/>
            <a:ext cx="8229600" cy="537793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indent="0">
              <a:lnSpc>
                <a:spcPct val="107000"/>
              </a:lnSpc>
              <a:spcAft>
                <a:spcPts val="800"/>
              </a:spcAft>
              <a:buNone/>
            </a:pPr>
            <a:r>
              <a:rPr lang="en-GB" sz="1600" dirty="0"/>
              <a:t>Use the following link to help label the diagram below of the structure of the earth and complete the table to show the properties of continental and oceanic crust. </a:t>
            </a:r>
            <a:r>
              <a:rPr lang="en-GB" sz="1600" u="sng" dirty="0">
                <a:hlinkClick r:id="rId2"/>
              </a:rPr>
              <a:t>http://www.coolgeography.co.uk/A-level/AQA/Year%2013/Plate%20Tectonics/Plate%20tectonics/Tectonics.htm</a:t>
            </a:r>
            <a:endParaRPr lang="en-GB" sz="1600" dirty="0"/>
          </a:p>
          <a:p>
            <a:pPr>
              <a:lnSpc>
                <a:spcPct val="107000"/>
              </a:lnSpc>
              <a:spcAft>
                <a:spcPts val="80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836737"/>
            <a:ext cx="3260725" cy="3184525"/>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941483535"/>
              </p:ext>
            </p:extLst>
          </p:nvPr>
        </p:nvGraphicFramePr>
        <p:xfrm>
          <a:off x="539552" y="5021262"/>
          <a:ext cx="6643370" cy="935355"/>
        </p:xfrm>
        <a:graphic>
          <a:graphicData uri="http://schemas.openxmlformats.org/drawingml/2006/table">
            <a:tbl>
              <a:tblPr firstRow="1" firstCol="1" bandRow="1">
                <a:tableStyleId>{5C22544A-7EE6-4342-B048-85BDC9FD1C3A}</a:tableStyleId>
              </a:tblPr>
              <a:tblGrid>
                <a:gridCol w="1257300">
                  <a:extLst>
                    <a:ext uri="{9D8B030D-6E8A-4147-A177-3AD203B41FA5}">
                      <a16:colId xmlns:a16="http://schemas.microsoft.com/office/drawing/2014/main" val="783350146"/>
                    </a:ext>
                  </a:extLst>
                </a:gridCol>
                <a:gridCol w="2524125">
                  <a:extLst>
                    <a:ext uri="{9D8B030D-6E8A-4147-A177-3AD203B41FA5}">
                      <a16:colId xmlns:a16="http://schemas.microsoft.com/office/drawing/2014/main" val="3207524032"/>
                    </a:ext>
                  </a:extLst>
                </a:gridCol>
                <a:gridCol w="2861945">
                  <a:extLst>
                    <a:ext uri="{9D8B030D-6E8A-4147-A177-3AD203B41FA5}">
                      <a16:colId xmlns:a16="http://schemas.microsoft.com/office/drawing/2014/main" val="2596115711"/>
                    </a:ext>
                  </a:extLst>
                </a:gridCol>
              </a:tblGrid>
              <a:tr h="0">
                <a:tc>
                  <a:txBody>
                    <a:bodyPr/>
                    <a:lstStyle/>
                    <a:p>
                      <a:pPr algn="ct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Continental crust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Oceanic crust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8078029"/>
                  </a:ext>
                </a:extLst>
              </a:tr>
              <a:tr h="0">
                <a:tc>
                  <a:txBody>
                    <a:bodyPr/>
                    <a:lstStyle/>
                    <a:p>
                      <a:pPr algn="ctr">
                        <a:lnSpc>
                          <a:spcPct val="107000"/>
                        </a:lnSpc>
                        <a:spcAft>
                          <a:spcPts val="0"/>
                        </a:spcAft>
                      </a:pPr>
                      <a:r>
                        <a:rPr lang="en-GB" sz="1200">
                          <a:effectLst/>
                        </a:rPr>
                        <a:t>Thickness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0306274"/>
                  </a:ext>
                </a:extLst>
              </a:tr>
              <a:tr h="0">
                <a:tc>
                  <a:txBody>
                    <a:bodyPr/>
                    <a:lstStyle/>
                    <a:p>
                      <a:pPr algn="ctr">
                        <a:lnSpc>
                          <a:spcPct val="107000"/>
                        </a:lnSpc>
                        <a:spcAft>
                          <a:spcPts val="0"/>
                        </a:spcAft>
                      </a:pPr>
                      <a:r>
                        <a:rPr lang="en-GB" sz="1200">
                          <a:effectLst/>
                        </a:rPr>
                        <a:t>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1859915"/>
                  </a:ext>
                </a:extLst>
              </a:tr>
              <a:tr h="0">
                <a:tc>
                  <a:txBody>
                    <a:bodyPr/>
                    <a:lstStyle/>
                    <a:p>
                      <a:pPr algn="ctr">
                        <a:lnSpc>
                          <a:spcPct val="107000"/>
                        </a:lnSpc>
                        <a:spcAft>
                          <a:spcPts val="0"/>
                        </a:spcAft>
                      </a:pPr>
                      <a:r>
                        <a:rPr lang="en-GB" sz="1200">
                          <a:effectLst/>
                        </a:rPr>
                        <a:t>Density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4052265"/>
                  </a:ext>
                </a:extLst>
              </a:tr>
              <a:tr h="0">
                <a:tc>
                  <a:txBody>
                    <a:bodyPr/>
                    <a:lstStyle/>
                    <a:p>
                      <a:pPr algn="ctr">
                        <a:lnSpc>
                          <a:spcPct val="107000"/>
                        </a:lnSpc>
                        <a:spcAft>
                          <a:spcPts val="0"/>
                        </a:spcAft>
                      </a:pPr>
                      <a:r>
                        <a:rPr lang="en-GB" sz="1200">
                          <a:effectLst/>
                        </a:rPr>
                        <a:t>Composition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6194611"/>
                  </a:ext>
                </a:extLst>
              </a:tr>
            </a:tbl>
          </a:graphicData>
        </a:graphic>
      </p:graphicFrame>
    </p:spTree>
    <p:extLst>
      <p:ext uri="{BB962C8B-B14F-4D97-AF65-F5344CB8AC3E}">
        <p14:creationId xmlns:p14="http://schemas.microsoft.com/office/powerpoint/2010/main" val="3862602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What is the difference between the lithosphere and the asthenosphere?</a:t>
            </a:r>
          </a:p>
          <a:p>
            <a:pPr marL="0" indent="0">
              <a:buNone/>
            </a:pPr>
            <a:endParaRPr lang="en-GB" dirty="0"/>
          </a:p>
        </p:txBody>
      </p:sp>
      <p:pic>
        <p:nvPicPr>
          <p:cNvPr id="4" name="Picture 3" descr="earth_structure"/>
          <p:cNvPicPr/>
          <p:nvPr/>
        </p:nvPicPr>
        <p:blipFill>
          <a:blip r:embed="rId2">
            <a:extLst>
              <a:ext uri="{28A0092B-C50C-407E-A947-70E740481C1C}">
                <a14:useLocalDpi xmlns:a14="http://schemas.microsoft.com/office/drawing/2010/main" val="0"/>
              </a:ext>
            </a:extLst>
          </a:blip>
          <a:srcRect t="4312" b="9435"/>
          <a:stretch>
            <a:fillRect/>
          </a:stretch>
        </p:blipFill>
        <p:spPr bwMode="auto">
          <a:xfrm>
            <a:off x="1979712" y="2736690"/>
            <a:ext cx="4896544" cy="3212589"/>
          </a:xfrm>
          <a:prstGeom prst="rect">
            <a:avLst/>
          </a:prstGeom>
          <a:noFill/>
          <a:ln>
            <a:noFill/>
          </a:ln>
        </p:spPr>
      </p:pic>
    </p:spTree>
    <p:extLst>
      <p:ext uri="{BB962C8B-B14F-4D97-AF65-F5344CB8AC3E}">
        <p14:creationId xmlns:p14="http://schemas.microsoft.com/office/powerpoint/2010/main" val="146867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D3E8-9451-4BB8-B77A-897DB4FA0ED9}"/>
              </a:ext>
            </a:extLst>
          </p:cNvPr>
          <p:cNvSpPr>
            <a:spLocks noGrp="1"/>
          </p:cNvSpPr>
          <p:nvPr>
            <p:ph type="title"/>
          </p:nvPr>
        </p:nvSpPr>
        <p:spPr/>
        <p:txBody>
          <a:bodyPr/>
          <a:lstStyle/>
          <a:p>
            <a:endParaRPr lang="en-GB"/>
          </a:p>
        </p:txBody>
      </p:sp>
      <p:pic>
        <p:nvPicPr>
          <p:cNvPr id="1026" name="Picture 2" descr="Earth_Structure.jpg (1365Ã1056)">
            <a:extLst>
              <a:ext uri="{FF2B5EF4-FFF2-40B4-BE49-F238E27FC236}">
                <a16:creationId xmlns:a16="http://schemas.microsoft.com/office/drawing/2014/main" id="{16D80E44-F755-4DBF-8B13-E0562BFE52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0"/>
            <a:ext cx="8062434" cy="62373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6309320"/>
            <a:ext cx="7283152" cy="369332"/>
          </a:xfrm>
          <a:prstGeom prst="rect">
            <a:avLst/>
          </a:prstGeom>
          <a:noFill/>
        </p:spPr>
        <p:txBody>
          <a:bodyPr wrap="square" rtlCol="0">
            <a:spAutoFit/>
          </a:bodyPr>
          <a:lstStyle/>
          <a:p>
            <a:r>
              <a:rPr lang="en-GB" dirty="0"/>
              <a:t>Add any other information to your diagram from the slide.</a:t>
            </a:r>
          </a:p>
        </p:txBody>
      </p:sp>
    </p:spTree>
    <p:extLst>
      <p:ext uri="{BB962C8B-B14F-4D97-AF65-F5344CB8AC3E}">
        <p14:creationId xmlns:p14="http://schemas.microsoft.com/office/powerpoint/2010/main" val="214745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pPr marL="0" indent="0">
              <a:buNone/>
            </a:pPr>
            <a:r>
              <a:rPr lang="en-GB" b="1" dirty="0">
                <a:solidFill>
                  <a:srgbClr val="FF0000"/>
                </a:solidFill>
              </a:rPr>
              <a:t>The importance of the core as a source of energy</a:t>
            </a:r>
          </a:p>
          <a:p>
            <a:pPr marL="0" indent="0">
              <a:buNone/>
            </a:pPr>
            <a:endParaRPr lang="en-GB" dirty="0"/>
          </a:p>
          <a:p>
            <a:pPr marL="0" indent="0">
              <a:buNone/>
            </a:pPr>
            <a:r>
              <a:rPr lang="en-GB" dirty="0"/>
              <a:t>The core’s internal heat is the major cause of the Earth’s activity. Some of this heat may be primeval – retained by the ball of dust and gas from which the Earth evolved. But we now know that by far the greatest source of heat energy within the Earth is derived directly from radioactivity. Natural radioactive decay of uranium, thorium, potassium and other elements provides a continuous but slowly diminishing heat supply. The Earth is a vast nuclear power station!</a:t>
            </a:r>
          </a:p>
          <a:p>
            <a:pPr marL="0" indent="0">
              <a:buNone/>
            </a:pPr>
            <a:endParaRPr lang="en-GB" dirty="0"/>
          </a:p>
        </p:txBody>
      </p:sp>
    </p:spTree>
    <p:extLst>
      <p:ext uri="{BB962C8B-B14F-4D97-AF65-F5344CB8AC3E}">
        <p14:creationId xmlns:p14="http://schemas.microsoft.com/office/powerpoint/2010/main" val="1172118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C7A52-A58A-4254-9710-7F1CD3F9FB93}"/>
              </a:ext>
            </a:extLst>
          </p:cNvPr>
          <p:cNvSpPr>
            <a:spLocks noGrp="1"/>
          </p:cNvSpPr>
          <p:nvPr>
            <p:ph idx="1"/>
          </p:nvPr>
        </p:nvSpPr>
        <p:spPr>
          <a:xfrm>
            <a:off x="611560" y="188640"/>
            <a:ext cx="7886700" cy="6336704"/>
          </a:xfrm>
        </p:spPr>
        <p:txBody>
          <a:bodyPr>
            <a:normAutofit fontScale="62500" lnSpcReduction="20000"/>
          </a:bodyPr>
          <a:lstStyle/>
          <a:p>
            <a:r>
              <a:rPr lang="en-GB" dirty="0"/>
              <a:t>Whilst scientists are agreed that the plates move they continue to debate the mechanisms which drive the movement. </a:t>
            </a:r>
          </a:p>
          <a:p>
            <a:r>
              <a:rPr lang="en-GB" dirty="0"/>
              <a:t>Until recently, the dominant theory suggested the heat from the core was transferred to the Earth’s surface via large convection currents in the asthenosphere. The heated magma spreads out under the lithospheric plates and begins to cool which cause them to become denser and start to sink downwards.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r>
              <a:rPr lang="en-GB" dirty="0"/>
              <a:t>However, many scientists do not believe that convection explains the massive forces needed to move the plates. Instead they have suggested two alternative hypotheses; </a:t>
            </a:r>
            <a:r>
              <a:rPr lang="en-GB" dirty="0">
                <a:solidFill>
                  <a:srgbClr val="FF0000"/>
                </a:solidFill>
              </a:rPr>
              <a:t>gravitational sliding - ridge push and slab pull</a:t>
            </a:r>
            <a:r>
              <a:rPr lang="en-GB" dirty="0"/>
              <a:t>.</a:t>
            </a:r>
          </a:p>
        </p:txBody>
      </p:sp>
      <p:pic>
        <p:nvPicPr>
          <p:cNvPr id="4" name="Picture 3"/>
          <p:cNvPicPr>
            <a:picLocks noChangeAspect="1"/>
          </p:cNvPicPr>
          <p:nvPr/>
        </p:nvPicPr>
        <p:blipFill>
          <a:blip r:embed="rId2"/>
          <a:stretch>
            <a:fillRect/>
          </a:stretch>
        </p:blipFill>
        <p:spPr>
          <a:xfrm>
            <a:off x="2339752" y="2204864"/>
            <a:ext cx="4538591" cy="2533646"/>
          </a:xfrm>
          <a:prstGeom prst="rect">
            <a:avLst/>
          </a:prstGeom>
        </p:spPr>
      </p:pic>
    </p:spTree>
    <p:extLst>
      <p:ext uri="{BB962C8B-B14F-4D97-AF65-F5344CB8AC3E}">
        <p14:creationId xmlns:p14="http://schemas.microsoft.com/office/powerpoint/2010/main" val="250273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Wegener’s theory </a:t>
            </a:r>
          </a:p>
        </p:txBody>
      </p:sp>
      <p:sp>
        <p:nvSpPr>
          <p:cNvPr id="3" name="Content Placeholder 2"/>
          <p:cNvSpPr>
            <a:spLocks noGrp="1"/>
          </p:cNvSpPr>
          <p:nvPr>
            <p:ph idx="1"/>
          </p:nvPr>
        </p:nvSpPr>
        <p:spPr/>
        <p:txBody>
          <a:bodyPr/>
          <a:lstStyle/>
          <a:p>
            <a:pPr marL="0" indent="0">
              <a:buNone/>
            </a:pPr>
            <a:r>
              <a:rPr lang="en-GB" dirty="0"/>
              <a:t>What is it?</a:t>
            </a:r>
          </a:p>
          <a:p>
            <a:pPr marL="0" indent="0">
              <a:buNone/>
            </a:pPr>
            <a:endParaRPr lang="en-GB" dirty="0"/>
          </a:p>
          <a:p>
            <a:pPr marL="0" indent="0">
              <a:buNone/>
            </a:pPr>
            <a:r>
              <a:rPr lang="en-GB" sz="2000" b="1" dirty="0">
                <a:hlinkClick r:id="rId2"/>
              </a:rPr>
              <a:t>https://www.youtube.com/watch?v=RA2-Vc4PIOY</a:t>
            </a:r>
            <a:r>
              <a:rPr lang="en-GB" sz="2000" b="1" dirty="0"/>
              <a:t> – Video clip on Alfred Wegener’s theory of continental drift.</a:t>
            </a:r>
            <a:endParaRPr lang="en-GB" sz="20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52015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e the source imag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9" y="260649"/>
            <a:ext cx="4104456" cy="3240360"/>
          </a:xfrm>
          <a:prstGeom prst="rect">
            <a:avLst/>
          </a:prstGeom>
          <a:noFill/>
          <a:ln>
            <a:noFill/>
          </a:ln>
        </p:spPr>
      </p:pic>
      <p:pic>
        <p:nvPicPr>
          <p:cNvPr id="5" name="Picture 4" descr="See the source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0"/>
            <a:ext cx="3960439" cy="3248345"/>
          </a:xfrm>
          <a:prstGeom prst="rect">
            <a:avLst/>
          </a:prstGeom>
          <a:noFill/>
          <a:ln>
            <a:noFill/>
          </a:ln>
        </p:spPr>
      </p:pic>
      <p:pic>
        <p:nvPicPr>
          <p:cNvPr id="6" name="Picture 5" descr="See the source image"/>
          <p:cNvPicPr/>
          <p:nvPr/>
        </p:nvPicPr>
        <p:blipFill rotWithShape="1">
          <a:blip r:embed="rId4">
            <a:extLst>
              <a:ext uri="{28A0092B-C50C-407E-A947-70E740481C1C}">
                <a14:useLocalDpi xmlns:a14="http://schemas.microsoft.com/office/drawing/2010/main" val="0"/>
              </a:ext>
            </a:extLst>
          </a:blip>
          <a:srcRect t="20781"/>
          <a:stretch/>
        </p:blipFill>
        <p:spPr bwMode="auto">
          <a:xfrm>
            <a:off x="251519" y="3463290"/>
            <a:ext cx="4608512" cy="2983190"/>
          </a:xfrm>
          <a:prstGeom prst="rect">
            <a:avLst/>
          </a:prstGeom>
          <a:noFill/>
          <a:ln>
            <a:noFill/>
          </a:ln>
          <a:extLst>
            <a:ext uri="{53640926-AAD7-44D8-BBD7-CCE9431645EC}">
              <a14:shadowObscured xmlns:a14="http://schemas.microsoft.com/office/drawing/2010/main"/>
            </a:ext>
          </a:extLst>
        </p:spPr>
      </p:pic>
      <p:pic>
        <p:nvPicPr>
          <p:cNvPr id="7" name="Picture 6" descr="See the source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3302066"/>
            <a:ext cx="2880320" cy="3439302"/>
          </a:xfrm>
          <a:prstGeom prst="rect">
            <a:avLst/>
          </a:prstGeom>
          <a:noFill/>
          <a:ln>
            <a:noFill/>
          </a:ln>
        </p:spPr>
      </p:pic>
      <p:sp>
        <p:nvSpPr>
          <p:cNvPr id="8" name="TextBox 7"/>
          <p:cNvSpPr txBox="1"/>
          <p:nvPr/>
        </p:nvSpPr>
        <p:spPr>
          <a:xfrm>
            <a:off x="107504" y="5286872"/>
            <a:ext cx="1872208" cy="1477328"/>
          </a:xfrm>
          <a:prstGeom prst="rect">
            <a:avLst/>
          </a:prstGeom>
          <a:noFill/>
          <a:ln>
            <a:solidFill>
              <a:schemeClr val="tx1"/>
            </a:solidFill>
          </a:ln>
        </p:spPr>
        <p:txBody>
          <a:bodyPr wrap="square" rtlCol="0">
            <a:spAutoFit/>
          </a:bodyPr>
          <a:lstStyle/>
          <a:p>
            <a:r>
              <a:rPr lang="en-GB" dirty="0"/>
              <a:t>Explain how each of these images provide evidence for Alfred Wegener’s theory</a:t>
            </a:r>
          </a:p>
        </p:txBody>
      </p:sp>
    </p:spTree>
    <p:extLst>
      <p:ext uri="{BB962C8B-B14F-4D97-AF65-F5344CB8AC3E}">
        <p14:creationId xmlns:p14="http://schemas.microsoft.com/office/powerpoint/2010/main" val="115219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8" y="263224"/>
            <a:ext cx="7886700" cy="576064"/>
          </a:xfrm>
        </p:spPr>
        <p:txBody>
          <a:bodyPr>
            <a:noAutofit/>
          </a:bodyPr>
          <a:lstStyle/>
          <a:p>
            <a:r>
              <a:rPr lang="en-GB" sz="3000" b="1" dirty="0">
                <a:latin typeface="+mn-lt"/>
              </a:rPr>
              <a:t>Ridge-push (gravitational Sliding) and slab-pull. </a:t>
            </a:r>
            <a:endParaRPr lang="en-GB" sz="3000" dirty="0">
              <a:latin typeface="+mn-lt"/>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632284" y="4284358"/>
            <a:ext cx="3879432" cy="2310418"/>
          </a:xfrm>
          <a:prstGeom prst="rect">
            <a:avLst/>
          </a:prstGeom>
        </p:spPr>
      </p:pic>
      <p:sp>
        <p:nvSpPr>
          <p:cNvPr id="5" name="Rectangle 4"/>
          <p:cNvSpPr/>
          <p:nvPr/>
        </p:nvSpPr>
        <p:spPr>
          <a:xfrm>
            <a:off x="163771" y="1340768"/>
            <a:ext cx="8816454" cy="2730812"/>
          </a:xfrm>
          <a:prstGeom prst="rect">
            <a:avLst/>
          </a:prstGeom>
        </p:spPr>
        <p:txBody>
          <a:bodyPr wrap="square">
            <a:spAutoFit/>
          </a:bodyPr>
          <a:lstStyle/>
          <a:p>
            <a:pPr>
              <a:lnSpc>
                <a:spcPct val="107000"/>
              </a:lnSpc>
              <a:spcBef>
                <a:spcPts val="900"/>
              </a:spcBef>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Scientists believe that it is not convection currents alone causing plate movement. Two further ideas have become accepted mechanisms for plate movement: </a:t>
            </a:r>
            <a:r>
              <a:rPr lang="en-GB" i="1" dirty="0">
                <a:latin typeface="Calibri" panose="020F0502020204030204" pitchFamily="34" charset="0"/>
                <a:ea typeface="Calibri" panose="020F0502020204030204" pitchFamily="34" charset="0"/>
                <a:cs typeface="Calibri" panose="020F0502020204030204" pitchFamily="34" charset="0"/>
              </a:rPr>
              <a:t>ridge push</a:t>
            </a:r>
            <a:r>
              <a:rPr lang="en-GB" dirty="0">
                <a:latin typeface="Calibri" panose="020F0502020204030204" pitchFamily="34" charset="0"/>
                <a:ea typeface="Calibri" panose="020F0502020204030204" pitchFamily="34" charset="0"/>
                <a:cs typeface="Calibri" panose="020F0502020204030204" pitchFamily="34" charset="0"/>
              </a:rPr>
              <a:t> (gravitational sliding) and </a:t>
            </a:r>
            <a:r>
              <a:rPr lang="en-GB" i="1" dirty="0">
                <a:latin typeface="Calibri" panose="020F0502020204030204" pitchFamily="34" charset="0"/>
                <a:ea typeface="Calibri" panose="020F0502020204030204" pitchFamily="34" charset="0"/>
                <a:cs typeface="Calibri" panose="020F0502020204030204" pitchFamily="34" charset="0"/>
              </a:rPr>
              <a:t>slab pull.</a:t>
            </a:r>
          </a:p>
          <a:p>
            <a:pPr>
              <a:lnSpc>
                <a:spcPct val="107000"/>
              </a:lnSpc>
              <a:spcBef>
                <a:spcPts val="900"/>
              </a:spcBef>
              <a:spcAft>
                <a:spcPts val="6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Ridge push = at spreading </a:t>
            </a:r>
            <a:r>
              <a:rPr lang="en-US" dirty="0" err="1">
                <a:latin typeface="Calibri" panose="020F0502020204030204" pitchFamily="34" charset="0"/>
                <a:ea typeface="Calibri" panose="020F0502020204030204" pitchFamily="34" charset="0"/>
                <a:cs typeface="Calibri" panose="020F0502020204030204" pitchFamily="34" charset="0"/>
              </a:rPr>
              <a:t>centres</a:t>
            </a:r>
            <a:r>
              <a:rPr lang="en-US" dirty="0">
                <a:latin typeface="Calibri" panose="020F0502020204030204" pitchFamily="34" charset="0"/>
                <a:ea typeface="Calibri" panose="020F0502020204030204" pitchFamily="34" charset="0"/>
                <a:cs typeface="Calibri" panose="020F0502020204030204" pitchFamily="34" charset="0"/>
              </a:rPr>
              <a:t> where plates are </a:t>
            </a:r>
            <a:r>
              <a:rPr lang="en-US" b="1" dirty="0">
                <a:latin typeface="Calibri" panose="020F0502020204030204" pitchFamily="34" charset="0"/>
                <a:ea typeface="Calibri" panose="020F0502020204030204" pitchFamily="34" charset="0"/>
                <a:cs typeface="Calibri" panose="020F0502020204030204" pitchFamily="34" charset="0"/>
              </a:rPr>
              <a:t>moving apart</a:t>
            </a:r>
            <a:r>
              <a:rPr lang="en-US" dirty="0">
                <a:latin typeface="Calibri" panose="020F0502020204030204" pitchFamily="34" charset="0"/>
                <a:ea typeface="Calibri" panose="020F0502020204030204" pitchFamily="34" charset="0"/>
                <a:cs typeface="Calibri" panose="020F0502020204030204" pitchFamily="34" charset="0"/>
              </a:rPr>
              <a:t>, such as the mid-Atlantic ridge.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Slab pull = at </a:t>
            </a:r>
            <a:r>
              <a:rPr lang="en-US" b="1" dirty="0">
                <a:latin typeface="Calibri" panose="020F0502020204030204" pitchFamily="34" charset="0"/>
                <a:ea typeface="Calibri" panose="020F0502020204030204" pitchFamily="34" charset="0"/>
                <a:cs typeface="Calibri" panose="020F0502020204030204" pitchFamily="34" charset="0"/>
              </a:rPr>
              <a:t>subduction zones</a:t>
            </a:r>
            <a:r>
              <a:rPr lang="en-US" dirty="0">
                <a:latin typeface="Calibri" panose="020F0502020204030204" pitchFamily="34" charset="0"/>
                <a:ea typeface="Calibri" panose="020F0502020204030204" pitchFamily="34" charset="0"/>
                <a:cs typeface="Calibri" panose="020F0502020204030204" pitchFamily="34" charset="0"/>
              </a:rPr>
              <a:t> where one plate is pulled down into the mantle. </a:t>
            </a:r>
          </a:p>
        </p:txBody>
      </p:sp>
    </p:spTree>
    <p:extLst>
      <p:ext uri="{BB962C8B-B14F-4D97-AF65-F5344CB8AC3E}">
        <p14:creationId xmlns:p14="http://schemas.microsoft.com/office/powerpoint/2010/main" val="2684120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4F79D1-6759-46CD-9B81-1096707FC2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A9555B-09DE-4D19-8799-1977A3399C79}">
  <ds:schemaRefs>
    <ds:schemaRef ds:uri="http://purl.org/dc/dcmitype/"/>
    <ds:schemaRef ds:uri="http://purl.org/dc/elements/1.1/"/>
    <ds:schemaRef ds:uri="http://purl.org/dc/terms/"/>
    <ds:schemaRef ds:uri="http://schemas.microsoft.com/office/infopath/2007/PartnerControls"/>
    <ds:schemaRef ds:uri="http://schemas.microsoft.com/sharepoint/v3"/>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D29B686C-3966-4BC6-930B-F0AD33B33E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844</Words>
  <Application>Microsoft Office PowerPoint</Application>
  <PresentationFormat>On-screen Show (4:3)</PresentationFormat>
  <Paragraphs>80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3.1.5.2 Plate tectonics </vt:lpstr>
      <vt:lpstr>PowerPoint Presentation</vt:lpstr>
      <vt:lpstr>PowerPoint Presentation</vt:lpstr>
      <vt:lpstr>PowerPoint Presentation</vt:lpstr>
      <vt:lpstr>PowerPoint Presentation</vt:lpstr>
      <vt:lpstr>PowerPoint Presentation</vt:lpstr>
      <vt:lpstr>Wegener’s theory </vt:lpstr>
      <vt:lpstr>PowerPoint Presentation</vt:lpstr>
      <vt:lpstr>Ridge-push (gravitational Sliding) and slab-pull. </vt:lpstr>
      <vt:lpstr>PowerPoint Presentation</vt:lpstr>
      <vt:lpstr>PowerPoint Presentation</vt:lpstr>
      <vt:lpstr>PowerPoint Presentation</vt:lpstr>
      <vt:lpstr>PowerPoint Presentation</vt:lpstr>
      <vt:lpstr>PowerPoint Presentation</vt:lpstr>
      <vt:lpstr>How does the alternate banding of normal and reverse magnetism of the oceanic crust support the theory of plate tectonics?</vt:lpstr>
      <vt:lpstr>PowerPoint Presentation</vt:lpstr>
      <vt:lpstr>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3.1.5.2 Plate tectonics</dc:title>
  <dc:creator>Edward Hooper</dc:creator>
  <cp:lastModifiedBy>Gayle Hindess</cp:lastModifiedBy>
  <cp:revision>2</cp:revision>
  <dcterms:created xsi:type="dcterms:W3CDTF">2020-10-04T11:27:42Z</dcterms:created>
  <dcterms:modified xsi:type="dcterms:W3CDTF">2020-10-06T10:35:46Z</dcterms:modified>
</cp:coreProperties>
</file>