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CC99FF"/>
    <a:srgbClr val="CC3300"/>
    <a:srgbClr val="66FFCC"/>
    <a:srgbClr val="FF33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40F57-A339-4951-BABD-5CDC605EE365}" type="datetimeFigureOut">
              <a:rPr lang="en-GB" smtClean="0"/>
              <a:t>11/07/2018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AFF9-2FC2-49C2-A809-B6C62FC6E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5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AFF9-2FC2-49C2-A809-B6C62FC6EE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4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2FF-156C-48CB-B705-CBC19603C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AAEE-C3A4-4ECD-91E5-EFD0AADA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91CA-9F08-4097-8E65-D34C0A00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1CDF-16E3-4372-A753-7B2C40D4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2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A8BB-8660-4067-9FC2-4080C0E0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BDAA-F455-44E8-AE9D-6BEEBCD6C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9D8A-BFED-463F-9CBF-1B417941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C044-9D11-41F8-823D-6BA2A225E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343F-49EA-4969-A05F-33C04CF0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CC75-3E37-4231-AE0D-027259E92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C7CB-C5E5-4C69-989E-8846C8F95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82816DF-71F1-4F0C-AEFA-F4A04B8A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ascism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juntoafe.com.ar/imagenes/Bandera_Falang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Athens/Crete/2408/Personajes/Personajesfotos/mol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co.uk/imgres?imgurl=http://www.masonicinfo.com/images/franco.jpg&amp;imgrefurl=http://www.masonicinfo.com/famousanti.htm&amp;h=333&amp;w=250&amp;sz=22&amp;hl=en&amp;start=9&amp;usg=__elIUkfu5lDqRg5ppXm1OkIfcAso=&amp;tbnid=he2DaVlG-4ilSM:&amp;tbnh=119&amp;tbnw=89&amp;prev=/images?q=general+franco&amp;gbv=2&amp;hl=en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jse1l1a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 guerra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Durante </a:t>
            </a:r>
            <a:r>
              <a:rPr lang="en-US" altLang="en-US" dirty="0" err="1" smtClean="0"/>
              <a:t>toda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guerra</a:t>
            </a:r>
            <a:r>
              <a:rPr lang="en-US" altLang="en-US" dirty="0" smtClean="0"/>
              <a:t>, Franco, o sea, los </a:t>
            </a:r>
            <a:r>
              <a:rPr lang="en-US" altLang="en-US" dirty="0" err="1" smtClean="0"/>
              <a:t>nacionalistas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recibieron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ayuda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constante</a:t>
            </a:r>
            <a:r>
              <a:rPr lang="en-US" altLang="en-US" dirty="0" smtClean="0"/>
              <a:t> de Italia (Mussolini), </a:t>
            </a:r>
            <a:r>
              <a:rPr lang="en-US" altLang="en-US" dirty="0" err="1" smtClean="0"/>
              <a:t>Alemania</a:t>
            </a:r>
            <a:r>
              <a:rPr lang="en-US" altLang="en-US" dirty="0" smtClean="0"/>
              <a:t> (Hitler) y hasta </a:t>
            </a:r>
            <a:r>
              <a:rPr lang="en-US" altLang="en-US" dirty="0" err="1" smtClean="0"/>
              <a:t>cierto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punto</a:t>
            </a:r>
            <a:r>
              <a:rPr lang="en-US" altLang="en-US" dirty="0" smtClean="0"/>
              <a:t> Portugal.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Ten</a:t>
            </a:r>
            <a:r>
              <a:rPr lang="en-US" altLang="en-US" dirty="0" err="1" smtClean="0">
                <a:cs typeface="Arial" charset="0"/>
              </a:rPr>
              <a:t>ían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armas</a:t>
            </a:r>
            <a:r>
              <a:rPr lang="en-US" altLang="en-US" dirty="0" smtClean="0">
                <a:cs typeface="Arial" charset="0"/>
              </a:rPr>
              <a:t> y comida. </a:t>
            </a:r>
            <a:r>
              <a:rPr lang="en-US" altLang="en-US" dirty="0" err="1" smtClean="0">
                <a:cs typeface="Arial" charset="0"/>
              </a:rPr>
              <a:t>Nadie</a:t>
            </a:r>
            <a:r>
              <a:rPr lang="en-US" altLang="en-US" dirty="0" smtClean="0">
                <a:cs typeface="Arial" charset="0"/>
              </a:rPr>
              <a:t> en </a:t>
            </a:r>
            <a:r>
              <a:rPr lang="en-US" altLang="en-US" dirty="0" err="1" smtClean="0">
                <a:cs typeface="Arial" charset="0"/>
              </a:rPr>
              <a:t>este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bando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faltaba</a:t>
            </a:r>
            <a:r>
              <a:rPr lang="en-US" altLang="en-US" dirty="0" smtClean="0">
                <a:cs typeface="Arial" charset="0"/>
              </a:rPr>
              <a:t>¿?.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9" descr="guernica-78456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	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En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tarde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del 26 de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a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bril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ese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mismo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año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se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produciría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uno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los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hechos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más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destacados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la Guerra Civil.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Esa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tarde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pequeña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ciudad de Guernica era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bombardeada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durante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más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3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horas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por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aviación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alemana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cobrándose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más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1.600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víctimas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según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el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gobierno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 El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objetivo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este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bombardeo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era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aterrorizar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a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población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civil.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en-US" altLang="en-US" sz="4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 rot="10800000" flipV="1">
            <a:off x="5076825" y="4941888"/>
            <a:ext cx="3816350" cy="14763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n-US" dirty="0" smtClean="0">
                <a:solidFill>
                  <a:srgbClr val="FF3399"/>
                </a:solidFill>
              </a:rPr>
              <a:t>Se estima que fallecieron más de 1.600 personas y que los heridos casi se elevaron al millar. Y todo eso sobre una población de 7.000 habitantes.</a:t>
            </a:r>
            <a:endParaRPr lang="en-US" altLang="en-US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Mientras tanto…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Mientras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tanto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empezaron</a:t>
            </a:r>
            <a:r>
              <a:rPr lang="en-US" altLang="en-US" dirty="0" smtClean="0">
                <a:solidFill>
                  <a:srgbClr val="FF0000"/>
                </a:solidFill>
              </a:rPr>
              <a:t> a </a:t>
            </a:r>
            <a:r>
              <a:rPr lang="en-US" altLang="en-US" dirty="0" err="1" smtClean="0">
                <a:solidFill>
                  <a:srgbClr val="FF0000"/>
                </a:solidFill>
              </a:rPr>
              <a:t>surgir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conflictos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internos</a:t>
            </a:r>
            <a:r>
              <a:rPr lang="en-US" altLang="en-US" dirty="0" smtClean="0">
                <a:solidFill>
                  <a:srgbClr val="FF0000"/>
                </a:solidFill>
              </a:rPr>
              <a:t> en el </a:t>
            </a:r>
            <a:r>
              <a:rPr lang="en-US" altLang="en-US" dirty="0" err="1" smtClean="0">
                <a:solidFill>
                  <a:srgbClr val="FF0000"/>
                </a:solidFill>
              </a:rPr>
              <a:t>seno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republicano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Entre los </a:t>
            </a:r>
            <a:r>
              <a:rPr lang="en-US" altLang="en-US" dirty="0" err="1" smtClean="0">
                <a:solidFill>
                  <a:srgbClr val="FF0000"/>
                </a:solidFill>
              </a:rPr>
              <a:t>socialistas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moderados</a:t>
            </a:r>
            <a:r>
              <a:rPr lang="en-US" altLang="en-US" dirty="0" smtClean="0">
                <a:solidFill>
                  <a:srgbClr val="FF0000"/>
                </a:solidFill>
              </a:rPr>
              <a:t>, los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comunistas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estalinistas</a:t>
            </a:r>
            <a:r>
              <a:rPr lang="en-US" altLang="en-US" dirty="0" smtClean="0">
                <a:solidFill>
                  <a:srgbClr val="FF0000"/>
                </a:solidFill>
              </a:rPr>
              <a:t>, los </a:t>
            </a:r>
            <a:r>
              <a:rPr lang="en-US" altLang="en-US" dirty="0" err="1" smtClean="0">
                <a:solidFill>
                  <a:srgbClr val="FF0000"/>
                </a:solidFill>
              </a:rPr>
              <a:t>comunistas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disidentes</a:t>
            </a:r>
            <a:r>
              <a:rPr lang="en-US" altLang="en-US" dirty="0" smtClean="0">
                <a:solidFill>
                  <a:srgbClr val="FF0000"/>
                </a:solidFill>
              </a:rPr>
              <a:t> del POUM y </a:t>
            </a:r>
            <a:r>
              <a:rPr lang="en-US" altLang="en-US" dirty="0" err="1" smtClean="0">
                <a:solidFill>
                  <a:srgbClr val="FF0000"/>
                </a:solidFill>
              </a:rPr>
              <a:t>anarquistas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surgieron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discrepancias</a:t>
            </a:r>
            <a:r>
              <a:rPr lang="en-US" altLang="en-US" dirty="0" smtClean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080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Los problemas que enfrentaban a los republicanos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/>
              <a:t>Hubo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mucha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resistencia</a:t>
            </a:r>
            <a:r>
              <a:rPr lang="en-US" altLang="en-US" dirty="0" smtClean="0"/>
              <a:t> de los </a:t>
            </a:r>
            <a:r>
              <a:rPr lang="en-US" altLang="en-US" dirty="0" err="1" smtClean="0"/>
              <a:t>republicanos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pues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faltaban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armas</a:t>
            </a:r>
            <a:r>
              <a:rPr lang="en-US" altLang="en-US" dirty="0" smtClean="0"/>
              <a:t> y comida.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Rusia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respald</a:t>
            </a:r>
            <a:r>
              <a:rPr lang="en-US" altLang="en-US" dirty="0" err="1" smtClean="0">
                <a:cs typeface="Arial" charset="0"/>
              </a:rPr>
              <a:t>ó</a:t>
            </a:r>
            <a:r>
              <a:rPr lang="en-US" altLang="en-US" dirty="0" smtClean="0">
                <a:cs typeface="Arial" charset="0"/>
              </a:rPr>
              <a:t> a 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Rep</a:t>
            </a:r>
            <a:r>
              <a:rPr lang="en-US" altLang="en-US" dirty="0" err="1" smtClean="0">
                <a:cs typeface="Arial" charset="0"/>
              </a:rPr>
              <a:t>ública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debido</a:t>
            </a:r>
            <a:r>
              <a:rPr lang="en-US" altLang="en-US" dirty="0" smtClean="0">
                <a:cs typeface="Arial" charset="0"/>
              </a:rPr>
              <a:t> a los </a:t>
            </a:r>
            <a:r>
              <a:rPr lang="en-US" altLang="en-US" dirty="0" err="1" smtClean="0">
                <a:cs typeface="Arial" charset="0"/>
              </a:rPr>
              <a:t>lazos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comunistas</a:t>
            </a:r>
            <a:r>
              <a:rPr lang="en-US" altLang="en-US" dirty="0" smtClean="0">
                <a:cs typeface="Arial" charset="0"/>
              </a:rPr>
              <a:t>.  Sin embargo, la </a:t>
            </a:r>
            <a:r>
              <a:rPr lang="en-US" altLang="en-US" dirty="0" err="1" smtClean="0">
                <a:cs typeface="Arial" charset="0"/>
              </a:rPr>
              <a:t>República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tenía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que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pagarles</a:t>
            </a:r>
            <a:r>
              <a:rPr lang="en-US" altLang="en-US" dirty="0" smtClean="0">
                <a:cs typeface="Arial" charset="0"/>
              </a:rPr>
              <a:t>. ¿A </a:t>
            </a:r>
            <a:r>
              <a:rPr lang="en-US" altLang="en-US" dirty="0" err="1" smtClean="0">
                <a:cs typeface="Arial" charset="0"/>
              </a:rPr>
              <a:t>quién</a:t>
            </a:r>
            <a:r>
              <a:rPr lang="en-US" altLang="en-US" dirty="0" smtClean="0">
                <a:cs typeface="Arial" charset="0"/>
              </a:rPr>
              <a:t>?  El </a:t>
            </a:r>
            <a:r>
              <a:rPr lang="en-US" altLang="en-US" dirty="0" err="1" smtClean="0">
                <a:cs typeface="Arial" charset="0"/>
              </a:rPr>
              <a:t>único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dinero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que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tenían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fueron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lingotes</a:t>
            </a:r>
            <a:r>
              <a:rPr lang="en-US" altLang="en-US" dirty="0" smtClean="0">
                <a:cs typeface="Arial" charset="0"/>
              </a:rPr>
              <a:t> de </a:t>
            </a:r>
            <a:r>
              <a:rPr lang="en-US" altLang="en-US" dirty="0" err="1" smtClean="0">
                <a:cs typeface="Arial" charset="0"/>
              </a:rPr>
              <a:t>oro</a:t>
            </a:r>
            <a:r>
              <a:rPr lang="en-US" altLang="en-US" dirty="0" smtClean="0">
                <a:cs typeface="Arial" charset="0"/>
              </a:rPr>
              <a:t>, </a:t>
            </a:r>
            <a:r>
              <a:rPr lang="en-US" altLang="en-US" dirty="0" err="1" smtClean="0">
                <a:cs typeface="Arial" charset="0"/>
              </a:rPr>
              <a:t>guardados</a:t>
            </a:r>
            <a:r>
              <a:rPr lang="en-US" altLang="en-US" dirty="0" smtClean="0">
                <a:cs typeface="Arial" charset="0"/>
              </a:rPr>
              <a:t> en Madrid.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211638" cy="2305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pasividad</a:t>
            </a:r>
            <a:r>
              <a:rPr lang="en-US" altLang="en-US" sz="2400" dirty="0" smtClean="0"/>
              <a:t> de los </a:t>
            </a:r>
            <a:r>
              <a:rPr lang="en-US" altLang="en-US" sz="2400" dirty="0" err="1" smtClean="0"/>
              <a:t>países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democráticos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enfadó</a:t>
            </a:r>
            <a:r>
              <a:rPr lang="en-US" altLang="en-US" sz="2400" dirty="0" smtClean="0"/>
              <a:t> a los </a:t>
            </a:r>
            <a:r>
              <a:rPr lang="en-US" altLang="en-US" sz="2400" dirty="0" err="1" smtClean="0"/>
              <a:t>antifascistas</a:t>
            </a:r>
            <a:r>
              <a:rPr lang="en-US" altLang="en-US" sz="2400" dirty="0" smtClean="0"/>
              <a:t> del </a:t>
            </a:r>
            <a:r>
              <a:rPr lang="en-US" altLang="en-US" sz="2400" dirty="0" err="1" smtClean="0"/>
              <a:t>mundo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entero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eso</a:t>
            </a:r>
            <a:r>
              <a:rPr lang="en-US" altLang="en-US" sz="2400" dirty="0" smtClean="0"/>
              <a:t>, el 1 de </a:t>
            </a:r>
            <a:r>
              <a:rPr lang="en-US" altLang="en-US" sz="2400" dirty="0" err="1" smtClean="0"/>
              <a:t>octubre</a:t>
            </a:r>
            <a:r>
              <a:rPr lang="en-US" altLang="en-US" sz="2400" dirty="0" smtClean="0"/>
              <a:t> de 1936, el primer </a:t>
            </a:r>
            <a:r>
              <a:rPr lang="en-US" altLang="en-US" sz="2400" dirty="0" err="1" smtClean="0"/>
              <a:t>núcleo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voluntarios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lleg</a:t>
            </a:r>
            <a:r>
              <a:rPr lang="en-US" altLang="en-US" sz="2400" dirty="0" err="1" smtClean="0">
                <a:cs typeface="Arial" charset="0"/>
              </a:rPr>
              <a:t>ó</a:t>
            </a:r>
            <a:r>
              <a:rPr lang="en-US" altLang="en-US" sz="2400" dirty="0" smtClean="0"/>
              <a:t> a Alicante.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030663" y="4076700"/>
            <a:ext cx="511333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/>
              <a:t>Este primer </a:t>
            </a:r>
            <a:r>
              <a:rPr lang="en-US" altLang="en-US" sz="2800" b="0" dirty="0" err="1"/>
              <a:t>grupo</a:t>
            </a:r>
            <a:r>
              <a:rPr lang="en-US" altLang="en-US" sz="2800" b="0" dirty="0"/>
              <a:t>, </a:t>
            </a:r>
            <a:r>
              <a:rPr lang="en-US" altLang="en-US" sz="2800" b="0" dirty="0" err="1"/>
              <a:t>junto</a:t>
            </a:r>
            <a:r>
              <a:rPr lang="en-US" altLang="en-US" sz="2800" b="0" dirty="0"/>
              <a:t> a los </a:t>
            </a:r>
            <a:r>
              <a:rPr lang="en-US" altLang="en-US" sz="2800" b="0" dirty="0" err="1"/>
              <a:t>más</a:t>
            </a:r>
            <a:r>
              <a:rPr lang="en-US" altLang="en-US" sz="2800" b="0" dirty="0"/>
              <a:t> de 35.000 </a:t>
            </a:r>
            <a:r>
              <a:rPr lang="en-US" altLang="en-US" sz="2800" b="0" dirty="0" err="1"/>
              <a:t>soldados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que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acudieron</a:t>
            </a:r>
            <a:r>
              <a:rPr lang="en-US" altLang="en-US" sz="2800" b="0" dirty="0"/>
              <a:t> de Europa </a:t>
            </a:r>
            <a:r>
              <a:rPr lang="en-US" altLang="en-US" sz="2800" b="0" dirty="0" smtClean="0"/>
              <a:t>y a </a:t>
            </a:r>
            <a:r>
              <a:rPr lang="en-US" altLang="en-US" sz="2800" b="0" dirty="0"/>
              <a:t>los 10.000 </a:t>
            </a:r>
            <a:r>
              <a:rPr lang="en-US" altLang="en-US" sz="2800" b="0" dirty="0" err="1"/>
              <a:t>que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acudieron</a:t>
            </a:r>
            <a:r>
              <a:rPr lang="en-US" altLang="en-US" sz="2800" b="0" dirty="0"/>
              <a:t> de </a:t>
            </a:r>
            <a:r>
              <a:rPr lang="en-US" altLang="en-US" sz="2800" b="0" dirty="0" err="1"/>
              <a:t>América</a:t>
            </a:r>
            <a:r>
              <a:rPr lang="en-US" altLang="en-US" sz="2800" b="0" dirty="0"/>
              <a:t>, se </a:t>
            </a:r>
            <a:r>
              <a:rPr lang="en-US" altLang="en-US" sz="2800" b="0" dirty="0" err="1"/>
              <a:t>llamaron</a:t>
            </a:r>
            <a:r>
              <a:rPr lang="en-US" altLang="en-US" sz="2800" b="0" dirty="0"/>
              <a:t> </a:t>
            </a:r>
            <a:r>
              <a:rPr lang="en-US" altLang="en-US" sz="2800" dirty="0"/>
              <a:t>"</a:t>
            </a:r>
            <a:r>
              <a:rPr lang="en-US" altLang="en-US" sz="2800" dirty="0" err="1"/>
              <a:t>Brigadas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Internacionales</a:t>
            </a:r>
            <a:r>
              <a:rPr lang="en-US" altLang="en-US" sz="2800" dirty="0"/>
              <a:t>".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14340" name="Picture 8" descr="FPI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gce18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395288" y="0"/>
            <a:ext cx="8229600" cy="765175"/>
          </a:xfrm>
          <a:prstGeom prst="rect">
            <a:avLst/>
          </a:prstGeom>
          <a:solidFill>
            <a:srgbClr val="FF99CC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chemeClr val="tx2"/>
                </a:solidFill>
              </a:rPr>
              <a:t>Las brigadas internacionales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08962" cy="1152525"/>
          </a:xfrm>
          <a:gradFill rotWithShape="0">
            <a:gsLst>
              <a:gs pos="0">
                <a:srgbClr val="66FFCC"/>
              </a:gs>
              <a:gs pos="100000">
                <a:srgbClr val="FFFFCC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3399"/>
                </a:solidFill>
                <a:cs typeface="Arial" charset="0"/>
              </a:rPr>
              <a:t>¿Qué causó la Guerra Civil española?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1468438"/>
          </a:xfrm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Las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razones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por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las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cuales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empez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ó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la Guerra Civil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española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son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diversas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pero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lo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siguiente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os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ayudará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a 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entenderlas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11275" y="3808413"/>
            <a:ext cx="6789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3330575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 b="0">
                <a:solidFill>
                  <a:schemeClr val="bg1"/>
                </a:solidFill>
              </a:rPr>
              <a:t>La división existente en el terreno ideológico de los españoles. 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0" y="3838575"/>
            <a:ext cx="9144000" cy="7064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 b="0"/>
              <a:t>Muchas divisiones entre los republicanos que resultaron en muchísimas facciones políticas, como los socialistas, comunistas, separatistas</a:t>
            </a:r>
            <a:r>
              <a:rPr lang="en-US" altLang="en-US" sz="2000"/>
              <a:t>.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0" y="4724400"/>
            <a:ext cx="9144000" cy="19208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7618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 dirty="0">
                <a:solidFill>
                  <a:srgbClr val="FFFF00"/>
                </a:solidFill>
              </a:rPr>
              <a:t>Gran </a:t>
            </a:r>
            <a:r>
              <a:rPr lang="en-US" altLang="en-US" sz="2000" dirty="0" err="1">
                <a:solidFill>
                  <a:srgbClr val="FFFF00"/>
                </a:solidFill>
              </a:rPr>
              <a:t>Breta</a:t>
            </a:r>
            <a:r>
              <a:rPr lang="en-US" altLang="en-US" sz="2000" b="0" dirty="0" err="1">
                <a:solidFill>
                  <a:srgbClr val="FFFF00"/>
                </a:solidFill>
              </a:rPr>
              <a:t>ña</a:t>
            </a:r>
            <a:r>
              <a:rPr lang="en-US" altLang="en-US" sz="2000" b="0" dirty="0">
                <a:solidFill>
                  <a:srgbClr val="FFFF00"/>
                </a:solidFill>
              </a:rPr>
              <a:t>: </a:t>
            </a:r>
            <a:r>
              <a:rPr lang="en-US" altLang="en-US" sz="2000" b="0" dirty="0" err="1">
                <a:solidFill>
                  <a:srgbClr val="FFFF00"/>
                </a:solidFill>
              </a:rPr>
              <a:t>firmó</a:t>
            </a:r>
            <a:r>
              <a:rPr lang="en-US" altLang="en-US" sz="2000" b="0" dirty="0">
                <a:solidFill>
                  <a:srgbClr val="FFFF00"/>
                </a:solidFill>
              </a:rPr>
              <a:t> el </a:t>
            </a:r>
            <a:r>
              <a:rPr lang="en-US" altLang="en-US" sz="2000" b="0" dirty="0" err="1">
                <a:solidFill>
                  <a:srgbClr val="FFFF00"/>
                </a:solidFill>
              </a:rPr>
              <a:t>pacto</a:t>
            </a:r>
            <a:r>
              <a:rPr lang="en-US" altLang="en-US" sz="2000" b="0" dirty="0">
                <a:solidFill>
                  <a:srgbClr val="FFFF00"/>
                </a:solidFill>
              </a:rPr>
              <a:t> de no </a:t>
            </a:r>
            <a:r>
              <a:rPr lang="en-US" altLang="en-US" sz="2000" b="0" dirty="0" err="1">
                <a:solidFill>
                  <a:srgbClr val="FFFF00"/>
                </a:solidFill>
              </a:rPr>
              <a:t>intervención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pero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eso</a:t>
            </a:r>
            <a:r>
              <a:rPr lang="en-US" altLang="en-US" sz="2000" b="0" dirty="0">
                <a:solidFill>
                  <a:srgbClr val="FFFF00"/>
                </a:solidFill>
              </a:rPr>
              <a:t> no </a:t>
            </a:r>
            <a:r>
              <a:rPr lang="en-US" altLang="en-US" sz="2000" b="0" dirty="0" err="1">
                <a:solidFill>
                  <a:srgbClr val="FFFF00"/>
                </a:solidFill>
              </a:rPr>
              <a:t>fue</a:t>
            </a:r>
            <a:r>
              <a:rPr lang="en-US" altLang="en-US" sz="2000" b="0" dirty="0">
                <a:solidFill>
                  <a:srgbClr val="FFFF00"/>
                </a:solidFill>
              </a:rPr>
              <a:t> nada </a:t>
            </a:r>
            <a:r>
              <a:rPr lang="en-US" altLang="en-US" sz="2000" b="0" dirty="0" err="1">
                <a:solidFill>
                  <a:srgbClr val="FFFF00"/>
                </a:solidFill>
              </a:rPr>
              <a:t>más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que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una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cortina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humo</a:t>
            </a:r>
            <a:r>
              <a:rPr lang="en-US" altLang="en-US" sz="2000" b="0" dirty="0">
                <a:solidFill>
                  <a:srgbClr val="FFFF00"/>
                </a:solidFill>
              </a:rPr>
              <a:t>. 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El </a:t>
            </a:r>
            <a:r>
              <a:rPr lang="en-US" altLang="en-US" sz="2000" b="0" dirty="0" err="1">
                <a:solidFill>
                  <a:srgbClr val="FFFF00"/>
                </a:solidFill>
              </a:rPr>
              <a:t>gobierno</a:t>
            </a:r>
            <a:r>
              <a:rPr lang="en-US" altLang="en-US" sz="2000" b="0" dirty="0">
                <a:solidFill>
                  <a:srgbClr val="FFFF00"/>
                </a:solidFill>
              </a:rPr>
              <a:t> de Gran </a:t>
            </a:r>
            <a:r>
              <a:rPr lang="en-US" altLang="en-US" sz="2000" b="0" dirty="0" err="1">
                <a:solidFill>
                  <a:srgbClr val="FFFF00"/>
                </a:solidFill>
              </a:rPr>
              <a:t>Bretaña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ayudó</a:t>
            </a:r>
            <a:r>
              <a:rPr lang="en-US" altLang="en-US" sz="2000" b="0" dirty="0">
                <a:solidFill>
                  <a:srgbClr val="FFFF00"/>
                </a:solidFill>
              </a:rPr>
              <a:t> a Franco a </a:t>
            </a:r>
            <a:r>
              <a:rPr lang="en-US" altLang="en-US" sz="2000" b="0" dirty="0" err="1">
                <a:solidFill>
                  <a:srgbClr val="FFFF00"/>
                </a:solidFill>
              </a:rPr>
              <a:t>ganar</a:t>
            </a:r>
            <a:r>
              <a:rPr lang="en-US" altLang="en-US" sz="2000" b="0" dirty="0">
                <a:solidFill>
                  <a:srgbClr val="FFFF00"/>
                </a:solidFill>
              </a:rPr>
              <a:t> la </a:t>
            </a:r>
            <a:r>
              <a:rPr lang="en-US" altLang="en-US" sz="2000" b="0" dirty="0" err="1" smtClean="0">
                <a:solidFill>
                  <a:srgbClr val="FFFF00"/>
                </a:solidFill>
              </a:rPr>
              <a:t>guerra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 en </a:t>
            </a:r>
            <a:r>
              <a:rPr lang="en-US" altLang="en-US" sz="2000" b="0" dirty="0" err="1" smtClean="0">
                <a:solidFill>
                  <a:srgbClr val="FFFF00"/>
                </a:solidFill>
              </a:rPr>
              <a:t>secreto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.  </a:t>
            </a:r>
            <a:r>
              <a:rPr lang="en-US" altLang="en-US" sz="2000" b="0" dirty="0" err="1">
                <a:solidFill>
                  <a:srgbClr val="FFFF00"/>
                </a:solidFill>
              </a:rPr>
              <a:t>Prefirieron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tener</a:t>
            </a:r>
            <a:r>
              <a:rPr lang="en-US" altLang="en-US" sz="2000" b="0" dirty="0">
                <a:solidFill>
                  <a:srgbClr val="FFFF00"/>
                </a:solidFill>
              </a:rPr>
              <a:t> a Franco (un </a:t>
            </a:r>
            <a:r>
              <a:rPr lang="en-US" altLang="en-US" sz="2000" b="0" dirty="0" err="1">
                <a:solidFill>
                  <a:srgbClr val="FFFF00"/>
                </a:solidFill>
              </a:rPr>
              <a:t>dictador</a:t>
            </a:r>
            <a:r>
              <a:rPr lang="en-US" altLang="en-US" sz="2000" b="0" dirty="0">
                <a:solidFill>
                  <a:srgbClr val="FFFF00"/>
                </a:solidFill>
              </a:rPr>
              <a:t>) </a:t>
            </a:r>
            <a:r>
              <a:rPr lang="en-US" altLang="en-US" sz="2000" b="0" dirty="0" err="1">
                <a:solidFill>
                  <a:srgbClr val="FFFF00"/>
                </a:solidFill>
              </a:rPr>
              <a:t>que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sufrir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la </a:t>
            </a:r>
            <a:r>
              <a:rPr lang="en-US" altLang="en-US" sz="2000" b="0" dirty="0" err="1">
                <a:solidFill>
                  <a:srgbClr val="FFFF00"/>
                </a:solidFill>
              </a:rPr>
              <a:t>posible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 smtClean="0">
                <a:solidFill>
                  <a:srgbClr val="FFFF00"/>
                </a:solidFill>
              </a:rPr>
              <a:t>llegada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 </a:t>
            </a:r>
            <a:r>
              <a:rPr lang="en-US" altLang="en-US" sz="2000" b="0" dirty="0">
                <a:solidFill>
                  <a:srgbClr val="FFFF00"/>
                </a:solidFill>
              </a:rPr>
              <a:t>del </a:t>
            </a:r>
            <a:r>
              <a:rPr lang="en-US" altLang="en-US" sz="2000" b="0" dirty="0" err="1">
                <a:solidFill>
                  <a:srgbClr val="FFFF00"/>
                </a:solidFill>
              </a:rPr>
              <a:t>comunismo</a:t>
            </a:r>
            <a:r>
              <a:rPr lang="en-US" altLang="en-US" sz="2000" b="0" dirty="0">
                <a:solidFill>
                  <a:srgbClr val="FFFF00"/>
                </a:solidFill>
              </a:rPr>
              <a:t>. 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esta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manera</a:t>
            </a:r>
            <a:r>
              <a:rPr lang="en-US" altLang="en-US" sz="2000" b="0" dirty="0">
                <a:solidFill>
                  <a:srgbClr val="FFFF00"/>
                </a:solidFill>
              </a:rPr>
              <a:t>, </a:t>
            </a:r>
            <a:r>
              <a:rPr lang="en-US" altLang="en-US" sz="2000" b="0" dirty="0" err="1">
                <a:solidFill>
                  <a:srgbClr val="FFFF00"/>
                </a:solidFill>
              </a:rPr>
              <a:t>muchas</a:t>
            </a:r>
            <a:r>
              <a:rPr lang="en-US" altLang="en-US" sz="2000" b="0" dirty="0">
                <a:solidFill>
                  <a:srgbClr val="FFFF00"/>
                </a:solidFill>
              </a:rPr>
              <a:t> personas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las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Brigadas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Internacionales</a:t>
            </a:r>
            <a:r>
              <a:rPr lang="en-US" altLang="en-US" sz="2000" b="0" dirty="0">
                <a:solidFill>
                  <a:srgbClr val="FFFF00"/>
                </a:solidFill>
              </a:rPr>
              <a:t> no </a:t>
            </a:r>
            <a:r>
              <a:rPr lang="en-US" altLang="en-US" sz="2000" b="0" dirty="0" err="1">
                <a:solidFill>
                  <a:srgbClr val="FFFF00"/>
                </a:solidFill>
              </a:rPr>
              <a:t>estaban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luchando</a:t>
            </a:r>
            <a:r>
              <a:rPr lang="en-US" altLang="en-US" sz="2000" b="0" dirty="0">
                <a:solidFill>
                  <a:srgbClr val="FFFF00"/>
                </a:solidFill>
              </a:rPr>
              <a:t> contra Franco </a:t>
            </a:r>
            <a:r>
              <a:rPr lang="en-US" altLang="en-US" sz="2000" b="0" dirty="0" err="1">
                <a:solidFill>
                  <a:srgbClr val="FFFF00"/>
                </a:solidFill>
              </a:rPr>
              <a:t>sino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por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su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propio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pa</a:t>
            </a:r>
            <a:r>
              <a:rPr lang="en-US" altLang="en-US" sz="2000" b="0" dirty="0" err="1">
                <a:solidFill>
                  <a:srgbClr val="FFFF00"/>
                </a:solidFill>
                <a:cs typeface="Arial" charset="0"/>
              </a:rPr>
              <a:t>ís</a:t>
            </a:r>
            <a:r>
              <a:rPr lang="en-US" altLang="en-US" sz="2000" b="0" dirty="0">
                <a:solidFill>
                  <a:srgbClr val="FFFF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osa%20bur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152672241_883c39ae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42116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FPI_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789363"/>
            <a:ext cx="21383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14-guerraciv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cartel_guerra_civil_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23098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8640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inicio</a:t>
            </a:r>
            <a:r>
              <a:rPr lang="en-GB" dirty="0" smtClean="0"/>
              <a:t> de la Guerra Civil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8531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/>
                <a:cs typeface="Arial"/>
              </a:rPr>
              <a:t>¿</a:t>
            </a:r>
            <a:r>
              <a:rPr lang="en-GB" sz="2400" dirty="0" err="1" smtClean="0"/>
              <a:t>Cuándo</a:t>
            </a:r>
            <a:r>
              <a:rPr lang="en-GB" sz="2400" dirty="0" smtClean="0"/>
              <a:t> </a:t>
            </a:r>
            <a:r>
              <a:rPr lang="en-GB" sz="2400" dirty="0" err="1" smtClean="0"/>
              <a:t>empezó</a:t>
            </a:r>
            <a:r>
              <a:rPr lang="en-GB" sz="2400" dirty="0" smtClean="0"/>
              <a:t> y </a:t>
            </a:r>
            <a:r>
              <a:rPr lang="en-GB" sz="2400" dirty="0" err="1" smtClean="0"/>
              <a:t>terminó</a:t>
            </a:r>
            <a:r>
              <a:rPr lang="en-GB" sz="2400" dirty="0" smtClean="0"/>
              <a:t> la Guerra Civil?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 smtClean="0"/>
              <a:t>Termina</a:t>
            </a:r>
            <a:r>
              <a:rPr lang="en-GB" sz="2400" dirty="0" smtClean="0"/>
              <a:t> la </a:t>
            </a:r>
            <a:r>
              <a:rPr lang="en-GB" sz="2400" dirty="0" err="1" smtClean="0"/>
              <a:t>frase</a:t>
            </a:r>
            <a:r>
              <a:rPr lang="en-GB" sz="2400" dirty="0" smtClean="0"/>
              <a:t>: “La </a:t>
            </a:r>
            <a:r>
              <a:rPr lang="en-GB" sz="2400" dirty="0" err="1" smtClean="0"/>
              <a:t>guerra</a:t>
            </a:r>
            <a:r>
              <a:rPr lang="en-GB" sz="2400" dirty="0" smtClean="0"/>
              <a:t> </a:t>
            </a:r>
            <a:r>
              <a:rPr lang="en-GB" sz="2400" dirty="0" err="1" smtClean="0"/>
              <a:t>ocurrió</a:t>
            </a:r>
            <a:r>
              <a:rPr lang="en-GB" sz="2400" dirty="0" smtClean="0"/>
              <a:t> </a:t>
            </a:r>
            <a:r>
              <a:rPr lang="en-GB" sz="2400" dirty="0" err="1" smtClean="0"/>
              <a:t>debido</a:t>
            </a:r>
            <a:r>
              <a:rPr lang="en-GB" sz="2400" dirty="0" smtClean="0"/>
              <a:t> a…”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Quién</a:t>
            </a:r>
            <a:r>
              <a:rPr lang="en-GB" sz="2400" dirty="0" smtClean="0"/>
              <a:t> </a:t>
            </a:r>
            <a:r>
              <a:rPr lang="en-GB" sz="2400" dirty="0" err="1" smtClean="0"/>
              <a:t>fue</a:t>
            </a:r>
            <a:r>
              <a:rPr lang="en-GB" sz="2400" dirty="0" smtClean="0"/>
              <a:t> Primo de Rivera y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 era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¿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La </a:t>
            </a:r>
            <a:r>
              <a:rPr lang="en-GB" sz="2400" dirty="0" err="1" smtClean="0"/>
              <a:t>Falange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pasó</a:t>
            </a:r>
            <a:r>
              <a:rPr lang="en-GB" sz="2400" dirty="0" smtClean="0"/>
              <a:t> en el mayo de 1936 y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Quiénes</a:t>
            </a:r>
            <a:r>
              <a:rPr lang="en-GB" sz="2400" dirty="0" smtClean="0"/>
              <a:t> </a:t>
            </a:r>
            <a:r>
              <a:rPr lang="en-GB" sz="2400" dirty="0" err="1" smtClean="0"/>
              <a:t>fueron</a:t>
            </a:r>
            <a:r>
              <a:rPr lang="en-GB" sz="2400" dirty="0" smtClean="0"/>
              <a:t> </a:t>
            </a:r>
            <a:r>
              <a:rPr lang="en-GB" sz="2400" dirty="0" err="1" smtClean="0"/>
              <a:t>Sanjurjo</a:t>
            </a:r>
            <a:r>
              <a:rPr lang="en-GB" sz="2400" dirty="0"/>
              <a:t> </a:t>
            </a:r>
            <a:r>
              <a:rPr lang="en-GB" sz="2400" dirty="0" smtClean="0"/>
              <a:t>y </a:t>
            </a:r>
            <a:r>
              <a:rPr lang="en-GB" sz="2400" dirty="0" err="1" smtClean="0"/>
              <a:t>Mola</a:t>
            </a:r>
            <a:r>
              <a:rPr lang="en-GB" sz="2400" dirty="0"/>
              <a:t> </a:t>
            </a:r>
            <a:r>
              <a:rPr lang="en-GB" sz="2400" dirty="0" smtClean="0"/>
              <a:t>y 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hicieron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¿A </a:t>
            </a:r>
            <a:r>
              <a:rPr lang="en-GB" sz="2400" dirty="0" err="1" smtClean="0"/>
              <a:t>qué</a:t>
            </a:r>
            <a:r>
              <a:rPr lang="en-GB" sz="2400" dirty="0" smtClean="0"/>
              <a:t> se </a:t>
            </a:r>
            <a:r>
              <a:rPr lang="en-GB" sz="2400" dirty="0" err="1" smtClean="0"/>
              <a:t>refiere</a:t>
            </a:r>
            <a:r>
              <a:rPr lang="en-GB" sz="2400" dirty="0" smtClean="0"/>
              <a:t> la </a:t>
            </a:r>
            <a:r>
              <a:rPr lang="en-GB" sz="2400" dirty="0" err="1" smtClean="0"/>
              <a:t>expresión</a:t>
            </a:r>
            <a:r>
              <a:rPr lang="en-GB" sz="2400" dirty="0" smtClean="0"/>
              <a:t> “la no </a:t>
            </a:r>
            <a:r>
              <a:rPr lang="en-GB" sz="2400" dirty="0" err="1" smtClean="0"/>
              <a:t>intervención</a:t>
            </a:r>
            <a:r>
              <a:rPr lang="en-GB" sz="2400" dirty="0" smtClean="0"/>
              <a:t>”?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 la ciudad de Guernica </a:t>
            </a:r>
            <a:r>
              <a:rPr lang="en-GB" sz="2400" dirty="0" err="1" smtClean="0"/>
              <a:t>fue</a:t>
            </a:r>
            <a:r>
              <a:rPr lang="en-GB" sz="2400" dirty="0" smtClean="0"/>
              <a:t> tan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problemas</a:t>
            </a:r>
            <a:r>
              <a:rPr lang="en-GB" sz="2400" dirty="0"/>
              <a:t> </a:t>
            </a:r>
            <a:r>
              <a:rPr lang="en-GB" sz="2400" dirty="0" err="1" smtClean="0"/>
              <a:t>enfrentaban</a:t>
            </a:r>
            <a:r>
              <a:rPr lang="en-GB" sz="2400" dirty="0" smtClean="0"/>
              <a:t> a los </a:t>
            </a:r>
            <a:r>
              <a:rPr lang="en-GB" sz="2400" dirty="0" err="1" smtClean="0"/>
              <a:t>republicanos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¿A </a:t>
            </a:r>
            <a:r>
              <a:rPr lang="en-GB" sz="2400" dirty="0" err="1" smtClean="0"/>
              <a:t>qué</a:t>
            </a:r>
            <a:r>
              <a:rPr lang="en-GB" sz="2400" dirty="0" smtClean="0"/>
              <a:t> se </a:t>
            </a:r>
            <a:r>
              <a:rPr lang="en-GB" sz="2400" dirty="0" err="1" smtClean="0"/>
              <a:t>refiere</a:t>
            </a:r>
            <a:r>
              <a:rPr lang="en-GB" sz="2400" dirty="0" smtClean="0"/>
              <a:t> el </a:t>
            </a:r>
            <a:r>
              <a:rPr lang="en-GB" sz="2400" dirty="0" err="1" smtClean="0"/>
              <a:t>término</a:t>
            </a:r>
            <a:r>
              <a:rPr lang="en-GB" sz="2400" dirty="0" smtClean="0"/>
              <a:t> “Las </a:t>
            </a:r>
            <a:r>
              <a:rPr lang="en-GB" sz="2400" dirty="0" err="1" smtClean="0"/>
              <a:t>brigadas</a:t>
            </a:r>
            <a:r>
              <a:rPr lang="en-GB" sz="2400" dirty="0" smtClean="0"/>
              <a:t> </a:t>
            </a:r>
            <a:r>
              <a:rPr lang="en-GB" sz="2400" dirty="0" err="1" smtClean="0"/>
              <a:t>internacionales</a:t>
            </a:r>
            <a:r>
              <a:rPr lang="en-GB" sz="2400" dirty="0" smtClean="0"/>
              <a:t>”?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7296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152128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sz="3200" b="1" dirty="0" err="1" smtClean="0"/>
              <a:t>Objetivo</a:t>
            </a:r>
            <a:r>
              <a:rPr lang="en-GB" sz="3200" b="1" dirty="0" smtClean="0"/>
              <a:t>: </a:t>
            </a:r>
            <a:r>
              <a:rPr lang="en-GB" sz="2800" dirty="0" err="1" smtClean="0"/>
              <a:t>Entender</a:t>
            </a:r>
            <a:r>
              <a:rPr lang="en-GB" sz="2800" dirty="0" smtClean="0"/>
              <a:t> los </a:t>
            </a:r>
            <a:r>
              <a:rPr lang="en-GB" sz="2800" dirty="0" err="1" smtClean="0"/>
              <a:t>acontecimientos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</a:t>
            </a:r>
            <a:r>
              <a:rPr lang="en-GB" sz="2800" dirty="0" err="1" smtClean="0"/>
              <a:t>provocaron</a:t>
            </a:r>
            <a:r>
              <a:rPr lang="en-GB" sz="2800" dirty="0" smtClean="0"/>
              <a:t> el </a:t>
            </a:r>
            <a:r>
              <a:rPr lang="en-GB" sz="2800" dirty="0" err="1" smtClean="0"/>
              <a:t>inicio</a:t>
            </a:r>
            <a:r>
              <a:rPr lang="en-GB" sz="2800" dirty="0" smtClean="0"/>
              <a:t> de la Guerra Civil </a:t>
            </a:r>
            <a:r>
              <a:rPr lang="en-GB" sz="2800" dirty="0" err="1" smtClean="0"/>
              <a:t>española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3" t="9021" b="17647"/>
          <a:stretch/>
        </p:blipFill>
        <p:spPr bwMode="auto">
          <a:xfrm>
            <a:off x="332369" y="1556792"/>
            <a:ext cx="118762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9"/>
          <a:stretch/>
        </p:blipFill>
        <p:spPr bwMode="auto">
          <a:xfrm>
            <a:off x="341560" y="5157192"/>
            <a:ext cx="111315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2" r="33975"/>
          <a:stretch/>
        </p:blipFill>
        <p:spPr bwMode="auto">
          <a:xfrm>
            <a:off x="320900" y="3356992"/>
            <a:ext cx="1154479" cy="166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84482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 smtClean="0"/>
              <a:t>Podremos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decir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cuándo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empezó</a:t>
            </a:r>
            <a:r>
              <a:rPr lang="en-GB" sz="2400" b="0" dirty="0" smtClean="0"/>
              <a:t> y </a:t>
            </a:r>
            <a:r>
              <a:rPr lang="en-GB" sz="2400" b="0" dirty="0" err="1" smtClean="0"/>
              <a:t>terminó</a:t>
            </a:r>
            <a:r>
              <a:rPr lang="en-GB" sz="2400" b="0" dirty="0" smtClean="0"/>
              <a:t> la Guerra Civil y </a:t>
            </a:r>
            <a:r>
              <a:rPr lang="en-GB" sz="2400" b="0" dirty="0" err="1" smtClean="0"/>
              <a:t>quién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fue</a:t>
            </a:r>
            <a:r>
              <a:rPr lang="en-GB" sz="2400" b="0" dirty="0" smtClean="0"/>
              <a:t> el </a:t>
            </a:r>
            <a:r>
              <a:rPr lang="en-GB" sz="2400" b="0" dirty="0" err="1" smtClean="0"/>
              <a:t>líder</a:t>
            </a:r>
            <a:r>
              <a:rPr lang="en-GB" sz="2400" b="0" dirty="0" smtClean="0"/>
              <a:t> del </a:t>
            </a:r>
            <a:r>
              <a:rPr lang="en-GB" sz="2400" b="0" dirty="0" err="1" smtClean="0"/>
              <a:t>levantamiento</a:t>
            </a:r>
            <a:r>
              <a:rPr lang="en-GB" sz="2400" b="0" dirty="0" smtClean="0"/>
              <a:t> contra el </a:t>
            </a:r>
            <a:r>
              <a:rPr lang="en-GB" sz="2400" b="0" dirty="0" err="1" smtClean="0"/>
              <a:t>gobierno</a:t>
            </a:r>
            <a:r>
              <a:rPr lang="en-GB" sz="2400" b="0" dirty="0" smtClean="0"/>
              <a:t>.</a:t>
            </a:r>
            <a:endParaRPr lang="en-GB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33569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 smtClean="0"/>
              <a:t>Podremos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también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explicar</a:t>
            </a:r>
            <a:r>
              <a:rPr lang="en-GB" sz="2400" b="0" dirty="0" smtClean="0"/>
              <a:t> los </a:t>
            </a:r>
            <a:r>
              <a:rPr lang="en-GB" sz="2400" b="0" dirty="0" err="1" smtClean="0"/>
              <a:t>problemas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que</a:t>
            </a:r>
            <a:r>
              <a:rPr lang="en-GB" sz="2400" b="0" dirty="0"/>
              <a:t> </a:t>
            </a:r>
            <a:r>
              <a:rPr lang="en-GB" sz="2400" b="0" dirty="0" err="1" smtClean="0"/>
              <a:t>existieron</a:t>
            </a:r>
            <a:r>
              <a:rPr lang="en-GB" sz="2400" b="0" dirty="0" smtClean="0"/>
              <a:t> en </a:t>
            </a:r>
            <a:r>
              <a:rPr lang="en-GB" sz="2400" b="0" dirty="0" err="1" smtClean="0"/>
              <a:t>Espa</a:t>
            </a:r>
            <a:r>
              <a:rPr lang="en-GB" sz="2400" b="0" dirty="0" err="1" smtClean="0">
                <a:latin typeface="+mn-lt"/>
              </a:rPr>
              <a:t>ña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 err="1" smtClean="0">
                <a:latin typeface="+mn-lt"/>
              </a:rPr>
              <a:t>que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 err="1" smtClean="0">
                <a:latin typeface="+mn-lt"/>
              </a:rPr>
              <a:t>llevaron</a:t>
            </a:r>
            <a:r>
              <a:rPr lang="en-GB" sz="2400" b="0" dirty="0" smtClean="0">
                <a:latin typeface="+mn-lt"/>
              </a:rPr>
              <a:t> a la Guerra Civil.</a:t>
            </a:r>
            <a:endParaRPr lang="en-GB" sz="24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503137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 smtClean="0"/>
              <a:t>Podremos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dar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nuestra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opinión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sobre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si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habríamos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sido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voluntarios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para</a:t>
            </a:r>
            <a:r>
              <a:rPr lang="en-GB" sz="2400" b="0" dirty="0" smtClean="0"/>
              <a:t> </a:t>
            </a:r>
            <a:r>
              <a:rPr lang="en-GB" sz="2400" b="0" dirty="0" err="1" smtClean="0"/>
              <a:t>luchar</a:t>
            </a:r>
            <a:r>
              <a:rPr lang="en-GB" sz="2400" b="0" dirty="0" smtClean="0"/>
              <a:t> contra Franco.    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9251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 rot="-1321697">
            <a:off x="488056" y="1413303"/>
            <a:ext cx="901476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0" dirty="0">
                <a:latin typeface="Amienne" pitchFamily="82" charset="0"/>
              </a:rPr>
              <a:t>La </a:t>
            </a:r>
            <a:r>
              <a:rPr lang="en-US" altLang="en-US" sz="5400" b="0" dirty="0" err="1">
                <a:latin typeface="Amienne" pitchFamily="82" charset="0"/>
              </a:rPr>
              <a:t>guerra</a:t>
            </a:r>
            <a:r>
              <a:rPr lang="en-US" altLang="en-US" sz="5400" b="0" dirty="0">
                <a:latin typeface="Amienne" pitchFamily="82" charset="0"/>
              </a:rPr>
              <a:t> civil </a:t>
            </a:r>
            <a:r>
              <a:rPr lang="en-US" altLang="en-US" sz="5400" b="0" dirty="0" err="1">
                <a:latin typeface="Amienne" pitchFamily="82" charset="0"/>
              </a:rPr>
              <a:t>española</a:t>
            </a:r>
            <a:r>
              <a:rPr lang="en-US" altLang="en-US" sz="5400" b="0" dirty="0">
                <a:latin typeface="Amienne" pitchFamily="82" charset="0"/>
              </a:rPr>
              <a:t> </a:t>
            </a:r>
            <a:r>
              <a:rPr lang="en-US" altLang="en-US" sz="5400" b="0" dirty="0" err="1">
                <a:latin typeface="Amienne" pitchFamily="82" charset="0"/>
              </a:rPr>
              <a:t>es</a:t>
            </a:r>
            <a:r>
              <a:rPr lang="en-US" altLang="en-US" sz="5400" b="0" dirty="0">
                <a:latin typeface="Amienne" pitchFamily="82" charset="0"/>
              </a:rPr>
              <a:t> el </a:t>
            </a:r>
            <a:r>
              <a:rPr lang="en-US" altLang="en-US" sz="5400" b="0" dirty="0" err="1">
                <a:latin typeface="Amienne" pitchFamily="82" charset="0"/>
              </a:rPr>
              <a:t>resultado</a:t>
            </a:r>
            <a:r>
              <a:rPr lang="en-US" altLang="en-US" sz="5400" b="0" dirty="0">
                <a:latin typeface="Amienne" pitchFamily="82" charset="0"/>
              </a:rPr>
              <a:t> de </a:t>
            </a:r>
            <a:r>
              <a:rPr lang="en-US" altLang="en-US" sz="5400" b="0" dirty="0" err="1">
                <a:latin typeface="Amienne" pitchFamily="82" charset="0"/>
              </a:rPr>
              <a:t>una</a:t>
            </a:r>
            <a:r>
              <a:rPr lang="en-US" altLang="en-US" sz="5400" b="0" dirty="0">
                <a:latin typeface="Amienne" pitchFamily="82" charset="0"/>
              </a:rPr>
              <a:t> crisis social, </a:t>
            </a:r>
            <a:r>
              <a:rPr lang="en-US" altLang="en-US" sz="5400" b="0" dirty="0" err="1">
                <a:latin typeface="Amienne" pitchFamily="82" charset="0"/>
              </a:rPr>
              <a:t>política</a:t>
            </a:r>
            <a:r>
              <a:rPr lang="en-US" altLang="en-US" sz="5400" b="0" dirty="0">
                <a:latin typeface="Amienne" pitchFamily="82" charset="0"/>
              </a:rPr>
              <a:t> y </a:t>
            </a:r>
            <a:r>
              <a:rPr lang="en-US" altLang="en-US" sz="5400" b="0" dirty="0" err="1">
                <a:latin typeface="Amienne" pitchFamily="82" charset="0"/>
              </a:rPr>
              <a:t>religiosa</a:t>
            </a:r>
            <a:r>
              <a:rPr lang="en-US" altLang="en-US" sz="5400" b="0" dirty="0">
                <a:latin typeface="Amienne" pitchFamily="82" charset="0"/>
              </a:rPr>
              <a:t> interminable </a:t>
            </a:r>
            <a:r>
              <a:rPr lang="en-US" altLang="en-US" sz="5400" b="0" dirty="0" err="1">
                <a:latin typeface="Amienne" pitchFamily="82" charset="0"/>
              </a:rPr>
              <a:t>que</a:t>
            </a:r>
            <a:r>
              <a:rPr lang="en-US" altLang="en-US" sz="5400" b="0" dirty="0">
                <a:latin typeface="Amienne" pitchFamily="82" charset="0"/>
              </a:rPr>
              <a:t> </a:t>
            </a:r>
            <a:r>
              <a:rPr lang="en-US" altLang="en-US" sz="5400" b="0" dirty="0" err="1" smtClean="0">
                <a:latin typeface="Amienne" pitchFamily="82" charset="0"/>
              </a:rPr>
              <a:t>castigaba</a:t>
            </a:r>
            <a:r>
              <a:rPr lang="en-US" altLang="en-US" sz="5400" b="0" dirty="0" smtClean="0">
                <a:latin typeface="Amienne" pitchFamily="82" charset="0"/>
              </a:rPr>
              <a:t> </a:t>
            </a:r>
            <a:r>
              <a:rPr lang="en-US" altLang="en-US" sz="5400" b="0" dirty="0">
                <a:latin typeface="Amienne" pitchFamily="82" charset="0"/>
              </a:rPr>
              <a:t>al </a:t>
            </a:r>
            <a:r>
              <a:rPr lang="en-US" altLang="en-US" sz="5400" b="0" dirty="0" err="1">
                <a:latin typeface="Amienne" pitchFamily="82" charset="0"/>
              </a:rPr>
              <a:t>país</a:t>
            </a:r>
            <a:r>
              <a:rPr lang="en-US" altLang="en-US" sz="5400" b="0" dirty="0">
                <a:latin typeface="Amienne" pitchFamily="82" charset="0"/>
              </a:rPr>
              <a:t> </a:t>
            </a:r>
            <a:r>
              <a:rPr lang="en-US" altLang="en-US" sz="5400" b="0" dirty="0" err="1">
                <a:latin typeface="Amienne" pitchFamily="82" charset="0"/>
              </a:rPr>
              <a:t>desde</a:t>
            </a:r>
            <a:r>
              <a:rPr lang="en-US" altLang="en-US" sz="5400" b="0" dirty="0">
                <a:latin typeface="Amienne" pitchFamily="82" charset="0"/>
              </a:rPr>
              <a:t> finales del </a:t>
            </a:r>
            <a:r>
              <a:rPr lang="en-US" altLang="en-US" sz="5400" b="0" dirty="0" err="1">
                <a:latin typeface="Amienne" pitchFamily="82" charset="0"/>
              </a:rPr>
              <a:t>siglo</a:t>
            </a:r>
            <a:r>
              <a:rPr lang="en-US" altLang="en-US" sz="5400" b="0" dirty="0">
                <a:latin typeface="Amienne" pitchFamily="82" charset="0"/>
              </a:rPr>
              <a:t> anterior.</a:t>
            </a:r>
            <a:br>
              <a:rPr lang="en-US" altLang="en-US" sz="5400" b="0" dirty="0">
                <a:latin typeface="Amienne" pitchFamily="82" charset="0"/>
              </a:rPr>
            </a:br>
            <a:endParaRPr lang="en-US" altLang="en-US" sz="5400" b="0" dirty="0">
              <a:latin typeface="Amienne" pitchFamily="82" charset="0"/>
            </a:endParaRPr>
          </a:p>
        </p:txBody>
      </p:sp>
      <p:pic>
        <p:nvPicPr>
          <p:cNvPr id="3075" name="Picture 6" descr="gce17%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365500"/>
            <a:ext cx="24431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guerra-civil-espanola"/>
          <p:cNvPicPr>
            <a:picLocks noChangeAspect="1" noChangeArrowheads="1"/>
          </p:cNvPicPr>
          <p:nvPr/>
        </p:nvPicPr>
        <p:blipFill rotWithShape="1">
          <a:blip r:embed="rId3"/>
          <a:srcRect l="5834" t="5549" r="5841" b="5318"/>
          <a:stretch/>
        </p:blipFill>
        <p:spPr bwMode="auto">
          <a:xfrm>
            <a:off x="295275" y="266700"/>
            <a:ext cx="1701800" cy="242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5" y="511175"/>
            <a:ext cx="4208463" cy="3095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En el </a:t>
            </a:r>
            <a:r>
              <a:rPr lang="en-US" altLang="en-US" sz="2800" dirty="0" err="1" smtClean="0"/>
              <a:t>año</a:t>
            </a:r>
            <a:r>
              <a:rPr lang="en-US" altLang="en-US" sz="2800" dirty="0" smtClean="0"/>
              <a:t> 1923, el general Primo de Rivera </a:t>
            </a:r>
            <a:r>
              <a:rPr lang="en-US" altLang="en-US" sz="2800" dirty="0" err="1" smtClean="0"/>
              <a:t>intentó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poner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orden</a:t>
            </a:r>
            <a:r>
              <a:rPr lang="en-US" altLang="en-US" sz="2800" dirty="0" smtClean="0"/>
              <a:t> en el </a:t>
            </a:r>
            <a:r>
              <a:rPr lang="en-US" altLang="en-US" sz="2800" dirty="0" err="1" smtClean="0"/>
              <a:t>reino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siguiendo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ejemplo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algunos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sus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contemporáneos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como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italiano</a:t>
            </a:r>
            <a:r>
              <a:rPr lang="en-US" altLang="en-US" sz="2800" dirty="0" smtClean="0"/>
              <a:t> Mussolini o el </a:t>
            </a:r>
            <a:r>
              <a:rPr lang="en-US" altLang="en-US" sz="2800" dirty="0" err="1" smtClean="0"/>
              <a:t>turco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Moustafa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Kémal</a:t>
            </a:r>
            <a:r>
              <a:rPr lang="en-US" altLang="en-US" sz="2800" dirty="0" smtClean="0"/>
              <a:t>.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pic>
        <p:nvPicPr>
          <p:cNvPr id="4099" name="Picture 5" descr="retratodelgeneralqueipodellano_oleolien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4" y="188118"/>
            <a:ext cx="2638425" cy="3743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77825" y="4797425"/>
            <a:ext cx="53705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0" dirty="0"/>
              <a:t>El 29 de </a:t>
            </a:r>
            <a:r>
              <a:rPr lang="en-US" altLang="en-US" sz="2800" b="0" dirty="0" err="1"/>
              <a:t>Octubre</a:t>
            </a:r>
            <a:r>
              <a:rPr lang="en-US" altLang="en-US" sz="2800" b="0" dirty="0"/>
              <a:t> de 1933, José Antonio Primo de Rivera </a:t>
            </a:r>
            <a:r>
              <a:rPr lang="en-US" altLang="en-US" sz="2800" b="0" dirty="0" err="1"/>
              <a:t>funda</a:t>
            </a:r>
            <a:r>
              <a:rPr lang="en-US" altLang="en-US" sz="2800" b="0" dirty="0"/>
              <a:t> “la </a:t>
            </a:r>
            <a:r>
              <a:rPr lang="en-US" altLang="en-US" sz="2800" b="0" dirty="0" err="1"/>
              <a:t>Falange</a:t>
            </a:r>
            <a:r>
              <a:rPr lang="en-US" altLang="en-US" sz="2800" b="0" dirty="0"/>
              <a:t>”. </a:t>
            </a:r>
            <a:r>
              <a:rPr lang="en-US" altLang="en-US" sz="2800" b="0" dirty="0" err="1"/>
              <a:t>Esta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organización</a:t>
            </a:r>
            <a:r>
              <a:rPr lang="en-US" altLang="en-US" sz="2800" b="0" dirty="0"/>
              <a:t> </a:t>
            </a:r>
            <a:r>
              <a:rPr lang="en-US" altLang="en-US" sz="2800" b="0" dirty="0" err="1" smtClean="0"/>
              <a:t>defiende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la </a:t>
            </a:r>
            <a:r>
              <a:rPr lang="en-US" altLang="en-US" sz="2800" b="0" dirty="0" err="1"/>
              <a:t>constitución</a:t>
            </a:r>
            <a:r>
              <a:rPr lang="en-US" altLang="en-US" sz="2800" b="0" dirty="0"/>
              <a:t> de un Estado </a:t>
            </a:r>
            <a:r>
              <a:rPr lang="en-US" altLang="en-US" sz="2800" b="0" dirty="0" err="1"/>
              <a:t>nacionalista</a:t>
            </a:r>
            <a:r>
              <a:rPr lang="en-US" altLang="en-US" sz="2800" b="0" dirty="0"/>
              <a:t>.</a:t>
            </a:r>
            <a:br>
              <a:rPr lang="en-US" altLang="en-US" sz="2800" b="0" dirty="0"/>
            </a:br>
            <a:endParaRPr lang="en-US" altLang="en-US" sz="2800" b="0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156325" y="4614863"/>
            <a:ext cx="2736850" cy="13239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0" dirty="0" smtClean="0">
                <a:latin typeface="Segoe Print" panose="02000600000000000000" pitchFamily="2" charset="0"/>
              </a:rPr>
              <a:t>“La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Falange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”</a:t>
            </a:r>
          </a:p>
          <a:p>
            <a:pPr eaLnBrk="1" hangingPunct="1">
              <a:defRPr/>
            </a:pPr>
            <a:r>
              <a:rPr lang="en-US" altLang="en-US" sz="2000" b="0" dirty="0" smtClean="0">
                <a:latin typeface="Segoe Print" panose="02000600000000000000" pitchFamily="2" charset="0"/>
              </a:rPr>
              <a:t>un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partido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político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español</a:t>
            </a:r>
            <a:r>
              <a:rPr lang="en-US" altLang="en-US" sz="2000" b="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de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inspiración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 </a:t>
            </a:r>
            <a:r>
              <a:rPr lang="en-US" altLang="en-US" sz="2000" b="0" dirty="0" err="1" smtClean="0">
                <a:latin typeface="Segoe Print" panose="02000600000000000000" pitchFamily="2" charset="0"/>
                <a:hlinkClick r:id="rId3" tooltip="Fascismo"/>
              </a:rPr>
              <a:t>fascista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.</a:t>
            </a:r>
            <a:r>
              <a:rPr lang="en-US" altLang="en-US" sz="2000" dirty="0" smtClean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 flipV="1">
            <a:off x="5532438" y="52038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5795963" y="19161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7446963" y="5864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6156325" y="6094413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Fue dictador del pa</a:t>
            </a:r>
            <a:r>
              <a:rPr lang="en-US" altLang="en-US" sz="1800">
                <a:cs typeface="Arial" charset="0"/>
              </a:rPr>
              <a:t>í</a:t>
            </a:r>
            <a:r>
              <a:rPr lang="es-ES" altLang="en-US" sz="1800"/>
              <a:t>s durante 7 a</a:t>
            </a:r>
            <a:r>
              <a:rPr lang="es-ES" altLang="en-US" sz="1800">
                <a:cs typeface="Arial" charset="0"/>
              </a:rPr>
              <a:t>ñ</a:t>
            </a:r>
            <a:r>
              <a:rPr lang="es-ES" altLang="en-US" sz="1800"/>
              <a:t>os.</a:t>
            </a:r>
            <a:endParaRPr lang="en-US" altLang="en-US" sz="1800"/>
          </a:p>
        </p:txBody>
      </p:sp>
      <p:pic>
        <p:nvPicPr>
          <p:cNvPr id="4106" name="Picture 15" descr="Bandera_Falan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8838" y="187325"/>
            <a:ext cx="180022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egunda-repu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5724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4464050" cy="6742112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Los de la </a:t>
            </a:r>
            <a:r>
              <a:rPr lang="en-US" altLang="en-US" sz="2800" dirty="0" err="1" smtClean="0"/>
              <a:t>izquierda</a:t>
            </a:r>
            <a:r>
              <a:rPr lang="en-US" altLang="en-US" sz="2800" dirty="0" smtClean="0"/>
              <a:t> (</a:t>
            </a:r>
            <a:r>
              <a:rPr lang="es-ES" altLang="en-US" sz="2800" dirty="0" smtClean="0"/>
              <a:t>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mezcla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socialistas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comunistas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republicanos</a:t>
            </a:r>
            <a:r>
              <a:rPr lang="en-US" altLang="en-US" sz="2800" dirty="0" smtClean="0"/>
              <a:t> y </a:t>
            </a:r>
            <a:r>
              <a:rPr lang="en-US" altLang="en-US" sz="2800" dirty="0" err="1" smtClean="0"/>
              <a:t>marxistas</a:t>
            </a:r>
            <a:r>
              <a:rPr lang="en-US" altLang="en-US" sz="2800" dirty="0" smtClean="0"/>
              <a:t>) no </a:t>
            </a:r>
            <a:r>
              <a:rPr lang="en-US" altLang="en-US" sz="2800" dirty="0" err="1" smtClean="0"/>
              <a:t>estaban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contentos</a:t>
            </a:r>
            <a:r>
              <a:rPr lang="en-US" altLang="en-US" sz="2800" dirty="0" smtClean="0"/>
              <a:t> con la </a:t>
            </a:r>
            <a:r>
              <a:rPr lang="en-US" altLang="en-US" sz="2800" dirty="0" err="1" smtClean="0"/>
              <a:t>dictadura</a:t>
            </a:r>
            <a:r>
              <a:rPr lang="en-US" altLang="en-US" sz="2800" dirty="0" smtClean="0"/>
              <a:t> de Primo de Rivera y </a:t>
            </a:r>
            <a:r>
              <a:rPr lang="en-US" altLang="en-US" sz="2800" dirty="0" err="1" smtClean="0"/>
              <a:t>convocaron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elecciones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El 10 de mayo de 1936 </a:t>
            </a:r>
            <a:r>
              <a:rPr lang="en-US" altLang="en-US" sz="2800" dirty="0" err="1" smtClean="0"/>
              <a:t>ganaron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elecciones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democráticamente</a:t>
            </a:r>
            <a:r>
              <a:rPr lang="en-US" altLang="en-US" sz="2800" dirty="0" smtClean="0"/>
              <a:t>.  La </a:t>
            </a:r>
            <a:r>
              <a:rPr lang="en-US" altLang="en-US" sz="2800" dirty="0" err="1" smtClean="0"/>
              <a:t>nueva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República</a:t>
            </a:r>
            <a:r>
              <a:rPr lang="en-US" altLang="en-US" sz="2800" dirty="0" smtClean="0"/>
              <a:t> (El </a:t>
            </a:r>
            <a:r>
              <a:rPr lang="en-US" altLang="en-US" sz="2800" dirty="0" err="1" smtClean="0"/>
              <a:t>Frente</a:t>
            </a:r>
            <a:r>
              <a:rPr lang="en-US" altLang="en-US" sz="2800" dirty="0" smtClean="0"/>
              <a:t> Popular) </a:t>
            </a:r>
            <a:r>
              <a:rPr lang="en-US" altLang="en-US" sz="2800" dirty="0" err="1" smtClean="0"/>
              <a:t>fue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creada</a:t>
            </a:r>
            <a:r>
              <a:rPr lang="en-US" altLang="en-US" sz="2800" dirty="0" smtClean="0"/>
              <a:t> con Manuel </a:t>
            </a:r>
            <a:r>
              <a:rPr lang="en-US" altLang="en-US" sz="2800" dirty="0" err="1" smtClean="0"/>
              <a:t>Azaña</a:t>
            </a:r>
            <a:r>
              <a:rPr lang="en-US" altLang="en-US" sz="2800" dirty="0" smtClean="0"/>
              <a:t>  a la </a:t>
            </a:r>
            <a:r>
              <a:rPr lang="en-US" altLang="en-US" sz="2800" dirty="0" err="1" smtClean="0"/>
              <a:t>cabeza</a:t>
            </a:r>
            <a:r>
              <a:rPr lang="en-US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9175"/>
            <a:ext cx="914400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Los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choques</a:t>
            </a:r>
            <a:r>
              <a:rPr lang="en-US" altLang="en-US" sz="2800" dirty="0" smtClean="0">
                <a:solidFill>
                  <a:schemeClr val="accent2"/>
                </a:solidFill>
              </a:rPr>
              <a:t> entre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republicanos</a:t>
            </a:r>
            <a:r>
              <a:rPr lang="en-US" altLang="en-US" sz="2800" dirty="0" smtClean="0">
                <a:solidFill>
                  <a:schemeClr val="accent2"/>
                </a:solidFill>
              </a:rPr>
              <a:t> y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nacionalistas</a:t>
            </a:r>
            <a:r>
              <a:rPr lang="en-US" altLang="en-US" sz="2800" dirty="0" smtClean="0">
                <a:solidFill>
                  <a:schemeClr val="accent2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provocarán</a:t>
            </a:r>
            <a:r>
              <a:rPr lang="en-US" altLang="en-US" sz="2800" dirty="0" smtClean="0">
                <a:solidFill>
                  <a:schemeClr val="accent2"/>
                </a:solidFill>
              </a:rPr>
              <a:t> el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comienzo</a:t>
            </a:r>
            <a:r>
              <a:rPr lang="en-US" altLang="en-US" sz="2800" dirty="0" smtClean="0">
                <a:solidFill>
                  <a:schemeClr val="accent2"/>
                </a:solidFill>
              </a:rPr>
              <a:t> de la Guerra Civil en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España</a:t>
            </a:r>
            <a:r>
              <a:rPr lang="en-US" altLang="en-US" sz="2800" dirty="0" smtClean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FF7C80"/>
                </a:solidFill>
              </a:rPr>
              <a:t>Hubo</a:t>
            </a:r>
            <a:r>
              <a:rPr lang="en-US" altLang="en-US" sz="2800" dirty="0" smtClean="0">
                <a:solidFill>
                  <a:srgbClr val="FF7C8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7C80"/>
                </a:solidFill>
              </a:rPr>
              <a:t>asesinatos</a:t>
            </a:r>
            <a:r>
              <a:rPr lang="en-US" altLang="en-US" sz="2800" dirty="0" smtClean="0">
                <a:solidFill>
                  <a:srgbClr val="FF7C80"/>
                </a:solidFill>
              </a:rPr>
              <a:t> en los dos </a:t>
            </a:r>
            <a:r>
              <a:rPr lang="en-US" altLang="en-US" sz="2800" dirty="0" err="1" smtClean="0">
                <a:solidFill>
                  <a:srgbClr val="FF7C80"/>
                </a:solidFill>
              </a:rPr>
              <a:t>bandos</a:t>
            </a:r>
            <a:r>
              <a:rPr lang="en-US" altLang="en-US" sz="2800" dirty="0" smtClean="0">
                <a:solidFill>
                  <a:srgbClr val="FF7C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hlink"/>
                </a:solidFill>
              </a:rPr>
              <a:t>Los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generales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Sanjurjo</a:t>
            </a:r>
            <a:r>
              <a:rPr lang="en-US" altLang="en-US" sz="2800" dirty="0" smtClean="0">
                <a:solidFill>
                  <a:schemeClr val="hlink"/>
                </a:solidFill>
              </a:rPr>
              <a:t> y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Mola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ya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planeaban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una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conspiración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nacionalista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desde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hac</a:t>
            </a:r>
            <a:r>
              <a:rPr lang="es-ES_tradnl" altLang="en-US" sz="2800" dirty="0" err="1" smtClean="0">
                <a:solidFill>
                  <a:schemeClr val="hlink"/>
                </a:solidFill>
              </a:rPr>
              <a:t>ía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unos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años</a:t>
            </a:r>
            <a:r>
              <a:rPr lang="en-US" altLang="en-US" sz="2800" dirty="0" smtClean="0">
                <a:solidFill>
                  <a:schemeClr val="hlink"/>
                </a:solidFill>
              </a:rPr>
              <a:t> (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por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eso</a:t>
            </a:r>
            <a:r>
              <a:rPr lang="en-US" altLang="en-US" sz="2800" dirty="0" smtClean="0">
                <a:solidFill>
                  <a:schemeClr val="hlink"/>
                </a:solidFill>
              </a:rPr>
              <a:t> el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gobierno</a:t>
            </a:r>
            <a:r>
              <a:rPr lang="en-US" altLang="en-US" sz="2800" dirty="0" smtClean="0">
                <a:solidFill>
                  <a:schemeClr val="hlink"/>
                </a:solidFill>
              </a:rPr>
              <a:t> legal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había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apartado</a:t>
            </a:r>
            <a:r>
              <a:rPr lang="en-US" altLang="en-US" sz="2800" dirty="0" smtClean="0">
                <a:solidFill>
                  <a:schemeClr val="hlink"/>
                </a:solidFill>
              </a:rPr>
              <a:t> a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estos</a:t>
            </a:r>
            <a:r>
              <a:rPr lang="en-US" altLang="en-US" sz="2800" dirty="0" smtClean="0">
                <a:solidFill>
                  <a:schemeClr val="hlink"/>
                </a:solidFill>
              </a:rPr>
              <a:t> cargos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militares</a:t>
            </a:r>
            <a:r>
              <a:rPr lang="en-US" altLang="en-US" sz="2800" dirty="0" smtClean="0">
                <a:solidFill>
                  <a:schemeClr val="hlink"/>
                </a:solidFill>
              </a:rPr>
              <a:t> del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país</a:t>
            </a:r>
            <a:r>
              <a:rPr lang="en-US" altLang="en-US" sz="2800" dirty="0" smtClean="0">
                <a:solidFill>
                  <a:schemeClr val="hlink"/>
                </a:solidFill>
              </a:rPr>
              <a:t>.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Sanjurjo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estaba</a:t>
            </a:r>
            <a:r>
              <a:rPr lang="en-US" altLang="en-US" sz="2800" dirty="0" smtClean="0">
                <a:solidFill>
                  <a:schemeClr val="hlink"/>
                </a:solidFill>
              </a:rPr>
              <a:t> en el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exilio</a:t>
            </a:r>
            <a:r>
              <a:rPr lang="en-US" altLang="en-US" sz="2800" dirty="0" smtClean="0">
                <a:solidFill>
                  <a:schemeClr val="hlink"/>
                </a:solidFill>
              </a:rPr>
              <a:t> en Portugal,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Mola</a:t>
            </a:r>
            <a:r>
              <a:rPr lang="en-US" altLang="en-US" sz="2800" dirty="0" smtClean="0">
                <a:solidFill>
                  <a:schemeClr val="hlink"/>
                </a:solidFill>
              </a:rPr>
              <a:t> en Pamplona y Franco en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las</a:t>
            </a:r>
            <a:r>
              <a:rPr lang="en-US" altLang="en-US" sz="2800" dirty="0" smtClean="0">
                <a:solidFill>
                  <a:schemeClr val="hlink"/>
                </a:solidFill>
              </a:rPr>
              <a:t> Canarias).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99"/>
                </a:solidFill>
              </a:rPr>
              <a:t>Franco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decidi</a:t>
            </a:r>
            <a:r>
              <a:rPr lang="en-US" altLang="en-US" sz="2800" dirty="0" err="1" smtClean="0">
                <a:solidFill>
                  <a:srgbClr val="FF3399"/>
                </a:solidFill>
                <a:cs typeface="Arial" charset="0"/>
              </a:rPr>
              <a:t>ó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aliarse</a:t>
            </a:r>
            <a:r>
              <a:rPr lang="en-US" altLang="en-US" sz="2800" dirty="0" smtClean="0">
                <a:solidFill>
                  <a:srgbClr val="FF3399"/>
                </a:solidFill>
              </a:rPr>
              <a:t> con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ellos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para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llevar</a:t>
            </a:r>
            <a:r>
              <a:rPr lang="en-US" altLang="en-US" sz="2800" dirty="0" smtClean="0">
                <a:solidFill>
                  <a:srgbClr val="FF3399"/>
                </a:solidFill>
              </a:rPr>
              <a:t> a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cabo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esta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conspiración</a:t>
            </a:r>
            <a:r>
              <a:rPr lang="en-US" altLang="en-US" sz="2800" dirty="0" smtClean="0">
                <a:solidFill>
                  <a:srgbClr val="FF3399"/>
                </a:solidFill>
              </a:rPr>
              <a:t>. </a:t>
            </a:r>
            <a:r>
              <a:rPr lang="en-US" altLang="en-US" sz="2400" dirty="0" smtClean="0">
                <a:solidFill>
                  <a:srgbClr val="FF3399"/>
                </a:solidFill>
              </a:rPr>
              <a:t/>
            </a:r>
            <a:br>
              <a:rPr lang="en-US" altLang="en-US" sz="2400" dirty="0" smtClean="0">
                <a:solidFill>
                  <a:srgbClr val="FF3399"/>
                </a:solidFill>
              </a:rPr>
            </a:br>
            <a:endParaRPr lang="en-US" altLang="en-US" sz="2400" dirty="0" smtClean="0">
              <a:solidFill>
                <a:srgbClr val="FF3399"/>
              </a:solidFill>
            </a:endParaRPr>
          </a:p>
        </p:txBody>
      </p:sp>
      <p:pic>
        <p:nvPicPr>
          <p:cNvPr id="6147" name="Picture 5" descr="Sanjurj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mo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12461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fran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0"/>
            <a:ext cx="13255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3851275" y="17002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Mola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-252413" y="1700213"/>
            <a:ext cx="180022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Sanjurjo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7667625" y="17732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uerra Civil. Los tres días de Ju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El levantamiento se inici</a:t>
            </a:r>
            <a:r>
              <a:rPr lang="en-US" altLang="en-US" sz="2400">
                <a:solidFill>
                  <a:srgbClr val="CC00CC"/>
                </a:solidFill>
                <a:cs typeface="Arial" charset="0"/>
              </a:rPr>
              <a:t>ó</a:t>
            </a:r>
            <a:r>
              <a:rPr lang="en-US" altLang="en-US" sz="2400">
                <a:solidFill>
                  <a:srgbClr val="CC00CC"/>
                </a:solidFill>
              </a:rPr>
              <a:t> el 17 de julio de 1936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8163" y="620713"/>
            <a:ext cx="3525837" cy="5976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33CC33"/>
                </a:solidFill>
              </a:rPr>
              <a:t>Sanjurjo</a:t>
            </a:r>
            <a:r>
              <a:rPr lang="en-US" altLang="en-US" sz="2800" b="1" dirty="0" smtClean="0">
                <a:solidFill>
                  <a:srgbClr val="33CC33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33CC33"/>
                </a:solidFill>
              </a:rPr>
              <a:t>muri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ó</a:t>
            </a:r>
            <a:endParaRPr lang="en-US" altLang="en-US" sz="2800" b="1" dirty="0" smtClean="0">
              <a:solidFill>
                <a:srgbClr val="33CC33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en un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accidente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de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avión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,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por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lo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que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el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General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Francisco Franco </a:t>
            </a:r>
          </a:p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encabezó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el </a:t>
            </a:r>
          </a:p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movimiento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.</a:t>
            </a:r>
          </a:p>
        </p:txBody>
      </p:sp>
      <p:pic>
        <p:nvPicPr>
          <p:cNvPr id="8195" name="Picture 5" descr="fran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295900" cy="640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 no intervenci</a:t>
            </a:r>
            <a:r>
              <a:rPr lang="en-US" altLang="en-US" smtClean="0">
                <a:cs typeface="Arial" charset="0"/>
              </a:rPr>
              <a:t>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El 1 de Agosto, Léon Blum, gobernador francés, propuso a los países europeos un pacto de "no intervención” en el conflicto español, con el fin de evitar una guerra más general. 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El problema fue que algunos pa</a:t>
            </a:r>
            <a:r>
              <a:rPr lang="en-US" altLang="en-US" sz="2800" smtClean="0">
                <a:cs typeface="Arial" charset="0"/>
              </a:rPr>
              <a:t>íses no hacían caso del pacto…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875</Words>
  <Application>Microsoft Office PowerPoint</Application>
  <PresentationFormat>On-screen Show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Amienne</vt:lpstr>
      <vt:lpstr>Arial</vt:lpstr>
      <vt:lpstr>Calibri</vt:lpstr>
      <vt:lpstr>Segoe Print</vt:lpstr>
      <vt:lpstr>Times New Roman</vt:lpstr>
      <vt:lpstr>Wingdings</vt:lpstr>
      <vt:lpstr>Default Design</vt:lpstr>
      <vt:lpstr>PowerPoint Presentation</vt:lpstr>
      <vt:lpstr>Objetivo: Entender los acontecimientos que provocaron el inicio de la Guerra Civil española.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no intervención</vt:lpstr>
      <vt:lpstr>La guerra</vt:lpstr>
      <vt:lpstr>PowerPoint Presentation</vt:lpstr>
      <vt:lpstr>Mientras tanto…</vt:lpstr>
      <vt:lpstr>Los problemas que enfrentaban a los republicanos</vt:lpstr>
      <vt:lpstr>PowerPoint Presentation</vt:lpstr>
      <vt:lpstr>¿Qué causó la Guerra Civil española?</vt:lpstr>
      <vt:lpstr>PowerPoint Presentation</vt:lpstr>
      <vt:lpstr>El inicio de la Guerra Civil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Dolly</dc:creator>
  <cp:lastModifiedBy>Jennifer Pyburn</cp:lastModifiedBy>
  <cp:revision>35</cp:revision>
  <dcterms:created xsi:type="dcterms:W3CDTF">2008-10-22T14:14:21Z</dcterms:created>
  <dcterms:modified xsi:type="dcterms:W3CDTF">2018-07-11T08:52:54Z</dcterms:modified>
</cp:coreProperties>
</file>