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456" r:id="rId5"/>
    <p:sldId id="498" r:id="rId6"/>
    <p:sldId id="557" r:id="rId7"/>
    <p:sldId id="613" r:id="rId8"/>
    <p:sldId id="513" r:id="rId9"/>
    <p:sldId id="542" r:id="rId10"/>
    <p:sldId id="579" r:id="rId11"/>
    <p:sldId id="543" r:id="rId12"/>
    <p:sldId id="576" r:id="rId13"/>
    <p:sldId id="545" r:id="rId14"/>
    <p:sldId id="653" r:id="rId15"/>
    <p:sldId id="562" r:id="rId16"/>
    <p:sldId id="497" r:id="rId17"/>
    <p:sldId id="614" r:id="rId18"/>
    <p:sldId id="499" r:id="rId19"/>
    <p:sldId id="491" r:id="rId20"/>
    <p:sldId id="492" r:id="rId21"/>
    <p:sldId id="621" r:id="rId22"/>
    <p:sldId id="548" r:id="rId23"/>
    <p:sldId id="550" r:id="rId24"/>
    <p:sldId id="559" r:id="rId25"/>
    <p:sldId id="615" r:id="rId26"/>
    <p:sldId id="551" r:id="rId27"/>
    <p:sldId id="503" r:id="rId28"/>
    <p:sldId id="505" r:id="rId29"/>
    <p:sldId id="508" r:id="rId30"/>
    <p:sldId id="553" r:id="rId31"/>
    <p:sldId id="628" r:id="rId32"/>
    <p:sldId id="629" r:id="rId33"/>
    <p:sldId id="630" r:id="rId34"/>
    <p:sldId id="632" r:id="rId35"/>
    <p:sldId id="636" r:id="rId36"/>
    <p:sldId id="642" r:id="rId37"/>
    <p:sldId id="639" r:id="rId38"/>
    <p:sldId id="640" r:id="rId39"/>
    <p:sldId id="643" r:id="rId40"/>
    <p:sldId id="645" r:id="rId41"/>
    <p:sldId id="646" r:id="rId42"/>
    <p:sldId id="647" r:id="rId43"/>
    <p:sldId id="644" r:id="rId44"/>
    <p:sldId id="648" r:id="rId45"/>
    <p:sldId id="651" r:id="rId46"/>
    <p:sldId id="652" r:id="rId47"/>
    <p:sldId id="556" r:id="rId48"/>
    <p:sldId id="552" r:id="rId49"/>
    <p:sldId id="654" r:id="rId50"/>
    <p:sldId id="655" r:id="rId51"/>
    <p:sldId id="656" r:id="rId52"/>
    <p:sldId id="657" r:id="rId53"/>
    <p:sldId id="658" r:id="rId54"/>
    <p:sldId id="659" r:id="rId55"/>
    <p:sldId id="660" r:id="rId56"/>
    <p:sldId id="622" r:id="rId57"/>
    <p:sldId id="623" r:id="rId58"/>
    <p:sldId id="624" r:id="rId59"/>
    <p:sldId id="625" r:id="rId6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D6C80-F9D4-4EFB-8300-9FB45551064B}" v="594" dt="2021-04-19T13:01:13.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111" d="100"/>
          <a:sy n="111" d="100"/>
        </p:scale>
        <p:origin x="222"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02/09/2022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Salt marshes are tidal regions on the coast where the flora are covered in water for different times during the tidal flow depending on the position of the marsh.  </a:t>
            </a:r>
            <a:endParaRPr lang="en-GB" dirty="0"/>
          </a:p>
        </p:txBody>
      </p:sp>
      <p:sp>
        <p:nvSpPr>
          <p:cNvPr id="4" name="Slide Number Placeholder 3"/>
          <p:cNvSpPr>
            <a:spLocks noGrp="1"/>
          </p:cNvSpPr>
          <p:nvPr>
            <p:ph type="sldNum" sz="quarter" idx="5"/>
          </p:nvPr>
        </p:nvSpPr>
        <p:spPr/>
        <p:txBody>
          <a:bodyPr/>
          <a:lstStyle/>
          <a:p>
            <a:fld id="{CEADBCDB-2CC3-4628-97D8-81393595266B}" type="slidenum">
              <a:rPr lang="en-GB" smtClean="0"/>
              <a:pPr/>
              <a:t>8</a:t>
            </a:fld>
            <a:endParaRPr lang="en-GB"/>
          </a:p>
        </p:txBody>
      </p:sp>
    </p:spTree>
    <p:extLst>
      <p:ext uri="{BB962C8B-B14F-4D97-AF65-F5344CB8AC3E}">
        <p14:creationId xmlns:p14="http://schemas.microsoft.com/office/powerpoint/2010/main" val="38090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CEADBCDB-2CC3-4628-97D8-81393595266B}" type="slidenum">
              <a:rPr lang="en-GB" smtClean="0"/>
              <a:pPr/>
              <a:t>9</a:t>
            </a:fld>
            <a:endParaRPr lang="en-GB"/>
          </a:p>
        </p:txBody>
      </p:sp>
    </p:spTree>
    <p:extLst>
      <p:ext uri="{BB962C8B-B14F-4D97-AF65-F5344CB8AC3E}">
        <p14:creationId xmlns:p14="http://schemas.microsoft.com/office/powerpoint/2010/main" val="344880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a:p>
        </p:txBody>
      </p:sp>
      <p:sp>
        <p:nvSpPr>
          <p:cNvPr id="4" name="Rectangle 7"/>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9F07D4B-1C18-4F1C-BE6B-38BE1131BC6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fld id="{1D8BD707-D9CF-40AE-B4C6-C98DA3205C09}" type="datetimeFigureOut">
              <a:rPr lang="en-US" smtClean="0">
                <a:solidFill>
                  <a:prstClr val="black">
                    <a:tint val="75000"/>
                  </a:prstClr>
                </a:solidFill>
              </a:rPr>
              <a:pPr/>
              <a:t>9/2/2022</a:t>
            </a:fld>
            <a:endParaRPr lang="en-US">
              <a:solidFill>
                <a:prstClr val="black">
                  <a:tint val="75000"/>
                </a:prst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845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02/09/2022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a:solidFill>
                  <a:prstClr val="black">
                    <a:tint val="75000"/>
                  </a:prstClr>
                </a:solidFill>
                <a:latin typeface="Arial" panose="020B0604020202020204" pitchFamily="34" charset="0"/>
                <a:cs typeface="Arial" panose="020B0604020202020204" pitchFamily="34" charset="0"/>
              </a:rPr>
              <a:t>To know crude oil is a mixture of hydrocarbons that can be separated into fractions</a:t>
            </a:r>
          </a:p>
          <a:p>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bing.com/videos/search?q=using+quadrats&amp;&amp;view=detail&amp;mid=45D8E03FDC5EF69EC1E545D8E03FDC5EF69EC1E5&amp;FORM=VRDGA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bing.com/videos/search?q=using+quadrats&amp;&amp;view=detail&amp;mid=48C6E5A75A89FB9823BB48C6E5A75A89FB9823BB&amp;FORM=VRDGAR"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http://ekewiki.wikispaces.com/file/view/lincoln.PNG/161332645/lincoln.PNG" TargetMode="External"/><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hyperlink" Target="http://www.youtube.com/watch?v=tD3LWjpWYK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1933"/>
            <a:ext cx="10363200" cy="1505909"/>
          </a:xfrm>
        </p:spPr>
        <p:txBody>
          <a:bodyPr>
            <a:noAutofit/>
          </a:bodyPr>
          <a:lstStyle/>
          <a:p>
            <a:r>
              <a:rPr lang="en-US" sz="5400" b="1" dirty="0"/>
              <a:t>3.7 Research methods</a:t>
            </a:r>
            <a:endParaRPr lang="en-GB" sz="5400" dirty="0"/>
          </a:p>
        </p:txBody>
      </p:sp>
      <p:sp>
        <p:nvSpPr>
          <p:cNvPr id="6" name="Subtitle 5">
            <a:extLst>
              <a:ext uri="{FF2B5EF4-FFF2-40B4-BE49-F238E27FC236}">
                <a16:creationId xmlns:a16="http://schemas.microsoft.com/office/drawing/2014/main" id="{D3683DC3-5D2B-403A-888F-9E2765608D11}"/>
              </a:ext>
            </a:extLst>
          </p:cNvPr>
          <p:cNvSpPr>
            <a:spLocks noGrp="1"/>
          </p:cNvSpPr>
          <p:nvPr>
            <p:ph type="subTitle" idx="1"/>
          </p:nvPr>
        </p:nvSpPr>
        <p:spPr>
          <a:xfrm>
            <a:off x="914400" y="4231758"/>
            <a:ext cx="10590028" cy="1407042"/>
          </a:xfrm>
        </p:spPr>
        <p:txBody>
          <a:bodyPr>
            <a:normAutofit/>
          </a:bodyPr>
          <a:lstStyle/>
          <a:p>
            <a:r>
              <a:rPr lang="en-US" b="1" dirty="0"/>
              <a:t>3.7.1 Scientific methodologies and </a:t>
            </a:r>
          </a:p>
          <a:p>
            <a:r>
              <a:rPr lang="en-US" b="1" dirty="0"/>
              <a:t>3.7.2.1 Quantitative measures and abiotic factors</a:t>
            </a:r>
            <a:endParaRPr lang="en-GB"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0" y="65899"/>
            <a:ext cx="3109055" cy="2342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707" y="274343"/>
            <a:ext cx="2748993" cy="2506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380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Investigation Planning</a:t>
            </a:r>
          </a:p>
        </p:txBody>
      </p:sp>
      <p:sp>
        <p:nvSpPr>
          <p:cNvPr id="3" name="Content Placeholder 2"/>
          <p:cNvSpPr>
            <a:spLocks noGrp="1"/>
          </p:cNvSpPr>
          <p:nvPr>
            <p:ph idx="1"/>
          </p:nvPr>
        </p:nvSpPr>
        <p:spPr/>
        <p:txBody>
          <a:bodyPr>
            <a:normAutofit/>
          </a:bodyPr>
          <a:lstStyle/>
          <a:p>
            <a:pPr marL="0" indent="0">
              <a:buNone/>
            </a:pPr>
            <a:r>
              <a:rPr lang="en-GB" sz="2400" dirty="0"/>
              <a:t>What key planning decisions on data collection do you need to make before you write an investigation plan?</a:t>
            </a:r>
          </a:p>
        </p:txBody>
      </p:sp>
      <p:sp>
        <p:nvSpPr>
          <p:cNvPr id="4" name="Oval 3"/>
          <p:cNvSpPr/>
          <p:nvPr/>
        </p:nvSpPr>
        <p:spPr>
          <a:xfrm>
            <a:off x="3987800" y="3022600"/>
            <a:ext cx="4711700" cy="1828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CC"/>
                </a:solidFill>
              </a:rPr>
              <a:t>    </a:t>
            </a:r>
            <a:r>
              <a:rPr lang="en-GB" sz="2400" b="1" dirty="0">
                <a:solidFill>
                  <a:srgbClr val="00B050"/>
                </a:solidFill>
              </a:rPr>
              <a:t>Data                 decisions </a:t>
            </a:r>
            <a:endParaRPr lang="en-GB" b="1" dirty="0">
              <a:solidFill>
                <a:srgbClr val="00B05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799" y="3222625"/>
            <a:ext cx="8858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84201"/>
            <a:ext cx="10972800" cy="5689599"/>
          </a:xfrm>
        </p:spPr>
        <p:txBody>
          <a:bodyPr>
            <a:normAutofit/>
          </a:bodyPr>
          <a:lstStyle/>
          <a:p>
            <a:pPr marL="0" indent="0">
              <a:buNone/>
            </a:pPr>
            <a:r>
              <a:rPr lang="en-GB" sz="2800" dirty="0"/>
              <a:t>Remember - good scientific research needs good planning</a:t>
            </a:r>
          </a:p>
          <a:p>
            <a:r>
              <a:rPr lang="en-GB" sz="2800" b="1" dirty="0">
                <a:solidFill>
                  <a:srgbClr val="C00000"/>
                </a:solidFill>
              </a:rPr>
              <a:t>L</a:t>
            </a:r>
            <a:r>
              <a:rPr lang="en-GB" sz="2800" dirty="0"/>
              <a:t>ocation of sampling sites – random or systematic sampling</a:t>
            </a:r>
          </a:p>
          <a:p>
            <a:r>
              <a:rPr lang="en-GB" sz="2800" b="1" dirty="0">
                <a:solidFill>
                  <a:srgbClr val="C00000"/>
                </a:solidFill>
              </a:rPr>
              <a:t>T</a:t>
            </a:r>
            <a:r>
              <a:rPr lang="en-GB" sz="2800" dirty="0"/>
              <a:t>iming of sampling – dependent on variables being </a:t>
            </a:r>
            <a:r>
              <a:rPr lang="en-GB" sz="2800" dirty="0" smtClean="0"/>
              <a:t>measured</a:t>
            </a:r>
          </a:p>
          <a:p>
            <a:r>
              <a:rPr lang="en-GB" sz="2800" b="1" dirty="0" smtClean="0">
                <a:solidFill>
                  <a:srgbClr val="C00000"/>
                </a:solidFill>
              </a:rPr>
              <a:t>C</a:t>
            </a:r>
            <a:r>
              <a:rPr lang="en-GB" sz="2800" dirty="0" smtClean="0"/>
              <a:t>ount – what data are you counting, measuring, identifying</a:t>
            </a:r>
            <a:r>
              <a:rPr lang="en-GB" sz="2800" dirty="0" smtClean="0"/>
              <a:t> </a:t>
            </a:r>
            <a:endParaRPr lang="en-GB" sz="2800" dirty="0"/>
          </a:p>
          <a:p>
            <a:r>
              <a:rPr lang="en-GB" sz="2800" b="1" dirty="0">
                <a:solidFill>
                  <a:srgbClr val="C00000"/>
                </a:solidFill>
              </a:rPr>
              <a:t>N</a:t>
            </a:r>
            <a:r>
              <a:rPr lang="en-GB" sz="2800" dirty="0"/>
              <a:t>umber of samples – for a representative mean  </a:t>
            </a:r>
          </a:p>
          <a:p>
            <a:r>
              <a:rPr lang="en-GB" sz="2800" b="1" dirty="0">
                <a:solidFill>
                  <a:srgbClr val="C00000"/>
                </a:solidFill>
              </a:rPr>
              <a:t>S</a:t>
            </a:r>
            <a:r>
              <a:rPr lang="en-GB" sz="2800" dirty="0"/>
              <a:t>ize of sample – </a:t>
            </a:r>
            <a:r>
              <a:rPr lang="en-GB" sz="2400" dirty="0"/>
              <a:t>variables measured that differ a lot need larger samples </a:t>
            </a:r>
            <a:endParaRPr lang="en-GB" sz="2800" dirty="0"/>
          </a:p>
          <a:p>
            <a:r>
              <a:rPr lang="en-GB" sz="2800" b="1" dirty="0">
                <a:solidFill>
                  <a:srgbClr val="C00000"/>
                </a:solidFill>
              </a:rPr>
              <a:t>S</a:t>
            </a:r>
            <a:r>
              <a:rPr lang="en-GB" sz="2800" dirty="0"/>
              <a:t>tandardised sampling techniques – allows comparison</a:t>
            </a:r>
          </a:p>
          <a:p>
            <a:r>
              <a:rPr lang="en-GB" sz="2800" b="1" dirty="0">
                <a:solidFill>
                  <a:srgbClr val="C00000"/>
                </a:solidFill>
              </a:rPr>
              <a:t>S</a:t>
            </a:r>
            <a:r>
              <a:rPr lang="en-GB" sz="2800" dirty="0"/>
              <a:t>tatistically analysis</a:t>
            </a:r>
          </a:p>
        </p:txBody>
      </p:sp>
      <p:sp>
        <p:nvSpPr>
          <p:cNvPr id="4" name="TextBox 3"/>
          <p:cNvSpPr txBox="1"/>
          <p:nvPr/>
        </p:nvSpPr>
        <p:spPr>
          <a:xfrm>
            <a:off x="7340600" y="4115686"/>
            <a:ext cx="4318000" cy="1815882"/>
          </a:xfrm>
          <a:prstGeom prst="rect">
            <a:avLst/>
          </a:prstGeom>
          <a:solidFill>
            <a:srgbClr val="92D050"/>
          </a:solidFill>
        </p:spPr>
        <p:txBody>
          <a:bodyPr wrap="square" rtlCol="0">
            <a:spAutoFit/>
          </a:bodyPr>
          <a:lstStyle/>
          <a:p>
            <a:r>
              <a:rPr lang="en-GB" sz="2800" dirty="0">
                <a:solidFill>
                  <a:srgbClr val="0000CC"/>
                </a:solidFill>
              </a:rPr>
              <a:t>Design a </a:t>
            </a:r>
            <a:r>
              <a:rPr lang="en-GB" sz="2800" dirty="0" err="1">
                <a:solidFill>
                  <a:srgbClr val="0000CC"/>
                </a:solidFill>
              </a:rPr>
              <a:t>mnemomic</a:t>
            </a:r>
            <a:r>
              <a:rPr lang="en-GB" sz="2800" dirty="0">
                <a:solidFill>
                  <a:srgbClr val="0000CC"/>
                </a:solidFill>
              </a:rPr>
              <a:t> to remember these planning stages</a:t>
            </a:r>
          </a:p>
          <a:p>
            <a:r>
              <a:rPr lang="en-GB" sz="2800" dirty="0">
                <a:solidFill>
                  <a:srgbClr val="0000CC"/>
                </a:solidFill>
              </a:rPr>
              <a:t>5 mins</a:t>
            </a:r>
          </a:p>
        </p:txBody>
      </p:sp>
      <p:sp>
        <p:nvSpPr>
          <p:cNvPr id="2" name="TextBox 1">
            <a:extLst>
              <a:ext uri="{FF2B5EF4-FFF2-40B4-BE49-F238E27FC236}">
                <a16:creationId xmlns:a16="http://schemas.microsoft.com/office/drawing/2014/main" id="{33350ADF-BDB3-457D-B642-084A416DBC10}"/>
              </a:ext>
            </a:extLst>
          </p:cNvPr>
          <p:cNvSpPr txBox="1"/>
          <p:nvPr/>
        </p:nvSpPr>
        <p:spPr>
          <a:xfrm>
            <a:off x="397041" y="5005137"/>
            <a:ext cx="6100011" cy="954107"/>
          </a:xfrm>
          <a:prstGeom prst="rect">
            <a:avLst/>
          </a:prstGeom>
          <a:noFill/>
        </p:spPr>
        <p:txBody>
          <a:bodyPr wrap="square" rtlCol="0">
            <a:spAutoFit/>
          </a:bodyPr>
          <a:lstStyle/>
          <a:p>
            <a:r>
              <a:rPr lang="en-GB" sz="2800" b="1" dirty="0">
                <a:solidFill>
                  <a:srgbClr val="C00000"/>
                </a:solidFill>
              </a:rPr>
              <a:t>L</a:t>
            </a:r>
            <a:r>
              <a:rPr lang="en-GB" sz="2800" b="1" dirty="0"/>
              <a:t>azy </a:t>
            </a:r>
            <a:r>
              <a:rPr lang="en-GB" sz="2800" b="1" dirty="0">
                <a:solidFill>
                  <a:srgbClr val="C00000"/>
                </a:solidFill>
              </a:rPr>
              <a:t>T</a:t>
            </a:r>
            <a:r>
              <a:rPr lang="en-GB" sz="2800" b="1" dirty="0"/>
              <a:t>igers </a:t>
            </a:r>
            <a:r>
              <a:rPr lang="en-GB" sz="2800" b="1" dirty="0" smtClean="0">
                <a:solidFill>
                  <a:srgbClr val="C00000"/>
                </a:solidFill>
              </a:rPr>
              <a:t>C</a:t>
            </a:r>
            <a:r>
              <a:rPr lang="en-GB" sz="2800" b="1" dirty="0" smtClean="0"/>
              <a:t>an </a:t>
            </a:r>
            <a:r>
              <a:rPr lang="en-GB" sz="2800" b="1" dirty="0" smtClean="0">
                <a:solidFill>
                  <a:srgbClr val="C00000"/>
                </a:solidFill>
              </a:rPr>
              <a:t>N</a:t>
            </a:r>
            <a:r>
              <a:rPr lang="en-GB" sz="2800" b="1" dirty="0" smtClean="0"/>
              <a:t>ever </a:t>
            </a:r>
            <a:r>
              <a:rPr lang="en-GB" sz="2800" b="1" dirty="0">
                <a:solidFill>
                  <a:srgbClr val="C00000"/>
                </a:solidFill>
              </a:rPr>
              <a:t>S</a:t>
            </a:r>
            <a:r>
              <a:rPr lang="en-GB" sz="2800" b="1" dirty="0"/>
              <a:t>top </a:t>
            </a:r>
            <a:r>
              <a:rPr lang="en-GB" sz="2800" b="1" dirty="0">
                <a:solidFill>
                  <a:srgbClr val="C00000"/>
                </a:solidFill>
              </a:rPr>
              <a:t>S</a:t>
            </a:r>
            <a:r>
              <a:rPr lang="en-GB" sz="2800" b="1" dirty="0"/>
              <a:t>niffing </a:t>
            </a:r>
            <a:r>
              <a:rPr lang="en-GB" sz="2800" b="1" dirty="0">
                <a:solidFill>
                  <a:srgbClr val="C00000"/>
                </a:solidFill>
              </a:rPr>
              <a:t>S</a:t>
            </a:r>
            <a:r>
              <a:rPr lang="en-GB" sz="2800" b="1" dirty="0"/>
              <a:t>now</a:t>
            </a:r>
          </a:p>
        </p:txBody>
      </p:sp>
    </p:spTree>
    <p:extLst>
      <p:ext uri="{BB962C8B-B14F-4D97-AF65-F5344CB8AC3E}">
        <p14:creationId xmlns:p14="http://schemas.microsoft.com/office/powerpoint/2010/main" val="37159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28332"/>
          </a:xfrm>
        </p:spPr>
        <p:txBody>
          <a:bodyPr>
            <a:normAutofit/>
          </a:bodyPr>
          <a:lstStyle/>
          <a:p>
            <a:r>
              <a:rPr lang="en-GB" sz="2800" dirty="0"/>
              <a:t>Think about the following when planning</a:t>
            </a:r>
          </a:p>
        </p:txBody>
      </p:sp>
      <p:sp>
        <p:nvSpPr>
          <p:cNvPr id="3" name="Content Placeholder 2"/>
          <p:cNvSpPr>
            <a:spLocks noGrp="1"/>
          </p:cNvSpPr>
          <p:nvPr>
            <p:ph sz="half" idx="1"/>
          </p:nvPr>
        </p:nvSpPr>
        <p:spPr>
          <a:xfrm>
            <a:off x="609600" y="1462146"/>
            <a:ext cx="2247900" cy="435234"/>
          </a:xfrm>
          <a:ln>
            <a:solidFill>
              <a:schemeClr val="tx1"/>
            </a:solidFill>
          </a:ln>
        </p:spPr>
        <p:txBody>
          <a:bodyPr>
            <a:normAutofit/>
          </a:bodyPr>
          <a:lstStyle/>
          <a:p>
            <a:pPr marL="0" indent="0">
              <a:buNone/>
            </a:pPr>
            <a:r>
              <a:rPr lang="en-GB" sz="2000" b="1" dirty="0"/>
              <a:t>Sample location</a:t>
            </a:r>
          </a:p>
          <a:p>
            <a:endParaRPr lang="en-GB" sz="2000" dirty="0"/>
          </a:p>
          <a:p>
            <a:endParaRPr lang="en-GB" sz="2000" dirty="0"/>
          </a:p>
          <a:p>
            <a:endParaRPr lang="en-GB" sz="2000" dirty="0"/>
          </a:p>
        </p:txBody>
      </p:sp>
      <p:cxnSp>
        <p:nvCxnSpPr>
          <p:cNvPr id="6" name="Straight Arrow Connector 5"/>
          <p:cNvCxnSpPr>
            <a:endCxn id="21" idx="1"/>
          </p:cNvCxnSpPr>
          <p:nvPr/>
        </p:nvCxnSpPr>
        <p:spPr>
          <a:xfrm flipV="1">
            <a:off x="3040380" y="1148664"/>
            <a:ext cx="1310958" cy="355627"/>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p:cNvCxnSpPr/>
          <p:nvPr/>
        </p:nvCxnSpPr>
        <p:spPr>
          <a:xfrm>
            <a:off x="4800600" y="3697134"/>
            <a:ext cx="1947543" cy="1204132"/>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p:cNvCxnSpPr>
            <a:endCxn id="30" idx="1"/>
          </p:cNvCxnSpPr>
          <p:nvPr/>
        </p:nvCxnSpPr>
        <p:spPr>
          <a:xfrm>
            <a:off x="3040380" y="1908743"/>
            <a:ext cx="1310958" cy="234363"/>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a:endCxn id="20" idx="1"/>
          </p:cNvCxnSpPr>
          <p:nvPr/>
        </p:nvCxnSpPr>
        <p:spPr>
          <a:xfrm flipV="1">
            <a:off x="3040380" y="1648068"/>
            <a:ext cx="1310958" cy="62883"/>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a:endCxn id="28" idx="1"/>
          </p:cNvCxnSpPr>
          <p:nvPr/>
        </p:nvCxnSpPr>
        <p:spPr>
          <a:xfrm>
            <a:off x="4800600" y="3693808"/>
            <a:ext cx="1947545" cy="626806"/>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a:endCxn id="23" idx="1"/>
          </p:cNvCxnSpPr>
          <p:nvPr/>
        </p:nvCxnSpPr>
        <p:spPr>
          <a:xfrm flipV="1">
            <a:off x="4800600" y="3161660"/>
            <a:ext cx="1947545" cy="532476"/>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a:endCxn id="22" idx="1"/>
          </p:cNvCxnSpPr>
          <p:nvPr/>
        </p:nvCxnSpPr>
        <p:spPr>
          <a:xfrm flipV="1">
            <a:off x="4800600" y="2491761"/>
            <a:ext cx="1947545" cy="1192320"/>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p:nvPr/>
        </p:nvCxnSpPr>
        <p:spPr>
          <a:xfrm flipV="1">
            <a:off x="4800600" y="3680353"/>
            <a:ext cx="1947543" cy="13054"/>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a:endCxn id="25" idx="1"/>
          </p:cNvCxnSpPr>
          <p:nvPr/>
        </p:nvCxnSpPr>
        <p:spPr>
          <a:xfrm flipV="1">
            <a:off x="7843202" y="4299563"/>
            <a:ext cx="1723708" cy="9588"/>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a:endCxn id="26" idx="1"/>
          </p:cNvCxnSpPr>
          <p:nvPr/>
        </p:nvCxnSpPr>
        <p:spPr>
          <a:xfrm>
            <a:off x="7843202" y="4312938"/>
            <a:ext cx="1721803" cy="589033"/>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
        <p:nvSpPr>
          <p:cNvPr id="20" name="Content Placeholder 2"/>
          <p:cNvSpPr>
            <a:spLocks noGrp="1"/>
          </p:cNvSpPr>
          <p:nvPr>
            <p:ph sz="half" idx="1"/>
          </p:nvPr>
        </p:nvSpPr>
        <p:spPr>
          <a:xfrm>
            <a:off x="4351338" y="1438569"/>
            <a:ext cx="1442720" cy="418998"/>
          </a:xfrm>
          <a:ln>
            <a:solidFill>
              <a:schemeClr val="tx1"/>
            </a:solidFill>
          </a:ln>
        </p:spPr>
        <p:txBody>
          <a:bodyPr>
            <a:normAutofit/>
          </a:bodyPr>
          <a:lstStyle/>
          <a:p>
            <a:pPr marL="0" indent="0">
              <a:buNone/>
            </a:pPr>
            <a:r>
              <a:rPr lang="en-GB" sz="2000" dirty="0"/>
              <a:t>Systematic</a:t>
            </a:r>
          </a:p>
          <a:p>
            <a:endParaRPr lang="en-GB" sz="2000" dirty="0"/>
          </a:p>
          <a:p>
            <a:endParaRPr lang="en-GB" sz="2000" dirty="0"/>
          </a:p>
          <a:p>
            <a:endParaRPr lang="en-GB" sz="2000" dirty="0"/>
          </a:p>
        </p:txBody>
      </p:sp>
      <p:sp>
        <p:nvSpPr>
          <p:cNvPr id="21" name="Content Placeholder 2"/>
          <p:cNvSpPr>
            <a:spLocks noGrp="1"/>
          </p:cNvSpPr>
          <p:nvPr>
            <p:ph sz="half" idx="1"/>
          </p:nvPr>
        </p:nvSpPr>
        <p:spPr>
          <a:xfrm>
            <a:off x="4351338" y="934413"/>
            <a:ext cx="1214755" cy="428501"/>
          </a:xfrm>
          <a:ln>
            <a:solidFill>
              <a:schemeClr val="tx1"/>
            </a:solidFill>
          </a:ln>
        </p:spPr>
        <p:txBody>
          <a:bodyPr>
            <a:normAutofit/>
          </a:bodyPr>
          <a:lstStyle/>
          <a:p>
            <a:pPr marL="0" indent="0">
              <a:buNone/>
            </a:pPr>
            <a:r>
              <a:rPr lang="en-GB" sz="2000" dirty="0"/>
              <a:t>Random</a:t>
            </a:r>
          </a:p>
        </p:txBody>
      </p:sp>
      <p:sp>
        <p:nvSpPr>
          <p:cNvPr id="22" name="Content Placeholder 2"/>
          <p:cNvSpPr>
            <a:spLocks noGrp="1"/>
          </p:cNvSpPr>
          <p:nvPr>
            <p:ph sz="half" idx="1"/>
          </p:nvPr>
        </p:nvSpPr>
        <p:spPr>
          <a:xfrm>
            <a:off x="6748145" y="2277499"/>
            <a:ext cx="2383314" cy="428523"/>
          </a:xfrm>
          <a:ln>
            <a:solidFill>
              <a:schemeClr val="tx1"/>
            </a:solidFill>
          </a:ln>
        </p:spPr>
        <p:txBody>
          <a:bodyPr>
            <a:normAutofit/>
          </a:bodyPr>
          <a:lstStyle/>
          <a:p>
            <a:pPr marL="0" indent="0">
              <a:buNone/>
            </a:pPr>
            <a:r>
              <a:rPr lang="en-GB" sz="2000" dirty="0"/>
              <a:t>Number of samples</a:t>
            </a:r>
          </a:p>
          <a:p>
            <a:endParaRPr lang="en-GB" sz="2000" dirty="0"/>
          </a:p>
          <a:p>
            <a:endParaRPr lang="en-GB" sz="2000" dirty="0"/>
          </a:p>
          <a:p>
            <a:endParaRPr lang="en-GB" sz="2000" dirty="0"/>
          </a:p>
        </p:txBody>
      </p:sp>
      <p:sp>
        <p:nvSpPr>
          <p:cNvPr id="23" name="Content Placeholder 2"/>
          <p:cNvSpPr>
            <a:spLocks noGrp="1"/>
          </p:cNvSpPr>
          <p:nvPr>
            <p:ph sz="half" idx="1"/>
          </p:nvPr>
        </p:nvSpPr>
        <p:spPr>
          <a:xfrm>
            <a:off x="6748145" y="2936032"/>
            <a:ext cx="1607185" cy="451255"/>
          </a:xfrm>
          <a:ln>
            <a:solidFill>
              <a:schemeClr val="tx1"/>
            </a:solidFill>
          </a:ln>
        </p:spPr>
        <p:txBody>
          <a:bodyPr>
            <a:normAutofit/>
          </a:bodyPr>
          <a:lstStyle/>
          <a:p>
            <a:pPr marL="0" indent="0">
              <a:buNone/>
            </a:pPr>
            <a:r>
              <a:rPr lang="en-GB" sz="2000" dirty="0"/>
              <a:t>Sample size</a:t>
            </a:r>
          </a:p>
          <a:p>
            <a:endParaRPr lang="en-GB" sz="2000" dirty="0"/>
          </a:p>
          <a:p>
            <a:endParaRPr lang="en-GB" sz="2000" dirty="0"/>
          </a:p>
          <a:p>
            <a:endParaRPr lang="en-GB" sz="2000" dirty="0"/>
          </a:p>
        </p:txBody>
      </p:sp>
      <p:sp>
        <p:nvSpPr>
          <p:cNvPr id="24" name="Content Placeholder 2"/>
          <p:cNvSpPr>
            <a:spLocks noGrp="1"/>
          </p:cNvSpPr>
          <p:nvPr>
            <p:ph sz="half" idx="1"/>
          </p:nvPr>
        </p:nvSpPr>
        <p:spPr>
          <a:xfrm>
            <a:off x="6748144" y="3493430"/>
            <a:ext cx="3725546" cy="464784"/>
          </a:xfrm>
          <a:ln>
            <a:solidFill>
              <a:schemeClr val="tx1"/>
            </a:solidFill>
          </a:ln>
        </p:spPr>
        <p:txBody>
          <a:bodyPr>
            <a:normAutofit/>
          </a:bodyPr>
          <a:lstStyle/>
          <a:p>
            <a:pPr marL="0" indent="0">
              <a:buNone/>
            </a:pPr>
            <a:r>
              <a:rPr lang="en-GB" sz="2000" dirty="0"/>
              <a:t>Standardises sampling method</a:t>
            </a:r>
          </a:p>
        </p:txBody>
      </p:sp>
      <p:sp>
        <p:nvSpPr>
          <p:cNvPr id="25" name="Content Placeholder 2"/>
          <p:cNvSpPr>
            <a:spLocks noGrp="1"/>
          </p:cNvSpPr>
          <p:nvPr>
            <p:ph sz="half" idx="1"/>
          </p:nvPr>
        </p:nvSpPr>
        <p:spPr>
          <a:xfrm>
            <a:off x="9566910" y="4063446"/>
            <a:ext cx="2428558" cy="472233"/>
          </a:xfrm>
          <a:ln>
            <a:solidFill>
              <a:schemeClr val="tx1"/>
            </a:solidFill>
          </a:ln>
        </p:spPr>
        <p:txBody>
          <a:bodyPr>
            <a:normAutofit/>
          </a:bodyPr>
          <a:lstStyle/>
          <a:p>
            <a:pPr marL="0" indent="0">
              <a:buNone/>
            </a:pPr>
            <a:r>
              <a:rPr lang="en-GB" sz="2000" dirty="0"/>
              <a:t>All at the same time</a:t>
            </a:r>
          </a:p>
          <a:p>
            <a:endParaRPr lang="en-GB" sz="2000" dirty="0"/>
          </a:p>
          <a:p>
            <a:endParaRPr lang="en-GB" sz="2000" dirty="0"/>
          </a:p>
          <a:p>
            <a:endParaRPr lang="en-GB" sz="2000" dirty="0"/>
          </a:p>
        </p:txBody>
      </p:sp>
      <p:sp>
        <p:nvSpPr>
          <p:cNvPr id="26" name="Content Placeholder 2"/>
          <p:cNvSpPr>
            <a:spLocks noGrp="1"/>
          </p:cNvSpPr>
          <p:nvPr>
            <p:ph sz="half" idx="1"/>
          </p:nvPr>
        </p:nvSpPr>
        <p:spPr>
          <a:xfrm>
            <a:off x="9565005" y="4674899"/>
            <a:ext cx="2430463" cy="454143"/>
          </a:xfrm>
          <a:ln>
            <a:solidFill>
              <a:schemeClr val="tx1"/>
            </a:solidFill>
          </a:ln>
        </p:spPr>
        <p:txBody>
          <a:bodyPr>
            <a:normAutofit/>
          </a:bodyPr>
          <a:lstStyle/>
          <a:p>
            <a:pPr marL="0" indent="0">
              <a:buNone/>
            </a:pPr>
            <a:r>
              <a:rPr lang="en-GB" sz="2000" dirty="0"/>
              <a:t>Range of occasions</a:t>
            </a:r>
          </a:p>
          <a:p>
            <a:endParaRPr lang="en-GB" sz="2000" dirty="0"/>
          </a:p>
          <a:p>
            <a:endParaRPr lang="en-GB" sz="2000" dirty="0"/>
          </a:p>
        </p:txBody>
      </p:sp>
      <p:sp>
        <p:nvSpPr>
          <p:cNvPr id="27" name="Content Placeholder 2"/>
          <p:cNvSpPr>
            <a:spLocks noGrp="1"/>
          </p:cNvSpPr>
          <p:nvPr>
            <p:ph sz="half" idx="1"/>
          </p:nvPr>
        </p:nvSpPr>
        <p:spPr>
          <a:xfrm>
            <a:off x="2132965" y="3562964"/>
            <a:ext cx="2667635" cy="452400"/>
          </a:xfrm>
          <a:ln>
            <a:solidFill>
              <a:schemeClr val="tx1"/>
            </a:solidFill>
          </a:ln>
        </p:spPr>
        <p:txBody>
          <a:bodyPr>
            <a:normAutofit/>
          </a:bodyPr>
          <a:lstStyle/>
          <a:p>
            <a:pPr marL="0" indent="0">
              <a:buNone/>
            </a:pPr>
            <a:r>
              <a:rPr lang="en-GB" sz="2000" b="1" dirty="0"/>
              <a:t>Representative data</a:t>
            </a:r>
          </a:p>
          <a:p>
            <a:endParaRPr lang="en-GB" sz="2000" dirty="0"/>
          </a:p>
          <a:p>
            <a:endParaRPr lang="en-GB" sz="2000" dirty="0"/>
          </a:p>
          <a:p>
            <a:endParaRPr lang="en-GB" sz="2000" dirty="0"/>
          </a:p>
        </p:txBody>
      </p:sp>
      <p:sp>
        <p:nvSpPr>
          <p:cNvPr id="28" name="Content Placeholder 2"/>
          <p:cNvSpPr>
            <a:spLocks noGrp="1"/>
          </p:cNvSpPr>
          <p:nvPr>
            <p:ph sz="half" idx="1"/>
          </p:nvPr>
        </p:nvSpPr>
        <p:spPr>
          <a:xfrm>
            <a:off x="6748145" y="4105549"/>
            <a:ext cx="978535" cy="430130"/>
          </a:xfrm>
          <a:ln>
            <a:solidFill>
              <a:schemeClr val="tx1"/>
            </a:solidFill>
          </a:ln>
        </p:spPr>
        <p:txBody>
          <a:bodyPr>
            <a:normAutofit/>
          </a:bodyPr>
          <a:lstStyle/>
          <a:p>
            <a:pPr marL="0" indent="0">
              <a:buNone/>
            </a:pPr>
            <a:r>
              <a:rPr lang="en-GB" sz="2000" dirty="0"/>
              <a:t>Timing</a:t>
            </a:r>
          </a:p>
          <a:p>
            <a:endParaRPr lang="en-GB" sz="2000" dirty="0"/>
          </a:p>
          <a:p>
            <a:endParaRPr lang="en-GB" sz="2000" dirty="0"/>
          </a:p>
          <a:p>
            <a:endParaRPr lang="en-GB" sz="2000" dirty="0"/>
          </a:p>
        </p:txBody>
      </p:sp>
      <p:sp>
        <p:nvSpPr>
          <p:cNvPr id="29" name="Content Placeholder 2"/>
          <p:cNvSpPr>
            <a:spLocks noGrp="1"/>
          </p:cNvSpPr>
          <p:nvPr>
            <p:ph sz="half" idx="1"/>
          </p:nvPr>
        </p:nvSpPr>
        <p:spPr>
          <a:xfrm>
            <a:off x="6748144" y="4833817"/>
            <a:ext cx="2190116" cy="590450"/>
          </a:xfrm>
          <a:ln>
            <a:solidFill>
              <a:schemeClr val="tx1"/>
            </a:solidFill>
          </a:ln>
        </p:spPr>
        <p:txBody>
          <a:bodyPr>
            <a:normAutofit fontScale="92500" lnSpcReduction="20000"/>
          </a:bodyPr>
          <a:lstStyle/>
          <a:p>
            <a:pPr marL="0" indent="0">
              <a:buNone/>
            </a:pPr>
            <a:r>
              <a:rPr lang="en-GB" sz="2000" dirty="0"/>
              <a:t>Use of preliminary studies</a:t>
            </a:r>
          </a:p>
        </p:txBody>
      </p:sp>
      <p:sp>
        <p:nvSpPr>
          <p:cNvPr id="30" name="Content Placeholder 2"/>
          <p:cNvSpPr>
            <a:spLocks noGrp="1"/>
          </p:cNvSpPr>
          <p:nvPr>
            <p:ph sz="half" idx="1"/>
          </p:nvPr>
        </p:nvSpPr>
        <p:spPr>
          <a:xfrm>
            <a:off x="4351338" y="1930377"/>
            <a:ext cx="1201420" cy="425457"/>
          </a:xfrm>
          <a:ln>
            <a:solidFill>
              <a:schemeClr val="tx1"/>
            </a:solidFill>
          </a:ln>
        </p:spPr>
        <p:txBody>
          <a:bodyPr>
            <a:normAutofit/>
          </a:bodyPr>
          <a:lstStyle/>
          <a:p>
            <a:pPr marL="0" indent="0">
              <a:buNone/>
            </a:pPr>
            <a:r>
              <a:rPr lang="en-GB" sz="2000" dirty="0"/>
              <a:t>Stratified</a:t>
            </a:r>
          </a:p>
          <a:p>
            <a:endParaRPr lang="en-GB" sz="2000" dirty="0"/>
          </a:p>
          <a:p>
            <a:endParaRPr lang="en-GB" sz="2000" dirty="0"/>
          </a:p>
          <a:p>
            <a:endParaRPr lang="en-GB" sz="2000" dirty="0"/>
          </a:p>
        </p:txBody>
      </p:sp>
    </p:spTree>
    <p:extLst>
      <p:ext uri="{BB962C8B-B14F-4D97-AF65-F5344CB8AC3E}">
        <p14:creationId xmlns:p14="http://schemas.microsoft.com/office/powerpoint/2010/main" val="140757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bg/>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bg/>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bg/>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bg/>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P spid="21" grpId="0" uiExpand="1" build="p" animBg="1"/>
      <p:bldP spid="22" grpId="0" build="p" animBg="1"/>
      <p:bldP spid="23" grpId="0" build="p" animBg="1"/>
      <p:bldP spid="24" grpId="0" build="p" animBg="1"/>
      <p:bldP spid="25" grpId="0" build="p" animBg="1"/>
      <p:bldP spid="26" grpId="0" build="p" animBg="1"/>
      <p:bldP spid="28" grpId="0" build="p" animBg="1"/>
      <p:bldP spid="29" grpId="0" build="p" animBg="1"/>
      <p:bldP spid="30"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25694"/>
          </a:xfrm>
        </p:spPr>
        <p:txBody>
          <a:bodyPr>
            <a:normAutofit fontScale="90000"/>
          </a:bodyPr>
          <a:lstStyle/>
          <a:p>
            <a:r>
              <a:rPr lang="en-GB" dirty="0"/>
              <a:t>Investigating populations</a:t>
            </a:r>
          </a:p>
        </p:txBody>
      </p:sp>
      <p:sp>
        <p:nvSpPr>
          <p:cNvPr id="3" name="Content Placeholder 2"/>
          <p:cNvSpPr>
            <a:spLocks noGrp="1"/>
          </p:cNvSpPr>
          <p:nvPr>
            <p:ph idx="1"/>
          </p:nvPr>
        </p:nvSpPr>
        <p:spPr>
          <a:xfrm>
            <a:off x="609600" y="1005841"/>
            <a:ext cx="10972800" cy="5600699"/>
          </a:xfrm>
        </p:spPr>
        <p:txBody>
          <a:bodyPr>
            <a:normAutofit fontScale="62500" lnSpcReduction="20000"/>
          </a:bodyPr>
          <a:lstStyle/>
          <a:p>
            <a:pPr marL="0" indent="0">
              <a:buNone/>
            </a:pPr>
            <a:r>
              <a:rPr lang="en-GB" dirty="0"/>
              <a:t>Environmental scientists need to know population sizes (i.e. counting numbers of individuals from samples) to:</a:t>
            </a:r>
          </a:p>
          <a:p>
            <a:r>
              <a:rPr lang="en-GB" dirty="0"/>
              <a:t>Study the dynamics of a population</a:t>
            </a:r>
          </a:p>
          <a:p>
            <a:r>
              <a:rPr lang="en-GB" dirty="0"/>
              <a:t>Look at the distribution of the members of a population to see if they are influenced by a biotic or an abiotic factors</a:t>
            </a:r>
          </a:p>
          <a:p>
            <a:r>
              <a:rPr lang="en-GB" dirty="0"/>
              <a:t>Impact assessments (measuring effects of disturbance from changes in ecosystems)</a:t>
            </a:r>
          </a:p>
          <a:p>
            <a:r>
              <a:rPr lang="en-GB" dirty="0"/>
              <a:t>Restoration ecology (restoring ecological systems that have been damaged)</a:t>
            </a:r>
          </a:p>
          <a:p>
            <a:r>
              <a:rPr lang="en-GB" dirty="0"/>
              <a:t>Set harvest limits on commercial and game species (e.g. fish, deer, etc.)</a:t>
            </a:r>
          </a:p>
          <a:p>
            <a:r>
              <a:rPr lang="en-GB" dirty="0"/>
              <a:t>Controlling pest populations</a:t>
            </a:r>
          </a:p>
          <a:p>
            <a:pPr marL="0" indent="0">
              <a:buNone/>
            </a:pPr>
            <a:endParaRPr lang="en-GB" dirty="0"/>
          </a:p>
          <a:p>
            <a:pPr marL="0" indent="0">
              <a:buNone/>
            </a:pPr>
            <a:r>
              <a:rPr lang="en-GB" b="1" dirty="0"/>
              <a:t>DIFFICULTIES </a:t>
            </a:r>
            <a:r>
              <a:rPr lang="en-GB" dirty="0"/>
              <a:t> </a:t>
            </a:r>
          </a:p>
          <a:p>
            <a:pPr marL="0" indent="0">
              <a:buNone/>
            </a:pPr>
            <a:r>
              <a:rPr lang="en-GB" dirty="0"/>
              <a:t>It can be difficult or simply not possible to count all of the individuals in the target area. </a:t>
            </a:r>
          </a:p>
          <a:p>
            <a:pPr marL="0" indent="0">
              <a:buNone/>
            </a:pPr>
            <a:endParaRPr lang="en-GB" dirty="0"/>
          </a:p>
          <a:p>
            <a:pPr marL="0" indent="0">
              <a:buNone/>
            </a:pPr>
            <a:r>
              <a:rPr lang="en-GB" b="1" dirty="0"/>
              <a:t>SOLUTIONS</a:t>
            </a:r>
          </a:p>
          <a:p>
            <a:pPr marL="0" indent="0">
              <a:buNone/>
            </a:pPr>
            <a:r>
              <a:rPr lang="en-GB" dirty="0"/>
              <a:t>Need to estimate population size using some form of sampling technique.  </a:t>
            </a:r>
          </a:p>
          <a:p>
            <a:pPr marL="0" indent="0">
              <a:buNone/>
            </a:pPr>
            <a:r>
              <a:rPr lang="en-GB" dirty="0"/>
              <a:t>There are numerous types of sampling techniques.  Some are designed for specific types of organisms (e.g. non-mobile vs. mobile animals).  </a:t>
            </a:r>
          </a:p>
        </p:txBody>
      </p:sp>
    </p:spTree>
    <p:extLst>
      <p:ext uri="{BB962C8B-B14F-4D97-AF65-F5344CB8AC3E}">
        <p14:creationId xmlns:p14="http://schemas.microsoft.com/office/powerpoint/2010/main" val="77616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3641-A84B-47BC-90C2-610BFDB5666E}"/>
              </a:ext>
            </a:extLst>
          </p:cNvPr>
          <p:cNvSpPr>
            <a:spLocks noGrp="1"/>
          </p:cNvSpPr>
          <p:nvPr>
            <p:ph type="title"/>
          </p:nvPr>
        </p:nvSpPr>
        <p:spPr/>
        <p:txBody>
          <a:bodyPr/>
          <a:lstStyle/>
          <a:p>
            <a:r>
              <a:rPr lang="en-GB" dirty="0"/>
              <a:t>Preliminary Studies</a:t>
            </a:r>
          </a:p>
        </p:txBody>
      </p:sp>
      <p:sp>
        <p:nvSpPr>
          <p:cNvPr id="3" name="Content Placeholder 2">
            <a:extLst>
              <a:ext uri="{FF2B5EF4-FFF2-40B4-BE49-F238E27FC236}">
                <a16:creationId xmlns:a16="http://schemas.microsoft.com/office/drawing/2014/main" id="{A71B4C90-DFCD-47A7-BCFA-92A7D48EC635}"/>
              </a:ext>
            </a:extLst>
          </p:cNvPr>
          <p:cNvSpPr>
            <a:spLocks noGrp="1"/>
          </p:cNvSpPr>
          <p:nvPr>
            <p:ph idx="1"/>
          </p:nvPr>
        </p:nvSpPr>
        <p:spPr/>
        <p:txBody>
          <a:bodyPr>
            <a:normAutofit lnSpcReduction="10000"/>
          </a:bodyPr>
          <a:lstStyle/>
          <a:p>
            <a:r>
              <a:rPr lang="en-GB" dirty="0"/>
              <a:t>Once a hypothesis has been decided and an experiment designed a preliminary study is used to test the reliability of the methods chosen.</a:t>
            </a:r>
          </a:p>
          <a:p>
            <a:r>
              <a:rPr lang="en-GB" dirty="0"/>
              <a:t>Investigations can be time consuming and expensive so preliminary experiments can give an idea whether or not the entire experiment is worth performing. </a:t>
            </a:r>
          </a:p>
          <a:p>
            <a:r>
              <a:rPr lang="en-GB" dirty="0"/>
              <a:t>It will give information about the success of the sampling techniques chosen plus the size and number of samples to be taken in order to get valid results. </a:t>
            </a:r>
          </a:p>
        </p:txBody>
      </p:sp>
    </p:spTree>
    <p:extLst>
      <p:ext uri="{BB962C8B-B14F-4D97-AF65-F5344CB8AC3E}">
        <p14:creationId xmlns:p14="http://schemas.microsoft.com/office/powerpoint/2010/main" val="41755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3778"/>
          </a:xfrm>
        </p:spPr>
        <p:txBody>
          <a:bodyPr>
            <a:normAutofit fontScale="90000"/>
          </a:bodyPr>
          <a:lstStyle/>
          <a:p>
            <a:r>
              <a:rPr lang="en-GB" dirty="0"/>
              <a:t>Sampling</a:t>
            </a:r>
          </a:p>
        </p:txBody>
      </p:sp>
      <p:sp>
        <p:nvSpPr>
          <p:cNvPr id="3" name="Content Placeholder 2"/>
          <p:cNvSpPr>
            <a:spLocks noGrp="1"/>
          </p:cNvSpPr>
          <p:nvPr>
            <p:ph idx="1"/>
          </p:nvPr>
        </p:nvSpPr>
        <p:spPr>
          <a:xfrm>
            <a:off x="609600" y="858417"/>
            <a:ext cx="10972800" cy="5574282"/>
          </a:xfrm>
        </p:spPr>
        <p:txBody>
          <a:bodyPr>
            <a:normAutofit fontScale="92500" lnSpcReduction="20000"/>
          </a:bodyPr>
          <a:lstStyle/>
          <a:p>
            <a:pPr marL="0" indent="0">
              <a:buNone/>
            </a:pPr>
            <a:r>
              <a:rPr lang="en-GB" sz="2200" dirty="0"/>
              <a:t>The object is to collect as many randomly selected samples as possible (so as to increase the proportion of the total population sampled) within a sensible time frame.  </a:t>
            </a:r>
          </a:p>
          <a:p>
            <a:pPr marL="0" indent="0">
              <a:buNone/>
            </a:pPr>
            <a:endParaRPr lang="en-GB" sz="2200" dirty="0"/>
          </a:p>
          <a:p>
            <a:pPr marL="0" indent="0">
              <a:buNone/>
            </a:pPr>
            <a:r>
              <a:rPr lang="en-GB" sz="2200" dirty="0"/>
              <a:t>The accuracy and reliability of an estimate increases with the number of samples taken.  This is because the number of individuals found in any given sample will vary from the number found in other samples. By collecting numerous samples, the effect of these variations can be averaged out.  </a:t>
            </a:r>
          </a:p>
          <a:p>
            <a:pPr marL="0" indent="0">
              <a:buNone/>
            </a:pPr>
            <a:endParaRPr lang="en-GB" sz="2200" dirty="0"/>
          </a:p>
          <a:p>
            <a:pPr marL="0" indent="0">
              <a:buNone/>
            </a:pPr>
            <a:r>
              <a:rPr lang="en-GB" sz="2200" dirty="0"/>
              <a:t>Sampling should be done to </a:t>
            </a:r>
            <a:r>
              <a:rPr lang="en-GB" sz="2200" b="1" dirty="0">
                <a:solidFill>
                  <a:srgbClr val="FF0000"/>
                </a:solidFill>
              </a:rPr>
              <a:t>avoid biasing </a:t>
            </a:r>
            <a:r>
              <a:rPr lang="en-GB" sz="2200" dirty="0"/>
              <a:t>the data.  Bias can be caused by deliberate selection of locations for convenience or to support or dismiss a hypothesis. Such biases can cause the population size to be either over estimated or under estimated, and can lead to erroneous estimates of population size.  </a:t>
            </a:r>
          </a:p>
          <a:p>
            <a:pPr marL="0" indent="0">
              <a:buNone/>
            </a:pPr>
            <a:endParaRPr lang="en-GB" sz="2200" dirty="0"/>
          </a:p>
          <a:p>
            <a:pPr marL="0" indent="0">
              <a:buNone/>
            </a:pPr>
            <a:r>
              <a:rPr lang="en-GB" sz="2200" dirty="0"/>
              <a:t>To avoid bias, sampling is:</a:t>
            </a:r>
          </a:p>
          <a:p>
            <a:pPr marL="1257300" lvl="2" indent="-342900">
              <a:buFont typeface="+mj-lt"/>
              <a:buAutoNum type="arabicPeriod"/>
            </a:pPr>
            <a:r>
              <a:rPr lang="en-GB" dirty="0">
                <a:solidFill>
                  <a:srgbClr val="FF0000"/>
                </a:solidFill>
              </a:rPr>
              <a:t>Random sampling</a:t>
            </a:r>
          </a:p>
          <a:p>
            <a:pPr marL="1257300" lvl="2" indent="-342900">
              <a:buFont typeface="+mj-lt"/>
              <a:buAutoNum type="arabicPeriod"/>
            </a:pPr>
            <a:r>
              <a:rPr lang="en-GB" dirty="0">
                <a:solidFill>
                  <a:srgbClr val="FF0000"/>
                </a:solidFill>
              </a:rPr>
              <a:t>Systematic sampling</a:t>
            </a:r>
          </a:p>
          <a:p>
            <a:pPr marL="1257300" lvl="2" indent="-342900">
              <a:buFont typeface="+mj-lt"/>
              <a:buAutoNum type="arabicPeriod"/>
            </a:pPr>
            <a:r>
              <a:rPr lang="en-GB" dirty="0">
                <a:solidFill>
                  <a:srgbClr val="FF0000"/>
                </a:solidFill>
              </a:rPr>
              <a:t>Stratified sampling (not on your specification)</a:t>
            </a:r>
          </a:p>
          <a:p>
            <a:pPr marL="0" indent="0">
              <a:buNone/>
            </a:pPr>
            <a:r>
              <a:rPr lang="en-GB" sz="2000" dirty="0"/>
              <a:t>		</a:t>
            </a:r>
          </a:p>
          <a:p>
            <a:endParaRPr lang="en-GB" dirty="0"/>
          </a:p>
          <a:p>
            <a:endParaRPr lang="en-GB" dirty="0"/>
          </a:p>
        </p:txBody>
      </p:sp>
    </p:spTree>
    <p:extLst>
      <p:ext uri="{BB962C8B-B14F-4D97-AF65-F5344CB8AC3E}">
        <p14:creationId xmlns:p14="http://schemas.microsoft.com/office/powerpoint/2010/main" val="39631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885"/>
            <a:ext cx="10972800" cy="524148"/>
          </a:xfrm>
        </p:spPr>
        <p:txBody>
          <a:bodyPr>
            <a:normAutofit fontScale="90000"/>
          </a:bodyPr>
          <a:lstStyle/>
          <a:p>
            <a:r>
              <a:rPr lang="en-GB" dirty="0"/>
              <a:t>Sample location - Random Sampling</a:t>
            </a:r>
          </a:p>
        </p:txBody>
      </p:sp>
      <p:sp>
        <p:nvSpPr>
          <p:cNvPr id="3" name="Content Placeholder 2"/>
          <p:cNvSpPr>
            <a:spLocks noGrp="1"/>
          </p:cNvSpPr>
          <p:nvPr>
            <p:ph idx="1"/>
          </p:nvPr>
        </p:nvSpPr>
        <p:spPr>
          <a:xfrm>
            <a:off x="367439" y="644636"/>
            <a:ext cx="10972800" cy="857573"/>
          </a:xfrm>
        </p:spPr>
        <p:txBody>
          <a:bodyPr>
            <a:normAutofit/>
          </a:bodyPr>
          <a:lstStyle/>
          <a:p>
            <a:r>
              <a:rPr lang="en-GB" sz="2000" dirty="0"/>
              <a:t>The principal assumptions of this technique are that samples taken are representative of the population as a whole.  </a:t>
            </a:r>
            <a:endParaRPr lang="en-GB" sz="2400" dirty="0"/>
          </a:p>
          <a:p>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8239545" y="1166949"/>
            <a:ext cx="3810000" cy="2457450"/>
          </a:xfrm>
          <a:prstGeom prst="rect">
            <a:avLst/>
          </a:prstGeom>
        </p:spPr>
      </p:pic>
      <p:sp>
        <p:nvSpPr>
          <p:cNvPr id="6" name="TextBox 5"/>
          <p:cNvSpPr txBox="1"/>
          <p:nvPr/>
        </p:nvSpPr>
        <p:spPr>
          <a:xfrm>
            <a:off x="367439" y="1573812"/>
            <a:ext cx="7627033" cy="3785652"/>
          </a:xfrm>
          <a:prstGeom prst="rect">
            <a:avLst/>
          </a:prstGeom>
          <a:noFill/>
        </p:spPr>
        <p:txBody>
          <a:bodyPr wrap="square" rtlCol="0">
            <a:spAutoFit/>
          </a:bodyPr>
          <a:lstStyle/>
          <a:p>
            <a:r>
              <a:rPr lang="en-GB" sz="2000" b="1" dirty="0">
                <a:solidFill>
                  <a:srgbClr val="0000CC"/>
                </a:solidFill>
                <a:latin typeface="Arial" panose="020B0604020202020204" pitchFamily="34" charset="0"/>
                <a:cs typeface="Arial" panose="020B0604020202020204" pitchFamily="34" charset="0"/>
              </a:rPr>
              <a:t>Method</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Lay out 2 long tapes at right angles in the study area</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Obtain a series of coordinates by using randomly generated numbers taken from a table or computer</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Place a quadrat at the intersection of each pair of coordinates and the number of individuals of the target species is then counted in each of the chosen quadrats. </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Different ‘axes’ made with tapes may be done in different areas to collect more samples</a:t>
            </a:r>
          </a:p>
          <a:p>
            <a:pPr marL="457200" indent="-457200">
              <a:buFont typeface="+mj-lt"/>
              <a:buAutoNum type="arabicPeriod"/>
            </a:pPr>
            <a:r>
              <a:rPr lang="en-GB" sz="2000" dirty="0">
                <a:solidFill>
                  <a:srgbClr val="0000CC"/>
                </a:solidFill>
                <a:latin typeface="Arial" panose="020B0604020202020204" pitchFamily="34" charset="0"/>
                <a:cs typeface="Arial" panose="020B0604020202020204" pitchFamily="34" charset="0"/>
              </a:rPr>
              <a:t>If the sample area is an irregular shape then numbers can be allocated and then chosen at random with a random number generator</a:t>
            </a:r>
          </a:p>
        </p:txBody>
      </p:sp>
      <p:pic>
        <p:nvPicPr>
          <p:cNvPr id="4" name="Picture 3">
            <a:extLst>
              <a:ext uri="{FF2B5EF4-FFF2-40B4-BE49-F238E27FC236}">
                <a16:creationId xmlns:a16="http://schemas.microsoft.com/office/drawing/2014/main" id="{AA0BC95F-2ABA-4980-8C94-97F53D83D859}"/>
              </a:ext>
            </a:extLst>
          </p:cNvPr>
          <p:cNvPicPr>
            <a:picLocks noChangeAspect="1"/>
          </p:cNvPicPr>
          <p:nvPr/>
        </p:nvPicPr>
        <p:blipFill>
          <a:blip r:embed="rId3"/>
          <a:stretch>
            <a:fillRect/>
          </a:stretch>
        </p:blipFill>
        <p:spPr>
          <a:xfrm>
            <a:off x="8905875" y="3873083"/>
            <a:ext cx="2676525" cy="2590800"/>
          </a:xfrm>
          <a:prstGeom prst="rect">
            <a:avLst/>
          </a:prstGeom>
        </p:spPr>
      </p:pic>
      <p:sp>
        <p:nvSpPr>
          <p:cNvPr id="7" name="Rectangle 6">
            <a:extLst>
              <a:ext uri="{FF2B5EF4-FFF2-40B4-BE49-F238E27FC236}">
                <a16:creationId xmlns:a16="http://schemas.microsoft.com/office/drawing/2014/main" id="{D2E4C498-089F-4EB1-AB36-07D38B3AD58A}"/>
              </a:ext>
            </a:extLst>
          </p:cNvPr>
          <p:cNvSpPr/>
          <p:nvPr/>
        </p:nvSpPr>
        <p:spPr>
          <a:xfrm>
            <a:off x="367439" y="5812343"/>
            <a:ext cx="11551376" cy="584775"/>
          </a:xfrm>
          <a:prstGeom prst="rect">
            <a:avLst/>
          </a:prstGeom>
        </p:spPr>
        <p:txBody>
          <a:bodyPr wrap="square">
            <a:spAutoFit/>
          </a:bodyPr>
          <a:lstStyle/>
          <a:p>
            <a:r>
              <a:rPr lang="en-GB" sz="2400" b="1" dirty="0">
                <a:solidFill>
                  <a:srgbClr val="FF0000"/>
                </a:solidFill>
              </a:rPr>
              <a:t>Random sampling with a frame quadrat video</a:t>
            </a:r>
          </a:p>
          <a:p>
            <a:r>
              <a:rPr lang="en-GB" sz="800" dirty="0">
                <a:hlinkClick r:id="rId4"/>
              </a:rPr>
              <a:t>http://www.bing.com/videos/search?q=using+quadrats&amp;&amp;view=detail&amp;mid=45D8E03FDC5EF69EC1E545D8E03FDC5EF69EC1E5&amp;FORM=VRDGAR</a:t>
            </a:r>
            <a:endParaRPr lang="en-GB" sz="800" dirty="0"/>
          </a:p>
        </p:txBody>
      </p:sp>
    </p:spTree>
    <p:extLst>
      <p:ext uri="{BB962C8B-B14F-4D97-AF65-F5344CB8AC3E}">
        <p14:creationId xmlns:p14="http://schemas.microsoft.com/office/powerpoint/2010/main" val="32924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65" y="0"/>
            <a:ext cx="10972800" cy="752304"/>
          </a:xfrm>
        </p:spPr>
        <p:txBody>
          <a:bodyPr>
            <a:normAutofit fontScale="90000"/>
          </a:bodyPr>
          <a:lstStyle/>
          <a:p>
            <a:r>
              <a:rPr lang="en-GB" dirty="0"/>
              <a:t>Sample location - Systematic sampling</a:t>
            </a:r>
          </a:p>
        </p:txBody>
      </p:sp>
      <p:sp>
        <p:nvSpPr>
          <p:cNvPr id="3" name="Content Placeholder 2"/>
          <p:cNvSpPr>
            <a:spLocks noGrp="1"/>
          </p:cNvSpPr>
          <p:nvPr>
            <p:ph idx="1"/>
          </p:nvPr>
        </p:nvSpPr>
        <p:spPr>
          <a:xfrm>
            <a:off x="310783" y="675663"/>
            <a:ext cx="8897220" cy="4525963"/>
          </a:xfrm>
        </p:spPr>
        <p:txBody>
          <a:bodyPr>
            <a:normAutofit/>
          </a:bodyPr>
          <a:lstStyle/>
          <a:p>
            <a:pPr marL="0" indent="0">
              <a:buNone/>
            </a:pPr>
            <a:r>
              <a:rPr lang="en-GB" sz="2000" dirty="0"/>
              <a:t>To investigate changes in habitats (where there is an environmental gradient) or along lines of succession (sand dunes, rocky shores) systemic sampling is more appropriate.  </a:t>
            </a:r>
          </a:p>
          <a:p>
            <a:pPr marL="0" indent="0">
              <a:buNone/>
            </a:pPr>
            <a:endParaRPr lang="en-GB" sz="2000" dirty="0"/>
          </a:p>
          <a:p>
            <a:pPr marL="0" indent="0">
              <a:buNone/>
            </a:pPr>
            <a:r>
              <a:rPr lang="en-GB" sz="2000" dirty="0"/>
              <a:t>Transects are used:</a:t>
            </a:r>
          </a:p>
          <a:p>
            <a:pPr marL="0" indent="0">
              <a:buNone/>
            </a:pPr>
            <a:r>
              <a:rPr lang="en-GB" sz="2000" b="1" dirty="0"/>
              <a:t>Line transect </a:t>
            </a:r>
            <a:r>
              <a:rPr lang="en-GB" sz="2000" dirty="0"/>
              <a:t>- records all of the species which actually touch the rope or tape stretched across the habitat.  A lot of organisms could be missed out = less representative.</a:t>
            </a:r>
          </a:p>
          <a:p>
            <a:pPr marL="0" indent="0">
              <a:buNone/>
            </a:pPr>
            <a:r>
              <a:rPr lang="en-GB" sz="2000" b="1" dirty="0"/>
              <a:t>Belt transect </a:t>
            </a:r>
            <a:r>
              <a:rPr lang="en-GB" sz="2000" dirty="0"/>
              <a:t>– a frame quadrat is laid down along a straight line and species recorded in the transect</a:t>
            </a:r>
          </a:p>
          <a:p>
            <a:pPr marL="0" indent="0">
              <a:buNone/>
            </a:pPr>
            <a:r>
              <a:rPr lang="en-GB" sz="2000" b="1" dirty="0"/>
              <a:t>Interrupted belt transect </a:t>
            </a:r>
            <a:r>
              <a:rPr lang="en-GB" sz="2000" dirty="0"/>
              <a:t>- records all those species present in a number of quadrats places at fixed points along a line stretched across the habitat. </a:t>
            </a:r>
          </a:p>
          <a:p>
            <a:endParaRPr lang="en-GB" dirty="0"/>
          </a:p>
        </p:txBody>
      </p:sp>
      <p:pic>
        <p:nvPicPr>
          <p:cNvPr id="5" name="Picture 4"/>
          <p:cNvPicPr>
            <a:picLocks noChangeAspect="1"/>
          </p:cNvPicPr>
          <p:nvPr/>
        </p:nvPicPr>
        <p:blipFill rotWithShape="1">
          <a:blip r:embed="rId2"/>
          <a:srcRect t="51873"/>
          <a:stretch/>
        </p:blipFill>
        <p:spPr>
          <a:xfrm>
            <a:off x="210316" y="4844954"/>
            <a:ext cx="6071573" cy="1890215"/>
          </a:xfrm>
          <a:prstGeom prst="rect">
            <a:avLst/>
          </a:prstGeom>
        </p:spPr>
      </p:pic>
      <p:sp>
        <p:nvSpPr>
          <p:cNvPr id="6" name="Rectangle 5"/>
          <p:cNvSpPr/>
          <p:nvPr/>
        </p:nvSpPr>
        <p:spPr>
          <a:xfrm>
            <a:off x="6627102" y="5323291"/>
            <a:ext cx="5354581" cy="1077218"/>
          </a:xfrm>
          <a:prstGeom prst="rect">
            <a:avLst/>
          </a:prstGeom>
        </p:spPr>
        <p:txBody>
          <a:bodyPr wrap="square">
            <a:spAutoFit/>
          </a:bodyPr>
          <a:lstStyle/>
          <a:p>
            <a:r>
              <a:rPr lang="en-GB" sz="2800" b="1" dirty="0">
                <a:solidFill>
                  <a:srgbClr val="FF0000"/>
                </a:solidFill>
              </a:rPr>
              <a:t>Line transect video</a:t>
            </a:r>
          </a:p>
          <a:p>
            <a:r>
              <a:rPr lang="en-GB" sz="900" dirty="0">
                <a:hlinkClick r:id="rId3"/>
              </a:rPr>
              <a:t>http://www.bing.com/videos/search?q=using+quadrats&amp;&amp;view=detail&amp;mid=48C6E5A75A89FB9823BB48C6E5A75A89FB9823BB&amp;FORM=VRDGAR</a:t>
            </a:r>
            <a:endParaRPr lang="en-GB" sz="1200" dirty="0"/>
          </a:p>
          <a:p>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2140" y="1094213"/>
            <a:ext cx="2305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502139" y="704957"/>
            <a:ext cx="2453299" cy="369332"/>
          </a:xfrm>
          <a:prstGeom prst="rect">
            <a:avLst/>
          </a:prstGeom>
          <a:noFill/>
        </p:spPr>
        <p:txBody>
          <a:bodyPr wrap="square" rtlCol="0">
            <a:spAutoFit/>
          </a:bodyPr>
          <a:lstStyle/>
          <a:p>
            <a:r>
              <a:rPr lang="en-GB" dirty="0"/>
              <a:t>Line Transects</a:t>
            </a:r>
          </a:p>
        </p:txBody>
      </p:sp>
      <p:sp>
        <p:nvSpPr>
          <p:cNvPr id="8" name="TextBox 7"/>
          <p:cNvSpPr txBox="1"/>
          <p:nvPr/>
        </p:nvSpPr>
        <p:spPr>
          <a:xfrm>
            <a:off x="9502140" y="4904213"/>
            <a:ext cx="2453299" cy="369332"/>
          </a:xfrm>
          <a:prstGeom prst="rect">
            <a:avLst/>
          </a:prstGeom>
          <a:noFill/>
        </p:spPr>
        <p:txBody>
          <a:bodyPr wrap="square" rtlCol="0">
            <a:spAutoFit/>
          </a:bodyPr>
          <a:lstStyle/>
          <a:p>
            <a:r>
              <a:rPr lang="en-GB" dirty="0"/>
              <a:t>Belt Transects</a:t>
            </a:r>
          </a:p>
        </p:txBody>
      </p:sp>
    </p:spTree>
    <p:extLst>
      <p:ext uri="{BB962C8B-B14F-4D97-AF65-F5344CB8AC3E}">
        <p14:creationId xmlns:p14="http://schemas.microsoft.com/office/powerpoint/2010/main" val="271816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EEE16-2B87-41C3-B85A-5EAD228C1473}"/>
              </a:ext>
            </a:extLst>
          </p:cNvPr>
          <p:cNvSpPr>
            <a:spLocks noGrp="1"/>
          </p:cNvSpPr>
          <p:nvPr>
            <p:ph type="title"/>
          </p:nvPr>
        </p:nvSpPr>
        <p:spPr>
          <a:xfrm>
            <a:off x="609600" y="274638"/>
            <a:ext cx="6790660" cy="1143000"/>
          </a:xfrm>
        </p:spPr>
        <p:txBody>
          <a:bodyPr>
            <a:normAutofit fontScale="90000"/>
          </a:bodyPr>
          <a:lstStyle/>
          <a:p>
            <a:r>
              <a:rPr lang="en-GB" dirty="0"/>
              <a:t>Interrupted belt transect intervals</a:t>
            </a:r>
          </a:p>
        </p:txBody>
      </p:sp>
      <p:sp>
        <p:nvSpPr>
          <p:cNvPr id="3" name="Content Placeholder 2">
            <a:extLst>
              <a:ext uri="{FF2B5EF4-FFF2-40B4-BE49-F238E27FC236}">
                <a16:creationId xmlns:a16="http://schemas.microsoft.com/office/drawing/2014/main" id="{7D08F9CB-E2E7-4485-AC1A-F79347EEA64C}"/>
              </a:ext>
            </a:extLst>
          </p:cNvPr>
          <p:cNvSpPr>
            <a:spLocks noGrp="1"/>
          </p:cNvSpPr>
          <p:nvPr>
            <p:ph idx="1"/>
          </p:nvPr>
        </p:nvSpPr>
        <p:spPr>
          <a:xfrm>
            <a:off x="109869" y="1417638"/>
            <a:ext cx="7290391" cy="4525963"/>
          </a:xfrm>
        </p:spPr>
        <p:txBody>
          <a:bodyPr>
            <a:normAutofit fontScale="92500" lnSpcReduction="10000"/>
          </a:bodyPr>
          <a:lstStyle/>
          <a:p>
            <a:pPr marL="0" indent="0">
              <a:buNone/>
            </a:pPr>
            <a:r>
              <a:rPr lang="en-GB" dirty="0"/>
              <a:t>When deciding on the distance between the samples taken in a belt transect, you need to ensure that the distance does not affect data collected.  Variations in measurements need to be observed.</a:t>
            </a:r>
          </a:p>
          <a:p>
            <a:pPr marL="0" indent="0">
              <a:buNone/>
            </a:pPr>
            <a:r>
              <a:rPr lang="en-GB" dirty="0"/>
              <a:t>In the graphs 2m intervals does not miss any variations that are identified with 1m intervals.</a:t>
            </a:r>
          </a:p>
          <a:p>
            <a:pPr marL="0" indent="0">
              <a:buNone/>
            </a:pPr>
            <a:r>
              <a:rPr lang="en-GB" dirty="0"/>
              <a:t>4m interval fail to detect important peaks and troughs in the graphs</a:t>
            </a:r>
          </a:p>
        </p:txBody>
      </p:sp>
      <p:pic>
        <p:nvPicPr>
          <p:cNvPr id="4" name="Picture 3">
            <a:extLst>
              <a:ext uri="{FF2B5EF4-FFF2-40B4-BE49-F238E27FC236}">
                <a16:creationId xmlns:a16="http://schemas.microsoft.com/office/drawing/2014/main" id="{11E7A5EA-7F4A-4B5D-A04C-05C4B0AAD111}"/>
              </a:ext>
            </a:extLst>
          </p:cNvPr>
          <p:cNvPicPr>
            <a:picLocks noChangeAspect="1"/>
          </p:cNvPicPr>
          <p:nvPr/>
        </p:nvPicPr>
        <p:blipFill>
          <a:blip r:embed="rId2"/>
          <a:stretch>
            <a:fillRect/>
          </a:stretch>
        </p:blipFill>
        <p:spPr>
          <a:xfrm>
            <a:off x="7628401" y="371123"/>
            <a:ext cx="4229131" cy="5286414"/>
          </a:xfrm>
          <a:prstGeom prst="rect">
            <a:avLst/>
          </a:prstGeom>
        </p:spPr>
      </p:pic>
    </p:spTree>
    <p:extLst>
      <p:ext uri="{BB962C8B-B14F-4D97-AF65-F5344CB8AC3E}">
        <p14:creationId xmlns:p14="http://schemas.microsoft.com/office/powerpoint/2010/main" val="300699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2FF4-2CCE-4451-89ED-F28C8ADCD865}"/>
              </a:ext>
            </a:extLst>
          </p:cNvPr>
          <p:cNvSpPr>
            <a:spLocks noGrp="1"/>
          </p:cNvSpPr>
          <p:nvPr>
            <p:ph type="title"/>
          </p:nvPr>
        </p:nvSpPr>
        <p:spPr/>
        <p:txBody>
          <a:bodyPr/>
          <a:lstStyle/>
          <a:p>
            <a:r>
              <a:rPr lang="en-GB" dirty="0"/>
              <a:t>Sample timing</a:t>
            </a:r>
          </a:p>
        </p:txBody>
      </p:sp>
      <p:sp>
        <p:nvSpPr>
          <p:cNvPr id="3" name="Content Placeholder 2">
            <a:extLst>
              <a:ext uri="{FF2B5EF4-FFF2-40B4-BE49-F238E27FC236}">
                <a16:creationId xmlns:a16="http://schemas.microsoft.com/office/drawing/2014/main" id="{D0B89321-9660-4575-9C52-81CD072CC2E7}"/>
              </a:ext>
            </a:extLst>
          </p:cNvPr>
          <p:cNvSpPr>
            <a:spLocks noGrp="1"/>
          </p:cNvSpPr>
          <p:nvPr>
            <p:ph idx="1"/>
          </p:nvPr>
        </p:nvSpPr>
        <p:spPr>
          <a:xfrm>
            <a:off x="609600" y="1253360"/>
            <a:ext cx="10972800" cy="4979274"/>
          </a:xfrm>
        </p:spPr>
        <p:txBody>
          <a:bodyPr>
            <a:normAutofit fontScale="77500" lnSpcReduction="20000"/>
          </a:bodyPr>
          <a:lstStyle/>
          <a:p>
            <a:r>
              <a:rPr lang="en-GB" dirty="0"/>
              <a:t>If something being investigated changes with time, then you may need to plan to sample on different occasions to produce a mean value that is accurate.</a:t>
            </a:r>
          </a:p>
          <a:p>
            <a:endParaRPr lang="en-GB" dirty="0"/>
          </a:p>
          <a:p>
            <a:r>
              <a:rPr lang="en-GB" dirty="0"/>
              <a:t>Timings between samples depends on the rate of change.  Preliminary studies can help to identify this.</a:t>
            </a:r>
          </a:p>
          <a:p>
            <a:endParaRPr lang="en-GB" dirty="0"/>
          </a:p>
          <a:p>
            <a:r>
              <a:rPr lang="en-GB" dirty="0"/>
              <a:t>E.g. </a:t>
            </a:r>
          </a:p>
          <a:p>
            <a:pPr lvl="1"/>
            <a:r>
              <a:rPr lang="en-GB" dirty="0"/>
              <a:t>studying population changes of tigers is a long-term change and samples should be taken over a long period of time (years).</a:t>
            </a:r>
          </a:p>
          <a:p>
            <a:pPr lvl="1"/>
            <a:r>
              <a:rPr lang="en-GB" dirty="0"/>
              <a:t>Studying migratory patterns of species show seasonal changes to studies would be carried out in the relevant season</a:t>
            </a:r>
          </a:p>
          <a:p>
            <a:pPr lvl="1"/>
            <a:r>
              <a:rPr lang="en-GB" dirty="0"/>
              <a:t>Studying road side noise pollution will show short term changes and timings would have to be done at particular times of the day.</a:t>
            </a:r>
          </a:p>
        </p:txBody>
      </p:sp>
    </p:spTree>
    <p:extLst>
      <p:ext uri="{BB962C8B-B14F-4D97-AF65-F5344CB8AC3E}">
        <p14:creationId xmlns:p14="http://schemas.microsoft.com/office/powerpoint/2010/main" val="342252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Investigation design</a:t>
            </a:r>
          </a:p>
        </p:txBody>
      </p:sp>
      <p:sp>
        <p:nvSpPr>
          <p:cNvPr id="4" name="Content Placeholder 3">
            <a:extLst>
              <a:ext uri="{FF2B5EF4-FFF2-40B4-BE49-F238E27FC236}">
                <a16:creationId xmlns:a16="http://schemas.microsoft.com/office/drawing/2014/main" id="{AE58A855-BAC5-4FA8-8B45-8B93252F42A2}"/>
              </a:ext>
            </a:extLst>
          </p:cNvPr>
          <p:cNvSpPr>
            <a:spLocks noGrp="1"/>
          </p:cNvSpPr>
          <p:nvPr>
            <p:ph sz="half" idx="2"/>
          </p:nvPr>
        </p:nvSpPr>
        <p:spPr>
          <a:xfrm>
            <a:off x="609600" y="1417638"/>
            <a:ext cx="10972800" cy="4525963"/>
          </a:xfrm>
        </p:spPr>
        <p:txBody>
          <a:bodyPr>
            <a:normAutofit/>
          </a:bodyPr>
          <a:lstStyle/>
          <a:p>
            <a:r>
              <a:rPr lang="en-GB" sz="2400" dirty="0"/>
              <a:t>When designing an investigation, data collected must be relied upon to be able to draw valid conclusions.  </a:t>
            </a:r>
          </a:p>
          <a:p>
            <a:endParaRPr lang="en-GB" sz="2400" dirty="0"/>
          </a:p>
          <a:p>
            <a:r>
              <a:rPr lang="en-GB" sz="2400" dirty="0"/>
              <a:t>The table on the next slide outlines the various qualities that a good investigation must have taken into account.</a:t>
            </a:r>
          </a:p>
          <a:p>
            <a:endParaRPr lang="en-GB" sz="2400" dirty="0"/>
          </a:p>
          <a:p>
            <a:r>
              <a:rPr lang="en-GB" sz="2400" dirty="0"/>
              <a:t>Most environmental investigations will need to measure both biotic and abiotic factors.</a:t>
            </a:r>
          </a:p>
          <a:p>
            <a:endParaRPr lang="en-GB" sz="2400" dirty="0"/>
          </a:p>
          <a:p>
            <a:r>
              <a:rPr lang="en-GB" sz="2400" dirty="0"/>
              <a:t>All investigations must have an appropriate risk management.</a:t>
            </a:r>
          </a:p>
        </p:txBody>
      </p:sp>
    </p:spTree>
    <p:extLst>
      <p:ext uri="{BB962C8B-B14F-4D97-AF65-F5344CB8AC3E}">
        <p14:creationId xmlns:p14="http://schemas.microsoft.com/office/powerpoint/2010/main" val="30478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85B5-AF72-4FC2-9495-1A1A6C5C28BE}"/>
              </a:ext>
            </a:extLst>
          </p:cNvPr>
          <p:cNvSpPr>
            <a:spLocks noGrp="1"/>
          </p:cNvSpPr>
          <p:nvPr>
            <p:ph type="title"/>
          </p:nvPr>
        </p:nvSpPr>
        <p:spPr>
          <a:xfrm>
            <a:off x="609600" y="274638"/>
            <a:ext cx="10972800" cy="799250"/>
          </a:xfrm>
        </p:spPr>
        <p:txBody>
          <a:bodyPr/>
          <a:lstStyle/>
          <a:p>
            <a:r>
              <a:rPr lang="en-GB" dirty="0"/>
              <a:t>Sample Size and Numbers of Samples</a:t>
            </a:r>
          </a:p>
        </p:txBody>
      </p:sp>
      <p:sp>
        <p:nvSpPr>
          <p:cNvPr id="3" name="Content Placeholder 2">
            <a:extLst>
              <a:ext uri="{FF2B5EF4-FFF2-40B4-BE49-F238E27FC236}">
                <a16:creationId xmlns:a16="http://schemas.microsoft.com/office/drawing/2014/main" id="{76A22ABE-60E2-45A6-B769-3F78F9101D16}"/>
              </a:ext>
            </a:extLst>
          </p:cNvPr>
          <p:cNvSpPr>
            <a:spLocks noGrp="1"/>
          </p:cNvSpPr>
          <p:nvPr>
            <p:ph idx="1"/>
          </p:nvPr>
        </p:nvSpPr>
        <p:spPr>
          <a:xfrm>
            <a:off x="609600" y="1219200"/>
            <a:ext cx="10972800" cy="5364161"/>
          </a:xfrm>
        </p:spPr>
        <p:txBody>
          <a:bodyPr>
            <a:normAutofit fontScale="85000" lnSpcReduction="10000"/>
          </a:bodyPr>
          <a:lstStyle/>
          <a:p>
            <a:pPr marL="0" indent="0">
              <a:buNone/>
            </a:pPr>
            <a:r>
              <a:rPr lang="en-GB" b="1" dirty="0"/>
              <a:t>Sample Size</a:t>
            </a:r>
          </a:p>
          <a:p>
            <a:r>
              <a:rPr lang="en-GB" dirty="0"/>
              <a:t>If the variable being measured is not homogenous then larger samples are more likely to </a:t>
            </a:r>
            <a:r>
              <a:rPr lang="en-GB" dirty="0" err="1"/>
              <a:t>preoduce</a:t>
            </a:r>
            <a:r>
              <a:rPr lang="en-GB" dirty="0"/>
              <a:t> representative results.  The sample size needed can be determined with a preliminary study</a:t>
            </a:r>
          </a:p>
          <a:p>
            <a:endParaRPr lang="en-GB" dirty="0"/>
          </a:p>
          <a:p>
            <a:pPr marL="0" indent="0">
              <a:buNone/>
            </a:pPr>
            <a:r>
              <a:rPr lang="en-GB" b="1" dirty="0"/>
              <a:t>Number of samples</a:t>
            </a:r>
          </a:p>
          <a:p>
            <a:r>
              <a:rPr lang="en-GB" dirty="0"/>
              <a:t>A single sample may not be representative as there may be variability between samples.</a:t>
            </a:r>
          </a:p>
          <a:p>
            <a:r>
              <a:rPr lang="en-GB" dirty="0"/>
              <a:t>Multiple samples eliminate this effect (in an exam don’t ever say less than 10)</a:t>
            </a:r>
          </a:p>
          <a:p>
            <a:r>
              <a:rPr lang="en-GB" dirty="0"/>
              <a:t>If possible during a preliminary study, a running mean can be calculated to show how many samples should be taken.</a:t>
            </a:r>
          </a:p>
          <a:p>
            <a:endParaRPr lang="en-GB" dirty="0"/>
          </a:p>
        </p:txBody>
      </p:sp>
    </p:spTree>
    <p:extLst>
      <p:ext uri="{BB962C8B-B14F-4D97-AF65-F5344CB8AC3E}">
        <p14:creationId xmlns:p14="http://schemas.microsoft.com/office/powerpoint/2010/main" val="239441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31202"/>
          </a:xfrm>
        </p:spPr>
        <p:txBody>
          <a:bodyPr>
            <a:normAutofit fontScale="90000"/>
          </a:bodyPr>
          <a:lstStyle/>
          <a:p>
            <a:r>
              <a:rPr lang="en-GB" dirty="0"/>
              <a:t>Activity</a:t>
            </a:r>
          </a:p>
        </p:txBody>
      </p:sp>
      <p:sp>
        <p:nvSpPr>
          <p:cNvPr id="3" name="Content Placeholder 2"/>
          <p:cNvSpPr>
            <a:spLocks noGrp="1"/>
          </p:cNvSpPr>
          <p:nvPr>
            <p:ph idx="1"/>
          </p:nvPr>
        </p:nvSpPr>
        <p:spPr>
          <a:xfrm>
            <a:off x="609600" y="1177291"/>
            <a:ext cx="10972800" cy="1183137"/>
          </a:xfrm>
        </p:spPr>
        <p:txBody>
          <a:bodyPr>
            <a:normAutofit/>
          </a:bodyPr>
          <a:lstStyle/>
          <a:p>
            <a:r>
              <a:rPr lang="en-GB" sz="2800" dirty="0"/>
              <a:t>Work through the worksheet </a:t>
            </a:r>
          </a:p>
          <a:p>
            <a:r>
              <a:rPr lang="en-GB" sz="2800" dirty="0"/>
              <a:t>Answer the questions</a:t>
            </a:r>
          </a:p>
        </p:txBody>
      </p:sp>
      <p:sp>
        <p:nvSpPr>
          <p:cNvPr id="5" name="TextBox 4">
            <a:extLst>
              <a:ext uri="{FF2B5EF4-FFF2-40B4-BE49-F238E27FC236}">
                <a16:creationId xmlns:a16="http://schemas.microsoft.com/office/drawing/2014/main" id="{66E13D91-B066-4E15-A336-11C2872C2589}"/>
              </a:ext>
            </a:extLst>
          </p:cNvPr>
          <p:cNvSpPr txBox="1"/>
          <p:nvPr/>
        </p:nvSpPr>
        <p:spPr>
          <a:xfrm>
            <a:off x="609600" y="2806996"/>
            <a:ext cx="10972800" cy="2677656"/>
          </a:xfrm>
          <a:prstGeom prst="rect">
            <a:avLst/>
          </a:prstGeom>
          <a:solidFill>
            <a:schemeClr val="accent5">
              <a:lumMod val="20000"/>
              <a:lumOff val="80000"/>
            </a:schemeClr>
          </a:solidFill>
        </p:spPr>
        <p:txBody>
          <a:bodyPr wrap="square" rtlCol="0">
            <a:spAutoFit/>
          </a:bodyPr>
          <a:lstStyle/>
          <a:p>
            <a:pPr marL="457200" indent="-457200">
              <a:buFont typeface="Arial" panose="020B0604020202020204" pitchFamily="34" charset="0"/>
              <a:buChar char="•"/>
            </a:pPr>
            <a:r>
              <a:rPr lang="en-GB" sz="2800" dirty="0">
                <a:solidFill>
                  <a:srgbClr val="0000CC"/>
                </a:solidFill>
              </a:rPr>
              <a:t>The ideal number of samples is that when collecting more samples would not significantly change the mean value that can be made.  </a:t>
            </a:r>
          </a:p>
          <a:p>
            <a:pPr marL="457200" indent="-457200">
              <a:buFont typeface="Arial" panose="020B0604020202020204" pitchFamily="34" charset="0"/>
              <a:buChar char="•"/>
            </a:pPr>
            <a:r>
              <a:rPr lang="en-GB" sz="2800" dirty="0">
                <a:solidFill>
                  <a:srgbClr val="0000CC"/>
                </a:solidFill>
              </a:rPr>
              <a:t>While you carry out an investigation calculate a running mean of your samples until it does not change.  </a:t>
            </a:r>
          </a:p>
          <a:p>
            <a:pPr marL="457200" indent="-457200">
              <a:buFont typeface="Arial" panose="020B0604020202020204" pitchFamily="34" charset="0"/>
              <a:buChar char="•"/>
            </a:pPr>
            <a:r>
              <a:rPr lang="en-GB" sz="2800" dirty="0">
                <a:solidFill>
                  <a:srgbClr val="0000CC"/>
                </a:solidFill>
              </a:rPr>
              <a:t>You must also have enough samples to be able to carry out a statistical test </a:t>
            </a:r>
          </a:p>
        </p:txBody>
      </p:sp>
    </p:spTree>
    <p:extLst>
      <p:ext uri="{BB962C8B-B14F-4D97-AF65-F5344CB8AC3E}">
        <p14:creationId xmlns:p14="http://schemas.microsoft.com/office/powerpoint/2010/main" val="385019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050-0C23-4C61-94FF-096FA84CC18D}"/>
              </a:ext>
            </a:extLst>
          </p:cNvPr>
          <p:cNvSpPr>
            <a:spLocks noGrp="1"/>
          </p:cNvSpPr>
          <p:nvPr>
            <p:ph type="title"/>
          </p:nvPr>
        </p:nvSpPr>
        <p:spPr/>
        <p:txBody>
          <a:bodyPr>
            <a:normAutofit fontScale="90000"/>
          </a:bodyPr>
          <a:lstStyle/>
          <a:p>
            <a:r>
              <a:rPr lang="en-US" b="1" dirty="0"/>
              <a:t>3.7.2.1 Quantitative/comparative/numerical measures </a:t>
            </a:r>
            <a:endParaRPr lang="en-GB" dirty="0"/>
          </a:p>
        </p:txBody>
      </p:sp>
      <p:sp>
        <p:nvSpPr>
          <p:cNvPr id="3" name="Content Placeholder 2">
            <a:extLst>
              <a:ext uri="{FF2B5EF4-FFF2-40B4-BE49-F238E27FC236}">
                <a16:creationId xmlns:a16="http://schemas.microsoft.com/office/drawing/2014/main" id="{86612CBB-B61E-4D10-899D-97B7F010FEB1}"/>
              </a:ext>
            </a:extLst>
          </p:cNvPr>
          <p:cNvSpPr>
            <a:spLocks noGrp="1"/>
          </p:cNvSpPr>
          <p:nvPr>
            <p:ph idx="1"/>
          </p:nvPr>
        </p:nvSpPr>
        <p:spPr>
          <a:xfrm>
            <a:off x="609600" y="1600201"/>
            <a:ext cx="10972800" cy="4983161"/>
          </a:xfrm>
        </p:spPr>
        <p:txBody>
          <a:bodyPr>
            <a:normAutofit fontScale="92500" lnSpcReduction="10000"/>
          </a:bodyPr>
          <a:lstStyle/>
          <a:p>
            <a:r>
              <a:rPr lang="en-GB" dirty="0"/>
              <a:t>It is important to be able to compare data about populations in different locations or at different times in the same place.  There are many methods available to do this.</a:t>
            </a:r>
          </a:p>
          <a:p>
            <a:pPr lvl="1"/>
            <a:r>
              <a:rPr lang="en-GB" dirty="0"/>
              <a:t>Population size/density</a:t>
            </a:r>
          </a:p>
          <a:p>
            <a:pPr lvl="1"/>
            <a:r>
              <a:rPr lang="en-GB" dirty="0"/>
              <a:t>Abundance scales</a:t>
            </a:r>
          </a:p>
          <a:p>
            <a:pPr lvl="1"/>
            <a:r>
              <a:rPr lang="en-GB" dirty="0"/>
              <a:t>Species richness/diversity (</a:t>
            </a:r>
            <a:r>
              <a:rPr lang="en-GB" dirty="0" err="1"/>
              <a:t>simpsons</a:t>
            </a:r>
            <a:r>
              <a:rPr lang="en-GB" dirty="0"/>
              <a:t> diversity index covered in population dynamics topic)</a:t>
            </a:r>
          </a:p>
          <a:p>
            <a:pPr lvl="1"/>
            <a:r>
              <a:rPr lang="en-GB" dirty="0"/>
              <a:t>Species frequency</a:t>
            </a:r>
          </a:p>
          <a:p>
            <a:pPr lvl="1"/>
            <a:r>
              <a:rPr lang="en-GB" dirty="0"/>
              <a:t>Species density</a:t>
            </a:r>
          </a:p>
          <a:p>
            <a:pPr lvl="1"/>
            <a:r>
              <a:rPr lang="en-GB" dirty="0"/>
              <a:t>Percentage vegetation cover</a:t>
            </a:r>
          </a:p>
          <a:p>
            <a:pPr lvl="1"/>
            <a:r>
              <a:rPr lang="en-GB" dirty="0"/>
              <a:t>The Lincoln index</a:t>
            </a:r>
          </a:p>
        </p:txBody>
      </p:sp>
    </p:spTree>
    <p:extLst>
      <p:ext uri="{BB962C8B-B14F-4D97-AF65-F5344CB8AC3E}">
        <p14:creationId xmlns:p14="http://schemas.microsoft.com/office/powerpoint/2010/main" val="143466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C5D3-9029-4BFE-959B-223F62281127}"/>
              </a:ext>
            </a:extLst>
          </p:cNvPr>
          <p:cNvSpPr>
            <a:spLocks noGrp="1"/>
          </p:cNvSpPr>
          <p:nvPr>
            <p:ph type="title"/>
          </p:nvPr>
        </p:nvSpPr>
        <p:spPr/>
        <p:txBody>
          <a:bodyPr>
            <a:normAutofit/>
          </a:bodyPr>
          <a:lstStyle/>
          <a:p>
            <a:r>
              <a:rPr lang="en-GB" dirty="0"/>
              <a:t>Species Density</a:t>
            </a:r>
          </a:p>
        </p:txBody>
      </p:sp>
      <p:sp>
        <p:nvSpPr>
          <p:cNvPr id="4" name="Content Placeholder 2">
            <a:extLst>
              <a:ext uri="{FF2B5EF4-FFF2-40B4-BE49-F238E27FC236}">
                <a16:creationId xmlns:a16="http://schemas.microsoft.com/office/drawing/2014/main" id="{54A69AA9-9BD5-415D-990E-EAFF945077D1}"/>
              </a:ext>
            </a:extLst>
          </p:cNvPr>
          <p:cNvSpPr>
            <a:spLocks noGrp="1"/>
          </p:cNvSpPr>
          <p:nvPr>
            <p:ph idx="1"/>
          </p:nvPr>
        </p:nvSpPr>
        <p:spPr>
          <a:xfrm>
            <a:off x="609600" y="1504398"/>
            <a:ext cx="10972800" cy="3009739"/>
          </a:xfrm>
        </p:spPr>
        <p:txBody>
          <a:bodyPr>
            <a:normAutofit/>
          </a:bodyPr>
          <a:lstStyle/>
          <a:p>
            <a:pPr marL="0" indent="0">
              <a:buNone/>
            </a:pPr>
            <a:r>
              <a:rPr lang="en-GB" sz="2400" b="1" dirty="0"/>
              <a:t>Density = the mean number of individual per unit area.</a:t>
            </a:r>
          </a:p>
          <a:p>
            <a:pPr marL="0" indent="0">
              <a:buNone/>
            </a:pPr>
            <a:r>
              <a:rPr lang="en-GB" sz="2400" dirty="0"/>
              <a:t>Achieved by counting numbers of organisms within a quadrat or whole population.  Some well dispersed species may need sub-sampling</a:t>
            </a:r>
          </a:p>
          <a:p>
            <a:pPr marL="0" indent="0">
              <a:buNone/>
            </a:pPr>
            <a:endParaRPr lang="en-GB" sz="2400" dirty="0"/>
          </a:p>
          <a:p>
            <a:pPr marL="0" indent="0">
              <a:buNone/>
            </a:pPr>
            <a:r>
              <a:rPr lang="en-GB" sz="2400" dirty="0"/>
              <a:t>Advantage:	it is an objective measure</a:t>
            </a:r>
          </a:p>
          <a:p>
            <a:pPr marL="0" indent="0">
              <a:buNone/>
            </a:pPr>
            <a:r>
              <a:rPr lang="en-GB" sz="2400" dirty="0"/>
              <a:t>Disadvantage:   time consuming if the size or number of sampling units is large</a:t>
            </a:r>
          </a:p>
        </p:txBody>
      </p:sp>
    </p:spTree>
    <p:extLst>
      <p:ext uri="{BB962C8B-B14F-4D97-AF65-F5344CB8AC3E}">
        <p14:creationId xmlns:p14="http://schemas.microsoft.com/office/powerpoint/2010/main" val="26893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2304"/>
          </a:xfrm>
        </p:spPr>
        <p:txBody>
          <a:bodyPr>
            <a:normAutofit fontScale="90000"/>
          </a:bodyPr>
          <a:lstStyle/>
          <a:p>
            <a:r>
              <a:rPr lang="en-GB" dirty="0"/>
              <a:t>Species Frequency</a:t>
            </a:r>
          </a:p>
        </p:txBody>
      </p:sp>
      <p:sp>
        <p:nvSpPr>
          <p:cNvPr id="3" name="Content Placeholder 2"/>
          <p:cNvSpPr>
            <a:spLocks noGrp="1"/>
          </p:cNvSpPr>
          <p:nvPr>
            <p:ph idx="1"/>
          </p:nvPr>
        </p:nvSpPr>
        <p:spPr>
          <a:xfrm>
            <a:off x="485115" y="1026942"/>
            <a:ext cx="10972800" cy="4525963"/>
          </a:xfrm>
        </p:spPr>
        <p:txBody>
          <a:bodyPr>
            <a:normAutofit fontScale="92500" lnSpcReduction="20000"/>
          </a:bodyPr>
          <a:lstStyle/>
          <a:p>
            <a:pPr marL="0" indent="0">
              <a:buNone/>
            </a:pPr>
            <a:r>
              <a:rPr lang="en-GB" sz="2400" dirty="0"/>
              <a:t>This is a measure of the dispersal of a species by recording the proportion of all samples in which it is found.  High species frequency shows the species is generally distributed.</a:t>
            </a:r>
          </a:p>
          <a:p>
            <a:pPr marL="0" indent="0">
              <a:buNone/>
            </a:pPr>
            <a:r>
              <a:rPr lang="en-GB" sz="2400" b="1" dirty="0"/>
              <a:t>Frequency = likelihood of a particular species occurring in a quadrat.</a:t>
            </a:r>
          </a:p>
          <a:p>
            <a:pPr marL="0" indent="0">
              <a:buNone/>
            </a:pPr>
            <a:endParaRPr lang="en-GB" sz="2400" dirty="0"/>
          </a:p>
          <a:p>
            <a:pPr marL="0" indent="0">
              <a:buNone/>
            </a:pPr>
            <a:r>
              <a:rPr lang="en-GB" sz="2400" dirty="0"/>
              <a:t>If a species is present in 15 out of 30 quadrats then the frequency of its occurrence is 50%.  </a:t>
            </a:r>
          </a:p>
          <a:p>
            <a:pPr marL="0" indent="0">
              <a:buNone/>
            </a:pPr>
            <a:endParaRPr lang="en-GB" sz="2400" dirty="0"/>
          </a:p>
          <a:p>
            <a:pPr marL="0" indent="0">
              <a:buNone/>
            </a:pPr>
            <a:r>
              <a:rPr lang="en-GB" sz="2400" dirty="0"/>
              <a:t>Advantage:	it is a good method to use for species that are hard to count e.g. grass</a:t>
            </a:r>
          </a:p>
          <a:p>
            <a:pPr marL="0" indent="0">
              <a:buNone/>
            </a:pPr>
            <a:r>
              <a:rPr lang="en-GB" sz="2400" dirty="0"/>
              <a:t>		it is a quick assessment of general distribution</a:t>
            </a:r>
          </a:p>
          <a:p>
            <a:pPr marL="2152650" indent="-2152650">
              <a:buNone/>
            </a:pPr>
            <a:r>
              <a:rPr lang="en-GB" sz="2400" dirty="0"/>
              <a:t>Disadvantage:	there is no information about density and the detail of distribution of a species</a:t>
            </a:r>
          </a:p>
          <a:p>
            <a:pPr marL="2152650" indent="-2152650">
              <a:buNone/>
            </a:pPr>
            <a:r>
              <a:rPr lang="en-GB" sz="2400" dirty="0"/>
              <a:t>	there is no measure of actual numbers of species          </a:t>
            </a:r>
          </a:p>
          <a:p>
            <a:endParaRPr lang="en-GB" b="1" dirty="0"/>
          </a:p>
          <a:p>
            <a:endParaRPr lang="en-GB" dirty="0"/>
          </a:p>
        </p:txBody>
      </p:sp>
      <p:pic>
        <p:nvPicPr>
          <p:cNvPr id="4" name="Picture 2" descr="http://biologymad.com/Ecology/ecolog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5164622"/>
            <a:ext cx="4568456" cy="1528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5368239"/>
            <a:ext cx="5361915" cy="707886"/>
          </a:xfrm>
          <a:prstGeom prst="rect">
            <a:avLst/>
          </a:prstGeom>
          <a:noFill/>
        </p:spPr>
        <p:txBody>
          <a:bodyPr wrap="square" rtlCol="0">
            <a:spAutoFit/>
          </a:bodyPr>
          <a:lstStyle/>
          <a:p>
            <a:r>
              <a:rPr lang="en-GB" sz="2000" dirty="0">
                <a:solidFill>
                  <a:srgbClr val="0000CC"/>
                </a:solidFill>
                <a:latin typeface="Arial" panose="020B0604020202020204" pitchFamily="34" charset="0"/>
                <a:cs typeface="Arial" panose="020B0604020202020204" pitchFamily="34" charset="0"/>
              </a:rPr>
              <a:t>This diagram shows how species may be distributed in different ways</a:t>
            </a:r>
          </a:p>
        </p:txBody>
      </p:sp>
    </p:spTree>
    <p:extLst>
      <p:ext uri="{BB962C8B-B14F-4D97-AF65-F5344CB8AC3E}">
        <p14:creationId xmlns:p14="http://schemas.microsoft.com/office/powerpoint/2010/main" val="23085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92980"/>
          </a:xfrm>
        </p:spPr>
        <p:txBody>
          <a:bodyPr>
            <a:normAutofit/>
          </a:bodyPr>
          <a:lstStyle/>
          <a:p>
            <a:r>
              <a:rPr lang="en-GB" sz="4000" dirty="0"/>
              <a:t>Percentage Vegetation Cover</a:t>
            </a:r>
          </a:p>
        </p:txBody>
      </p:sp>
      <p:sp>
        <p:nvSpPr>
          <p:cNvPr id="3" name="Content Placeholder 2"/>
          <p:cNvSpPr>
            <a:spLocks noGrp="1"/>
          </p:cNvSpPr>
          <p:nvPr>
            <p:ph idx="1"/>
          </p:nvPr>
        </p:nvSpPr>
        <p:spPr>
          <a:xfrm>
            <a:off x="555009" y="1122529"/>
            <a:ext cx="10972800" cy="4525963"/>
          </a:xfrm>
        </p:spPr>
        <p:txBody>
          <a:bodyPr>
            <a:normAutofit/>
          </a:bodyPr>
          <a:lstStyle/>
          <a:p>
            <a:pPr marL="0" indent="0">
              <a:buNone/>
            </a:pPr>
            <a:r>
              <a:rPr lang="en-GB" sz="2400" b="1" dirty="0"/>
              <a:t>Percentage cover = estimate of the area within a quadrat that a particular species covers or the area of sky that is obscured by vegetation for tree cover </a:t>
            </a:r>
            <a:r>
              <a:rPr lang="en-GB" sz="2400" dirty="0"/>
              <a:t>(within a quadrat held up against the sky)</a:t>
            </a:r>
          </a:p>
          <a:p>
            <a:pPr marL="0" indent="0">
              <a:buNone/>
            </a:pPr>
            <a:endParaRPr lang="en-GB" sz="2400" b="1" dirty="0"/>
          </a:p>
          <a:p>
            <a:pPr marL="0" indent="0">
              <a:buNone/>
            </a:pPr>
            <a:r>
              <a:rPr lang="en-GB" sz="2400" dirty="0"/>
              <a:t>Advantages:	it avoid needing to count individuals so is faster</a:t>
            </a:r>
          </a:p>
          <a:p>
            <a:pPr marL="0" indent="0">
              <a:buNone/>
            </a:pPr>
            <a:r>
              <a:rPr lang="en-GB" sz="2400" dirty="0"/>
              <a:t>		is useful for identifying species where its hard to see individuals 		e.g. mosses, lichens and sponges</a:t>
            </a:r>
          </a:p>
          <a:p>
            <a:pPr marL="0" indent="0">
              <a:buNone/>
            </a:pPr>
            <a:r>
              <a:rPr lang="en-GB" sz="2400" dirty="0"/>
              <a:t>Disadvantages:  it can be difficult to do with overlapping organisms (plants)</a:t>
            </a:r>
          </a:p>
        </p:txBody>
      </p:sp>
      <p:pic>
        <p:nvPicPr>
          <p:cNvPr id="4" name="Picture 3"/>
          <p:cNvPicPr>
            <a:picLocks noChangeAspect="1"/>
          </p:cNvPicPr>
          <p:nvPr/>
        </p:nvPicPr>
        <p:blipFill>
          <a:blip r:embed="rId2"/>
          <a:stretch>
            <a:fillRect/>
          </a:stretch>
        </p:blipFill>
        <p:spPr>
          <a:xfrm>
            <a:off x="3685590" y="4696960"/>
            <a:ext cx="4043369" cy="1991360"/>
          </a:xfrm>
          <a:prstGeom prst="rect">
            <a:avLst/>
          </a:prstGeom>
        </p:spPr>
      </p:pic>
    </p:spTree>
    <p:extLst>
      <p:ext uri="{BB962C8B-B14F-4D97-AF65-F5344CB8AC3E}">
        <p14:creationId xmlns:p14="http://schemas.microsoft.com/office/powerpoint/2010/main" val="20301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466"/>
          </a:xfrm>
        </p:spPr>
        <p:txBody>
          <a:bodyPr>
            <a:noAutofit/>
          </a:bodyPr>
          <a:lstStyle/>
          <a:p>
            <a:r>
              <a:rPr lang="en-GB" sz="3200" dirty="0"/>
              <a:t>Calculating Percentage Cover Using a Frame Quadrat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4544" y="1067370"/>
            <a:ext cx="25241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3616657" y="1232808"/>
            <a:ext cx="8103620" cy="203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CC"/>
                </a:solidFill>
                <a:effectLst/>
                <a:latin typeface="Arial" pitchFamily="34" charset="0"/>
                <a:cs typeface="Arial" pitchFamily="34" charset="0"/>
              </a:rPr>
              <a:t>To record percentage cover of species in a quadrat, look down on the quadrat from above and estimate the percentage cover occupied by each species (e.g. species A - D </a:t>
            </a:r>
            <a:r>
              <a:rPr kumimoji="0" lang="en-US" altLang="en-US" sz="1800" b="0" i="1" u="none" strike="noStrike" cap="none" normalizeH="0" baseline="0" dirty="0">
                <a:ln>
                  <a:noFill/>
                </a:ln>
                <a:solidFill>
                  <a:srgbClr val="0000CC"/>
                </a:solidFill>
                <a:effectLst/>
                <a:latin typeface="Times New Roman" pitchFamily="18" charset="0"/>
                <a:cs typeface="Times New Roman" pitchFamily="18" charset="0"/>
              </a:rPr>
              <a:t>left</a:t>
            </a:r>
            <a:r>
              <a:rPr kumimoji="0" lang="en-US" altLang="en-US" sz="1800" b="0" i="0" u="none" strike="noStrike" cap="none" normalizeH="0" baseline="0" dirty="0">
                <a:ln>
                  <a:noFill/>
                </a:ln>
                <a:solidFill>
                  <a:srgbClr val="0000CC"/>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dirty="0">
              <a:solidFill>
                <a:srgbClr val="0000CC"/>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CC"/>
                </a:solidFill>
                <a:effectLst/>
                <a:latin typeface="Arial" pitchFamily="34" charset="0"/>
                <a:cs typeface="Arial" pitchFamily="34" charset="0"/>
              </a:rPr>
              <a:t>Species often overlap and there may be several different vertical layers. Percentage cover may therefore add up to well over 100% for an individual quadrat. </a:t>
            </a:r>
          </a:p>
        </p:txBody>
      </p:sp>
      <p:sp>
        <p:nvSpPr>
          <p:cNvPr id="7" name="Rectangle 5"/>
          <p:cNvSpPr>
            <a:spLocks noChangeArrowheads="1"/>
          </p:cNvSpPr>
          <p:nvPr/>
        </p:nvSpPr>
        <p:spPr bwMode="auto">
          <a:xfrm>
            <a:off x="3616657" y="3933907"/>
            <a:ext cx="8103620" cy="203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CC"/>
                </a:solidFill>
                <a:effectLst/>
                <a:latin typeface="Arial" pitchFamily="34" charset="0"/>
                <a:cs typeface="Arial" pitchFamily="34" charset="0"/>
              </a:rPr>
              <a:t>The estimation can be improved by dividing the quadrat into a grid of 100 squares each representing 1% cover. If</a:t>
            </a:r>
            <a:r>
              <a:rPr kumimoji="0" lang="en-US" altLang="en-US" sz="1800" b="0" i="0" u="none" strike="noStrike" cap="none" normalizeH="0" dirty="0">
                <a:ln>
                  <a:noFill/>
                </a:ln>
                <a:solidFill>
                  <a:srgbClr val="0000CC"/>
                </a:solidFill>
                <a:effectLst/>
                <a:latin typeface="Arial" pitchFamily="34" charset="0"/>
                <a:cs typeface="Arial" pitchFamily="34" charset="0"/>
              </a:rPr>
              <a:t> the plant takes up a </a:t>
            </a:r>
            <a:r>
              <a:rPr lang="en-US" altLang="en-US" dirty="0">
                <a:solidFill>
                  <a:srgbClr val="0000CC"/>
                </a:solidFill>
                <a:latin typeface="Arial" pitchFamily="34" charset="0"/>
                <a:cs typeface="Arial" pitchFamily="34" charset="0"/>
              </a:rPr>
              <a:t>more than half od a </a:t>
            </a:r>
            <a:r>
              <a:rPr kumimoji="0" lang="en-US" altLang="en-US" sz="1800" b="0" i="0" u="none" strike="noStrike" cap="none" normalizeH="0" dirty="0">
                <a:ln>
                  <a:noFill/>
                </a:ln>
                <a:solidFill>
                  <a:srgbClr val="0000CC"/>
                </a:solidFill>
                <a:effectLst/>
                <a:latin typeface="Arial" pitchFamily="34" charset="0"/>
                <a:cs typeface="Arial" pitchFamily="34" charset="0"/>
              </a:rPr>
              <a:t>square that will represent 1% cover.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baseline="0" dirty="0">
              <a:solidFill>
                <a:srgbClr val="0000CC"/>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CC"/>
                </a:solidFill>
                <a:effectLst/>
                <a:latin typeface="Arial" pitchFamily="34" charset="0"/>
                <a:cs typeface="Arial" pitchFamily="34" charset="0"/>
              </a:rPr>
              <a:t>This is only practical if the vegetation in the area to be sampled is very short, otherwise the string/wire will impede the laying down of the quadrat over the vegetation. </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44" y="3660181"/>
            <a:ext cx="25050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85D0AA7-E13D-4E8A-A59C-B5E531292150}"/>
              </a:ext>
            </a:extLst>
          </p:cNvPr>
          <p:cNvPicPr>
            <a:picLocks noChangeAspect="1"/>
          </p:cNvPicPr>
          <p:nvPr/>
        </p:nvPicPr>
        <p:blipFill rotWithShape="1">
          <a:blip r:embed="rId4"/>
          <a:srcRect r="36231"/>
          <a:stretch/>
        </p:blipFill>
        <p:spPr>
          <a:xfrm>
            <a:off x="694544" y="3660181"/>
            <a:ext cx="2505075" cy="2598770"/>
          </a:xfrm>
          <a:prstGeom prst="rect">
            <a:avLst/>
          </a:prstGeom>
        </p:spPr>
      </p:pic>
    </p:spTree>
    <p:extLst>
      <p:ext uri="{BB962C8B-B14F-4D97-AF65-F5344CB8AC3E}">
        <p14:creationId xmlns:p14="http://schemas.microsoft.com/office/powerpoint/2010/main" val="426509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9CC8-4483-434C-ABBF-36F9C2C1145A}"/>
              </a:ext>
            </a:extLst>
          </p:cNvPr>
          <p:cNvSpPr>
            <a:spLocks noGrp="1"/>
          </p:cNvSpPr>
          <p:nvPr>
            <p:ph type="title"/>
          </p:nvPr>
        </p:nvSpPr>
        <p:spPr/>
        <p:txBody>
          <a:bodyPr/>
          <a:lstStyle/>
          <a:p>
            <a:r>
              <a:rPr lang="en-GB" dirty="0"/>
              <a:t>Species richness/diversity</a:t>
            </a:r>
          </a:p>
        </p:txBody>
      </p:sp>
      <p:sp>
        <p:nvSpPr>
          <p:cNvPr id="3" name="Content Placeholder 2">
            <a:extLst>
              <a:ext uri="{FF2B5EF4-FFF2-40B4-BE49-F238E27FC236}">
                <a16:creationId xmlns:a16="http://schemas.microsoft.com/office/drawing/2014/main" id="{F66438DA-2D81-43BB-AFF5-3B4DB8291096}"/>
              </a:ext>
            </a:extLst>
          </p:cNvPr>
          <p:cNvSpPr>
            <a:spLocks noGrp="1"/>
          </p:cNvSpPr>
          <p:nvPr>
            <p:ph idx="1"/>
          </p:nvPr>
        </p:nvSpPr>
        <p:spPr/>
        <p:txBody>
          <a:bodyPr>
            <a:normAutofit lnSpcReduction="10000"/>
          </a:bodyPr>
          <a:lstStyle/>
          <a:p>
            <a:pPr marL="457200" indent="-457200">
              <a:buNone/>
            </a:pPr>
            <a:r>
              <a:rPr lang="en-GB" altLang="en-US" sz="2400" dirty="0" smtClean="0"/>
              <a:t>Biodiversity </a:t>
            </a:r>
            <a:r>
              <a:rPr lang="en-GB" altLang="en-US" sz="2400" dirty="0"/>
              <a:t>is an important indicator of a habitats health.</a:t>
            </a:r>
          </a:p>
          <a:p>
            <a:pPr marL="457200" indent="-457200">
              <a:buNone/>
            </a:pPr>
            <a:endParaRPr lang="en-GB" altLang="en-US" sz="2400" dirty="0"/>
          </a:p>
          <a:p>
            <a:pPr marL="457200" indent="-457200">
              <a:buNone/>
            </a:pPr>
            <a:r>
              <a:rPr lang="en-GB" altLang="en-US" sz="2400" dirty="0"/>
              <a:t>High Biodiversity = healthier the habitat</a:t>
            </a:r>
          </a:p>
          <a:p>
            <a:pPr marL="457200" indent="-457200">
              <a:buNone/>
            </a:pPr>
            <a:endParaRPr lang="en-GB" altLang="en-US" sz="2400" dirty="0"/>
          </a:p>
          <a:p>
            <a:pPr marL="457200" indent="-457200">
              <a:buNone/>
            </a:pPr>
            <a:r>
              <a:rPr lang="en-GB" altLang="en-US" sz="2400" dirty="0"/>
              <a:t>Biodiversity refers to the variety of living organisms in an area.</a:t>
            </a:r>
          </a:p>
          <a:p>
            <a:pPr marL="457200" indent="-457200">
              <a:buNone/>
            </a:pPr>
            <a:endParaRPr lang="en-GB" altLang="en-US" sz="2400" dirty="0"/>
          </a:p>
          <a:p>
            <a:pPr marL="457200" indent="-457200">
              <a:buNone/>
            </a:pPr>
            <a:r>
              <a:rPr lang="en-GB" altLang="en-US" sz="2400" b="1" u="sng" dirty="0"/>
              <a:t>It can be considered at 3 different levels</a:t>
            </a:r>
            <a:r>
              <a:rPr lang="en-GB" altLang="en-US" sz="2400" dirty="0"/>
              <a:t>:</a:t>
            </a:r>
          </a:p>
          <a:p>
            <a:pPr marL="457200" indent="-457200">
              <a:buNone/>
            </a:pPr>
            <a:endParaRPr lang="en-GB" altLang="en-US" sz="2400" dirty="0"/>
          </a:p>
          <a:p>
            <a:pPr marL="457200" indent="-457200">
              <a:buFontTx/>
              <a:buAutoNum type="arabicPeriod"/>
            </a:pPr>
            <a:r>
              <a:rPr lang="en-GB" altLang="en-US" sz="2400" b="1" u="sng" dirty="0">
                <a:solidFill>
                  <a:srgbClr val="CC0099"/>
                </a:solidFill>
              </a:rPr>
              <a:t>HABITAT DIVERSITY</a:t>
            </a:r>
          </a:p>
          <a:p>
            <a:pPr marL="457200" indent="-457200">
              <a:buFontTx/>
              <a:buAutoNum type="arabicPeriod"/>
            </a:pPr>
            <a:r>
              <a:rPr lang="en-GB" altLang="en-US" sz="2400" b="1" u="sng" dirty="0">
                <a:solidFill>
                  <a:srgbClr val="0000FF"/>
                </a:solidFill>
              </a:rPr>
              <a:t>SPECIES DIVERSITY</a:t>
            </a:r>
          </a:p>
          <a:p>
            <a:pPr marL="457200" indent="-457200">
              <a:buFontTx/>
              <a:buAutoNum type="arabicPeriod"/>
            </a:pPr>
            <a:r>
              <a:rPr lang="en-GB" altLang="en-US" sz="2400" b="1" u="sng" dirty="0">
                <a:solidFill>
                  <a:srgbClr val="FF0000"/>
                </a:solidFill>
              </a:rPr>
              <a:t>GENETIC DIVERSITY</a:t>
            </a:r>
          </a:p>
          <a:p>
            <a:endParaRPr lang="en-GB" sz="2400" dirty="0"/>
          </a:p>
        </p:txBody>
      </p:sp>
    </p:spTree>
    <p:extLst>
      <p:ext uri="{BB962C8B-B14F-4D97-AF65-F5344CB8AC3E}">
        <p14:creationId xmlns:p14="http://schemas.microsoft.com/office/powerpoint/2010/main" val="371447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63876" y="270669"/>
            <a:ext cx="6172200" cy="736600"/>
          </a:xfrm>
        </p:spPr>
        <p:txBody>
          <a:bodyPr>
            <a:normAutofit fontScale="90000"/>
          </a:bodyPr>
          <a:lstStyle/>
          <a:p>
            <a:pPr eaLnBrk="1" hangingPunct="1"/>
            <a:r>
              <a:rPr lang="en-GB" altLang="en-US" dirty="0" smtClean="0"/>
              <a:t>Species Diversity</a:t>
            </a:r>
          </a:p>
        </p:txBody>
      </p:sp>
      <p:sp>
        <p:nvSpPr>
          <p:cNvPr id="8195" name="Rectangle 3"/>
          <p:cNvSpPr>
            <a:spLocks noGrp="1" noChangeArrowheads="1"/>
          </p:cNvSpPr>
          <p:nvPr>
            <p:ph type="body" idx="1"/>
          </p:nvPr>
        </p:nvSpPr>
        <p:spPr>
          <a:xfrm>
            <a:off x="2044461" y="4992150"/>
            <a:ext cx="7824158" cy="369887"/>
          </a:xfrm>
          <a:ln w="28575">
            <a:solidFill>
              <a:schemeClr val="tx1"/>
            </a:solidFill>
            <a:miter lim="800000"/>
            <a:headEnd/>
            <a:tailEnd/>
          </a:ln>
        </p:spPr>
        <p:txBody>
          <a:bodyPr>
            <a:noAutofit/>
          </a:bodyPr>
          <a:lstStyle/>
          <a:p>
            <a:pPr eaLnBrk="1" hangingPunct="1">
              <a:buFontTx/>
              <a:buNone/>
            </a:pPr>
            <a:r>
              <a:rPr lang="en-GB" altLang="en-US" sz="2400" dirty="0"/>
              <a:t>A species is a group of similar organisms, that can reproduce and produce fertile offspring.</a:t>
            </a:r>
          </a:p>
        </p:txBody>
      </p:sp>
      <p:pic>
        <p:nvPicPr>
          <p:cNvPr id="8196" name="Picture 4" descr="biodiversity-values-and-threats-5-6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4" y="1007269"/>
            <a:ext cx="6124575"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673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086929" y="4321416"/>
            <a:ext cx="9911750" cy="1242622"/>
          </a:xfrm>
          <a:ln w="38100">
            <a:solidFill>
              <a:schemeClr val="tx1"/>
            </a:solidFill>
            <a:miter lim="800000"/>
            <a:headEnd/>
            <a:tailEnd/>
          </a:ln>
        </p:spPr>
        <p:txBody>
          <a:bodyPr>
            <a:noAutofit/>
          </a:bodyPr>
          <a:lstStyle/>
          <a:p>
            <a:pPr eaLnBrk="1" hangingPunct="1">
              <a:lnSpc>
                <a:spcPct val="90000"/>
              </a:lnSpc>
              <a:buFontTx/>
              <a:buNone/>
            </a:pPr>
            <a:r>
              <a:rPr lang="en-GB" altLang="en-US" sz="1800" dirty="0"/>
              <a:t>A habitat is the area inhabited by a species.</a:t>
            </a:r>
          </a:p>
          <a:p>
            <a:pPr eaLnBrk="1" hangingPunct="1">
              <a:lnSpc>
                <a:spcPct val="90000"/>
              </a:lnSpc>
              <a:buFontTx/>
              <a:buNone/>
            </a:pPr>
            <a:r>
              <a:rPr lang="en-GB" altLang="en-US" sz="1800" dirty="0"/>
              <a:t>It includes physical factors, like soil, temperature (abiotic factors) as well as biotic factors (living organisms)</a:t>
            </a:r>
          </a:p>
          <a:p>
            <a:pPr eaLnBrk="1" hangingPunct="1">
              <a:lnSpc>
                <a:spcPct val="90000"/>
              </a:lnSpc>
              <a:buFontTx/>
              <a:buNone/>
            </a:pPr>
            <a:r>
              <a:rPr lang="en-GB" altLang="en-US" sz="1800" dirty="0"/>
              <a:t>Habitat Diversity = the number of different habitats in an area.</a:t>
            </a:r>
          </a:p>
        </p:txBody>
      </p:sp>
      <p:pic>
        <p:nvPicPr>
          <p:cNvPr id="9219" name="Picture 5" descr="ib-ess-topic-4-conservation-and-biodiversity-29-6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39" y="331698"/>
            <a:ext cx="6156325"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376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394A-714E-4DAD-AEF7-66637B3C9342}"/>
              </a:ext>
            </a:extLst>
          </p:cNvPr>
          <p:cNvSpPr>
            <a:spLocks noGrp="1"/>
          </p:cNvSpPr>
          <p:nvPr>
            <p:ph type="title"/>
          </p:nvPr>
        </p:nvSpPr>
        <p:spPr/>
        <p:txBody>
          <a:bodyPr/>
          <a:lstStyle/>
          <a:p>
            <a:endParaRPr lang="en-GB"/>
          </a:p>
        </p:txBody>
      </p:sp>
      <p:graphicFrame>
        <p:nvGraphicFramePr>
          <p:cNvPr id="5" name="Table 5">
            <a:extLst>
              <a:ext uri="{FF2B5EF4-FFF2-40B4-BE49-F238E27FC236}">
                <a16:creationId xmlns:a16="http://schemas.microsoft.com/office/drawing/2014/main" id="{1953955E-D23F-49F7-A4E9-29116B39F041}"/>
              </a:ext>
            </a:extLst>
          </p:cNvPr>
          <p:cNvGraphicFramePr>
            <a:graphicFrameLocks noGrp="1"/>
          </p:cNvGraphicFramePr>
          <p:nvPr>
            <p:ph sz="half" idx="1"/>
            <p:extLst>
              <p:ext uri="{D42A27DB-BD31-4B8C-83A1-F6EECF244321}">
                <p14:modId xmlns:p14="http://schemas.microsoft.com/office/powerpoint/2010/main" val="1096783416"/>
              </p:ext>
            </p:extLst>
          </p:nvPr>
        </p:nvGraphicFramePr>
        <p:xfrm>
          <a:off x="259080" y="274638"/>
          <a:ext cx="11516152" cy="4413062"/>
        </p:xfrm>
        <a:graphic>
          <a:graphicData uri="http://schemas.openxmlformats.org/drawingml/2006/table">
            <a:tbl>
              <a:tblPr firstRow="1" bandRow="1">
                <a:tableStyleId>{5C22544A-7EE6-4342-B048-85BDC9FD1C3A}</a:tableStyleId>
              </a:tblPr>
              <a:tblGrid>
                <a:gridCol w="1857362">
                  <a:extLst>
                    <a:ext uri="{9D8B030D-6E8A-4147-A177-3AD203B41FA5}">
                      <a16:colId xmlns:a16="http://schemas.microsoft.com/office/drawing/2014/main" val="3690798436"/>
                    </a:ext>
                  </a:extLst>
                </a:gridCol>
                <a:gridCol w="9658790">
                  <a:extLst>
                    <a:ext uri="{9D8B030D-6E8A-4147-A177-3AD203B41FA5}">
                      <a16:colId xmlns:a16="http://schemas.microsoft.com/office/drawing/2014/main" val="1310976535"/>
                    </a:ext>
                  </a:extLst>
                </a:gridCol>
              </a:tblGrid>
              <a:tr h="370840">
                <a:tc>
                  <a:txBody>
                    <a:bodyPr/>
                    <a:lstStyle/>
                    <a:p>
                      <a:r>
                        <a:rPr lang="en-GB" dirty="0"/>
                        <a:t>Quality </a:t>
                      </a:r>
                    </a:p>
                  </a:txBody>
                  <a:tcPr/>
                </a:tc>
                <a:tc>
                  <a:txBody>
                    <a:bodyPr/>
                    <a:lstStyle/>
                    <a:p>
                      <a:r>
                        <a:rPr lang="en-GB" dirty="0"/>
                        <a:t>Explanation</a:t>
                      </a:r>
                    </a:p>
                  </a:txBody>
                  <a:tcPr/>
                </a:tc>
                <a:extLst>
                  <a:ext uri="{0D108BD9-81ED-4DB2-BD59-A6C34878D82A}">
                    <a16:rowId xmlns:a16="http://schemas.microsoft.com/office/drawing/2014/main" val="527253879"/>
                  </a:ext>
                </a:extLst>
              </a:tr>
              <a:tr h="370840">
                <a:tc>
                  <a:txBody>
                    <a:bodyPr/>
                    <a:lstStyle/>
                    <a:p>
                      <a:r>
                        <a:rPr lang="en-GB" dirty="0"/>
                        <a:t>Accuracy</a:t>
                      </a:r>
                    </a:p>
                  </a:txBody>
                  <a:tcPr/>
                </a:tc>
                <a:tc>
                  <a:txBody>
                    <a:bodyPr/>
                    <a:lstStyle/>
                    <a:p>
                      <a:r>
                        <a:rPr lang="en-GB" dirty="0"/>
                        <a:t>A measure of how close to the true/real value the recorded data is</a:t>
                      </a:r>
                    </a:p>
                  </a:txBody>
                  <a:tcPr/>
                </a:tc>
                <a:extLst>
                  <a:ext uri="{0D108BD9-81ED-4DB2-BD59-A6C34878D82A}">
                    <a16:rowId xmlns:a16="http://schemas.microsoft.com/office/drawing/2014/main" val="3664515647"/>
                  </a:ext>
                </a:extLst>
              </a:tr>
              <a:tr h="370840">
                <a:tc>
                  <a:txBody>
                    <a:bodyPr/>
                    <a:lstStyle/>
                    <a:p>
                      <a:r>
                        <a:rPr lang="en-GB" dirty="0"/>
                        <a:t>Bias</a:t>
                      </a:r>
                    </a:p>
                  </a:txBody>
                  <a:tcPr/>
                </a:tc>
                <a:tc>
                  <a:txBody>
                    <a:bodyPr/>
                    <a:lstStyle/>
                    <a:p>
                      <a:r>
                        <a:rPr lang="en-GB" dirty="0"/>
                        <a:t>Deviation from results either due to systematic errors or flaws in study design leading to </a:t>
                      </a:r>
                      <a:r>
                        <a:rPr lang="en-GB" sz="1800" dirty="0"/>
                        <a:t>flawed data or data collection</a:t>
                      </a:r>
                      <a:r>
                        <a:rPr lang="en-GB" dirty="0"/>
                        <a:t> </a:t>
                      </a:r>
                    </a:p>
                  </a:txBody>
                  <a:tcPr/>
                </a:tc>
                <a:extLst>
                  <a:ext uri="{0D108BD9-81ED-4DB2-BD59-A6C34878D82A}">
                    <a16:rowId xmlns:a16="http://schemas.microsoft.com/office/drawing/2014/main" val="531608908"/>
                  </a:ext>
                </a:extLst>
              </a:tr>
              <a:tr h="470982">
                <a:tc>
                  <a:txBody>
                    <a:bodyPr/>
                    <a:lstStyle/>
                    <a:p>
                      <a:r>
                        <a:rPr lang="en-GB" dirty="0"/>
                        <a:t>Precision</a:t>
                      </a:r>
                    </a:p>
                  </a:txBody>
                  <a:tcPr/>
                </a:tc>
                <a:tc>
                  <a:txBody>
                    <a:bodyPr/>
                    <a:lstStyle/>
                    <a:p>
                      <a:r>
                        <a:rPr lang="en-GB" dirty="0"/>
                        <a:t>Intervals  between possible recorded results.  E.g. measuring in milligrams rather than grams</a:t>
                      </a:r>
                    </a:p>
                  </a:txBody>
                  <a:tcPr/>
                </a:tc>
                <a:extLst>
                  <a:ext uri="{0D108BD9-81ED-4DB2-BD59-A6C34878D82A}">
                    <a16:rowId xmlns:a16="http://schemas.microsoft.com/office/drawing/2014/main" val="1209157924"/>
                  </a:ext>
                </a:extLst>
              </a:tr>
              <a:tr h="370840">
                <a:tc>
                  <a:txBody>
                    <a:bodyPr/>
                    <a:lstStyle/>
                    <a:p>
                      <a:r>
                        <a:rPr lang="en-GB" dirty="0"/>
                        <a:t>Representative data</a:t>
                      </a:r>
                    </a:p>
                  </a:txBody>
                  <a:tcPr/>
                </a:tc>
                <a:tc>
                  <a:txBody>
                    <a:bodyPr/>
                    <a:lstStyle/>
                    <a:p>
                      <a:r>
                        <a:rPr lang="en-GB" dirty="0"/>
                        <a:t>Data that accurately reflects the complete data set</a:t>
                      </a:r>
                    </a:p>
                  </a:txBody>
                  <a:tcPr/>
                </a:tc>
                <a:extLst>
                  <a:ext uri="{0D108BD9-81ED-4DB2-BD59-A6C34878D82A}">
                    <a16:rowId xmlns:a16="http://schemas.microsoft.com/office/drawing/2014/main" val="1239255136"/>
                  </a:ext>
                </a:extLst>
              </a:tr>
              <a:tr h="370840">
                <a:tc>
                  <a:txBody>
                    <a:bodyPr/>
                    <a:lstStyle/>
                    <a:p>
                      <a:r>
                        <a:rPr lang="en-GB" dirty="0"/>
                        <a:t>Reliable data</a:t>
                      </a:r>
                    </a:p>
                  </a:txBody>
                  <a:tcPr/>
                </a:tc>
                <a:tc>
                  <a:txBody>
                    <a:bodyPr/>
                    <a:lstStyle/>
                    <a:p>
                      <a:r>
                        <a:rPr lang="en-GB" dirty="0"/>
                        <a:t>Provides consistent results that are repeatable.  Reliability can be achieved with repeat measurements</a:t>
                      </a:r>
                    </a:p>
                  </a:txBody>
                  <a:tcPr/>
                </a:tc>
                <a:extLst>
                  <a:ext uri="{0D108BD9-81ED-4DB2-BD59-A6C34878D82A}">
                    <a16:rowId xmlns:a16="http://schemas.microsoft.com/office/drawing/2014/main" val="3589064516"/>
                  </a:ext>
                </a:extLst>
              </a:tr>
              <a:tr h="370840">
                <a:tc>
                  <a:txBody>
                    <a:bodyPr/>
                    <a:lstStyle/>
                    <a:p>
                      <a:r>
                        <a:rPr lang="en-GB" dirty="0"/>
                        <a:t>Anomalous results</a:t>
                      </a:r>
                    </a:p>
                  </a:txBody>
                  <a:tcPr/>
                </a:tc>
                <a:tc>
                  <a:txBody>
                    <a:bodyPr/>
                    <a:lstStyle/>
                    <a:p>
                      <a:r>
                        <a:rPr lang="en-GB" dirty="0"/>
                        <a:t>A result that differs from other results in a data set.  Repetition of the study will identify anomalous results</a:t>
                      </a:r>
                    </a:p>
                  </a:txBody>
                  <a:tcPr/>
                </a:tc>
                <a:extLst>
                  <a:ext uri="{0D108BD9-81ED-4DB2-BD59-A6C34878D82A}">
                    <a16:rowId xmlns:a16="http://schemas.microsoft.com/office/drawing/2014/main" val="4108924206"/>
                  </a:ext>
                </a:extLst>
              </a:tr>
              <a:tr h="370840">
                <a:tc>
                  <a:txBody>
                    <a:bodyPr/>
                    <a:lstStyle/>
                    <a:p>
                      <a:r>
                        <a:rPr lang="en-GB" dirty="0"/>
                        <a:t>Validity</a:t>
                      </a:r>
                    </a:p>
                  </a:txBody>
                  <a:tcPr/>
                </a:tc>
                <a:tc>
                  <a:txBody>
                    <a:bodyPr/>
                    <a:lstStyle/>
                    <a:p>
                      <a:r>
                        <a:rPr lang="en-GB" dirty="0"/>
                        <a:t>If accurate, precise and reliable data is collected then it is valid and conclusions can be based on results.</a:t>
                      </a:r>
                    </a:p>
                  </a:txBody>
                  <a:tcPr/>
                </a:tc>
                <a:extLst>
                  <a:ext uri="{0D108BD9-81ED-4DB2-BD59-A6C34878D82A}">
                    <a16:rowId xmlns:a16="http://schemas.microsoft.com/office/drawing/2014/main" val="621585663"/>
                  </a:ext>
                </a:extLst>
              </a:tr>
            </a:tbl>
          </a:graphicData>
        </a:graphic>
      </p:graphicFrame>
      <p:pic>
        <p:nvPicPr>
          <p:cNvPr id="1026" name="Picture 2">
            <a:extLst>
              <a:ext uri="{FF2B5EF4-FFF2-40B4-BE49-F238E27FC236}">
                <a16:creationId xmlns:a16="http://schemas.microsoft.com/office/drawing/2014/main" id="{DB3BB0C2-5634-494D-A947-2C2C40684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4862212"/>
            <a:ext cx="4932173" cy="18704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25B30B-E82A-4253-979D-9DAD217DEF78}"/>
              </a:ext>
            </a:extLst>
          </p:cNvPr>
          <p:cNvSpPr txBox="1"/>
          <p:nvPr/>
        </p:nvSpPr>
        <p:spPr>
          <a:xfrm>
            <a:off x="5542384" y="5141166"/>
            <a:ext cx="5673012" cy="646331"/>
          </a:xfrm>
          <a:prstGeom prst="rect">
            <a:avLst/>
          </a:prstGeom>
          <a:noFill/>
        </p:spPr>
        <p:txBody>
          <a:bodyPr wrap="square" rtlCol="0">
            <a:spAutoFit/>
          </a:bodyPr>
          <a:lstStyle/>
          <a:p>
            <a:r>
              <a:rPr lang="en-GB" dirty="0"/>
              <a:t>Dart board analogy to explain reliable, precise, accurate and valid results</a:t>
            </a:r>
          </a:p>
        </p:txBody>
      </p:sp>
    </p:spTree>
    <p:extLst>
      <p:ext uri="{BB962C8B-B14F-4D97-AF65-F5344CB8AC3E}">
        <p14:creationId xmlns:p14="http://schemas.microsoft.com/office/powerpoint/2010/main" val="2288836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p:nvPr>
        </p:nvSpPr>
        <p:spPr>
          <a:xfrm>
            <a:off x="1981200" y="274639"/>
            <a:ext cx="8229600" cy="5851525"/>
          </a:xfrm>
        </p:spPr>
        <p:txBody>
          <a:bodyPr/>
          <a:lstStyle/>
          <a:p>
            <a:pPr eaLnBrk="1" hangingPunct="1"/>
            <a:r>
              <a:rPr lang="en-GB" altLang="en-US" smtClean="0"/>
              <a:t>Which is more diverse?</a:t>
            </a:r>
          </a:p>
        </p:txBody>
      </p:sp>
      <p:pic>
        <p:nvPicPr>
          <p:cNvPr id="10243" name="Picture 2" descr="Image result for fynb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477" y="987426"/>
            <a:ext cx="295116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Image result for kelp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987426"/>
            <a:ext cx="39241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615477" y="3372644"/>
            <a:ext cx="7241074" cy="630013"/>
          </a:xfrm>
          <a:prstGeom prst="rect">
            <a:avLst/>
          </a:prstGeom>
          <a:solidFill>
            <a:schemeClr val="bg1"/>
          </a:solidFill>
          <a:ln w="76200">
            <a:solidFill>
              <a:schemeClr val="tx1"/>
            </a:solidFill>
            <a:miter lim="800000"/>
            <a:headEnd/>
            <a:tailEnd/>
          </a:ln>
        </p:spPr>
        <p:txBody>
          <a:bodyPr vert="horz" lIns="91440" tIns="45720" rIns="91440" bIns="45720" rtlCol="0">
            <a:normAutofit fontScale="97500"/>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mtClean="0"/>
              <a:t>To be called bio diverse..</a:t>
            </a:r>
            <a:endParaRPr lang="en-GB" altLang="en-US" dirty="0" smtClean="0"/>
          </a:p>
        </p:txBody>
      </p:sp>
      <p:sp>
        <p:nvSpPr>
          <p:cNvPr id="6" name="Content Placeholder 2"/>
          <p:cNvSpPr txBox="1">
            <a:spLocks/>
          </p:cNvSpPr>
          <p:nvPr/>
        </p:nvSpPr>
        <p:spPr>
          <a:xfrm>
            <a:off x="1615477" y="4181250"/>
            <a:ext cx="7241074" cy="1193007"/>
          </a:xfrm>
          <a:prstGeom prst="rect">
            <a:avLst/>
          </a:prstGeom>
          <a:solidFill>
            <a:schemeClr val="bg1"/>
          </a:solidFill>
          <a:ln w="38100">
            <a:solidFill>
              <a:schemeClr val="tx1"/>
            </a:solidFill>
            <a:miter lim="800000"/>
            <a:headEnd/>
            <a:tailEnd/>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r>
              <a:rPr lang="en-GB" altLang="en-US" dirty="0" smtClean="0"/>
              <a:t>  </a:t>
            </a:r>
            <a:r>
              <a:rPr lang="en-GB" altLang="en-US" sz="2600" dirty="0" smtClean="0"/>
              <a:t>Lots of different species</a:t>
            </a:r>
          </a:p>
          <a:p>
            <a:pPr>
              <a:buFont typeface="Wingdings" panose="05000000000000000000" pitchFamily="2" charset="2"/>
              <a:buChar char="ü"/>
            </a:pPr>
            <a:r>
              <a:rPr lang="en-GB" altLang="en-US" sz="2600" dirty="0" smtClean="0"/>
              <a:t>  Large and similar numbers of each species</a:t>
            </a:r>
          </a:p>
        </p:txBody>
      </p:sp>
    </p:spTree>
    <p:extLst>
      <p:ext uri="{BB962C8B-B14F-4D97-AF65-F5344CB8AC3E}">
        <p14:creationId xmlns:p14="http://schemas.microsoft.com/office/powerpoint/2010/main" val="2583198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7"/>
          <p:cNvSpPr>
            <a:spLocks noGrp="1"/>
          </p:cNvSpPr>
          <p:nvPr>
            <p:ph idx="1"/>
          </p:nvPr>
        </p:nvSpPr>
        <p:spPr>
          <a:xfrm>
            <a:off x="3009900" y="3375025"/>
            <a:ext cx="6832840" cy="1080865"/>
          </a:xfrm>
        </p:spPr>
        <p:txBody>
          <a:bodyPr/>
          <a:lstStyle/>
          <a:p>
            <a:pPr marL="0" indent="0">
              <a:buNone/>
            </a:pPr>
            <a:r>
              <a:rPr lang="en-GB" altLang="en-US" dirty="0" smtClean="0"/>
              <a:t>Evenness                        Richness</a:t>
            </a:r>
          </a:p>
        </p:txBody>
      </p:sp>
      <p:sp>
        <p:nvSpPr>
          <p:cNvPr id="9" name="Rectangle 8"/>
          <p:cNvSpPr/>
          <p:nvPr/>
        </p:nvSpPr>
        <p:spPr>
          <a:xfrm>
            <a:off x="2507250" y="1052737"/>
            <a:ext cx="6961649" cy="120032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7200" b="1" spc="38" dirty="0" smtClean="0">
                <a:ln w="11430"/>
                <a:solidFill>
                  <a:srgbClr val="FF0000"/>
                </a:solidFill>
                <a:effectLst>
                  <a:outerShdw blurRad="76200" dist="50800" dir="5400000" algn="tl" rotWithShape="0">
                    <a:srgbClr val="000000">
                      <a:alpha val="65000"/>
                    </a:srgbClr>
                  </a:outerShdw>
                </a:effectLst>
                <a:latin typeface="Times New Roman" pitchFamily="18" charset="0"/>
              </a:rPr>
              <a:t>Species Diversity</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endParaRPr>
          </a:p>
        </p:txBody>
      </p:sp>
      <p:cxnSp>
        <p:nvCxnSpPr>
          <p:cNvPr id="11" name="Straight Arrow Connector 10"/>
          <p:cNvCxnSpPr/>
          <p:nvPr/>
        </p:nvCxnSpPr>
        <p:spPr>
          <a:xfrm flipH="1">
            <a:off x="3773489" y="2079626"/>
            <a:ext cx="2143125" cy="13493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5918201" y="2079626"/>
            <a:ext cx="2284413" cy="13493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Content Placeholder 12"/>
          <p:cNvSpPr txBox="1">
            <a:spLocks/>
          </p:cNvSpPr>
          <p:nvPr/>
        </p:nvSpPr>
        <p:spPr>
          <a:xfrm>
            <a:off x="308140" y="4455890"/>
            <a:ext cx="4824578" cy="3039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altLang="en-US" sz="2800" dirty="0" smtClean="0"/>
              <a:t>The number of </a:t>
            </a:r>
            <a:r>
              <a:rPr lang="en-GB" altLang="en-US" sz="2800" b="1" dirty="0" smtClean="0">
                <a:solidFill>
                  <a:srgbClr val="FF0000"/>
                </a:solidFill>
              </a:rPr>
              <a:t>different species </a:t>
            </a:r>
            <a:r>
              <a:rPr lang="en-GB" altLang="en-US" sz="2800" dirty="0" smtClean="0"/>
              <a:t>in a habitat</a:t>
            </a:r>
            <a:endParaRPr lang="en-GB" altLang="en-US" sz="2800" dirty="0"/>
          </a:p>
        </p:txBody>
      </p:sp>
      <p:sp>
        <p:nvSpPr>
          <p:cNvPr id="8" name="Content Placeholder 12"/>
          <p:cNvSpPr txBox="1">
            <a:spLocks/>
          </p:cNvSpPr>
          <p:nvPr/>
        </p:nvSpPr>
        <p:spPr>
          <a:xfrm>
            <a:off x="6847817" y="4455890"/>
            <a:ext cx="4321175" cy="14126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altLang="en-US" sz="2800" dirty="0" smtClean="0"/>
              <a:t>The number of </a:t>
            </a:r>
            <a:r>
              <a:rPr lang="en-GB" altLang="en-US" sz="2800" b="1" dirty="0" smtClean="0">
                <a:solidFill>
                  <a:srgbClr val="FF0000"/>
                </a:solidFill>
              </a:rPr>
              <a:t>individuals</a:t>
            </a:r>
            <a:r>
              <a:rPr lang="en-GB" altLang="en-US" sz="2800" dirty="0" smtClean="0"/>
              <a:t> in </a:t>
            </a:r>
            <a:r>
              <a:rPr lang="en-GB" altLang="en-US" sz="2800" b="1" dirty="0" smtClean="0">
                <a:solidFill>
                  <a:srgbClr val="FF0000"/>
                </a:solidFill>
              </a:rPr>
              <a:t>each</a:t>
            </a:r>
            <a:r>
              <a:rPr lang="en-GB" altLang="en-US" sz="2800" dirty="0" smtClean="0"/>
              <a:t> species</a:t>
            </a:r>
            <a:endParaRPr lang="en-GB" altLang="en-US" sz="2800" dirty="0"/>
          </a:p>
        </p:txBody>
      </p:sp>
    </p:spTree>
    <p:extLst>
      <p:ext uri="{BB962C8B-B14F-4D97-AF65-F5344CB8AC3E}">
        <p14:creationId xmlns:p14="http://schemas.microsoft.com/office/powerpoint/2010/main" val="4149429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US" altLang="en-US" smtClean="0"/>
              <a:t>Species diversity</a:t>
            </a:r>
            <a:endParaRPr lang="en-GB" altLang="en-US" smtClean="0"/>
          </a:p>
        </p:txBody>
      </p:sp>
      <p:sp>
        <p:nvSpPr>
          <p:cNvPr id="62467" name="Rectangle 3"/>
          <p:cNvSpPr>
            <a:spLocks noGrp="1" noChangeArrowheads="1"/>
          </p:cNvSpPr>
          <p:nvPr>
            <p:ph type="body" idx="1"/>
          </p:nvPr>
        </p:nvSpPr>
        <p:spPr>
          <a:xfrm>
            <a:off x="609600" y="3914505"/>
            <a:ext cx="8407400" cy="2252662"/>
          </a:xfrm>
        </p:spPr>
        <p:txBody>
          <a:bodyPr>
            <a:normAutofit fontScale="92500" lnSpcReduction="10000"/>
          </a:bodyPr>
          <a:lstStyle/>
          <a:p>
            <a:pPr marL="266700" indent="-266700">
              <a:spcBef>
                <a:spcPct val="0"/>
              </a:spcBef>
              <a:buNone/>
              <a:tabLst>
                <a:tab pos="266700" algn="l"/>
              </a:tabLst>
            </a:pPr>
            <a:r>
              <a:rPr lang="en-US" altLang="en-US" sz="1800" dirty="0"/>
              <a:t>So, monitoring species diversity enables us to check:</a:t>
            </a:r>
            <a:endParaRPr lang="en-GB" altLang="en-US" sz="1800" dirty="0"/>
          </a:p>
          <a:p>
            <a:pPr marL="266700" indent="-266700">
              <a:spcBef>
                <a:spcPct val="0"/>
              </a:spcBef>
              <a:tabLst>
                <a:tab pos="266700" algn="l"/>
              </a:tabLst>
            </a:pPr>
            <a:r>
              <a:rPr lang="en-US" altLang="en-US" sz="1800" dirty="0"/>
              <a:t>that an ecosystem is healthy</a:t>
            </a:r>
            <a:endParaRPr lang="en-GB" altLang="en-US" sz="1800" dirty="0"/>
          </a:p>
          <a:p>
            <a:pPr marL="266700" indent="-266700">
              <a:spcBef>
                <a:spcPct val="0"/>
              </a:spcBef>
              <a:tabLst>
                <a:tab pos="266700" algn="l"/>
              </a:tabLst>
            </a:pPr>
            <a:r>
              <a:rPr lang="en-US" altLang="en-US" sz="1800" dirty="0"/>
              <a:t>that it has not changed</a:t>
            </a:r>
            <a:endParaRPr lang="en-GB" altLang="en-US" sz="1800" dirty="0"/>
          </a:p>
          <a:p>
            <a:pPr marL="266700" indent="-266700">
              <a:spcBef>
                <a:spcPct val="0"/>
              </a:spcBef>
              <a:tabLst>
                <a:tab pos="266700" algn="l"/>
              </a:tabLst>
            </a:pPr>
            <a:r>
              <a:rPr lang="en-US" altLang="en-US" sz="1800" dirty="0"/>
              <a:t>the success of conservation management techniques</a:t>
            </a:r>
          </a:p>
          <a:p>
            <a:pPr marL="266700" indent="-266700">
              <a:spcBef>
                <a:spcPct val="0"/>
              </a:spcBef>
              <a:tabLst>
                <a:tab pos="266700" algn="l"/>
              </a:tabLst>
            </a:pPr>
            <a:r>
              <a:rPr lang="en-US" altLang="en-US" sz="1800" dirty="0"/>
              <a:t>Species diversity is influenced by the physical environment</a:t>
            </a:r>
          </a:p>
          <a:p>
            <a:pPr marL="266700" indent="-266700">
              <a:spcBef>
                <a:spcPct val="0"/>
              </a:spcBef>
              <a:tabLst>
                <a:tab pos="266700" algn="l"/>
              </a:tabLst>
            </a:pPr>
            <a:r>
              <a:rPr lang="en-US" altLang="en-US" sz="1800" dirty="0"/>
              <a:t>In general, the harsher the environment the fewer species there are and the lower the diversity</a:t>
            </a:r>
          </a:p>
          <a:p>
            <a:pPr marL="266700" indent="-266700">
              <a:spcBef>
                <a:spcPct val="0"/>
              </a:spcBef>
              <a:tabLst>
                <a:tab pos="266700" algn="l"/>
              </a:tabLst>
            </a:pPr>
            <a:r>
              <a:rPr lang="en-US" altLang="en-US" sz="1800" dirty="0"/>
              <a:t>Diversity tends to be higher in warm, wet, tropical areas than in cold, dry high latitudes</a:t>
            </a:r>
            <a:r>
              <a:rPr lang="en-GB" altLang="en-US" sz="1800" dirty="0"/>
              <a:t> </a:t>
            </a:r>
          </a:p>
        </p:txBody>
      </p:sp>
      <p:pic>
        <p:nvPicPr>
          <p:cNvPr id="62468" name="Picture 4" descr="Bio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1362075"/>
            <a:ext cx="36195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5"/>
          <p:cNvSpPr>
            <a:spLocks noChangeArrowheads="1"/>
          </p:cNvSpPr>
          <p:nvPr/>
        </p:nvSpPr>
        <p:spPr bwMode="auto">
          <a:xfrm>
            <a:off x="517585" y="1616075"/>
            <a:ext cx="584511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US" altLang="en-US" sz="1800" dirty="0"/>
              <a:t>Maintaining high species diversity is </a:t>
            </a:r>
          </a:p>
          <a:p>
            <a:pPr eaLnBrk="1" hangingPunct="1">
              <a:spcBef>
                <a:spcPct val="0"/>
              </a:spcBef>
              <a:buFontTx/>
              <a:buNone/>
            </a:pPr>
            <a:r>
              <a:rPr lang="en-US" altLang="en-US" sz="1800" dirty="0"/>
              <a:t>important because it indicates </a:t>
            </a:r>
          </a:p>
          <a:p>
            <a:pPr eaLnBrk="1" hangingPunct="1">
              <a:spcBef>
                <a:spcPct val="0"/>
              </a:spcBef>
              <a:buFontTx/>
              <a:buNone/>
            </a:pPr>
            <a:r>
              <a:rPr lang="en-US" altLang="en-US" sz="1800" dirty="0"/>
              <a:t>ecological stability</a:t>
            </a:r>
          </a:p>
          <a:p>
            <a:pPr eaLnBrk="1" hangingPunct="1">
              <a:spcBef>
                <a:spcPct val="0"/>
              </a:spcBef>
              <a:buFontTx/>
              <a:buNone/>
            </a:pPr>
            <a:endParaRPr lang="en-US" altLang="en-US" sz="1800" dirty="0"/>
          </a:p>
          <a:p>
            <a:pPr eaLnBrk="1" hangingPunct="1">
              <a:spcBef>
                <a:spcPct val="0"/>
              </a:spcBef>
              <a:buFontTx/>
              <a:buNone/>
            </a:pPr>
            <a:r>
              <a:rPr lang="en-US" altLang="en-US" sz="1800" dirty="0"/>
              <a:t>A low diversity value may indicate an </a:t>
            </a:r>
          </a:p>
          <a:p>
            <a:pPr eaLnBrk="1" hangingPunct="1">
              <a:spcBef>
                <a:spcPct val="0"/>
              </a:spcBef>
              <a:buFontTx/>
              <a:buNone/>
            </a:pPr>
            <a:r>
              <a:rPr lang="en-US" altLang="en-US" sz="1800" dirty="0"/>
              <a:t>unstable ecosystem/infertility or pollution</a:t>
            </a:r>
          </a:p>
        </p:txBody>
      </p:sp>
    </p:spTree>
    <p:extLst>
      <p:ext uri="{BB962C8B-B14F-4D97-AF65-F5344CB8AC3E}">
        <p14:creationId xmlns:p14="http://schemas.microsoft.com/office/powerpoint/2010/main" val="2301342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2000"/>
                                        <p:tgtEl>
                                          <p:spTgt spid="62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246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2469">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469">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2469">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2469">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15" y="1164565"/>
            <a:ext cx="10575985" cy="4727277"/>
          </a:xfrm>
        </p:spPr>
        <p:txBody>
          <a:bodyPr anchor="t">
            <a:normAutofit/>
          </a:bodyPr>
          <a:lstStyle/>
          <a:p>
            <a:pPr algn="l">
              <a:lnSpc>
                <a:spcPct val="90000"/>
              </a:lnSpc>
              <a:defRPr/>
            </a:pPr>
            <a:r>
              <a:rPr lang="en-GB" sz="3000" dirty="0"/>
              <a:t>This calculation takes into account both species richness and evenness</a:t>
            </a:r>
            <a:r>
              <a:rPr lang="en-GB" sz="3000" dirty="0" smtClean="0"/>
              <a:t>.</a:t>
            </a:r>
            <a:br>
              <a:rPr lang="en-GB" sz="3000" dirty="0" smtClean="0"/>
            </a:br>
            <a:r>
              <a:rPr lang="en-GB" sz="3000" dirty="0"/>
              <a:t/>
            </a:r>
            <a:br>
              <a:rPr lang="en-GB" sz="3000" dirty="0"/>
            </a:br>
            <a:r>
              <a:rPr lang="en-GB" sz="3000" dirty="0"/>
              <a:t>If a community with high diversity was randomly-sampled twice, there is a good chance that the two samples will contain different species. However, if a low-diversity community were sampled twice, it is likely that both of the samples will contain many of the same species. Simpson (1949) derived a formula based on the expected outcome of two random samples.</a:t>
            </a:r>
            <a:endParaRPr lang="en-GB" i="1" dirty="0"/>
          </a:p>
        </p:txBody>
      </p:sp>
      <p:sp>
        <p:nvSpPr>
          <p:cNvPr id="4" name="Rectangle 3"/>
          <p:cNvSpPr/>
          <p:nvPr/>
        </p:nvSpPr>
        <p:spPr>
          <a:xfrm>
            <a:off x="203290" y="344578"/>
            <a:ext cx="11706045" cy="746358"/>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400" b="1"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SIMPSON’S </a:t>
            </a:r>
            <a:r>
              <a:rPr lang="en-US" sz="4400" b="1" spc="38"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DIVERSITY INDEX</a:t>
            </a:r>
            <a:endParaRPr lang="en-US" sz="4400" b="1"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80240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92525" y="1808163"/>
          <a:ext cx="4645026" cy="3681410"/>
        </p:xfrm>
        <a:graphic>
          <a:graphicData uri="http://schemas.openxmlformats.org/drawingml/2006/table">
            <a:tbl>
              <a:tblPr firstRow="1" bandRow="1">
                <a:tableStyleId>{5C22544A-7EE6-4342-B048-85BDC9FD1C3A}</a:tableStyleId>
              </a:tblPr>
              <a:tblGrid>
                <a:gridCol w="1548342">
                  <a:extLst>
                    <a:ext uri="{9D8B030D-6E8A-4147-A177-3AD203B41FA5}">
                      <a16:colId xmlns:a16="http://schemas.microsoft.com/office/drawing/2014/main" val="20000"/>
                    </a:ext>
                  </a:extLst>
                </a:gridCol>
                <a:gridCol w="1548342">
                  <a:extLst>
                    <a:ext uri="{9D8B030D-6E8A-4147-A177-3AD203B41FA5}">
                      <a16:colId xmlns:a16="http://schemas.microsoft.com/office/drawing/2014/main" val="20001"/>
                    </a:ext>
                  </a:extLst>
                </a:gridCol>
                <a:gridCol w="1548342">
                  <a:extLst>
                    <a:ext uri="{9D8B030D-6E8A-4147-A177-3AD203B41FA5}">
                      <a16:colId xmlns:a16="http://schemas.microsoft.com/office/drawing/2014/main" val="20002"/>
                    </a:ext>
                  </a:extLst>
                </a:gridCol>
              </a:tblGrid>
              <a:tr h="708899">
                <a:tc>
                  <a:txBody>
                    <a:bodyPr/>
                    <a:lstStyle/>
                    <a:p>
                      <a:pPr algn="ct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2100" dirty="0" smtClean="0"/>
                        <a:t>Number of individuals</a:t>
                      </a:r>
                      <a:endParaRPr lang="en-GB" sz="21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10000"/>
                  </a:ext>
                </a:extLst>
              </a:tr>
              <a:tr h="617427">
                <a:tc>
                  <a:txBody>
                    <a:bodyPr/>
                    <a:lstStyle/>
                    <a:p>
                      <a:pPr algn="ctr"/>
                      <a:r>
                        <a:rPr lang="en-GB" sz="1800" dirty="0" smtClean="0"/>
                        <a:t>Flower species</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Habitat 1</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Habitat 2</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8771">
                <a:tc>
                  <a:txBody>
                    <a:bodyPr/>
                    <a:lstStyle/>
                    <a:p>
                      <a:pPr algn="ctr"/>
                      <a:r>
                        <a:rPr lang="en-GB" sz="1500" dirty="0" smtClean="0"/>
                        <a:t>DAISY</a:t>
                      </a:r>
                      <a:endParaRPr lang="en-GB" sz="15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20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8771">
                <a:tc>
                  <a:txBody>
                    <a:bodyPr/>
                    <a:lstStyle/>
                    <a:p>
                      <a:pPr algn="ctr"/>
                      <a:r>
                        <a:rPr lang="en-GB" sz="1400" dirty="0" smtClean="0"/>
                        <a:t>DANDELION</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335</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49</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8771">
                <a:tc>
                  <a:txBody>
                    <a:bodyPr/>
                    <a:lstStyle/>
                    <a:p>
                      <a:pPr algn="ctr"/>
                      <a:r>
                        <a:rPr lang="en-GB" sz="1400" dirty="0" smtClean="0"/>
                        <a:t>BUTTERCUP</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365</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931</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8771">
                <a:tc>
                  <a:txBody>
                    <a:bodyPr/>
                    <a:lstStyle/>
                    <a:p>
                      <a:pPr algn="ctr"/>
                      <a:r>
                        <a:rPr lang="en-GB" sz="1400" dirty="0" smtClean="0"/>
                        <a:t>TOTAL</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1000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1000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3875527" y="1010708"/>
            <a:ext cx="4278928" cy="692497"/>
          </a:xfrm>
          <a:prstGeom prst="rect">
            <a:avLst/>
          </a:prstGeom>
          <a:solidFill>
            <a:schemeClr val="bg1"/>
          </a:solidFill>
          <a:ln>
            <a:solidFill>
              <a:schemeClr val="tx1"/>
            </a:solidFill>
          </a:ln>
        </p:spPr>
        <p:txBody>
          <a:bodyPr wrap="none" lIns="68580" tIns="34290" rIns="68580" bIns="34290">
            <a:spAutoFit/>
          </a:bodyPr>
          <a:lstStyle/>
          <a:p>
            <a:pPr algn="ctr" eaLnBrk="1" hangingPunct="1">
              <a:defRPr/>
            </a:pPr>
            <a:r>
              <a:rPr lang="en-US" sz="405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SPECIES RICHNESS?</a:t>
            </a:r>
          </a:p>
        </p:txBody>
      </p:sp>
      <p:sp>
        <p:nvSpPr>
          <p:cNvPr id="6" name="TextBox 5"/>
          <p:cNvSpPr txBox="1">
            <a:spLocks noChangeArrowheads="1"/>
          </p:cNvSpPr>
          <p:nvPr/>
        </p:nvSpPr>
        <p:spPr bwMode="auto">
          <a:xfrm>
            <a:off x="4935538" y="5494339"/>
            <a:ext cx="2159000" cy="46166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a:solidFill>
                  <a:srgbClr val="000000"/>
                </a:solidFill>
              </a:rPr>
              <a:t>Both have 3</a:t>
            </a:r>
          </a:p>
        </p:txBody>
      </p:sp>
    </p:spTree>
    <p:extLst>
      <p:ext uri="{BB962C8B-B14F-4D97-AF65-F5344CB8AC3E}">
        <p14:creationId xmlns:p14="http://schemas.microsoft.com/office/powerpoint/2010/main" val="2507397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92525" y="1808163"/>
          <a:ext cx="4645026" cy="3681410"/>
        </p:xfrm>
        <a:graphic>
          <a:graphicData uri="http://schemas.openxmlformats.org/drawingml/2006/table">
            <a:tbl>
              <a:tblPr firstRow="1" bandRow="1">
                <a:tableStyleId>{5C22544A-7EE6-4342-B048-85BDC9FD1C3A}</a:tableStyleId>
              </a:tblPr>
              <a:tblGrid>
                <a:gridCol w="1548342">
                  <a:extLst>
                    <a:ext uri="{9D8B030D-6E8A-4147-A177-3AD203B41FA5}">
                      <a16:colId xmlns:a16="http://schemas.microsoft.com/office/drawing/2014/main" val="20000"/>
                    </a:ext>
                  </a:extLst>
                </a:gridCol>
                <a:gridCol w="1548342">
                  <a:extLst>
                    <a:ext uri="{9D8B030D-6E8A-4147-A177-3AD203B41FA5}">
                      <a16:colId xmlns:a16="http://schemas.microsoft.com/office/drawing/2014/main" val="20001"/>
                    </a:ext>
                  </a:extLst>
                </a:gridCol>
                <a:gridCol w="1548342">
                  <a:extLst>
                    <a:ext uri="{9D8B030D-6E8A-4147-A177-3AD203B41FA5}">
                      <a16:colId xmlns:a16="http://schemas.microsoft.com/office/drawing/2014/main" val="20002"/>
                    </a:ext>
                  </a:extLst>
                </a:gridCol>
              </a:tblGrid>
              <a:tr h="708899">
                <a:tc>
                  <a:txBody>
                    <a:bodyPr/>
                    <a:lstStyle/>
                    <a:p>
                      <a:pPr algn="ct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2100" dirty="0" smtClean="0"/>
                        <a:t>Number of individuals</a:t>
                      </a:r>
                      <a:endParaRPr lang="en-GB" sz="21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10000"/>
                  </a:ext>
                </a:extLst>
              </a:tr>
              <a:tr h="617427">
                <a:tc>
                  <a:txBody>
                    <a:bodyPr/>
                    <a:lstStyle/>
                    <a:p>
                      <a:pPr algn="ctr"/>
                      <a:r>
                        <a:rPr lang="en-GB" sz="1800" dirty="0" smtClean="0"/>
                        <a:t>Flower species</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Habitat 1</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Habitat 2</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8771">
                <a:tc>
                  <a:txBody>
                    <a:bodyPr/>
                    <a:lstStyle/>
                    <a:p>
                      <a:pPr algn="ctr"/>
                      <a:r>
                        <a:rPr lang="en-GB" sz="1500" dirty="0" smtClean="0"/>
                        <a:t>DAISY</a:t>
                      </a:r>
                      <a:endParaRPr lang="en-GB" sz="15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20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8771">
                <a:tc>
                  <a:txBody>
                    <a:bodyPr/>
                    <a:lstStyle/>
                    <a:p>
                      <a:pPr algn="ctr"/>
                      <a:r>
                        <a:rPr lang="en-GB" sz="1400" dirty="0" smtClean="0"/>
                        <a:t>DANDELION</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335</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49</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8771">
                <a:tc>
                  <a:txBody>
                    <a:bodyPr/>
                    <a:lstStyle/>
                    <a:p>
                      <a:pPr algn="ctr"/>
                      <a:r>
                        <a:rPr lang="en-GB" sz="1400" dirty="0" smtClean="0"/>
                        <a:t>BUTTERCUP</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365</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931</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8771">
                <a:tc>
                  <a:txBody>
                    <a:bodyPr/>
                    <a:lstStyle/>
                    <a:p>
                      <a:pPr algn="ctr"/>
                      <a:r>
                        <a:rPr lang="en-GB" sz="1400" dirty="0" smtClean="0"/>
                        <a:t>TOTAL</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1000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1000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3813013" y="1010708"/>
            <a:ext cx="4403963" cy="692497"/>
          </a:xfrm>
          <a:prstGeom prst="rect">
            <a:avLst/>
          </a:prstGeom>
          <a:solidFill>
            <a:schemeClr val="bg1"/>
          </a:solidFill>
          <a:ln>
            <a:solidFill>
              <a:schemeClr val="tx1"/>
            </a:solidFill>
          </a:ln>
        </p:spPr>
        <p:txBody>
          <a:bodyPr wrap="none" lIns="68580" tIns="34290" rIns="68580" bIns="34290">
            <a:spAutoFit/>
          </a:bodyPr>
          <a:lstStyle/>
          <a:p>
            <a:pPr algn="ctr" eaLnBrk="1" hangingPunct="1">
              <a:defRPr/>
            </a:pPr>
            <a:r>
              <a:rPr lang="en-US" sz="405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SPECIES EVENNESS?</a:t>
            </a:r>
          </a:p>
        </p:txBody>
      </p:sp>
      <p:sp>
        <p:nvSpPr>
          <p:cNvPr id="6" name="TextBox 5"/>
          <p:cNvSpPr txBox="1">
            <a:spLocks noChangeArrowheads="1"/>
          </p:cNvSpPr>
          <p:nvPr/>
        </p:nvSpPr>
        <p:spPr bwMode="auto">
          <a:xfrm>
            <a:off x="2801938" y="5494339"/>
            <a:ext cx="6642100" cy="830997"/>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a:solidFill>
                  <a:srgbClr val="000000"/>
                </a:solidFill>
              </a:rPr>
              <a:t>Habitat 1 has numbers which are much closer</a:t>
            </a:r>
          </a:p>
        </p:txBody>
      </p:sp>
    </p:spTree>
    <p:extLst>
      <p:ext uri="{BB962C8B-B14F-4D97-AF65-F5344CB8AC3E}">
        <p14:creationId xmlns:p14="http://schemas.microsoft.com/office/powerpoint/2010/main" val="2874727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74825" y="0"/>
            <a:ext cx="8229600" cy="1143000"/>
          </a:xfrm>
        </p:spPr>
        <p:txBody>
          <a:bodyPr/>
          <a:lstStyle/>
          <a:p>
            <a:pPr algn="l" eaLnBrk="1" hangingPunct="1"/>
            <a:r>
              <a:rPr lang="en-US" altLang="en-US" smtClean="0"/>
              <a:t>Measuring species diversity</a:t>
            </a:r>
            <a:r>
              <a:rPr lang="en-GB" altLang="en-US" smtClean="0"/>
              <a:t> </a:t>
            </a:r>
          </a:p>
        </p:txBody>
      </p:sp>
      <p:sp>
        <p:nvSpPr>
          <p:cNvPr id="23555" name="Rectangle 3"/>
          <p:cNvSpPr>
            <a:spLocks noGrp="1" noChangeArrowheads="1"/>
          </p:cNvSpPr>
          <p:nvPr>
            <p:ph type="body" idx="1"/>
          </p:nvPr>
        </p:nvSpPr>
        <p:spPr>
          <a:xfrm>
            <a:off x="1774825" y="4221164"/>
            <a:ext cx="8229600" cy="1862137"/>
          </a:xfrm>
        </p:spPr>
        <p:txBody>
          <a:bodyPr/>
          <a:lstStyle/>
          <a:p>
            <a:pPr eaLnBrk="1" hangingPunct="1">
              <a:buFontTx/>
              <a:buNone/>
            </a:pPr>
            <a:endParaRPr lang="en-GB" altLang="en-US" smtClean="0"/>
          </a:p>
          <a:p>
            <a:pPr eaLnBrk="1" hangingPunct="1">
              <a:buFontTx/>
              <a:buNone/>
            </a:pPr>
            <a:endParaRPr lang="en-GB" altLang="en-US" smtClean="0"/>
          </a:p>
        </p:txBody>
      </p:sp>
      <p:sp>
        <p:nvSpPr>
          <p:cNvPr id="23556" name="Rectangle 4"/>
          <p:cNvSpPr>
            <a:spLocks noChangeArrowheads="1"/>
          </p:cNvSpPr>
          <p:nvPr/>
        </p:nvSpPr>
        <p:spPr bwMode="auto">
          <a:xfrm>
            <a:off x="6003635"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65541" name="Picture 5" descr="Untitled-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920750"/>
            <a:ext cx="42687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6"/>
          <p:cNvSpPr txBox="1">
            <a:spLocks noChangeArrowheads="1"/>
          </p:cNvSpPr>
          <p:nvPr/>
        </p:nvSpPr>
        <p:spPr bwMode="auto">
          <a:xfrm>
            <a:off x="2144713" y="2849564"/>
            <a:ext cx="8208962"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50000"/>
              </a:spcBef>
              <a:buFontTx/>
              <a:buNone/>
            </a:pPr>
            <a:r>
              <a:rPr lang="en-GB" altLang="en-US" sz="2000">
                <a:solidFill>
                  <a:schemeClr val="accent2"/>
                </a:solidFill>
              </a:rPr>
              <a:t>Where:</a:t>
            </a:r>
          </a:p>
          <a:p>
            <a:pPr eaLnBrk="1" hangingPunct="1">
              <a:spcBef>
                <a:spcPct val="50000"/>
              </a:spcBef>
              <a:buFontTx/>
              <a:buNone/>
            </a:pPr>
            <a:r>
              <a:rPr lang="en-GB" altLang="en-US" sz="2000">
                <a:solidFill>
                  <a:schemeClr val="accent2"/>
                </a:solidFill>
              </a:rPr>
              <a:t>N = total number of organisms of all species</a:t>
            </a:r>
          </a:p>
          <a:p>
            <a:pPr eaLnBrk="1" hangingPunct="1">
              <a:spcBef>
                <a:spcPct val="50000"/>
              </a:spcBef>
              <a:buFontTx/>
              <a:buNone/>
            </a:pPr>
            <a:r>
              <a:rPr lang="en-GB" altLang="en-US" sz="2000">
                <a:solidFill>
                  <a:schemeClr val="accent2"/>
                </a:solidFill>
              </a:rPr>
              <a:t>n = total number of organisms of a particular species</a:t>
            </a:r>
          </a:p>
          <a:p>
            <a:pPr eaLnBrk="1" hangingPunct="1">
              <a:spcBef>
                <a:spcPct val="50000"/>
              </a:spcBef>
              <a:buFontTx/>
              <a:buNone/>
            </a:pPr>
            <a:r>
              <a:rPr lang="en-GB" altLang="en-US" b="1">
                <a:solidFill>
                  <a:schemeClr val="accent2"/>
                </a:solidFill>
              </a:rPr>
              <a:t>Σ</a:t>
            </a:r>
            <a:r>
              <a:rPr lang="en-GB" altLang="en-US" sz="2000">
                <a:solidFill>
                  <a:schemeClr val="accent2"/>
                </a:solidFill>
              </a:rPr>
              <a:t> = sum of</a:t>
            </a:r>
          </a:p>
          <a:p>
            <a:pPr eaLnBrk="1" hangingPunct="1">
              <a:spcBef>
                <a:spcPct val="50000"/>
              </a:spcBef>
              <a:buFontTx/>
              <a:buNone/>
            </a:pPr>
            <a:endParaRPr lang="en-GB" altLang="en-US">
              <a:solidFill>
                <a:schemeClr val="accent2"/>
              </a:solidFill>
            </a:endParaRPr>
          </a:p>
        </p:txBody>
      </p:sp>
      <p:pic>
        <p:nvPicPr>
          <p:cNvPr id="7" name="Picture 2" descr="Image result for simpson's reciprocal index"/>
          <p:cNvPicPr>
            <a:picLocks noChangeAspect="1" noChangeArrowheads="1"/>
          </p:cNvPicPr>
          <p:nvPr/>
        </p:nvPicPr>
        <p:blipFill>
          <a:blip r:embed="rId3">
            <a:extLst>
              <a:ext uri="{28A0092B-C50C-407E-A947-70E740481C1C}">
                <a14:useLocalDpi xmlns:a14="http://schemas.microsoft.com/office/drawing/2010/main" val="0"/>
              </a:ext>
            </a:extLst>
          </a:blip>
          <a:srcRect l="5228" t="70570" r="6416" b="8348"/>
          <a:stretch>
            <a:fillRect/>
          </a:stretch>
        </p:blipFill>
        <p:spPr bwMode="auto">
          <a:xfrm>
            <a:off x="1774826" y="4940300"/>
            <a:ext cx="79089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04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92525" y="1808163"/>
          <a:ext cx="4645026" cy="3681410"/>
        </p:xfrm>
        <a:graphic>
          <a:graphicData uri="http://schemas.openxmlformats.org/drawingml/2006/table">
            <a:tbl>
              <a:tblPr firstRow="1" bandRow="1">
                <a:tableStyleId>{5C22544A-7EE6-4342-B048-85BDC9FD1C3A}</a:tableStyleId>
              </a:tblPr>
              <a:tblGrid>
                <a:gridCol w="1548342">
                  <a:extLst>
                    <a:ext uri="{9D8B030D-6E8A-4147-A177-3AD203B41FA5}">
                      <a16:colId xmlns:a16="http://schemas.microsoft.com/office/drawing/2014/main" val="20000"/>
                    </a:ext>
                  </a:extLst>
                </a:gridCol>
                <a:gridCol w="1548342">
                  <a:extLst>
                    <a:ext uri="{9D8B030D-6E8A-4147-A177-3AD203B41FA5}">
                      <a16:colId xmlns:a16="http://schemas.microsoft.com/office/drawing/2014/main" val="20001"/>
                    </a:ext>
                  </a:extLst>
                </a:gridCol>
                <a:gridCol w="1548342">
                  <a:extLst>
                    <a:ext uri="{9D8B030D-6E8A-4147-A177-3AD203B41FA5}">
                      <a16:colId xmlns:a16="http://schemas.microsoft.com/office/drawing/2014/main" val="20002"/>
                    </a:ext>
                  </a:extLst>
                </a:gridCol>
              </a:tblGrid>
              <a:tr h="708899">
                <a:tc>
                  <a:txBody>
                    <a:bodyPr/>
                    <a:lstStyle/>
                    <a:p>
                      <a:pPr algn="ct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2100" dirty="0" smtClean="0"/>
                        <a:t>Number of individuals</a:t>
                      </a:r>
                      <a:endParaRPr lang="en-GB" sz="21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10000"/>
                  </a:ext>
                </a:extLst>
              </a:tr>
              <a:tr h="617427">
                <a:tc>
                  <a:txBody>
                    <a:bodyPr/>
                    <a:lstStyle/>
                    <a:p>
                      <a:pPr algn="ctr"/>
                      <a:r>
                        <a:rPr lang="en-GB" sz="1800" dirty="0" smtClean="0"/>
                        <a:t>Flower species</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Habitat 1</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Habitat 2</a:t>
                      </a:r>
                      <a:endParaRPr lang="en-GB" sz="18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8771">
                <a:tc>
                  <a:txBody>
                    <a:bodyPr/>
                    <a:lstStyle/>
                    <a:p>
                      <a:pPr algn="ctr"/>
                      <a:r>
                        <a:rPr lang="en-GB" sz="1500" dirty="0" smtClean="0"/>
                        <a:t>DAISY</a:t>
                      </a:r>
                      <a:endParaRPr lang="en-GB" sz="15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20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8771">
                <a:tc>
                  <a:txBody>
                    <a:bodyPr/>
                    <a:lstStyle/>
                    <a:p>
                      <a:pPr algn="ctr"/>
                      <a:r>
                        <a:rPr lang="en-GB" sz="1400" dirty="0" smtClean="0"/>
                        <a:t>DANDELION</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335</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49</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8771">
                <a:tc>
                  <a:txBody>
                    <a:bodyPr/>
                    <a:lstStyle/>
                    <a:p>
                      <a:pPr algn="ctr"/>
                      <a:r>
                        <a:rPr lang="en-GB" sz="1400" dirty="0" smtClean="0"/>
                        <a:t>BUTTERCUP</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365</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931</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8771">
                <a:tc>
                  <a:txBody>
                    <a:bodyPr/>
                    <a:lstStyle/>
                    <a:p>
                      <a:pPr algn="ctr"/>
                      <a:r>
                        <a:rPr lang="en-GB" sz="1400" dirty="0" smtClean="0"/>
                        <a:t>TOTAL</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1000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1000</a:t>
                      </a:r>
                      <a:endParaRPr lang="en-GB" sz="1400" dirty="0"/>
                    </a:p>
                  </a:txBody>
                  <a:tcPr marL="68588" marR="68588" marT="34298" marB="342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2890295" y="1010708"/>
            <a:ext cx="6249404" cy="692497"/>
          </a:xfrm>
          <a:prstGeom prst="rect">
            <a:avLst/>
          </a:prstGeom>
          <a:solidFill>
            <a:schemeClr val="bg1"/>
          </a:solidFill>
          <a:ln>
            <a:solidFill>
              <a:schemeClr val="tx1"/>
            </a:solidFill>
          </a:ln>
        </p:spPr>
        <p:txBody>
          <a:bodyPr wrap="none" lIns="68580" tIns="34290" rIns="68580" bIns="34290">
            <a:spAutoFit/>
          </a:bodyPr>
          <a:lstStyle/>
          <a:p>
            <a:pPr algn="ctr" eaLnBrk="1" hangingPunct="1">
              <a:defRPr/>
            </a:pPr>
            <a:r>
              <a:rPr lang="en-US" sz="405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Back to the worked example</a:t>
            </a:r>
          </a:p>
        </p:txBody>
      </p:sp>
    </p:spTree>
    <p:extLst>
      <p:ext uri="{BB962C8B-B14F-4D97-AF65-F5344CB8AC3E}">
        <p14:creationId xmlns:p14="http://schemas.microsoft.com/office/powerpoint/2010/main" val="2096561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93888" y="1643063"/>
          <a:ext cx="3097212" cy="2970213"/>
        </p:xfrm>
        <a:graphic>
          <a:graphicData uri="http://schemas.openxmlformats.org/drawingml/2006/table">
            <a:tbl>
              <a:tblPr firstRow="1" bandRow="1">
                <a:tableStyleId>{5C22544A-7EE6-4342-B048-85BDC9FD1C3A}</a:tableStyleId>
              </a:tblPr>
              <a:tblGrid>
                <a:gridCol w="1548606">
                  <a:extLst>
                    <a:ext uri="{9D8B030D-6E8A-4147-A177-3AD203B41FA5}">
                      <a16:colId xmlns:a16="http://schemas.microsoft.com/office/drawing/2014/main" val="20000"/>
                    </a:ext>
                  </a:extLst>
                </a:gridCol>
                <a:gridCol w="1548606">
                  <a:extLst>
                    <a:ext uri="{9D8B030D-6E8A-4147-A177-3AD203B41FA5}">
                      <a16:colId xmlns:a16="http://schemas.microsoft.com/office/drawing/2014/main" val="20001"/>
                    </a:ext>
                  </a:extLst>
                </a:gridCol>
              </a:tblGrid>
              <a:tr h="617133">
                <a:tc>
                  <a:txBody>
                    <a:bodyPr/>
                    <a:lstStyle/>
                    <a:p>
                      <a:pPr algn="ctr"/>
                      <a:r>
                        <a:rPr lang="en-GB" sz="1800" dirty="0" smtClean="0"/>
                        <a:t>Flower species</a:t>
                      </a:r>
                      <a:endParaRPr lang="en-GB" sz="18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Habitat 1</a:t>
                      </a:r>
                      <a:endParaRPr lang="en-GB" sz="18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8270">
                <a:tc>
                  <a:txBody>
                    <a:bodyPr/>
                    <a:lstStyle/>
                    <a:p>
                      <a:pPr algn="ctr"/>
                      <a:r>
                        <a:rPr lang="en-GB" sz="1500" dirty="0" smtClean="0"/>
                        <a:t>DAISY</a:t>
                      </a:r>
                      <a:endParaRPr lang="en-GB" sz="15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300</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8270">
                <a:tc>
                  <a:txBody>
                    <a:bodyPr/>
                    <a:lstStyle/>
                    <a:p>
                      <a:pPr algn="ctr"/>
                      <a:r>
                        <a:rPr lang="en-GB" sz="1400" dirty="0" smtClean="0"/>
                        <a:t>DANDELION</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335</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8270">
                <a:tc>
                  <a:txBody>
                    <a:bodyPr/>
                    <a:lstStyle/>
                    <a:p>
                      <a:pPr algn="ctr"/>
                      <a:r>
                        <a:rPr lang="en-GB" sz="1400" dirty="0" smtClean="0"/>
                        <a:t>BUTTERCUP</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365</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8270">
                <a:tc>
                  <a:txBody>
                    <a:bodyPr/>
                    <a:lstStyle/>
                    <a:p>
                      <a:pPr algn="ctr"/>
                      <a:r>
                        <a:rPr lang="en-GB" sz="1400" dirty="0" smtClean="0"/>
                        <a:t>TOTAL</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1000</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6646" name="TextBox 5"/>
          <p:cNvSpPr txBox="1">
            <a:spLocks noChangeArrowheads="1"/>
          </p:cNvSpPr>
          <p:nvPr/>
        </p:nvSpPr>
        <p:spPr bwMode="auto">
          <a:xfrm>
            <a:off x="1893889" y="1055688"/>
            <a:ext cx="442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Let’s work out habitat 1 to start with</a:t>
            </a:r>
          </a:p>
        </p:txBody>
      </p:sp>
      <p:sp>
        <p:nvSpPr>
          <p:cNvPr id="7" name="TextBox 6"/>
          <p:cNvSpPr txBox="1">
            <a:spLocks noChangeArrowheads="1"/>
          </p:cNvSpPr>
          <p:nvPr/>
        </p:nvSpPr>
        <p:spPr bwMode="auto">
          <a:xfrm>
            <a:off x="5484813" y="1349375"/>
            <a:ext cx="2392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n(n-1)</a:t>
            </a:r>
          </a:p>
        </p:txBody>
      </p:sp>
      <p:sp>
        <p:nvSpPr>
          <p:cNvPr id="8" name="TextBox 7"/>
          <p:cNvSpPr txBox="1">
            <a:spLocks noChangeArrowheads="1"/>
          </p:cNvSpPr>
          <p:nvPr/>
        </p:nvSpPr>
        <p:spPr bwMode="auto">
          <a:xfrm>
            <a:off x="5202238" y="2266950"/>
            <a:ext cx="2392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300 x 299</a:t>
            </a:r>
          </a:p>
        </p:txBody>
      </p:sp>
      <p:sp>
        <p:nvSpPr>
          <p:cNvPr id="9" name="TextBox 8"/>
          <p:cNvSpPr txBox="1">
            <a:spLocks noChangeArrowheads="1"/>
          </p:cNvSpPr>
          <p:nvPr/>
        </p:nvSpPr>
        <p:spPr bwMode="auto">
          <a:xfrm>
            <a:off x="5202238" y="2836863"/>
            <a:ext cx="2392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335 x 334</a:t>
            </a:r>
          </a:p>
        </p:txBody>
      </p:sp>
      <p:sp>
        <p:nvSpPr>
          <p:cNvPr id="10" name="TextBox 9"/>
          <p:cNvSpPr txBox="1">
            <a:spLocks noChangeArrowheads="1"/>
          </p:cNvSpPr>
          <p:nvPr/>
        </p:nvSpPr>
        <p:spPr bwMode="auto">
          <a:xfrm>
            <a:off x="5202238" y="3446463"/>
            <a:ext cx="2392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365 x 364</a:t>
            </a:r>
          </a:p>
        </p:txBody>
      </p:sp>
      <p:sp>
        <p:nvSpPr>
          <p:cNvPr id="11" name="TextBox 10"/>
          <p:cNvSpPr txBox="1">
            <a:spLocks noChangeArrowheads="1"/>
          </p:cNvSpPr>
          <p:nvPr/>
        </p:nvSpPr>
        <p:spPr bwMode="auto">
          <a:xfrm>
            <a:off x="6346826" y="2249488"/>
            <a:ext cx="2392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 89700</a:t>
            </a:r>
          </a:p>
        </p:txBody>
      </p:sp>
      <p:sp>
        <p:nvSpPr>
          <p:cNvPr id="12" name="TextBox 11"/>
          <p:cNvSpPr txBox="1">
            <a:spLocks noChangeArrowheads="1"/>
          </p:cNvSpPr>
          <p:nvPr/>
        </p:nvSpPr>
        <p:spPr bwMode="auto">
          <a:xfrm>
            <a:off x="6315076" y="2836863"/>
            <a:ext cx="2392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 111890</a:t>
            </a:r>
          </a:p>
        </p:txBody>
      </p:sp>
      <p:sp>
        <p:nvSpPr>
          <p:cNvPr id="13" name="TextBox 12"/>
          <p:cNvSpPr txBox="1">
            <a:spLocks noChangeArrowheads="1"/>
          </p:cNvSpPr>
          <p:nvPr/>
        </p:nvSpPr>
        <p:spPr bwMode="auto">
          <a:xfrm>
            <a:off x="6315076" y="3446463"/>
            <a:ext cx="2392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 132496</a:t>
            </a:r>
          </a:p>
        </p:txBody>
      </p:sp>
      <p:sp>
        <p:nvSpPr>
          <p:cNvPr id="14" name="TextBox 13"/>
          <p:cNvSpPr txBox="1">
            <a:spLocks noChangeArrowheads="1"/>
          </p:cNvSpPr>
          <p:nvPr/>
        </p:nvSpPr>
        <p:spPr bwMode="auto">
          <a:xfrm>
            <a:off x="6315076" y="4056064"/>
            <a:ext cx="2392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Add them all up = 334086</a:t>
            </a:r>
          </a:p>
        </p:txBody>
      </p:sp>
      <p:pic>
        <p:nvPicPr>
          <p:cNvPr id="26655" name="Picture 2" descr="Image result for simpson's reciprocal index"/>
          <p:cNvPicPr>
            <a:picLocks noChangeAspect="1" noChangeArrowheads="1"/>
          </p:cNvPicPr>
          <p:nvPr/>
        </p:nvPicPr>
        <p:blipFill>
          <a:blip r:embed="rId2">
            <a:extLst>
              <a:ext uri="{28A0092B-C50C-407E-A947-70E740481C1C}">
                <a14:useLocalDpi xmlns:a14="http://schemas.microsoft.com/office/drawing/2010/main" val="0"/>
              </a:ext>
            </a:extLst>
          </a:blip>
          <a:srcRect l="58424" t="34201" r="18741" b="52283"/>
          <a:stretch>
            <a:fillRect/>
          </a:stretch>
        </p:blipFill>
        <p:spPr bwMode="auto">
          <a:xfrm>
            <a:off x="8624889" y="2974975"/>
            <a:ext cx="14620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V="1">
            <a:off x="8337551" y="3722689"/>
            <a:ext cx="955675" cy="471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2398714" y="4764088"/>
            <a:ext cx="2382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Now let’s do N(N-1)</a:t>
            </a:r>
          </a:p>
        </p:txBody>
      </p:sp>
      <p:cxnSp>
        <p:nvCxnSpPr>
          <p:cNvPr id="20" name="Straight Arrow Connector 19"/>
          <p:cNvCxnSpPr/>
          <p:nvPr/>
        </p:nvCxnSpPr>
        <p:spPr>
          <a:xfrm flipV="1">
            <a:off x="3897313" y="4332289"/>
            <a:ext cx="207962" cy="561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2030413" y="5386388"/>
            <a:ext cx="2698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1000 x 999 = 999000</a:t>
            </a:r>
          </a:p>
        </p:txBody>
      </p:sp>
      <p:cxnSp>
        <p:nvCxnSpPr>
          <p:cNvPr id="23" name="Straight Arrow Connector 22"/>
          <p:cNvCxnSpPr/>
          <p:nvPr/>
        </p:nvCxnSpPr>
        <p:spPr>
          <a:xfrm flipV="1">
            <a:off x="3590925" y="3113088"/>
            <a:ext cx="5513388" cy="241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045201" y="5041900"/>
            <a:ext cx="3059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D = 999000 / 334086</a:t>
            </a:r>
          </a:p>
        </p:txBody>
      </p:sp>
      <p:sp>
        <p:nvSpPr>
          <p:cNvPr id="25" name="TextBox 24"/>
          <p:cNvSpPr txBox="1">
            <a:spLocks noChangeArrowheads="1"/>
          </p:cNvSpPr>
          <p:nvPr/>
        </p:nvSpPr>
        <p:spPr bwMode="auto">
          <a:xfrm>
            <a:off x="6045200" y="5386388"/>
            <a:ext cx="2579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b="1">
                <a:solidFill>
                  <a:schemeClr val="tx1"/>
                </a:solidFill>
              </a:rPr>
              <a:t>D = 2.99</a:t>
            </a:r>
          </a:p>
        </p:txBody>
      </p:sp>
    </p:spTree>
    <p:extLst>
      <p:ext uri="{BB962C8B-B14F-4D97-AF65-F5344CB8AC3E}">
        <p14:creationId xmlns:p14="http://schemas.microsoft.com/office/powerpoint/2010/main" val="1157732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8" grpId="0"/>
      <p:bldP spid="21" grpId="0"/>
      <p:bldP spid="2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93888" y="1643063"/>
          <a:ext cx="3097212" cy="2970213"/>
        </p:xfrm>
        <a:graphic>
          <a:graphicData uri="http://schemas.openxmlformats.org/drawingml/2006/table">
            <a:tbl>
              <a:tblPr firstRow="1" bandRow="1">
                <a:tableStyleId>{5C22544A-7EE6-4342-B048-85BDC9FD1C3A}</a:tableStyleId>
              </a:tblPr>
              <a:tblGrid>
                <a:gridCol w="1548606">
                  <a:extLst>
                    <a:ext uri="{9D8B030D-6E8A-4147-A177-3AD203B41FA5}">
                      <a16:colId xmlns:a16="http://schemas.microsoft.com/office/drawing/2014/main" val="20000"/>
                    </a:ext>
                  </a:extLst>
                </a:gridCol>
                <a:gridCol w="1548606">
                  <a:extLst>
                    <a:ext uri="{9D8B030D-6E8A-4147-A177-3AD203B41FA5}">
                      <a16:colId xmlns:a16="http://schemas.microsoft.com/office/drawing/2014/main" val="20001"/>
                    </a:ext>
                  </a:extLst>
                </a:gridCol>
              </a:tblGrid>
              <a:tr h="617133">
                <a:tc>
                  <a:txBody>
                    <a:bodyPr/>
                    <a:lstStyle/>
                    <a:p>
                      <a:pPr algn="ctr"/>
                      <a:r>
                        <a:rPr lang="en-GB" sz="1800" dirty="0" smtClean="0"/>
                        <a:t>Flower species</a:t>
                      </a:r>
                      <a:endParaRPr lang="en-GB" sz="18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smtClean="0"/>
                        <a:t>Habitat 2</a:t>
                      </a:r>
                      <a:endParaRPr lang="en-GB" sz="18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8270">
                <a:tc>
                  <a:txBody>
                    <a:bodyPr/>
                    <a:lstStyle/>
                    <a:p>
                      <a:pPr algn="ctr"/>
                      <a:r>
                        <a:rPr lang="en-GB" sz="1500" dirty="0" smtClean="0"/>
                        <a:t>DAISY</a:t>
                      </a:r>
                      <a:endParaRPr lang="en-GB" sz="15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20</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8270">
                <a:tc>
                  <a:txBody>
                    <a:bodyPr/>
                    <a:lstStyle/>
                    <a:p>
                      <a:pPr algn="ctr"/>
                      <a:r>
                        <a:rPr lang="en-GB" sz="1400" dirty="0" smtClean="0"/>
                        <a:t>DANDELION</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49</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8270">
                <a:tc>
                  <a:txBody>
                    <a:bodyPr/>
                    <a:lstStyle/>
                    <a:p>
                      <a:pPr algn="ctr"/>
                      <a:r>
                        <a:rPr lang="en-GB" sz="1400" dirty="0" smtClean="0"/>
                        <a:t>BUTTERCUP</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931</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8270">
                <a:tc>
                  <a:txBody>
                    <a:bodyPr/>
                    <a:lstStyle/>
                    <a:p>
                      <a:pPr algn="ctr"/>
                      <a:r>
                        <a:rPr lang="en-GB" sz="1400" dirty="0" smtClean="0"/>
                        <a:t>TOTAL</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1000</a:t>
                      </a:r>
                      <a:endParaRPr lang="en-GB" sz="1400" dirty="0"/>
                    </a:p>
                  </a:txBody>
                  <a:tcPr marL="68600" marR="68600" marT="34268" marB="342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7670" name="TextBox 5"/>
          <p:cNvSpPr txBox="1">
            <a:spLocks noChangeArrowheads="1"/>
          </p:cNvSpPr>
          <p:nvPr/>
        </p:nvSpPr>
        <p:spPr bwMode="auto">
          <a:xfrm>
            <a:off x="1893889" y="1055688"/>
            <a:ext cx="442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Now for habitat 2</a:t>
            </a:r>
          </a:p>
        </p:txBody>
      </p:sp>
      <p:sp>
        <p:nvSpPr>
          <p:cNvPr id="7" name="TextBox 6"/>
          <p:cNvSpPr txBox="1">
            <a:spLocks noChangeArrowheads="1"/>
          </p:cNvSpPr>
          <p:nvPr/>
        </p:nvSpPr>
        <p:spPr bwMode="auto">
          <a:xfrm>
            <a:off x="5484813" y="1349375"/>
            <a:ext cx="2392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n(n-1)</a:t>
            </a:r>
          </a:p>
        </p:txBody>
      </p:sp>
      <p:sp>
        <p:nvSpPr>
          <p:cNvPr id="8" name="TextBox 7"/>
          <p:cNvSpPr txBox="1">
            <a:spLocks noChangeArrowheads="1"/>
          </p:cNvSpPr>
          <p:nvPr/>
        </p:nvSpPr>
        <p:spPr bwMode="auto">
          <a:xfrm>
            <a:off x="5202238" y="2266950"/>
            <a:ext cx="2392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20 x 19</a:t>
            </a:r>
          </a:p>
        </p:txBody>
      </p:sp>
      <p:sp>
        <p:nvSpPr>
          <p:cNvPr id="9" name="TextBox 8"/>
          <p:cNvSpPr txBox="1">
            <a:spLocks noChangeArrowheads="1"/>
          </p:cNvSpPr>
          <p:nvPr/>
        </p:nvSpPr>
        <p:spPr bwMode="auto">
          <a:xfrm>
            <a:off x="5202238" y="2836863"/>
            <a:ext cx="2392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49 x 48</a:t>
            </a:r>
          </a:p>
        </p:txBody>
      </p:sp>
      <p:sp>
        <p:nvSpPr>
          <p:cNvPr id="10" name="TextBox 9"/>
          <p:cNvSpPr txBox="1">
            <a:spLocks noChangeArrowheads="1"/>
          </p:cNvSpPr>
          <p:nvPr/>
        </p:nvSpPr>
        <p:spPr bwMode="auto">
          <a:xfrm>
            <a:off x="5202238" y="3446463"/>
            <a:ext cx="2392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931 X 930</a:t>
            </a:r>
          </a:p>
        </p:txBody>
      </p:sp>
      <p:sp>
        <p:nvSpPr>
          <p:cNvPr id="11" name="TextBox 10"/>
          <p:cNvSpPr txBox="1">
            <a:spLocks noChangeArrowheads="1"/>
          </p:cNvSpPr>
          <p:nvPr/>
        </p:nvSpPr>
        <p:spPr bwMode="auto">
          <a:xfrm>
            <a:off x="6346826" y="2249488"/>
            <a:ext cx="2392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 380</a:t>
            </a:r>
          </a:p>
        </p:txBody>
      </p:sp>
      <p:sp>
        <p:nvSpPr>
          <p:cNvPr id="12" name="TextBox 11"/>
          <p:cNvSpPr txBox="1">
            <a:spLocks noChangeArrowheads="1"/>
          </p:cNvSpPr>
          <p:nvPr/>
        </p:nvSpPr>
        <p:spPr bwMode="auto">
          <a:xfrm>
            <a:off x="6315076" y="2836863"/>
            <a:ext cx="2392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 882</a:t>
            </a:r>
          </a:p>
        </p:txBody>
      </p:sp>
      <p:sp>
        <p:nvSpPr>
          <p:cNvPr id="13" name="TextBox 12"/>
          <p:cNvSpPr txBox="1">
            <a:spLocks noChangeArrowheads="1"/>
          </p:cNvSpPr>
          <p:nvPr/>
        </p:nvSpPr>
        <p:spPr bwMode="auto">
          <a:xfrm>
            <a:off x="6315076" y="3446463"/>
            <a:ext cx="2392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 865830</a:t>
            </a:r>
          </a:p>
        </p:txBody>
      </p:sp>
      <p:sp>
        <p:nvSpPr>
          <p:cNvPr id="14" name="TextBox 13"/>
          <p:cNvSpPr txBox="1">
            <a:spLocks noChangeArrowheads="1"/>
          </p:cNvSpPr>
          <p:nvPr/>
        </p:nvSpPr>
        <p:spPr bwMode="auto">
          <a:xfrm>
            <a:off x="6315076" y="4056064"/>
            <a:ext cx="2392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Add them all up = 867092</a:t>
            </a:r>
          </a:p>
        </p:txBody>
      </p:sp>
      <p:pic>
        <p:nvPicPr>
          <p:cNvPr id="27679" name="Picture 2" descr="Image result for simpson's reciprocal index"/>
          <p:cNvPicPr>
            <a:picLocks noChangeAspect="1" noChangeArrowheads="1"/>
          </p:cNvPicPr>
          <p:nvPr/>
        </p:nvPicPr>
        <p:blipFill>
          <a:blip r:embed="rId2">
            <a:extLst>
              <a:ext uri="{28A0092B-C50C-407E-A947-70E740481C1C}">
                <a14:useLocalDpi xmlns:a14="http://schemas.microsoft.com/office/drawing/2010/main" val="0"/>
              </a:ext>
            </a:extLst>
          </a:blip>
          <a:srcRect l="58424" t="34201" r="18741" b="52283"/>
          <a:stretch>
            <a:fillRect/>
          </a:stretch>
        </p:blipFill>
        <p:spPr bwMode="auto">
          <a:xfrm>
            <a:off x="8624889" y="2974975"/>
            <a:ext cx="14620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V="1">
            <a:off x="8337551" y="3722689"/>
            <a:ext cx="955675" cy="471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2398714" y="4764088"/>
            <a:ext cx="2382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Now let’s do N(N-1)</a:t>
            </a:r>
          </a:p>
        </p:txBody>
      </p:sp>
      <p:cxnSp>
        <p:nvCxnSpPr>
          <p:cNvPr id="20" name="Straight Arrow Connector 19"/>
          <p:cNvCxnSpPr/>
          <p:nvPr/>
        </p:nvCxnSpPr>
        <p:spPr>
          <a:xfrm flipV="1">
            <a:off x="3897313" y="4332289"/>
            <a:ext cx="207962" cy="561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2030413" y="5386388"/>
            <a:ext cx="2698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1000 x 999 = 999000</a:t>
            </a:r>
          </a:p>
        </p:txBody>
      </p:sp>
      <p:cxnSp>
        <p:nvCxnSpPr>
          <p:cNvPr id="23" name="Straight Arrow Connector 22"/>
          <p:cNvCxnSpPr/>
          <p:nvPr/>
        </p:nvCxnSpPr>
        <p:spPr>
          <a:xfrm flipV="1">
            <a:off x="3590925" y="3113088"/>
            <a:ext cx="5513388" cy="241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045201" y="5041900"/>
            <a:ext cx="3059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a:solidFill>
                  <a:schemeClr val="tx1"/>
                </a:solidFill>
              </a:rPr>
              <a:t>D = 999000 / 867092</a:t>
            </a:r>
          </a:p>
        </p:txBody>
      </p:sp>
      <p:sp>
        <p:nvSpPr>
          <p:cNvPr id="25" name="TextBox 24"/>
          <p:cNvSpPr txBox="1">
            <a:spLocks noChangeArrowheads="1"/>
          </p:cNvSpPr>
          <p:nvPr/>
        </p:nvSpPr>
        <p:spPr bwMode="auto">
          <a:xfrm>
            <a:off x="6045200" y="5386388"/>
            <a:ext cx="2579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1800" b="1">
                <a:solidFill>
                  <a:schemeClr val="tx1"/>
                </a:solidFill>
              </a:rPr>
              <a:t>D = 1.15</a:t>
            </a:r>
          </a:p>
        </p:txBody>
      </p:sp>
    </p:spTree>
    <p:extLst>
      <p:ext uri="{BB962C8B-B14F-4D97-AF65-F5344CB8AC3E}">
        <p14:creationId xmlns:p14="http://schemas.microsoft.com/office/powerpoint/2010/main" val="874784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8" grpId="0"/>
      <p:bldP spid="21"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07AD-7B69-4030-9914-7E29D8FE30B7}"/>
              </a:ext>
            </a:extLst>
          </p:cNvPr>
          <p:cNvSpPr>
            <a:spLocks noGrp="1"/>
          </p:cNvSpPr>
          <p:nvPr>
            <p:ph type="title"/>
          </p:nvPr>
        </p:nvSpPr>
        <p:spPr/>
        <p:txBody>
          <a:bodyPr/>
          <a:lstStyle/>
          <a:p>
            <a:r>
              <a:rPr lang="en-GB" dirty="0"/>
              <a:t>Ecological monitoring</a:t>
            </a:r>
          </a:p>
        </p:txBody>
      </p:sp>
      <p:sp>
        <p:nvSpPr>
          <p:cNvPr id="3" name="Content Placeholder 2">
            <a:extLst>
              <a:ext uri="{FF2B5EF4-FFF2-40B4-BE49-F238E27FC236}">
                <a16:creationId xmlns:a16="http://schemas.microsoft.com/office/drawing/2014/main" id="{6455BC43-86B0-4C82-A365-0A5D79E2FD85}"/>
              </a:ext>
            </a:extLst>
          </p:cNvPr>
          <p:cNvSpPr>
            <a:spLocks noGrp="1"/>
          </p:cNvSpPr>
          <p:nvPr>
            <p:ph idx="1"/>
          </p:nvPr>
        </p:nvSpPr>
        <p:spPr>
          <a:xfrm>
            <a:off x="609600" y="1417639"/>
            <a:ext cx="10972800" cy="4708526"/>
          </a:xfrm>
        </p:spPr>
        <p:txBody>
          <a:bodyPr>
            <a:normAutofit fontScale="85000" lnSpcReduction="10000"/>
          </a:bodyPr>
          <a:lstStyle/>
          <a:p>
            <a:pPr marL="0" indent="0">
              <a:buNone/>
            </a:pPr>
            <a:r>
              <a:rPr lang="en-GB" dirty="0"/>
              <a:t>Ecological monitoring is an important part of wildlife conservation programmes.  A good investigation may be used to do the following:</a:t>
            </a:r>
          </a:p>
          <a:p>
            <a:pPr marL="514350" indent="-514350">
              <a:buFont typeface="+mj-lt"/>
              <a:buAutoNum type="arabicPeriod"/>
            </a:pPr>
            <a:r>
              <a:rPr lang="en-GB" dirty="0"/>
              <a:t>Find species richness in an area</a:t>
            </a:r>
          </a:p>
          <a:p>
            <a:pPr marL="514350" indent="-514350">
              <a:buFont typeface="+mj-lt"/>
              <a:buAutoNum type="arabicPeriod"/>
            </a:pPr>
            <a:r>
              <a:rPr lang="en-GB" dirty="0"/>
              <a:t>Monitor habitat conditions and see how they change</a:t>
            </a:r>
          </a:p>
          <a:p>
            <a:pPr marL="514350" indent="-514350">
              <a:buFont typeface="+mj-lt"/>
              <a:buAutoNum type="arabicPeriod"/>
            </a:pPr>
            <a:r>
              <a:rPr lang="en-GB" dirty="0"/>
              <a:t>Monitor features of populations such as;</a:t>
            </a:r>
          </a:p>
          <a:p>
            <a:pPr lvl="1"/>
            <a:r>
              <a:rPr lang="en-GB" dirty="0"/>
              <a:t>Population size</a:t>
            </a:r>
          </a:p>
          <a:p>
            <a:pPr lvl="1"/>
            <a:r>
              <a:rPr lang="en-GB" dirty="0"/>
              <a:t>Age structure</a:t>
            </a:r>
          </a:p>
          <a:p>
            <a:pPr lvl="1"/>
            <a:r>
              <a:rPr lang="en-GB" dirty="0"/>
              <a:t>Growth rate</a:t>
            </a:r>
          </a:p>
          <a:p>
            <a:pPr lvl="1"/>
            <a:r>
              <a:rPr lang="en-GB" dirty="0"/>
              <a:t>Breeding rates</a:t>
            </a:r>
          </a:p>
          <a:p>
            <a:pPr lvl="1"/>
            <a:r>
              <a:rPr lang="en-GB" dirty="0"/>
              <a:t>Territory size</a:t>
            </a:r>
          </a:p>
          <a:p>
            <a:pPr lvl="1"/>
            <a:r>
              <a:rPr lang="en-GB" dirty="0"/>
              <a:t>Population movements</a:t>
            </a:r>
          </a:p>
          <a:p>
            <a:pPr marL="0" indent="0">
              <a:buNone/>
            </a:pPr>
            <a:endParaRPr lang="en-GB" dirty="0"/>
          </a:p>
        </p:txBody>
      </p:sp>
    </p:spTree>
    <p:extLst>
      <p:ext uri="{BB962C8B-B14F-4D97-AF65-F5344CB8AC3E}">
        <p14:creationId xmlns:p14="http://schemas.microsoft.com/office/powerpoint/2010/main" val="103668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1043796" y="1808163"/>
            <a:ext cx="1027406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r>
              <a:rPr lang="en-GB" altLang="en-US" sz="3600" dirty="0">
                <a:solidFill>
                  <a:schemeClr val="tx1"/>
                </a:solidFill>
              </a:rPr>
              <a:t>A low value of diversity would suggest that the habitat was dominated by a few species and therefore a small change to the environment would have a large affect on the habitat</a:t>
            </a:r>
            <a:endParaRPr lang="en-GB" altLang="en-US" sz="3600" u="sng" dirty="0">
              <a:solidFill>
                <a:schemeClr val="tx1"/>
              </a:solidFill>
            </a:endParaRPr>
          </a:p>
        </p:txBody>
      </p:sp>
    </p:spTree>
    <p:extLst>
      <p:ext uri="{BB962C8B-B14F-4D97-AF65-F5344CB8AC3E}">
        <p14:creationId xmlns:p14="http://schemas.microsoft.com/office/powerpoint/2010/main" val="3268768527"/>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0"/>
            <a:ext cx="8229600" cy="1143000"/>
          </a:xfrm>
        </p:spPr>
        <p:txBody>
          <a:bodyPr/>
          <a:lstStyle/>
          <a:p>
            <a:pPr algn="l" eaLnBrk="1" hangingPunct="1"/>
            <a:r>
              <a:rPr lang="en-US" altLang="en-US" smtClean="0"/>
              <a:t>Measuring species diversity</a:t>
            </a:r>
            <a:endParaRPr lang="en-GB" altLang="en-US" smtClean="0"/>
          </a:p>
        </p:txBody>
      </p:sp>
      <p:sp>
        <p:nvSpPr>
          <p:cNvPr id="66563" name="Rectangle 3"/>
          <p:cNvSpPr>
            <a:spLocks noChangeArrowheads="1"/>
          </p:cNvSpPr>
          <p:nvPr/>
        </p:nvSpPr>
        <p:spPr bwMode="auto">
          <a:xfrm>
            <a:off x="1524000" y="898525"/>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US" altLang="en-US" sz="1800">
                <a:solidFill>
                  <a:schemeClr val="accent2"/>
                </a:solidFill>
                <a:cs typeface="Times New Roman" panose="02020603050405020304" pitchFamily="18" charset="0"/>
              </a:rPr>
              <a:t>Students sampled freshwater invertebrates at two sites, A and B, in Carding Mill Valley, Shropshire. Their results are shown below.</a:t>
            </a:r>
            <a:endParaRPr lang="en-GB" altLang="en-US" sz="1800">
              <a:solidFill>
                <a:schemeClr val="accent2"/>
              </a:solidFill>
              <a:cs typeface="Times New Roman" panose="02020603050405020304" pitchFamily="18" charset="0"/>
            </a:endParaRPr>
          </a:p>
          <a:p>
            <a:pPr>
              <a:spcBef>
                <a:spcPct val="0"/>
              </a:spcBef>
              <a:buFontTx/>
              <a:buNone/>
            </a:pPr>
            <a:r>
              <a:rPr lang="en-US" altLang="en-US" sz="2000">
                <a:solidFill>
                  <a:schemeClr val="accent2"/>
                </a:solidFill>
                <a:cs typeface="Times New Roman" panose="02020603050405020304" pitchFamily="18" charset="0"/>
              </a:rPr>
              <a:t> </a:t>
            </a:r>
            <a:endParaRPr lang="en-US" altLang="en-US" sz="2000">
              <a:solidFill>
                <a:schemeClr val="accent2"/>
              </a:solidFill>
            </a:endParaRPr>
          </a:p>
        </p:txBody>
      </p:sp>
      <p:graphicFrame>
        <p:nvGraphicFramePr>
          <p:cNvPr id="66564" name="Group 4"/>
          <p:cNvGraphicFramePr>
            <a:graphicFrameLocks noGrp="1"/>
          </p:cNvGraphicFramePr>
          <p:nvPr/>
        </p:nvGraphicFramePr>
        <p:xfrm>
          <a:off x="1774825" y="1773238"/>
          <a:ext cx="8642350" cy="2194284"/>
        </p:xfrm>
        <a:graphic>
          <a:graphicData uri="http://schemas.openxmlformats.org/drawingml/2006/table">
            <a:tbl>
              <a:tblPr/>
              <a:tblGrid>
                <a:gridCol w="2879725">
                  <a:extLst>
                    <a:ext uri="{9D8B030D-6E8A-4147-A177-3AD203B41FA5}">
                      <a16:colId xmlns:a16="http://schemas.microsoft.com/office/drawing/2014/main" val="20000"/>
                    </a:ext>
                  </a:extLst>
                </a:gridCol>
                <a:gridCol w="2882900">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365654">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Invertebrates</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Numbers of individuals caught</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365654">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 </a:t>
                      </a:r>
                      <a:endParaRPr kumimoji="0" lang="en-GB"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Site A</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Site B</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4">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Stonefly larvae</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1</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0</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54">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Mayfly larvae</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5</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1</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654">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Shrimps</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12</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6</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54">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Water lice</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10</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0066"/>
                          </a:solidFill>
                          <a:latin typeface="Lucida Sans" panose="020B0602030504020204" pitchFamily="34" charset="0"/>
                          <a:cs typeface="Arial" panose="020B0604020202020204" pitchFamily="34" charset="0"/>
                        </a:defRPr>
                      </a:lvl1pPr>
                      <a:lvl2pPr algn="l">
                        <a:spcBef>
                          <a:spcPct val="20000"/>
                        </a:spcBef>
                        <a:defRPr>
                          <a:solidFill>
                            <a:srgbClr val="000066"/>
                          </a:solidFill>
                          <a:latin typeface="Lucida Sans" panose="020B0602030504020204" pitchFamily="34" charset="0"/>
                          <a:cs typeface="Arial" panose="020B0604020202020204" pitchFamily="34" charset="0"/>
                        </a:defRPr>
                      </a:lvl2pPr>
                      <a:lvl3pPr algn="l">
                        <a:spcBef>
                          <a:spcPct val="20000"/>
                        </a:spcBef>
                        <a:defRPr sz="1600">
                          <a:solidFill>
                            <a:srgbClr val="000066"/>
                          </a:solidFill>
                          <a:latin typeface="Lucida Sans" panose="020B0602030504020204" pitchFamily="34" charset="0"/>
                          <a:cs typeface="Arial" panose="020B0604020202020204" pitchFamily="34" charset="0"/>
                        </a:defRPr>
                      </a:lvl3pPr>
                      <a:lvl4pPr algn="l">
                        <a:spcBef>
                          <a:spcPct val="20000"/>
                        </a:spcBef>
                        <a:defRPr>
                          <a:solidFill>
                            <a:srgbClr val="000066"/>
                          </a:solidFill>
                          <a:latin typeface="Lucida Sans" panose="020B0602030504020204" pitchFamily="34" charset="0"/>
                          <a:cs typeface="Arial" panose="020B0604020202020204" pitchFamily="34" charset="0"/>
                        </a:defRPr>
                      </a:lvl4pPr>
                      <a:lvl5pPr algn="l">
                        <a:spcBef>
                          <a:spcPct val="20000"/>
                        </a:spcBef>
                        <a:defRPr>
                          <a:solidFill>
                            <a:srgbClr val="000066"/>
                          </a:solidFill>
                          <a:latin typeface="Lucida Sans" panose="020B0602030504020204" pitchFamily="34" charset="0"/>
                          <a:cs typeface="Arial" panose="020B0604020202020204" pitchFamily="34" charset="0"/>
                        </a:defRPr>
                      </a:lvl5pPr>
                      <a:lvl6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6pPr>
                      <a:lvl7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7pPr>
                      <a:lvl8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8pPr>
                      <a:lvl9pPr fontAlgn="base">
                        <a:spcBef>
                          <a:spcPct val="20000"/>
                        </a:spcBef>
                        <a:spcAft>
                          <a:spcPct val="0"/>
                        </a:spcAft>
                        <a:defRPr>
                          <a:solidFill>
                            <a:srgbClr val="000066"/>
                          </a:solidFill>
                          <a:latin typeface="Lucida Sans" panose="020B0602030504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66"/>
                          </a:solidFill>
                          <a:effectLst/>
                          <a:latin typeface="Lucida Sans" panose="020B0602030504020204" pitchFamily="34" charset="0"/>
                          <a:cs typeface="Times New Roman" panose="02020603050405020304" pitchFamily="18" charset="0"/>
                        </a:rPr>
                        <a:t>5</a:t>
                      </a:r>
                      <a:endParaRPr kumimoji="0" lang="en-US" altLang="en-US" sz="1800" b="0" i="0" u="none" strike="noStrike" cap="none" normalizeH="0" baseline="0" smtClean="0">
                        <a:ln>
                          <a:noFill/>
                        </a:ln>
                        <a:solidFill>
                          <a:srgbClr val="000066"/>
                        </a:solidFill>
                        <a:effectLst/>
                        <a:latin typeface="Lucida Sans" panose="020B0602030504020204" pitchFamily="34" charset="0"/>
                        <a:cs typeface="Arial" panose="020B0604020202020204"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593" name="Rectangle 33"/>
          <p:cNvSpPr>
            <a:spLocks noChangeArrowheads="1"/>
          </p:cNvSpPr>
          <p:nvPr/>
        </p:nvSpPr>
        <p:spPr bwMode="auto">
          <a:xfrm>
            <a:off x="2351089" y="4076700"/>
            <a:ext cx="7272337"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spcBef>
                <a:spcPct val="0"/>
              </a:spcBef>
              <a:buFontTx/>
              <a:buNone/>
            </a:pPr>
            <a:r>
              <a:rPr lang="en-US" altLang="en-US" sz="1600" b="1">
                <a:solidFill>
                  <a:schemeClr val="accent2"/>
                </a:solidFill>
                <a:cs typeface="Times New Roman" panose="02020603050405020304" pitchFamily="18" charset="0"/>
              </a:rPr>
              <a:t>Calculate the index of diversity at sites A and B</a:t>
            </a:r>
          </a:p>
          <a:p>
            <a:pPr>
              <a:spcBef>
                <a:spcPct val="0"/>
              </a:spcBef>
              <a:buFontTx/>
              <a:buNone/>
            </a:pPr>
            <a:endParaRPr lang="en-GB" altLang="en-US" sz="1600" b="1">
              <a:solidFill>
                <a:schemeClr val="accent2"/>
              </a:solidFill>
              <a:cs typeface="Times New Roman" panose="02020603050405020304" pitchFamily="18" charset="0"/>
            </a:endParaRPr>
          </a:p>
          <a:p>
            <a:pPr>
              <a:spcBef>
                <a:spcPct val="0"/>
              </a:spcBef>
              <a:buFontTx/>
              <a:buNone/>
            </a:pPr>
            <a:r>
              <a:rPr lang="en-US" altLang="en-US" sz="1600" b="1">
                <a:solidFill>
                  <a:schemeClr val="accent2"/>
                </a:solidFill>
                <a:cs typeface="Times New Roman" panose="02020603050405020304" pitchFamily="18" charset="0"/>
              </a:rPr>
              <a:t>Site A</a:t>
            </a:r>
            <a:endParaRPr lang="en-GB" altLang="en-US" sz="1600" b="1">
              <a:solidFill>
                <a:schemeClr val="accent2"/>
              </a:solidFill>
              <a:cs typeface="Times New Roman" panose="02020603050405020304" pitchFamily="18" charset="0"/>
            </a:endParaRPr>
          </a:p>
          <a:p>
            <a:pPr>
              <a:spcBef>
                <a:spcPct val="0"/>
              </a:spcBef>
              <a:buFontTx/>
              <a:buNone/>
            </a:pPr>
            <a:r>
              <a:rPr lang="en-US" altLang="en-US" sz="1600" b="1">
                <a:solidFill>
                  <a:schemeClr val="accent2"/>
                </a:solidFill>
                <a:cs typeface="Times New Roman" panose="02020603050405020304" pitchFamily="18" charset="0"/>
              </a:rPr>
              <a:t>D = 28 x 27/ (5x4) + (12x11) + (10x9) + (1-0)</a:t>
            </a:r>
            <a:endParaRPr lang="en-GB" altLang="en-US" sz="1600" b="1">
              <a:solidFill>
                <a:schemeClr val="accent2"/>
              </a:solidFill>
              <a:cs typeface="Times New Roman" panose="02020603050405020304" pitchFamily="18" charset="0"/>
            </a:endParaRPr>
          </a:p>
          <a:p>
            <a:pPr>
              <a:spcBef>
                <a:spcPct val="0"/>
              </a:spcBef>
              <a:buFontTx/>
              <a:buNone/>
            </a:pPr>
            <a:r>
              <a:rPr lang="en-US" altLang="en-US" sz="1600" b="1">
                <a:solidFill>
                  <a:schemeClr val="accent2"/>
                </a:solidFill>
                <a:cs typeface="Times New Roman" panose="02020603050405020304" pitchFamily="18" charset="0"/>
              </a:rPr>
              <a:t>= 756/243</a:t>
            </a:r>
            <a:endParaRPr lang="en-GB" altLang="en-US" sz="1600" b="1">
              <a:solidFill>
                <a:schemeClr val="accent2"/>
              </a:solidFill>
              <a:cs typeface="Times New Roman" panose="02020603050405020304" pitchFamily="18" charset="0"/>
            </a:endParaRPr>
          </a:p>
          <a:p>
            <a:pPr>
              <a:spcBef>
                <a:spcPct val="0"/>
              </a:spcBef>
              <a:buFontTx/>
              <a:buNone/>
            </a:pPr>
            <a:r>
              <a:rPr lang="en-US" altLang="en-US" sz="1600" b="1">
                <a:solidFill>
                  <a:schemeClr val="accent2"/>
                </a:solidFill>
                <a:cs typeface="Times New Roman" panose="02020603050405020304" pitchFamily="18" charset="0"/>
              </a:rPr>
              <a:t>= 3.1</a:t>
            </a:r>
            <a:endParaRPr lang="en-GB" altLang="en-US" sz="1600" b="1">
              <a:solidFill>
                <a:schemeClr val="accent2"/>
              </a:solidFill>
              <a:cs typeface="Times New Roman" panose="02020603050405020304" pitchFamily="18" charset="0"/>
            </a:endParaRPr>
          </a:p>
          <a:p>
            <a:pPr>
              <a:spcBef>
                <a:spcPct val="0"/>
              </a:spcBef>
              <a:buFontTx/>
              <a:buNone/>
            </a:pPr>
            <a:endParaRPr lang="en-GB" altLang="en-US" sz="1600" b="1">
              <a:solidFill>
                <a:schemeClr val="accent2"/>
              </a:solidFill>
              <a:cs typeface="Times New Roman" panose="02020603050405020304" pitchFamily="18" charset="0"/>
            </a:endParaRPr>
          </a:p>
          <a:p>
            <a:pPr>
              <a:spcBef>
                <a:spcPct val="0"/>
              </a:spcBef>
              <a:buFontTx/>
              <a:buNone/>
            </a:pPr>
            <a:r>
              <a:rPr lang="en-US" altLang="en-US" sz="1600" b="1">
                <a:solidFill>
                  <a:schemeClr val="accent2"/>
                </a:solidFill>
                <a:cs typeface="Times New Roman" panose="02020603050405020304" pitchFamily="18" charset="0"/>
              </a:rPr>
              <a:t>Site B</a:t>
            </a:r>
            <a:endParaRPr lang="en-GB" altLang="en-US" sz="1600" b="1">
              <a:solidFill>
                <a:schemeClr val="accent2"/>
              </a:solidFill>
              <a:cs typeface="Times New Roman" panose="02020603050405020304" pitchFamily="18" charset="0"/>
            </a:endParaRPr>
          </a:p>
          <a:p>
            <a:pPr>
              <a:spcBef>
                <a:spcPct val="0"/>
              </a:spcBef>
              <a:buFontTx/>
              <a:buNone/>
            </a:pPr>
            <a:r>
              <a:rPr lang="en-US" altLang="en-US" sz="1600" b="1">
                <a:solidFill>
                  <a:schemeClr val="accent2"/>
                </a:solidFill>
                <a:cs typeface="Times New Roman" panose="02020603050405020304" pitchFamily="18" charset="0"/>
              </a:rPr>
              <a:t>D = 12x11/ (1x0) + (6x5) + (5x4)    </a:t>
            </a:r>
            <a:endParaRPr lang="en-GB" altLang="en-US" sz="1600" b="1">
              <a:solidFill>
                <a:schemeClr val="accent2"/>
              </a:solidFill>
              <a:cs typeface="Times New Roman" panose="02020603050405020304" pitchFamily="18" charset="0"/>
            </a:endParaRPr>
          </a:p>
          <a:p>
            <a:pPr>
              <a:spcBef>
                <a:spcPct val="0"/>
              </a:spcBef>
              <a:buFontTx/>
              <a:buNone/>
            </a:pPr>
            <a:r>
              <a:rPr lang="en-US" altLang="en-US" sz="1600" b="1">
                <a:solidFill>
                  <a:schemeClr val="accent2"/>
                </a:solidFill>
                <a:cs typeface="Times New Roman" panose="02020603050405020304" pitchFamily="18" charset="0"/>
              </a:rPr>
              <a:t>=132/50</a:t>
            </a:r>
          </a:p>
          <a:p>
            <a:pPr>
              <a:spcBef>
                <a:spcPct val="0"/>
              </a:spcBef>
              <a:buFontTx/>
              <a:buNone/>
            </a:pPr>
            <a:r>
              <a:rPr lang="en-US" altLang="en-US" sz="1600" b="1">
                <a:solidFill>
                  <a:schemeClr val="accent2"/>
                </a:solidFill>
                <a:cs typeface="Times New Roman" panose="02020603050405020304" pitchFamily="18" charset="0"/>
              </a:rPr>
              <a:t>=2.64</a:t>
            </a:r>
            <a:r>
              <a:rPr lang="en-GB" altLang="en-US" sz="1600">
                <a:solidFill>
                  <a:schemeClr val="accent2"/>
                </a:solidFill>
              </a:rPr>
              <a:t> </a:t>
            </a:r>
          </a:p>
        </p:txBody>
      </p:sp>
      <p:pic>
        <p:nvPicPr>
          <p:cNvPr id="66594" name="Picture 34" descr="Untitled-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6" y="4076701"/>
            <a:ext cx="21812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380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6564"/>
                                        </p:tgtEl>
                                        <p:attrNameLst>
                                          <p:attrName>style.visibility</p:attrName>
                                        </p:attrNameLst>
                                      </p:cBhvr>
                                      <p:to>
                                        <p:strVal val="visible"/>
                                      </p:to>
                                    </p:set>
                                    <p:animEffect transition="in" filter="fade">
                                      <p:cBhvr>
                                        <p:cTn id="9" dur="2000"/>
                                        <p:tgtEl>
                                          <p:spTgt spid="665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659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659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6593">
                                            <p:txEl>
                                              <p:pRg st="2" end="2"/>
                                            </p:txEl>
                                          </p:spTgt>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6593">
                                            <p:txEl>
                                              <p:pRg st="3" end="3"/>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6593">
                                            <p:txEl>
                                              <p:pRg st="4" end="4"/>
                                            </p:txEl>
                                          </p:spTgt>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66593">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593">
                                            <p:txEl>
                                              <p:pRg st="7" end="7"/>
                                            </p:txEl>
                                          </p:spTgt>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66593">
                                            <p:txEl>
                                              <p:pRg st="8" end="8"/>
                                            </p:txEl>
                                          </p:spTgt>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66593">
                                            <p:txEl>
                                              <p:pRg st="9" end="9"/>
                                            </p:txEl>
                                          </p:spTgt>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6659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9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3200" dirty="0"/>
              <a:t>Diversity and ecological stability</a:t>
            </a:r>
            <a:r>
              <a:rPr lang="en-GB" altLang="en-US" sz="3200" dirty="0"/>
              <a:t> </a:t>
            </a:r>
          </a:p>
        </p:txBody>
      </p:sp>
      <p:sp>
        <p:nvSpPr>
          <p:cNvPr id="67587" name="Rectangle 3"/>
          <p:cNvSpPr>
            <a:spLocks noGrp="1" noChangeArrowheads="1"/>
          </p:cNvSpPr>
          <p:nvPr>
            <p:ph type="body" idx="1"/>
          </p:nvPr>
        </p:nvSpPr>
        <p:spPr>
          <a:xfrm>
            <a:off x="609600" y="1341438"/>
            <a:ext cx="10972800" cy="1871662"/>
          </a:xfrm>
        </p:spPr>
        <p:txBody>
          <a:bodyPr/>
          <a:lstStyle/>
          <a:p>
            <a:pPr marL="0" indent="0">
              <a:buNone/>
            </a:pPr>
            <a:r>
              <a:rPr lang="en-US" altLang="en-US" sz="2000" dirty="0"/>
              <a:t>The graph shows the relationship between the index of diversity of birds and the structural diversity of the plants on some farmland. Structural diversity = the different forms of plants present in a particular area e.g. grasses, herbs, shrubs and trees</a:t>
            </a:r>
            <a:r>
              <a:rPr lang="en-GB" altLang="en-US" sz="2000" dirty="0"/>
              <a:t> </a:t>
            </a:r>
          </a:p>
        </p:txBody>
      </p:sp>
      <p:sp>
        <p:nvSpPr>
          <p:cNvPr id="29700" name="Rectangle 4"/>
          <p:cNvSpPr>
            <a:spLocks noChangeArrowheads="1"/>
          </p:cNvSpPr>
          <p:nvPr/>
        </p:nvSpPr>
        <p:spPr bwMode="auto">
          <a:xfrm>
            <a:off x="6003635" y="2368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742950"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143000"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00200"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67589" name="Picture 5" descr="Picture1 copy"/>
          <p:cNvPicPr>
            <a:picLocks noChangeAspect="1" noChangeArrowheads="1"/>
          </p:cNvPicPr>
          <p:nvPr/>
        </p:nvPicPr>
        <p:blipFill>
          <a:blip r:embed="rId2">
            <a:extLst>
              <a:ext uri="{28A0092B-C50C-407E-A947-70E740481C1C}">
                <a14:useLocalDpi xmlns:a14="http://schemas.microsoft.com/office/drawing/2010/main" val="0"/>
              </a:ext>
            </a:extLst>
          </a:blip>
          <a:srcRect r="8289"/>
          <a:stretch>
            <a:fillRect/>
          </a:stretch>
        </p:blipFill>
        <p:spPr bwMode="auto">
          <a:xfrm>
            <a:off x="6630698" y="2627074"/>
            <a:ext cx="4859337"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6"/>
          <p:cNvSpPr>
            <a:spLocks noChangeArrowheads="1"/>
          </p:cNvSpPr>
          <p:nvPr/>
        </p:nvSpPr>
        <p:spPr bwMode="auto">
          <a:xfrm>
            <a:off x="500332" y="2781300"/>
            <a:ext cx="5595668"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rgbClr val="000066"/>
                </a:solidFill>
                <a:latin typeface="Lucida Sans" panose="020B0602030504020204" pitchFamily="34" charset="0"/>
                <a:cs typeface="Arial" panose="020B0604020202020204" pitchFamily="34" charset="0"/>
              </a:defRPr>
            </a:lvl1pPr>
            <a:lvl2pPr marL="820738" indent="-285750">
              <a:spcBef>
                <a:spcPct val="20000"/>
              </a:spcBef>
              <a:buChar char="–"/>
              <a:defRPr sz="2000">
                <a:solidFill>
                  <a:srgbClr val="000066"/>
                </a:solidFill>
                <a:latin typeface="Lucida Sans" panose="020B0602030504020204" pitchFamily="34" charset="0"/>
                <a:cs typeface="Arial" panose="020B0604020202020204" pitchFamily="34" charset="0"/>
              </a:defRPr>
            </a:lvl2pPr>
            <a:lvl3pPr marL="1228725" indent="-228600">
              <a:spcBef>
                <a:spcPct val="20000"/>
              </a:spcBef>
              <a:buChar char="•"/>
              <a:defRPr>
                <a:solidFill>
                  <a:srgbClr val="000066"/>
                </a:solidFill>
                <a:latin typeface="Lucida Sans" panose="020B0602030504020204" pitchFamily="34" charset="0"/>
                <a:cs typeface="Arial" panose="020B0604020202020204" pitchFamily="34" charset="0"/>
              </a:defRPr>
            </a:lvl3pPr>
            <a:lvl4pPr marL="1636713" indent="-228600">
              <a:spcBef>
                <a:spcPct val="20000"/>
              </a:spcBef>
              <a:buChar char="–"/>
              <a:defRPr sz="2000">
                <a:solidFill>
                  <a:srgbClr val="000066"/>
                </a:solidFill>
                <a:latin typeface="Lucida Sans" panose="020B0602030504020204" pitchFamily="34" charset="0"/>
                <a:cs typeface="Arial" panose="020B0604020202020204" pitchFamily="34" charset="0"/>
              </a:defRPr>
            </a:lvl4pPr>
            <a:lvl5pPr marL="2057400" indent="-228600">
              <a:spcBef>
                <a:spcPct val="20000"/>
              </a:spcBef>
              <a:buChar char="»"/>
              <a:defRPr sz="2000">
                <a:solidFill>
                  <a:srgbClr val="000066"/>
                </a:solidFill>
                <a:latin typeface="Lucida Sans" panose="020B0602030504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Lucida Sans" panose="020B0602030504020204" pitchFamily="34" charset="0"/>
                <a:cs typeface="Arial" panose="020B0604020202020204" pitchFamily="34" charset="0"/>
              </a:defRPr>
            </a:lvl9pPr>
          </a:lstStyle>
          <a:p>
            <a:pPr eaLnBrk="1" hangingPunct="1">
              <a:lnSpc>
                <a:spcPct val="90000"/>
              </a:lnSpc>
              <a:buFontTx/>
              <a:buNone/>
            </a:pPr>
            <a:r>
              <a:rPr lang="en-US" altLang="en-US" sz="2000" b="1" dirty="0"/>
              <a:t>What is the relationship?</a:t>
            </a:r>
          </a:p>
          <a:p>
            <a:pPr eaLnBrk="1" hangingPunct="1">
              <a:lnSpc>
                <a:spcPct val="90000"/>
              </a:lnSpc>
              <a:buFontTx/>
              <a:buNone/>
            </a:pPr>
            <a:r>
              <a:rPr lang="en-US" altLang="en-US" sz="2000" dirty="0"/>
              <a:t>Directly proportional or positive correlation</a:t>
            </a:r>
          </a:p>
          <a:p>
            <a:pPr eaLnBrk="1" hangingPunct="1">
              <a:lnSpc>
                <a:spcPct val="90000"/>
              </a:lnSpc>
              <a:buFontTx/>
              <a:buNone/>
            </a:pPr>
            <a:r>
              <a:rPr lang="en-US" altLang="en-US" sz="2000" dirty="0"/>
              <a:t>Bird species diversity depends on plant structural diversity</a:t>
            </a:r>
          </a:p>
          <a:p>
            <a:pPr eaLnBrk="1" hangingPunct="1">
              <a:lnSpc>
                <a:spcPct val="90000"/>
              </a:lnSpc>
              <a:buFontTx/>
              <a:buNone/>
            </a:pPr>
            <a:endParaRPr lang="en-US" altLang="en-US" sz="2000" b="1" dirty="0"/>
          </a:p>
          <a:p>
            <a:pPr eaLnBrk="1" hangingPunct="1">
              <a:lnSpc>
                <a:spcPct val="90000"/>
              </a:lnSpc>
              <a:buFontTx/>
              <a:buNone/>
            </a:pPr>
            <a:r>
              <a:rPr lang="en-US" altLang="en-US" sz="2000" b="1" dirty="0"/>
              <a:t>Why does this relationship exist?</a:t>
            </a:r>
            <a:endParaRPr lang="en-US" altLang="en-US" sz="2000" dirty="0"/>
          </a:p>
          <a:p>
            <a:pPr eaLnBrk="1" hangingPunct="1">
              <a:lnSpc>
                <a:spcPct val="90000"/>
              </a:lnSpc>
              <a:buFontTx/>
              <a:buNone/>
            </a:pPr>
            <a:r>
              <a:rPr lang="en-US" altLang="en-US" sz="2000" dirty="0"/>
              <a:t>The more varied the structure, the greater the number of habitats or niches. Birds feed and nest at different heights in vegetation</a:t>
            </a:r>
            <a:endParaRPr lang="en-GB" altLang="en-US" sz="2000" dirty="0"/>
          </a:p>
        </p:txBody>
      </p:sp>
    </p:spTree>
    <p:extLst>
      <p:ext uri="{BB962C8B-B14F-4D97-AF65-F5344CB8AC3E}">
        <p14:creationId xmlns:p14="http://schemas.microsoft.com/office/powerpoint/2010/main" val="4071356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7589"/>
                                        </p:tgtEl>
                                        <p:attrNameLst>
                                          <p:attrName>style.visibility</p:attrName>
                                        </p:attrNameLst>
                                      </p:cBhvr>
                                      <p:to>
                                        <p:strVal val="visible"/>
                                      </p:to>
                                    </p:set>
                                    <p:animEffect transition="in" filter="fade">
                                      <p:cBhvr>
                                        <p:cTn id="9" dur="2000"/>
                                        <p:tgtEl>
                                          <p:spTgt spid="675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759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7590">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7590">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7590">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75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9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smtClean="0"/>
              <a:t>How many species are there?</a:t>
            </a:r>
            <a:r>
              <a:rPr lang="en-GB" altLang="en-US" dirty="0" smtClean="0"/>
              <a:t> </a:t>
            </a:r>
          </a:p>
        </p:txBody>
      </p:sp>
      <p:sp>
        <p:nvSpPr>
          <p:cNvPr id="69635" name="Rectangle 3"/>
          <p:cNvSpPr>
            <a:spLocks noGrp="1" noChangeArrowheads="1"/>
          </p:cNvSpPr>
          <p:nvPr>
            <p:ph type="body" idx="1"/>
          </p:nvPr>
        </p:nvSpPr>
        <p:spPr>
          <a:xfrm>
            <a:off x="609600" y="1251400"/>
            <a:ext cx="11044687" cy="1612570"/>
          </a:xfrm>
        </p:spPr>
        <p:txBody>
          <a:bodyPr>
            <a:normAutofit lnSpcReduction="10000"/>
          </a:bodyPr>
          <a:lstStyle/>
          <a:p>
            <a:r>
              <a:rPr lang="en-US" altLang="en-US" sz="2400" dirty="0" smtClean="0"/>
              <a:t>Estimate: </a:t>
            </a:r>
            <a:r>
              <a:rPr lang="en-US" altLang="en-US" sz="2400" dirty="0" smtClean="0"/>
              <a:t>5-10 </a:t>
            </a:r>
            <a:r>
              <a:rPr lang="en-US" altLang="en-US" sz="2400" dirty="0" smtClean="0"/>
              <a:t>million but only 1.4 million have so far been </a:t>
            </a:r>
            <a:r>
              <a:rPr lang="en-US" altLang="en-US" sz="2400" dirty="0" smtClean="0"/>
              <a:t>named</a:t>
            </a:r>
            <a:endParaRPr lang="en-GB" altLang="en-US" sz="2400" dirty="0" smtClean="0"/>
          </a:p>
          <a:p>
            <a:r>
              <a:rPr lang="en-US" altLang="en-US" sz="2400" dirty="0" smtClean="0"/>
              <a:t>Scientists estimate the total number of species by drawing a graph of the total species found </a:t>
            </a:r>
            <a:r>
              <a:rPr lang="en-US" altLang="en-US" sz="2400" dirty="0" smtClean="0"/>
              <a:t>over time.  There is a gradual reduction in the rate of finding new species so this can be used to extrapolate  the total number that exist.</a:t>
            </a:r>
            <a:endParaRPr lang="en-GB" altLang="en-US" sz="240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3721" t="41637" r="11489" b="41077"/>
          <a:stretch/>
        </p:blipFill>
        <p:spPr>
          <a:xfrm rot="10800000">
            <a:off x="5949350" y="2863970"/>
            <a:ext cx="5633050" cy="3074612"/>
          </a:xfrm>
          <a:prstGeom prst="rect">
            <a:avLst/>
          </a:prstGeom>
        </p:spPr>
      </p:pic>
      <p:sp>
        <p:nvSpPr>
          <p:cNvPr id="20" name="Rectangle 3"/>
          <p:cNvSpPr txBox="1">
            <a:spLocks noChangeArrowheads="1"/>
          </p:cNvSpPr>
          <p:nvPr/>
        </p:nvSpPr>
        <p:spPr>
          <a:xfrm>
            <a:off x="609601" y="3223793"/>
            <a:ext cx="5204604" cy="161257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sz="2400" dirty="0" smtClean="0"/>
              <a:t>Why are some species still undiscovered?</a:t>
            </a:r>
          </a:p>
          <a:p>
            <a:r>
              <a:rPr lang="en-GB" altLang="en-US" sz="2400" dirty="0" smtClean="0"/>
              <a:t>Live in inaccessible ecosystems – deep oceans</a:t>
            </a:r>
          </a:p>
          <a:p>
            <a:r>
              <a:rPr lang="en-GB" altLang="en-US" sz="2400" dirty="0" smtClean="0"/>
              <a:t>Are in such small numbers they have not been found</a:t>
            </a:r>
          </a:p>
          <a:p>
            <a:pPr marL="0" indent="0">
              <a:buNone/>
            </a:pPr>
            <a:endParaRPr lang="en-GB" altLang="en-US" sz="2400" dirty="0" smtClean="0"/>
          </a:p>
        </p:txBody>
      </p:sp>
    </p:spTree>
    <p:extLst>
      <p:ext uri="{BB962C8B-B14F-4D97-AF65-F5344CB8AC3E}">
        <p14:creationId xmlns:p14="http://schemas.microsoft.com/office/powerpoint/2010/main" val="3567125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53E0-9805-4885-AC63-4F7406B46AB1}"/>
              </a:ext>
            </a:extLst>
          </p:cNvPr>
          <p:cNvSpPr>
            <a:spLocks noGrp="1"/>
          </p:cNvSpPr>
          <p:nvPr>
            <p:ph type="title"/>
          </p:nvPr>
        </p:nvSpPr>
        <p:spPr/>
        <p:txBody>
          <a:bodyPr/>
          <a:lstStyle/>
          <a:p>
            <a:r>
              <a:rPr lang="en-GB" dirty="0"/>
              <a:t>Species Identification Keys</a:t>
            </a:r>
          </a:p>
        </p:txBody>
      </p:sp>
      <p:sp>
        <p:nvSpPr>
          <p:cNvPr id="3" name="Content Placeholder 2">
            <a:extLst>
              <a:ext uri="{FF2B5EF4-FFF2-40B4-BE49-F238E27FC236}">
                <a16:creationId xmlns:a16="http://schemas.microsoft.com/office/drawing/2014/main" id="{F411359A-A54C-4EC9-80AC-92ABC66058BD}"/>
              </a:ext>
            </a:extLst>
          </p:cNvPr>
          <p:cNvSpPr>
            <a:spLocks noGrp="1"/>
          </p:cNvSpPr>
          <p:nvPr>
            <p:ph idx="1"/>
          </p:nvPr>
        </p:nvSpPr>
        <p:spPr>
          <a:xfrm>
            <a:off x="609600" y="1304927"/>
            <a:ext cx="4643030" cy="4821237"/>
          </a:xfrm>
        </p:spPr>
        <p:txBody>
          <a:bodyPr/>
          <a:lstStyle/>
          <a:p>
            <a:r>
              <a:rPr lang="en-GB" dirty="0"/>
              <a:t>Used to identify species seen/caught when sampling </a:t>
            </a:r>
          </a:p>
          <a:p>
            <a:endParaRPr lang="en-GB" dirty="0"/>
          </a:p>
        </p:txBody>
      </p:sp>
      <p:pic>
        <p:nvPicPr>
          <p:cNvPr id="2050" name="Picture 2">
            <a:extLst>
              <a:ext uri="{FF2B5EF4-FFF2-40B4-BE49-F238E27FC236}">
                <a16:creationId xmlns:a16="http://schemas.microsoft.com/office/drawing/2014/main" id="{556C98DD-2B83-4A6A-A1FF-2641E617A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630" y="1304927"/>
            <a:ext cx="6757903" cy="48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835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1BEC7-4A06-4064-9149-96B3F560DB90}"/>
              </a:ext>
            </a:extLst>
          </p:cNvPr>
          <p:cNvSpPr>
            <a:spLocks noGrp="1"/>
          </p:cNvSpPr>
          <p:nvPr>
            <p:ph type="title"/>
          </p:nvPr>
        </p:nvSpPr>
        <p:spPr>
          <a:xfrm>
            <a:off x="609600" y="274638"/>
            <a:ext cx="10972800" cy="457197"/>
          </a:xfrm>
        </p:spPr>
        <p:txBody>
          <a:bodyPr>
            <a:normAutofit fontScale="90000"/>
          </a:bodyPr>
          <a:lstStyle/>
          <a:p>
            <a:r>
              <a:rPr lang="en-GB" dirty="0"/>
              <a:t>Abundance scales</a:t>
            </a:r>
          </a:p>
        </p:txBody>
      </p:sp>
      <p:sp>
        <p:nvSpPr>
          <p:cNvPr id="3" name="Content Placeholder 2">
            <a:extLst>
              <a:ext uri="{FF2B5EF4-FFF2-40B4-BE49-F238E27FC236}">
                <a16:creationId xmlns:a16="http://schemas.microsoft.com/office/drawing/2014/main" id="{A20B7B92-77DB-4522-B639-17A4EE99E8EE}"/>
              </a:ext>
            </a:extLst>
          </p:cNvPr>
          <p:cNvSpPr>
            <a:spLocks noGrp="1"/>
          </p:cNvSpPr>
          <p:nvPr>
            <p:ph idx="1"/>
          </p:nvPr>
        </p:nvSpPr>
        <p:spPr>
          <a:xfrm>
            <a:off x="609600" y="951722"/>
            <a:ext cx="10972800" cy="5174443"/>
          </a:xfrm>
        </p:spPr>
        <p:txBody>
          <a:bodyPr>
            <a:normAutofit fontScale="92500" lnSpcReduction="20000"/>
          </a:bodyPr>
          <a:lstStyle/>
          <a:p>
            <a:pPr marL="0" indent="0">
              <a:buNone/>
            </a:pPr>
            <a:r>
              <a:rPr lang="en-GB" sz="1800" dirty="0"/>
              <a:t>Counting numbers of individuals of plant species in different areas is very time-consuming.  If quantitative detail in not required then abundance scales can be used.   General comparisons can then be made between different areas.</a:t>
            </a:r>
          </a:p>
          <a:p>
            <a:pPr marL="0" indent="0">
              <a:buNone/>
            </a:pPr>
            <a:r>
              <a:rPr lang="en-GB" sz="1800" dirty="0"/>
              <a:t> </a:t>
            </a:r>
          </a:p>
          <a:p>
            <a:pPr marL="0" indent="0">
              <a:buNone/>
            </a:pPr>
            <a:r>
              <a:rPr lang="en-GB" sz="1800" b="1" dirty="0"/>
              <a:t>DAFOR abundance scale</a:t>
            </a:r>
            <a:endParaRPr lang="en-GB" sz="1800" dirty="0"/>
          </a:p>
          <a:p>
            <a:pPr marL="0" indent="0">
              <a:buNone/>
            </a:pPr>
            <a:r>
              <a:rPr lang="en-GB" sz="1800" dirty="0"/>
              <a:t>Qualitative scale that is a relatively quick way of assessing the abundance of species in a study area.</a:t>
            </a:r>
          </a:p>
          <a:p>
            <a:pPr marL="0" indent="0">
              <a:buNone/>
            </a:pPr>
            <a:r>
              <a:rPr lang="en-GB" sz="1800" dirty="0"/>
              <a:t> </a:t>
            </a:r>
          </a:p>
          <a:p>
            <a:pPr marL="0" indent="0">
              <a:buNone/>
            </a:pPr>
            <a:r>
              <a:rPr lang="en-GB" sz="1800" b="1" dirty="0"/>
              <a:t>Method</a:t>
            </a:r>
            <a:endParaRPr lang="en-GB" sz="1800" dirty="0"/>
          </a:p>
          <a:p>
            <a:pPr marL="0" indent="0">
              <a:buNone/>
            </a:pPr>
            <a:r>
              <a:rPr lang="en-GB" sz="1800" dirty="0"/>
              <a:t>Species are identified in an area and allocated to a category based on their abundance:</a:t>
            </a:r>
          </a:p>
          <a:p>
            <a:pPr marL="0" indent="0">
              <a:buNone/>
            </a:pPr>
            <a:r>
              <a:rPr lang="en-GB" sz="1800" dirty="0"/>
              <a:t> </a:t>
            </a:r>
          </a:p>
          <a:p>
            <a:pPr marL="1714500" lvl="4" indent="0">
              <a:buNone/>
            </a:pPr>
            <a:r>
              <a:rPr lang="en-GB" sz="2200" b="1" dirty="0">
                <a:solidFill>
                  <a:srgbClr val="FF0000"/>
                </a:solidFill>
              </a:rPr>
              <a:t>D = Dominant</a:t>
            </a:r>
          </a:p>
          <a:p>
            <a:pPr marL="1714500" lvl="4" indent="0">
              <a:buNone/>
            </a:pPr>
            <a:r>
              <a:rPr lang="en-GB" sz="2200" b="1" dirty="0">
                <a:solidFill>
                  <a:srgbClr val="FF0000"/>
                </a:solidFill>
              </a:rPr>
              <a:t>A = Abundant</a:t>
            </a:r>
          </a:p>
          <a:p>
            <a:pPr marL="1714500" lvl="4" indent="0">
              <a:buNone/>
            </a:pPr>
            <a:r>
              <a:rPr lang="en-GB" sz="2200" b="1" dirty="0">
                <a:solidFill>
                  <a:srgbClr val="FF0000"/>
                </a:solidFill>
              </a:rPr>
              <a:t>F = Frequent</a:t>
            </a:r>
          </a:p>
          <a:p>
            <a:pPr marL="1714500" lvl="4" indent="0">
              <a:buNone/>
            </a:pPr>
            <a:r>
              <a:rPr lang="en-GB" sz="2200" b="1" dirty="0">
                <a:solidFill>
                  <a:srgbClr val="FF0000"/>
                </a:solidFill>
              </a:rPr>
              <a:t>O = Occasional </a:t>
            </a:r>
          </a:p>
          <a:p>
            <a:pPr marL="1714500" lvl="4" indent="0">
              <a:buNone/>
            </a:pPr>
            <a:r>
              <a:rPr lang="en-GB" sz="2200" b="1" dirty="0">
                <a:solidFill>
                  <a:srgbClr val="FF0000"/>
                </a:solidFill>
              </a:rPr>
              <a:t>R = Rare</a:t>
            </a:r>
          </a:p>
          <a:p>
            <a:pPr marL="0" indent="0">
              <a:buNone/>
            </a:pPr>
            <a:endParaRPr lang="en-GB" sz="1800" dirty="0"/>
          </a:p>
          <a:p>
            <a:pPr marL="0" indent="0">
              <a:buNone/>
            </a:pPr>
            <a:r>
              <a:rPr lang="en-GB" sz="1800" b="1" dirty="0" err="1"/>
              <a:t>Limitiation</a:t>
            </a:r>
            <a:endParaRPr lang="en-GB" sz="1800" b="1" dirty="0"/>
          </a:p>
          <a:p>
            <a:pPr marL="0" indent="0">
              <a:buNone/>
            </a:pPr>
            <a:r>
              <a:rPr lang="en-GB" sz="1800" dirty="0"/>
              <a:t>This is a subjective method and different peoples ideas of abundance may vary.  No statistical test can be done on this as it is qualitative.</a:t>
            </a:r>
          </a:p>
        </p:txBody>
      </p:sp>
    </p:spTree>
    <p:extLst>
      <p:ext uri="{BB962C8B-B14F-4D97-AF65-F5344CB8AC3E}">
        <p14:creationId xmlns:p14="http://schemas.microsoft.com/office/powerpoint/2010/main" val="167940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715" y="333375"/>
            <a:ext cx="8343046" cy="1143000"/>
          </a:xfrm>
        </p:spPr>
        <p:txBody>
          <a:bodyPr>
            <a:noAutofit/>
          </a:bodyPr>
          <a:lstStyle/>
          <a:p>
            <a:r>
              <a:rPr lang="en-GB" sz="3200" b="1" dirty="0"/>
              <a:t>Mark-release-recapture and Lincoln Index</a:t>
            </a:r>
          </a:p>
        </p:txBody>
      </p:sp>
      <p:sp>
        <p:nvSpPr>
          <p:cNvPr id="3" name="Content Placeholder 2"/>
          <p:cNvSpPr>
            <a:spLocks noGrp="1"/>
          </p:cNvSpPr>
          <p:nvPr>
            <p:ph idx="1"/>
          </p:nvPr>
        </p:nvSpPr>
        <p:spPr>
          <a:xfrm>
            <a:off x="172872" y="1828800"/>
            <a:ext cx="8466161" cy="4027463"/>
          </a:xfrm>
        </p:spPr>
        <p:txBody>
          <a:bodyPr/>
          <a:lstStyle/>
          <a:p>
            <a:pPr marL="0" indent="0">
              <a:buNone/>
            </a:pPr>
            <a:r>
              <a:rPr lang="en-GB" sz="2400" b="1" dirty="0"/>
              <a:t>Objectives:</a:t>
            </a:r>
          </a:p>
          <a:p>
            <a:r>
              <a:rPr lang="en-GB" sz="2400" dirty="0"/>
              <a:t>To understand when and how to use the mark-release-recapture method to measure abundance of a species and the limitation of this method</a:t>
            </a:r>
          </a:p>
          <a:p>
            <a:r>
              <a:rPr lang="en-GB" sz="2400" dirty="0"/>
              <a:t>To calculate population sizes using the Lincoln index and explain the assumptions that are made when using this index</a:t>
            </a:r>
            <a:endParaRPr lang="en-GB" sz="2400" dirty="0">
              <a:solidFill>
                <a:srgbClr val="C00000"/>
              </a:solidFill>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761" y="1112601"/>
            <a:ext cx="2664696" cy="19695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220" y="3429000"/>
            <a:ext cx="3019777" cy="2264833"/>
          </a:xfrm>
          <a:prstGeom prst="rect">
            <a:avLst/>
          </a:prstGeom>
        </p:spPr>
      </p:pic>
    </p:spTree>
    <p:extLst>
      <p:ext uri="{BB962C8B-B14F-4D97-AF65-F5344CB8AC3E}">
        <p14:creationId xmlns:p14="http://schemas.microsoft.com/office/powerpoint/2010/main" val="455761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would we find the population size of dormice?</a:t>
            </a:r>
          </a:p>
        </p:txBody>
      </p:sp>
      <p:pic>
        <p:nvPicPr>
          <p:cNvPr id="5" name="Picture 4"/>
          <p:cNvPicPr>
            <a:picLocks noChangeAspect="1"/>
          </p:cNvPicPr>
          <p:nvPr/>
        </p:nvPicPr>
        <p:blipFill>
          <a:blip r:embed="rId2"/>
          <a:stretch>
            <a:fillRect/>
          </a:stretch>
        </p:blipFill>
        <p:spPr>
          <a:xfrm>
            <a:off x="756171" y="1732269"/>
            <a:ext cx="4211279" cy="3112685"/>
          </a:xfrm>
          <a:prstGeom prst="rect">
            <a:avLst/>
          </a:prstGeom>
        </p:spPr>
      </p:pic>
      <p:pic>
        <p:nvPicPr>
          <p:cNvPr id="7" name="Picture 6"/>
          <p:cNvPicPr>
            <a:picLocks noChangeAspect="1"/>
          </p:cNvPicPr>
          <p:nvPr/>
        </p:nvPicPr>
        <p:blipFill>
          <a:blip r:embed="rId3"/>
          <a:stretch>
            <a:fillRect/>
          </a:stretch>
        </p:blipFill>
        <p:spPr>
          <a:xfrm>
            <a:off x="5955968" y="1732269"/>
            <a:ext cx="4238909" cy="3133107"/>
          </a:xfrm>
          <a:prstGeom prst="rect">
            <a:avLst/>
          </a:prstGeom>
        </p:spPr>
      </p:pic>
    </p:spTree>
    <p:extLst>
      <p:ext uri="{BB962C8B-B14F-4D97-AF65-F5344CB8AC3E}">
        <p14:creationId xmlns:p14="http://schemas.microsoft.com/office/powerpoint/2010/main" val="4137733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1803"/>
          </a:xfrm>
        </p:spPr>
        <p:txBody>
          <a:bodyPr>
            <a:normAutofit fontScale="90000"/>
          </a:bodyPr>
          <a:lstStyle/>
          <a:p>
            <a:r>
              <a:rPr lang="en-GB" dirty="0"/>
              <a:t>Mark-release-recapture</a:t>
            </a:r>
          </a:p>
        </p:txBody>
      </p:sp>
      <p:sp>
        <p:nvSpPr>
          <p:cNvPr id="3" name="Content Placeholder 2"/>
          <p:cNvSpPr>
            <a:spLocks noGrp="1"/>
          </p:cNvSpPr>
          <p:nvPr>
            <p:ph idx="1"/>
          </p:nvPr>
        </p:nvSpPr>
        <p:spPr>
          <a:xfrm>
            <a:off x="609600" y="956441"/>
            <a:ext cx="10972800" cy="5169723"/>
          </a:xfrm>
        </p:spPr>
        <p:txBody>
          <a:bodyPr>
            <a:normAutofit fontScale="92500" lnSpcReduction="10000"/>
          </a:bodyPr>
          <a:lstStyle/>
          <a:p>
            <a:pPr marL="0" indent="0">
              <a:buNone/>
            </a:pPr>
            <a:r>
              <a:rPr lang="en-GB" sz="2400" dirty="0"/>
              <a:t>The problem with counting animals is getting a good estimate of the total number in the area; they move quickly, they cover larger area and they try to remain hidden. So the capture, release, recapture method is used</a:t>
            </a:r>
          </a:p>
          <a:p>
            <a:pPr marL="457200" indent="-457200">
              <a:buFont typeface="+mj-lt"/>
              <a:buAutoNum type="arabicPeriod"/>
            </a:pPr>
            <a:endParaRPr lang="en-GB" sz="2400" dirty="0"/>
          </a:p>
          <a:p>
            <a:pPr marL="457200" indent="-457200">
              <a:spcAft>
                <a:spcPts val="600"/>
              </a:spcAft>
              <a:buFont typeface="+mj-lt"/>
              <a:buAutoNum type="arabicPeriod"/>
            </a:pPr>
            <a:r>
              <a:rPr lang="en-GB" sz="2400" b="1" dirty="0"/>
              <a:t>Capture a sample of</a:t>
            </a:r>
            <a:r>
              <a:rPr lang="en-GB" sz="2400" dirty="0"/>
              <a:t> animals (the sampling method will depend on the animal). The larger the sample the better the estimate works.</a:t>
            </a:r>
          </a:p>
          <a:p>
            <a:pPr marL="457200" indent="-457200">
              <a:spcAft>
                <a:spcPts val="600"/>
              </a:spcAft>
              <a:buFont typeface="+mj-lt"/>
              <a:buAutoNum type="arabicPeriod"/>
            </a:pPr>
            <a:r>
              <a:rPr lang="en-GB" sz="2400" b="1" dirty="0"/>
              <a:t>Count all the animals </a:t>
            </a:r>
            <a:r>
              <a:rPr lang="en-GB" sz="2400" dirty="0"/>
              <a:t>in this sample (n</a:t>
            </a:r>
            <a:r>
              <a:rPr lang="en-GB" sz="2400" baseline="-25000" dirty="0"/>
              <a:t>1</a:t>
            </a:r>
            <a:r>
              <a:rPr lang="en-GB" sz="2400" dirty="0"/>
              <a:t>) </a:t>
            </a:r>
            <a:r>
              <a:rPr lang="en-GB" sz="2400" b="1" dirty="0"/>
              <a:t>and mark</a:t>
            </a:r>
            <a:r>
              <a:rPr lang="en-GB" sz="2400" dirty="0"/>
              <a:t> (using one of methods below) then so that they can be recognised later. </a:t>
            </a:r>
          </a:p>
          <a:p>
            <a:pPr marL="457200" indent="-457200">
              <a:spcAft>
                <a:spcPts val="600"/>
              </a:spcAft>
              <a:buFont typeface="+mj-lt"/>
              <a:buAutoNum type="arabicPeriod"/>
            </a:pPr>
            <a:r>
              <a:rPr lang="en-GB" sz="2400" b="1" dirty="0"/>
              <a:t>Release all the animals</a:t>
            </a:r>
            <a:r>
              <a:rPr lang="en-GB" sz="2400" dirty="0"/>
              <a:t> where they were caught and give them time to mix with the rest of the population (typically one day).</a:t>
            </a:r>
          </a:p>
          <a:p>
            <a:pPr marL="457200" indent="-457200">
              <a:spcAft>
                <a:spcPts val="600"/>
              </a:spcAft>
              <a:buFont typeface="+mj-lt"/>
              <a:buAutoNum type="arabicPeriod"/>
            </a:pPr>
            <a:r>
              <a:rPr lang="en-GB" sz="2400" b="1" dirty="0"/>
              <a:t>Capture a second sample</a:t>
            </a:r>
            <a:r>
              <a:rPr lang="en-GB" sz="2400" dirty="0"/>
              <a:t> of animals using the same trapping technique.</a:t>
            </a:r>
          </a:p>
          <a:p>
            <a:pPr marL="457200" indent="-457200">
              <a:spcAft>
                <a:spcPts val="600"/>
              </a:spcAft>
              <a:buFont typeface="+mj-lt"/>
              <a:buAutoNum type="arabicPeriod"/>
            </a:pPr>
            <a:r>
              <a:rPr lang="en-GB" sz="2400" b="1" dirty="0"/>
              <a:t>Count the total animals</a:t>
            </a:r>
            <a:r>
              <a:rPr lang="en-GB" sz="2400" dirty="0"/>
              <a:t> in the second sample (n</a:t>
            </a:r>
            <a:r>
              <a:rPr lang="en-GB" sz="2400" baseline="-25000" dirty="0"/>
              <a:t>2</a:t>
            </a:r>
            <a:r>
              <a:rPr lang="en-GB" sz="2400" b="1" dirty="0"/>
              <a:t>), and the number of marked</a:t>
            </a:r>
            <a:r>
              <a:rPr lang="en-GB" sz="2400" dirty="0"/>
              <a:t> (i.e. recaptured) animals in the second sample (m).</a:t>
            </a:r>
          </a:p>
          <a:p>
            <a:pPr marL="457200" indent="-457200">
              <a:spcAft>
                <a:spcPts val="600"/>
              </a:spcAft>
              <a:buFont typeface="+mj-lt"/>
              <a:buAutoNum type="arabicPeriod"/>
            </a:pPr>
            <a:r>
              <a:rPr lang="en-GB" sz="2400" dirty="0"/>
              <a:t>Calculate the population estimate using the </a:t>
            </a:r>
            <a:r>
              <a:rPr lang="en-GB" sz="2400" b="1" dirty="0"/>
              <a:t>Lincoln Index</a:t>
            </a:r>
          </a:p>
        </p:txBody>
      </p:sp>
    </p:spTree>
    <p:extLst>
      <p:ext uri="{BB962C8B-B14F-4D97-AF65-F5344CB8AC3E}">
        <p14:creationId xmlns:p14="http://schemas.microsoft.com/office/powerpoint/2010/main" val="39095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Lincoln Index</a:t>
            </a:r>
          </a:p>
        </p:txBody>
      </p:sp>
      <p:pic>
        <p:nvPicPr>
          <p:cNvPr id="4" name="Content Placeholder 3" descr="http://ekewiki.wikispaces.com/file/view/lincoln.PNG/161332645/lincoln.PNG"/>
          <p:cNvPicPr>
            <a:picLocks noGrp="1"/>
          </p:cNvPicPr>
          <p:nvPr>
            <p:ph sz="half" idx="1"/>
          </p:nvPr>
        </p:nvPicPr>
        <p:blipFill>
          <a:blip r:embed="rId2" r:link="rId3">
            <a:extLst>
              <a:ext uri="{28A0092B-C50C-407E-A947-70E740481C1C}">
                <a14:useLocalDpi xmlns:a14="http://schemas.microsoft.com/office/drawing/2010/main" val="0"/>
              </a:ext>
            </a:extLst>
          </a:blip>
          <a:stretch>
            <a:fillRect/>
          </a:stretch>
        </p:blipFill>
        <p:spPr bwMode="auto">
          <a:xfrm>
            <a:off x="1822345" y="1600202"/>
            <a:ext cx="1716721" cy="88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2"/>
          </p:nvPr>
        </p:nvSpPr>
        <p:spPr>
          <a:xfrm>
            <a:off x="4591561" y="1794934"/>
            <a:ext cx="6553199" cy="1634066"/>
          </a:xfrm>
        </p:spPr>
        <p:txBody>
          <a:bodyPr>
            <a:normAutofit/>
          </a:bodyPr>
          <a:lstStyle/>
          <a:p>
            <a:pPr marL="0" indent="0">
              <a:buNone/>
            </a:pPr>
            <a:r>
              <a:rPr lang="en-GB" sz="2000" dirty="0"/>
              <a:t>N = population</a:t>
            </a:r>
          </a:p>
          <a:p>
            <a:pPr marL="0" indent="0">
              <a:buNone/>
            </a:pPr>
            <a:r>
              <a:rPr lang="en-GB" sz="2000" dirty="0"/>
              <a:t>n</a:t>
            </a:r>
            <a:r>
              <a:rPr lang="en-GB" sz="2000" baseline="-25000" dirty="0"/>
              <a:t>1 </a:t>
            </a:r>
            <a:r>
              <a:rPr lang="en-GB" sz="2000" dirty="0"/>
              <a:t>= total number first caught and marked</a:t>
            </a:r>
          </a:p>
          <a:p>
            <a:pPr marL="0" indent="0">
              <a:buNone/>
            </a:pPr>
            <a:r>
              <a:rPr lang="en-GB" sz="2000" dirty="0"/>
              <a:t>n</a:t>
            </a:r>
            <a:r>
              <a:rPr lang="en-GB" sz="2000" baseline="-25000" dirty="0"/>
              <a:t>2</a:t>
            </a:r>
            <a:r>
              <a:rPr lang="en-GB" sz="2000" dirty="0"/>
              <a:t>= total number caught in second sample</a:t>
            </a:r>
          </a:p>
          <a:p>
            <a:pPr marL="0" indent="0">
              <a:buNone/>
            </a:pPr>
            <a:r>
              <a:rPr lang="en-GB" sz="2000" dirty="0"/>
              <a:t>m = number of marked individuals in second sample</a:t>
            </a:r>
          </a:p>
        </p:txBody>
      </p:sp>
      <p:sp>
        <p:nvSpPr>
          <p:cNvPr id="6" name="Content Placeholder 2">
            <a:extLst>
              <a:ext uri="{FF2B5EF4-FFF2-40B4-BE49-F238E27FC236}">
                <a16:creationId xmlns:a16="http://schemas.microsoft.com/office/drawing/2014/main" id="{4E04ADF2-259B-4D4B-A1BA-B258EB329913}"/>
              </a:ext>
            </a:extLst>
          </p:cNvPr>
          <p:cNvSpPr txBox="1">
            <a:spLocks/>
          </p:cNvSpPr>
          <p:nvPr/>
        </p:nvSpPr>
        <p:spPr>
          <a:xfrm>
            <a:off x="758455" y="5231219"/>
            <a:ext cx="10972800" cy="14672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a:hlinkClick r:id="rId4"/>
              </a:rPr>
              <a:t>http://www.youtube.com/watch?v=tD3LWjpWYKY</a:t>
            </a:r>
            <a:endParaRPr lang="en-GB">
              <a:hlinkClick r:id="" action="ppaction://noaction"/>
            </a:endParaRPr>
          </a:p>
          <a:p>
            <a:r>
              <a:rPr lang="en-GB">
                <a:hlinkClick r:id="" action="ppaction://noaction"/>
              </a:rPr>
              <a:t>http://www.biologyexchange.co.uk/resource/25/</a:t>
            </a:r>
            <a:endParaRPr lang="en-GB"/>
          </a:p>
          <a:p>
            <a:endParaRPr lang="en-GB"/>
          </a:p>
          <a:p>
            <a:endParaRPr lang="en-GB" dirty="0"/>
          </a:p>
        </p:txBody>
      </p:sp>
      <p:sp>
        <p:nvSpPr>
          <p:cNvPr id="7" name="Content Placeholder 2">
            <a:extLst>
              <a:ext uri="{FF2B5EF4-FFF2-40B4-BE49-F238E27FC236}">
                <a16:creationId xmlns:a16="http://schemas.microsoft.com/office/drawing/2014/main" id="{367629D6-18E6-4773-9B8F-BF7529BC961A}"/>
              </a:ext>
            </a:extLst>
          </p:cNvPr>
          <p:cNvSpPr txBox="1">
            <a:spLocks/>
          </p:cNvSpPr>
          <p:nvPr/>
        </p:nvSpPr>
        <p:spPr>
          <a:xfrm>
            <a:off x="609600" y="3415710"/>
            <a:ext cx="10972800" cy="1828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a:t>Total population = number in 1</a:t>
            </a:r>
            <a:r>
              <a:rPr lang="en-GB" baseline="30000"/>
              <a:t>st</a:t>
            </a:r>
            <a:r>
              <a:rPr lang="en-GB"/>
              <a:t> sample x number in 2</a:t>
            </a:r>
            <a:r>
              <a:rPr lang="en-GB" baseline="30000"/>
              <a:t>nd</a:t>
            </a:r>
            <a:r>
              <a:rPr lang="en-GB"/>
              <a:t> Sample</a:t>
            </a:r>
          </a:p>
          <a:p>
            <a:r>
              <a:rPr lang="en-GB"/>
              <a:t>Divided by number in 2</a:t>
            </a:r>
            <a:r>
              <a:rPr lang="en-GB" baseline="30000"/>
              <a:t>nd</a:t>
            </a:r>
            <a:r>
              <a:rPr lang="en-GB"/>
              <a:t> sample that have marks</a:t>
            </a:r>
            <a:endParaRPr lang="en-GB" dirty="0"/>
          </a:p>
        </p:txBody>
      </p:sp>
    </p:spTree>
    <p:extLst>
      <p:ext uri="{BB962C8B-B14F-4D97-AF65-F5344CB8AC3E}">
        <p14:creationId xmlns:p14="http://schemas.microsoft.com/office/powerpoint/2010/main" val="567565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Scientific method</a:t>
            </a:r>
          </a:p>
        </p:txBody>
      </p:sp>
      <p:sp>
        <p:nvSpPr>
          <p:cNvPr id="3" name="Content Placeholder 2"/>
          <p:cNvSpPr>
            <a:spLocks noGrp="1"/>
          </p:cNvSpPr>
          <p:nvPr>
            <p:ph idx="1"/>
          </p:nvPr>
        </p:nvSpPr>
        <p:spPr>
          <a:xfrm>
            <a:off x="609600" y="1265273"/>
            <a:ext cx="10972800" cy="4860891"/>
          </a:xfrm>
        </p:spPr>
        <p:txBody>
          <a:bodyPr>
            <a:normAutofit fontScale="92500" lnSpcReduction="20000"/>
          </a:bodyPr>
          <a:lstStyle/>
          <a:p>
            <a:pPr marL="0" indent="0">
              <a:buNone/>
            </a:pPr>
            <a:r>
              <a:rPr lang="en-GB" dirty="0"/>
              <a:t>Pairs – list the main stages of any scientific investigation</a:t>
            </a:r>
          </a:p>
          <a:p>
            <a:pPr marL="0" indent="0">
              <a:buNone/>
            </a:pPr>
            <a:r>
              <a:rPr lang="en-GB" dirty="0"/>
              <a:t>3 mins</a:t>
            </a:r>
          </a:p>
          <a:p>
            <a:endParaRPr lang="en-GB" dirty="0"/>
          </a:p>
          <a:p>
            <a:r>
              <a:rPr lang="en-GB" dirty="0"/>
              <a:t>Identify topic of interest</a:t>
            </a:r>
          </a:p>
          <a:p>
            <a:r>
              <a:rPr lang="en-GB" dirty="0"/>
              <a:t>Literature search to find out what is know already</a:t>
            </a:r>
          </a:p>
          <a:p>
            <a:r>
              <a:rPr lang="en-GB" dirty="0"/>
              <a:t>Construct hypothesis</a:t>
            </a:r>
          </a:p>
          <a:p>
            <a:r>
              <a:rPr lang="en-GB" dirty="0"/>
              <a:t>Design experiment</a:t>
            </a:r>
          </a:p>
          <a:p>
            <a:r>
              <a:rPr lang="en-GB" dirty="0"/>
              <a:t>Carry out experiment to test hypothesis</a:t>
            </a:r>
          </a:p>
          <a:p>
            <a:r>
              <a:rPr lang="en-GB" dirty="0"/>
              <a:t>Analyse results and make conclusions</a:t>
            </a:r>
          </a:p>
          <a:p>
            <a:r>
              <a:rPr lang="en-GB" dirty="0"/>
              <a:t>Develop the study further and plan further research</a:t>
            </a:r>
          </a:p>
          <a:p>
            <a:pPr marL="0" indent="0">
              <a:buNone/>
            </a:pPr>
            <a:endParaRPr lang="en-GB" dirty="0"/>
          </a:p>
        </p:txBody>
      </p:sp>
      <p:pic>
        <p:nvPicPr>
          <p:cNvPr id="4" name="Picture 2">
            <a:extLst>
              <a:ext uri="{FF2B5EF4-FFF2-40B4-BE49-F238E27FC236}">
                <a16:creationId xmlns:a16="http://schemas.microsoft.com/office/drawing/2014/main" id="{E54CEA15-450B-4F3D-BBB6-1D94EFA93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6575" y="846138"/>
            <a:ext cx="8858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5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0783"/>
          </a:xfrm>
        </p:spPr>
        <p:txBody>
          <a:bodyPr>
            <a:normAutofit fontScale="90000"/>
          </a:bodyPr>
          <a:lstStyle/>
          <a:p>
            <a:r>
              <a:rPr lang="en-GB" dirty="0"/>
              <a:t>Marking techniques</a:t>
            </a:r>
          </a:p>
        </p:txBody>
      </p:sp>
      <p:sp>
        <p:nvSpPr>
          <p:cNvPr id="3" name="Content Placeholder 2"/>
          <p:cNvSpPr>
            <a:spLocks noGrp="1"/>
          </p:cNvSpPr>
          <p:nvPr>
            <p:ph idx="1"/>
          </p:nvPr>
        </p:nvSpPr>
        <p:spPr>
          <a:xfrm>
            <a:off x="609600" y="1166649"/>
            <a:ext cx="10972800" cy="4959516"/>
          </a:xfrm>
        </p:spPr>
        <p:txBody>
          <a:bodyPr/>
          <a:lstStyle/>
          <a:p>
            <a:pPr marL="0" indent="0">
              <a:buNone/>
            </a:pPr>
            <a:r>
              <a:rPr lang="en-GB" sz="2000" dirty="0"/>
              <a:t>Invertebrates - a spot of paint</a:t>
            </a:r>
          </a:p>
          <a:p>
            <a:pPr marL="0" indent="0">
              <a:buNone/>
            </a:pPr>
            <a:r>
              <a:rPr lang="en-GB" sz="2000" dirty="0"/>
              <a:t>Birds - leg-rings</a:t>
            </a:r>
          </a:p>
          <a:p>
            <a:pPr marL="0" indent="0">
              <a:buNone/>
            </a:pPr>
            <a:r>
              <a:rPr lang="en-GB" sz="2000" dirty="0"/>
              <a:t>Mammals - a shaved patch of hair</a:t>
            </a:r>
          </a:p>
          <a:p>
            <a:pPr marL="0" indent="0">
              <a:buNone/>
            </a:pPr>
            <a:r>
              <a:rPr lang="en-GB" sz="2000" dirty="0"/>
              <a:t>Fish - small metal disks. </a:t>
            </a:r>
          </a:p>
          <a:p>
            <a:pPr marL="0" indent="0">
              <a:buNone/>
            </a:pPr>
            <a:r>
              <a:rPr lang="en-GB" sz="2000" dirty="0"/>
              <a:t>Larger animals - collecting a small blood sample and making a DNA fingerprint. </a:t>
            </a:r>
          </a:p>
          <a:p>
            <a:pPr marL="0" indent="0">
              <a:buNone/>
            </a:pPr>
            <a:endParaRPr lang="en-GB" sz="2000" dirty="0"/>
          </a:p>
          <a:p>
            <a:pPr marL="0" indent="0">
              <a:buNone/>
            </a:pPr>
            <a:r>
              <a:rPr lang="en-GB" sz="2000" dirty="0"/>
              <a:t>Marking should: </a:t>
            </a:r>
          </a:p>
          <a:p>
            <a:pPr marL="457200" indent="-457200">
              <a:buFont typeface="+mj-lt"/>
              <a:buAutoNum type="arabicPeriod"/>
            </a:pPr>
            <a:r>
              <a:rPr lang="en-GB" sz="2000" dirty="0"/>
              <a:t>not be harmful to animals</a:t>
            </a:r>
          </a:p>
          <a:p>
            <a:pPr marL="457200" indent="-457200">
              <a:buFont typeface="+mj-lt"/>
              <a:buAutoNum type="arabicPeriod"/>
            </a:pPr>
            <a:r>
              <a:rPr lang="en-GB" sz="2000" dirty="0"/>
              <a:t>prevents reintegration to the population</a:t>
            </a:r>
          </a:p>
          <a:p>
            <a:pPr marL="457200" indent="-457200">
              <a:buFont typeface="+mj-lt"/>
              <a:buAutoNum type="arabicPeriod"/>
            </a:pPr>
            <a:r>
              <a:rPr lang="en-GB" sz="2000" dirty="0"/>
              <a:t>will not wash off</a:t>
            </a:r>
          </a:p>
          <a:p>
            <a:pPr marL="457200" indent="-457200">
              <a:buFont typeface="+mj-lt"/>
              <a:buAutoNum type="arabicPeriod"/>
            </a:pPr>
            <a:r>
              <a:rPr lang="en-GB" sz="2000" dirty="0"/>
              <a:t>will not makes animals  more susceptible to predators. </a:t>
            </a:r>
          </a:p>
          <a:p>
            <a:pPr marL="514350" indent="-514350">
              <a:buFont typeface="+mj-lt"/>
              <a:buAutoNum type="arabicPeriod"/>
            </a:pPr>
            <a:endParaRPr lang="en-GB" dirty="0"/>
          </a:p>
        </p:txBody>
      </p:sp>
      <p:pic>
        <p:nvPicPr>
          <p:cNvPr id="4" name="Picture 3"/>
          <p:cNvPicPr>
            <a:picLocks noChangeAspect="1"/>
          </p:cNvPicPr>
          <p:nvPr/>
        </p:nvPicPr>
        <p:blipFill>
          <a:blip r:embed="rId2"/>
          <a:stretch>
            <a:fillRect/>
          </a:stretch>
        </p:blipFill>
        <p:spPr>
          <a:xfrm>
            <a:off x="9364638" y="266712"/>
            <a:ext cx="2528533" cy="1529355"/>
          </a:xfrm>
          <a:prstGeom prst="rect">
            <a:avLst/>
          </a:prstGeom>
        </p:spPr>
      </p:pic>
      <p:pic>
        <p:nvPicPr>
          <p:cNvPr id="5" name="Picture 4"/>
          <p:cNvPicPr>
            <a:picLocks noChangeAspect="1"/>
          </p:cNvPicPr>
          <p:nvPr/>
        </p:nvPicPr>
        <p:blipFill>
          <a:blip r:embed="rId3"/>
          <a:stretch>
            <a:fillRect/>
          </a:stretch>
        </p:blipFill>
        <p:spPr>
          <a:xfrm>
            <a:off x="9642286" y="2236103"/>
            <a:ext cx="2095500" cy="1400175"/>
          </a:xfrm>
          <a:prstGeom prst="rect">
            <a:avLst/>
          </a:prstGeom>
        </p:spPr>
      </p:pic>
      <p:pic>
        <p:nvPicPr>
          <p:cNvPr id="6" name="Picture 5"/>
          <p:cNvPicPr>
            <a:picLocks noChangeAspect="1"/>
          </p:cNvPicPr>
          <p:nvPr/>
        </p:nvPicPr>
        <p:blipFill>
          <a:blip r:embed="rId4"/>
          <a:stretch>
            <a:fillRect/>
          </a:stretch>
        </p:blipFill>
        <p:spPr>
          <a:xfrm>
            <a:off x="7831655" y="4162567"/>
            <a:ext cx="4061516" cy="2489886"/>
          </a:xfrm>
          <a:prstGeom prst="rect">
            <a:avLst/>
          </a:prstGeom>
        </p:spPr>
      </p:pic>
    </p:spTree>
    <p:extLst>
      <p:ext uri="{BB962C8B-B14F-4D97-AF65-F5344CB8AC3E}">
        <p14:creationId xmlns:p14="http://schemas.microsoft.com/office/powerpoint/2010/main" val="38232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A8F9D-D61B-43BD-828E-3DBE9AF214C2}"/>
              </a:ext>
            </a:extLst>
          </p:cNvPr>
          <p:cNvSpPr>
            <a:spLocks noGrp="1"/>
          </p:cNvSpPr>
          <p:nvPr>
            <p:ph type="title"/>
          </p:nvPr>
        </p:nvSpPr>
        <p:spPr/>
        <p:txBody>
          <a:bodyPr>
            <a:normAutofit/>
          </a:bodyPr>
          <a:lstStyle/>
          <a:p>
            <a:r>
              <a:rPr lang="en-GB" b="1" dirty="0"/>
              <a:t>Assumptions</a:t>
            </a:r>
            <a:endParaRPr lang="en-GB" dirty="0"/>
          </a:p>
        </p:txBody>
      </p:sp>
      <p:sp>
        <p:nvSpPr>
          <p:cNvPr id="7" name="Content Placeholder 4">
            <a:extLst>
              <a:ext uri="{FF2B5EF4-FFF2-40B4-BE49-F238E27FC236}">
                <a16:creationId xmlns:a16="http://schemas.microsoft.com/office/drawing/2014/main" id="{0A8AABE8-83E6-4C66-B7F7-17ACC9BFF277}"/>
              </a:ext>
            </a:extLst>
          </p:cNvPr>
          <p:cNvSpPr txBox="1">
            <a:spLocks noGrp="1"/>
          </p:cNvSpPr>
          <p:nvPr>
            <p:ph idx="1"/>
          </p:nvPr>
        </p:nvSpPr>
        <p:spPr>
          <a:xfrm>
            <a:off x="609600" y="1275908"/>
            <a:ext cx="10972800" cy="4850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457200">
              <a:spcAft>
                <a:spcPts val="600"/>
              </a:spcAft>
              <a:buFont typeface="+mj-lt"/>
              <a:buAutoNum type="arabicPeriod"/>
            </a:pPr>
            <a:r>
              <a:rPr lang="en-GB" sz="2400" dirty="0"/>
              <a:t>Individual animals are mobile and can be caught</a:t>
            </a:r>
          </a:p>
          <a:p>
            <a:pPr marL="457200" indent="-457200">
              <a:spcAft>
                <a:spcPts val="600"/>
              </a:spcAft>
              <a:buFont typeface="+mj-lt"/>
              <a:buAutoNum type="arabicPeriod"/>
            </a:pPr>
            <a:r>
              <a:rPr lang="en-GB" sz="2400" dirty="0"/>
              <a:t>The size of the population does not change during the time of study from either; immigration/emigration, deaths or births</a:t>
            </a:r>
          </a:p>
          <a:p>
            <a:pPr marL="457200" indent="-457200">
              <a:spcAft>
                <a:spcPts val="600"/>
              </a:spcAft>
              <a:buFont typeface="+mj-lt"/>
              <a:buAutoNum type="arabicPeriod"/>
            </a:pPr>
            <a:r>
              <a:rPr lang="en-GB" sz="2400" dirty="0"/>
              <a:t>Method of marking is non-toxic and does not make individuals more conspicuous and susceptible to predation</a:t>
            </a:r>
          </a:p>
          <a:p>
            <a:pPr marL="457200" indent="-457200">
              <a:spcAft>
                <a:spcPts val="600"/>
              </a:spcAft>
              <a:buFont typeface="+mj-lt"/>
              <a:buAutoNum type="arabicPeriod"/>
            </a:pPr>
            <a:r>
              <a:rPr lang="en-GB" sz="2400" dirty="0"/>
              <a:t>The mark id not lost/rubbed off during the investigation</a:t>
            </a:r>
          </a:p>
          <a:p>
            <a:pPr marL="457200" indent="-457200">
              <a:spcAft>
                <a:spcPts val="600"/>
              </a:spcAft>
              <a:buFont typeface="+mj-lt"/>
              <a:buAutoNum type="arabicPeriod"/>
            </a:pPr>
            <a:r>
              <a:rPr lang="en-GB" sz="2400" dirty="0"/>
              <a:t>Marked individuals released from the first sample distribute themselves evenly amongst the remainder of the population (and have time to do this)</a:t>
            </a:r>
          </a:p>
          <a:p>
            <a:pPr marL="457200" indent="-457200">
              <a:spcAft>
                <a:spcPts val="600"/>
              </a:spcAft>
              <a:buFont typeface="+mj-lt"/>
              <a:buAutoNum type="arabicPeriod"/>
            </a:pPr>
            <a:r>
              <a:rPr lang="en-GB" sz="2400" dirty="0"/>
              <a:t>All individuals in the population have the same chance of being caught</a:t>
            </a:r>
          </a:p>
          <a:p>
            <a:pPr marL="0" indent="0">
              <a:buFont typeface="Arial" pitchFamily="34" charset="0"/>
              <a:buNone/>
            </a:pPr>
            <a:endParaRPr lang="en-GB" sz="2000" dirty="0"/>
          </a:p>
        </p:txBody>
      </p:sp>
    </p:spTree>
    <p:extLst>
      <p:ext uri="{BB962C8B-B14F-4D97-AF65-F5344CB8AC3E}">
        <p14:creationId xmlns:p14="http://schemas.microsoft.com/office/powerpoint/2010/main" val="13143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322D-7627-4B86-926D-A263E07D0028}"/>
              </a:ext>
            </a:extLst>
          </p:cNvPr>
          <p:cNvSpPr>
            <a:spLocks noGrp="1"/>
          </p:cNvSpPr>
          <p:nvPr>
            <p:ph type="title"/>
          </p:nvPr>
        </p:nvSpPr>
        <p:spPr/>
        <p:txBody>
          <a:bodyPr/>
          <a:lstStyle/>
          <a:p>
            <a:r>
              <a:rPr lang="en-GB" dirty="0"/>
              <a:t>Limitations</a:t>
            </a:r>
          </a:p>
        </p:txBody>
      </p:sp>
      <p:sp>
        <p:nvSpPr>
          <p:cNvPr id="3" name="Content Placeholder 2">
            <a:extLst>
              <a:ext uri="{FF2B5EF4-FFF2-40B4-BE49-F238E27FC236}">
                <a16:creationId xmlns:a16="http://schemas.microsoft.com/office/drawing/2014/main" id="{E431B456-00D6-4600-AF2B-57C3783E39F4}"/>
              </a:ext>
            </a:extLst>
          </p:cNvPr>
          <p:cNvSpPr>
            <a:spLocks noGrp="1"/>
          </p:cNvSpPr>
          <p:nvPr>
            <p:ph idx="1"/>
          </p:nvPr>
        </p:nvSpPr>
        <p:spPr>
          <a:xfrm>
            <a:off x="609600" y="1600201"/>
            <a:ext cx="10972800" cy="2600863"/>
          </a:xfrm>
        </p:spPr>
        <p:txBody>
          <a:bodyPr>
            <a:normAutofit fontScale="92500"/>
          </a:bodyPr>
          <a:lstStyle/>
          <a:p>
            <a:pPr>
              <a:spcAft>
                <a:spcPts val="600"/>
              </a:spcAft>
            </a:pPr>
            <a:r>
              <a:rPr lang="en-GB" sz="2800" dirty="0"/>
              <a:t>Accuracy of the Lincoln index is based on capturing a large proportion of the population and this may be difficult to do with some species</a:t>
            </a:r>
          </a:p>
          <a:p>
            <a:pPr>
              <a:spcAft>
                <a:spcPts val="600"/>
              </a:spcAft>
            </a:pPr>
            <a:r>
              <a:rPr lang="en-GB" sz="2800" dirty="0"/>
              <a:t>Animals that are territorial will not be distributed evenly and therefore the results will not be accurate.  If you sample in the same area the second time you will just end up with the same individuals being caught</a:t>
            </a:r>
          </a:p>
        </p:txBody>
      </p:sp>
      <p:sp>
        <p:nvSpPr>
          <p:cNvPr id="5" name="Content Placeholder 2">
            <a:extLst>
              <a:ext uri="{FF2B5EF4-FFF2-40B4-BE49-F238E27FC236}">
                <a16:creationId xmlns:a16="http://schemas.microsoft.com/office/drawing/2014/main" id="{E431B456-00D6-4600-AF2B-57C3783E39F4}"/>
              </a:ext>
            </a:extLst>
          </p:cNvPr>
          <p:cNvSpPr txBox="1">
            <a:spLocks/>
          </p:cNvSpPr>
          <p:nvPr/>
        </p:nvSpPr>
        <p:spPr>
          <a:xfrm>
            <a:off x="609600" y="4383627"/>
            <a:ext cx="10972800" cy="697301"/>
          </a:xfrm>
          <a:prstGeom prst="rect">
            <a:avLst/>
          </a:prstGeom>
          <a:solidFill>
            <a:srgbClr val="92D05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mtClean="0"/>
              <a:t>Task:  Modelling </a:t>
            </a:r>
            <a:r>
              <a:rPr lang="en-US" b="1" dirty="0"/>
              <a:t>Mark-release-recapture</a:t>
            </a:r>
            <a:endParaRPr lang="en-GB"/>
          </a:p>
        </p:txBody>
      </p:sp>
    </p:spTree>
    <p:extLst>
      <p:ext uri="{BB962C8B-B14F-4D97-AF65-F5344CB8AC3E}">
        <p14:creationId xmlns:p14="http://schemas.microsoft.com/office/powerpoint/2010/main" val="21814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33E8-7450-4C41-B5AB-B0632FFB6C01}"/>
              </a:ext>
            </a:extLst>
          </p:cNvPr>
          <p:cNvSpPr>
            <a:spLocks noGrp="1"/>
          </p:cNvSpPr>
          <p:nvPr>
            <p:ph type="title"/>
          </p:nvPr>
        </p:nvSpPr>
        <p:spPr/>
        <p:txBody>
          <a:bodyPr/>
          <a:lstStyle/>
          <a:p>
            <a:r>
              <a:rPr lang="en-GB" dirty="0"/>
              <a:t>3.7.2.1 Measuring Abiotic Factors</a:t>
            </a:r>
          </a:p>
        </p:txBody>
      </p:sp>
      <p:sp>
        <p:nvSpPr>
          <p:cNvPr id="3" name="Content Placeholder 2">
            <a:extLst>
              <a:ext uri="{FF2B5EF4-FFF2-40B4-BE49-F238E27FC236}">
                <a16:creationId xmlns:a16="http://schemas.microsoft.com/office/drawing/2014/main" id="{50AE2C3B-B540-47FF-9303-A06BD87DCD67}"/>
              </a:ext>
            </a:extLst>
          </p:cNvPr>
          <p:cNvSpPr>
            <a:spLocks noGrp="1"/>
          </p:cNvSpPr>
          <p:nvPr>
            <p:ph idx="1"/>
          </p:nvPr>
        </p:nvSpPr>
        <p:spPr/>
        <p:txBody>
          <a:bodyPr>
            <a:normAutofit fontScale="92500" lnSpcReduction="20000"/>
          </a:bodyPr>
          <a:lstStyle/>
          <a:p>
            <a:pPr marL="0" indent="0">
              <a:buNone/>
            </a:pPr>
            <a:r>
              <a:rPr lang="en-GB" dirty="0"/>
              <a:t>It is important to measure abiotic factors in environmental investigations.  </a:t>
            </a:r>
          </a:p>
          <a:p>
            <a:pPr marL="0" indent="0">
              <a:buNone/>
            </a:pPr>
            <a:r>
              <a:rPr lang="en-GB" dirty="0"/>
              <a:t>Many abiotic factors are measured using </a:t>
            </a:r>
            <a:r>
              <a:rPr lang="en-GB" b="1" dirty="0">
                <a:solidFill>
                  <a:srgbClr val="FF0000"/>
                </a:solidFill>
              </a:rPr>
              <a:t>electronic meters </a:t>
            </a:r>
            <a:r>
              <a:rPr lang="en-GB" dirty="0"/>
              <a:t>that need to be </a:t>
            </a:r>
            <a:r>
              <a:rPr lang="en-GB" b="1" dirty="0">
                <a:solidFill>
                  <a:srgbClr val="FF0000"/>
                </a:solidFill>
              </a:rPr>
              <a:t>calibrated</a:t>
            </a:r>
            <a:r>
              <a:rPr lang="en-GB" dirty="0"/>
              <a:t> before use so that readings are accurate.</a:t>
            </a:r>
          </a:p>
          <a:p>
            <a:pPr marL="0" indent="0">
              <a:buNone/>
            </a:pPr>
            <a:r>
              <a:rPr lang="en-GB" dirty="0"/>
              <a:t>Examples of electronic meters include:</a:t>
            </a:r>
          </a:p>
          <a:p>
            <a:pPr lvl="1"/>
            <a:r>
              <a:rPr lang="en-GB" dirty="0"/>
              <a:t>Temperature</a:t>
            </a:r>
          </a:p>
          <a:p>
            <a:pPr lvl="1"/>
            <a:r>
              <a:rPr lang="en-GB" dirty="0"/>
              <a:t>pH</a:t>
            </a:r>
          </a:p>
          <a:p>
            <a:pPr lvl="1"/>
            <a:r>
              <a:rPr lang="en-GB" dirty="0"/>
              <a:t>Dissolved oxygen</a:t>
            </a:r>
          </a:p>
          <a:p>
            <a:pPr lvl="1"/>
            <a:r>
              <a:rPr lang="en-GB" dirty="0"/>
              <a:t>Light levels</a:t>
            </a:r>
          </a:p>
          <a:p>
            <a:pPr lvl="1"/>
            <a:r>
              <a:rPr lang="en-GB" dirty="0"/>
              <a:t>Wind and water velocity</a:t>
            </a:r>
          </a:p>
          <a:p>
            <a:endParaRPr lang="en-GB" dirty="0"/>
          </a:p>
        </p:txBody>
      </p:sp>
    </p:spTree>
    <p:extLst>
      <p:ext uri="{BB962C8B-B14F-4D97-AF65-F5344CB8AC3E}">
        <p14:creationId xmlns:p14="http://schemas.microsoft.com/office/powerpoint/2010/main" val="299751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588A-A1B9-4806-8600-32F0D9D25B75}"/>
              </a:ext>
            </a:extLst>
          </p:cNvPr>
          <p:cNvSpPr>
            <a:spLocks noGrp="1"/>
          </p:cNvSpPr>
          <p:nvPr>
            <p:ph type="title"/>
          </p:nvPr>
        </p:nvSpPr>
        <p:spPr/>
        <p:txBody>
          <a:bodyPr/>
          <a:lstStyle/>
          <a:p>
            <a:r>
              <a:rPr lang="en-GB" dirty="0"/>
              <a:t>Light intensity</a:t>
            </a:r>
          </a:p>
        </p:txBody>
      </p:sp>
      <p:sp>
        <p:nvSpPr>
          <p:cNvPr id="3" name="Content Placeholder 2">
            <a:extLst>
              <a:ext uri="{FF2B5EF4-FFF2-40B4-BE49-F238E27FC236}">
                <a16:creationId xmlns:a16="http://schemas.microsoft.com/office/drawing/2014/main" id="{FCB0988D-2694-4AD2-B785-46CCA9E88D35}"/>
              </a:ext>
            </a:extLst>
          </p:cNvPr>
          <p:cNvSpPr>
            <a:spLocks noGrp="1"/>
          </p:cNvSpPr>
          <p:nvPr>
            <p:ph idx="1"/>
          </p:nvPr>
        </p:nvSpPr>
        <p:spPr>
          <a:xfrm>
            <a:off x="609600" y="1600201"/>
            <a:ext cx="8470605" cy="4525963"/>
          </a:xfrm>
        </p:spPr>
        <p:txBody>
          <a:bodyPr/>
          <a:lstStyle/>
          <a:p>
            <a:r>
              <a:rPr lang="en-GB" dirty="0"/>
              <a:t>When using a light meter, a standardised method needs to be used e.g. holding the sensor at the same height from the ground and facing the same direction</a:t>
            </a:r>
          </a:p>
        </p:txBody>
      </p:sp>
      <p:pic>
        <p:nvPicPr>
          <p:cNvPr id="4" name="Picture 3">
            <a:extLst>
              <a:ext uri="{FF2B5EF4-FFF2-40B4-BE49-F238E27FC236}">
                <a16:creationId xmlns:a16="http://schemas.microsoft.com/office/drawing/2014/main" id="{4FFAFEC3-FF59-4DA3-A14A-A42B346A675A}"/>
              </a:ext>
            </a:extLst>
          </p:cNvPr>
          <p:cNvPicPr>
            <a:picLocks noChangeAspect="1"/>
          </p:cNvPicPr>
          <p:nvPr/>
        </p:nvPicPr>
        <p:blipFill rotWithShape="1">
          <a:blip r:embed="rId2"/>
          <a:srcRect r="6492"/>
          <a:stretch/>
        </p:blipFill>
        <p:spPr>
          <a:xfrm>
            <a:off x="9320093" y="654752"/>
            <a:ext cx="2262307" cy="2667019"/>
          </a:xfrm>
          <a:prstGeom prst="rect">
            <a:avLst/>
          </a:prstGeom>
        </p:spPr>
      </p:pic>
    </p:spTree>
    <p:extLst>
      <p:ext uri="{BB962C8B-B14F-4D97-AF65-F5344CB8AC3E}">
        <p14:creationId xmlns:p14="http://schemas.microsoft.com/office/powerpoint/2010/main" val="2989516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1C79-0302-4104-BFDC-F2AA5BB3C20D}"/>
              </a:ext>
            </a:extLst>
          </p:cNvPr>
          <p:cNvSpPr>
            <a:spLocks noGrp="1"/>
          </p:cNvSpPr>
          <p:nvPr>
            <p:ph type="title"/>
          </p:nvPr>
        </p:nvSpPr>
        <p:spPr>
          <a:xfrm>
            <a:off x="609600" y="274638"/>
            <a:ext cx="7588102" cy="1143000"/>
          </a:xfrm>
        </p:spPr>
        <p:txBody>
          <a:bodyPr/>
          <a:lstStyle/>
          <a:p>
            <a:r>
              <a:rPr lang="en-GB" dirty="0"/>
              <a:t>Humidity (traditional method)</a:t>
            </a:r>
          </a:p>
        </p:txBody>
      </p:sp>
      <p:sp>
        <p:nvSpPr>
          <p:cNvPr id="3" name="Content Placeholder 2">
            <a:extLst>
              <a:ext uri="{FF2B5EF4-FFF2-40B4-BE49-F238E27FC236}">
                <a16:creationId xmlns:a16="http://schemas.microsoft.com/office/drawing/2014/main" id="{B6CA0EBE-BEF9-4CF5-808E-3011DBD72619}"/>
              </a:ext>
            </a:extLst>
          </p:cNvPr>
          <p:cNvSpPr>
            <a:spLocks noGrp="1"/>
          </p:cNvSpPr>
          <p:nvPr>
            <p:ph idx="1"/>
          </p:nvPr>
        </p:nvSpPr>
        <p:spPr>
          <a:xfrm>
            <a:off x="609600" y="1796902"/>
            <a:ext cx="10972800" cy="4329262"/>
          </a:xfrm>
        </p:spPr>
        <p:txBody>
          <a:bodyPr>
            <a:normAutofit lnSpcReduction="10000"/>
          </a:bodyPr>
          <a:lstStyle/>
          <a:p>
            <a:pPr marL="0" indent="0">
              <a:buNone/>
            </a:pPr>
            <a:r>
              <a:rPr lang="en-GB" dirty="0"/>
              <a:t>Measured using a </a:t>
            </a:r>
            <a:r>
              <a:rPr lang="en-GB" b="1" dirty="0">
                <a:solidFill>
                  <a:srgbClr val="FF0000"/>
                </a:solidFill>
              </a:rPr>
              <a:t>whirling hygrometer</a:t>
            </a:r>
          </a:p>
          <a:p>
            <a:pPr marL="0" indent="0">
              <a:buNone/>
            </a:pPr>
            <a:r>
              <a:rPr lang="en-GB" dirty="0"/>
              <a:t>2 thermometers (1 wet and 1 dry) are spun, the wet one is cooled by the evaporation of the water.  The rate of evaporation depends on the humidity in the atmosphere.  The temperature difference between the 2 thermometers can be compared with a table of values to estimate humidity.</a:t>
            </a:r>
          </a:p>
          <a:p>
            <a:pPr marL="0" indent="0">
              <a:buNone/>
            </a:pPr>
            <a:r>
              <a:rPr lang="en-GB" dirty="0"/>
              <a:t>To ensure </a:t>
            </a:r>
            <a:r>
              <a:rPr lang="en-GB" b="1" dirty="0">
                <a:solidFill>
                  <a:srgbClr val="FF0000"/>
                </a:solidFill>
              </a:rPr>
              <a:t>accuracy</a:t>
            </a:r>
            <a:r>
              <a:rPr lang="en-GB" dirty="0"/>
              <a:t>, spinning is continued until no further cooling occurs</a:t>
            </a:r>
          </a:p>
          <a:p>
            <a:pPr marL="0" indent="0">
              <a:buNone/>
            </a:pPr>
            <a:endParaRPr lang="en-GB" dirty="0"/>
          </a:p>
        </p:txBody>
      </p:sp>
      <p:pic>
        <p:nvPicPr>
          <p:cNvPr id="4" name="Picture 3">
            <a:extLst>
              <a:ext uri="{FF2B5EF4-FFF2-40B4-BE49-F238E27FC236}">
                <a16:creationId xmlns:a16="http://schemas.microsoft.com/office/drawing/2014/main" id="{B427560D-5199-4BC2-A814-89D8AF7ED50A}"/>
              </a:ext>
            </a:extLst>
          </p:cNvPr>
          <p:cNvPicPr>
            <a:picLocks noChangeAspect="1"/>
          </p:cNvPicPr>
          <p:nvPr/>
        </p:nvPicPr>
        <p:blipFill rotWithShape="1">
          <a:blip r:embed="rId2"/>
          <a:srcRect t="6046" b="25860"/>
          <a:stretch/>
        </p:blipFill>
        <p:spPr>
          <a:xfrm>
            <a:off x="7995684" y="211748"/>
            <a:ext cx="4196316" cy="2285919"/>
          </a:xfrm>
          <a:prstGeom prst="rect">
            <a:avLst/>
          </a:prstGeom>
        </p:spPr>
      </p:pic>
    </p:spTree>
    <p:extLst>
      <p:ext uri="{BB962C8B-B14F-4D97-AF65-F5344CB8AC3E}">
        <p14:creationId xmlns:p14="http://schemas.microsoft.com/office/powerpoint/2010/main" val="3386510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B62A-B41E-44C2-978B-07291F5FF7B4}"/>
              </a:ext>
            </a:extLst>
          </p:cNvPr>
          <p:cNvSpPr>
            <a:spLocks noGrp="1"/>
          </p:cNvSpPr>
          <p:nvPr>
            <p:ph type="title"/>
          </p:nvPr>
        </p:nvSpPr>
        <p:spPr/>
        <p:txBody>
          <a:bodyPr/>
          <a:lstStyle/>
          <a:p>
            <a:r>
              <a:rPr lang="en-GB" dirty="0"/>
              <a:t>Wind Velocity</a:t>
            </a:r>
          </a:p>
        </p:txBody>
      </p:sp>
      <p:sp>
        <p:nvSpPr>
          <p:cNvPr id="3" name="Content Placeholder 2">
            <a:extLst>
              <a:ext uri="{FF2B5EF4-FFF2-40B4-BE49-F238E27FC236}">
                <a16:creationId xmlns:a16="http://schemas.microsoft.com/office/drawing/2014/main" id="{A2C55A85-0750-470C-A330-0401D425F224}"/>
              </a:ext>
            </a:extLst>
          </p:cNvPr>
          <p:cNvSpPr>
            <a:spLocks noGrp="1"/>
          </p:cNvSpPr>
          <p:nvPr>
            <p:ph idx="1"/>
          </p:nvPr>
        </p:nvSpPr>
        <p:spPr/>
        <p:txBody>
          <a:bodyPr/>
          <a:lstStyle/>
          <a:p>
            <a:r>
              <a:rPr lang="en-GB" dirty="0"/>
              <a:t>Measured using an electronic </a:t>
            </a:r>
            <a:r>
              <a:rPr lang="en-GB" b="1" dirty="0">
                <a:solidFill>
                  <a:srgbClr val="FF0000"/>
                </a:solidFill>
              </a:rPr>
              <a:t>anemometer</a:t>
            </a:r>
            <a:endParaRPr lang="en-GB" dirty="0"/>
          </a:p>
          <a:p>
            <a:r>
              <a:rPr lang="en-GB" dirty="0"/>
              <a:t>Standardised by:</a:t>
            </a:r>
          </a:p>
          <a:p>
            <a:pPr lvl="1"/>
            <a:r>
              <a:rPr lang="en-GB" dirty="0"/>
              <a:t>Holding at the same height above ground</a:t>
            </a:r>
          </a:p>
          <a:p>
            <a:pPr lvl="1"/>
            <a:r>
              <a:rPr lang="en-GB" dirty="0"/>
              <a:t>Ensuring there are no obstacles to air flow</a:t>
            </a:r>
          </a:p>
          <a:p>
            <a:pPr lvl="1"/>
            <a:r>
              <a:rPr lang="en-GB" dirty="0"/>
              <a:t>Axis of rotation must be horizontal or </a:t>
            </a:r>
            <a:r>
              <a:rPr lang="en-GB" dirty="0" err="1"/>
              <a:t>vertal</a:t>
            </a:r>
            <a:r>
              <a:rPr lang="en-GB" dirty="0"/>
              <a:t> (depending on type)</a:t>
            </a:r>
          </a:p>
          <a:p>
            <a:pPr lvl="1"/>
            <a:r>
              <a:rPr lang="en-GB" dirty="0"/>
              <a:t>Impeller type </a:t>
            </a:r>
            <a:r>
              <a:rPr lang="en-GB" dirty="0" err="1"/>
              <a:t>anenometers</a:t>
            </a:r>
            <a:r>
              <a:rPr lang="en-GB" dirty="0"/>
              <a:t> must face into the wind</a:t>
            </a:r>
          </a:p>
        </p:txBody>
      </p:sp>
      <p:pic>
        <p:nvPicPr>
          <p:cNvPr id="4" name="Picture 3">
            <a:extLst>
              <a:ext uri="{FF2B5EF4-FFF2-40B4-BE49-F238E27FC236}">
                <a16:creationId xmlns:a16="http://schemas.microsoft.com/office/drawing/2014/main" id="{503FE5C6-C4E6-4807-91C4-5B5A968CB39F}"/>
              </a:ext>
            </a:extLst>
          </p:cNvPr>
          <p:cNvPicPr>
            <a:picLocks noChangeAspect="1"/>
          </p:cNvPicPr>
          <p:nvPr/>
        </p:nvPicPr>
        <p:blipFill>
          <a:blip r:embed="rId2"/>
          <a:stretch>
            <a:fillRect/>
          </a:stretch>
        </p:blipFill>
        <p:spPr>
          <a:xfrm>
            <a:off x="9526772" y="489098"/>
            <a:ext cx="2512827" cy="3093919"/>
          </a:xfrm>
          <a:prstGeom prst="rect">
            <a:avLst/>
          </a:prstGeom>
        </p:spPr>
      </p:pic>
    </p:spTree>
    <p:extLst>
      <p:ext uri="{BB962C8B-B14F-4D97-AF65-F5344CB8AC3E}">
        <p14:creationId xmlns:p14="http://schemas.microsoft.com/office/powerpoint/2010/main" val="1097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Hypotheses and Statistics</a:t>
            </a:r>
          </a:p>
        </p:txBody>
      </p:sp>
      <p:sp>
        <p:nvSpPr>
          <p:cNvPr id="3" name="Content Placeholder 2"/>
          <p:cNvSpPr>
            <a:spLocks noGrp="1"/>
          </p:cNvSpPr>
          <p:nvPr>
            <p:ph idx="1"/>
          </p:nvPr>
        </p:nvSpPr>
        <p:spPr>
          <a:xfrm>
            <a:off x="609600" y="1190847"/>
            <a:ext cx="10972800" cy="4935317"/>
          </a:xfrm>
        </p:spPr>
        <p:txBody>
          <a:bodyPr>
            <a:normAutofit fontScale="55000" lnSpcReduction="20000"/>
          </a:bodyPr>
          <a:lstStyle/>
          <a:p>
            <a:pPr marL="0" indent="0">
              <a:buNone/>
            </a:pPr>
            <a:r>
              <a:rPr lang="en-GB" dirty="0"/>
              <a:t>Once a scientist has identified what they want to research they will propose a hypothesis. </a:t>
            </a:r>
          </a:p>
          <a:p>
            <a:pPr marL="0" indent="0">
              <a:buNone/>
            </a:pPr>
            <a:r>
              <a:rPr lang="en-GB" b="1" i="1" dirty="0">
                <a:solidFill>
                  <a:srgbClr val="FF0000"/>
                </a:solidFill>
              </a:rPr>
              <a:t>A hypothesis is an explanation you can test statistically.  </a:t>
            </a:r>
          </a:p>
          <a:p>
            <a:pPr marL="0" indent="0">
              <a:buNone/>
            </a:pPr>
            <a:endParaRPr lang="en-GB" b="1" i="1" dirty="0">
              <a:solidFill>
                <a:srgbClr val="FF0000"/>
              </a:solidFill>
            </a:endParaRPr>
          </a:p>
          <a:p>
            <a:pPr marL="0" indent="0">
              <a:buNone/>
            </a:pPr>
            <a:r>
              <a:rPr lang="en-GB" dirty="0"/>
              <a:t>E.g. A hypothesis could be that a particular species of bee prefers to visit purple flowers.  This could be based on the observation that there is a difference in the number of visits the bees make to purple flowers.   If found to be likely, then conservationists may choose to plant more purple flowering plants to help the bees survival.</a:t>
            </a:r>
          </a:p>
          <a:p>
            <a:pPr marL="0" indent="0">
              <a:buNone/>
            </a:pPr>
            <a:endParaRPr lang="en-GB" dirty="0"/>
          </a:p>
          <a:p>
            <a:pPr marL="0" indent="0">
              <a:buNone/>
            </a:pPr>
            <a:r>
              <a:rPr lang="en-GB" dirty="0"/>
              <a:t>Science can actually </a:t>
            </a:r>
            <a:r>
              <a:rPr lang="en-GB" u="sng" dirty="0"/>
              <a:t>never prove </a:t>
            </a:r>
            <a:r>
              <a:rPr lang="en-GB" dirty="0"/>
              <a:t>anything with </a:t>
            </a:r>
            <a:r>
              <a:rPr lang="en-GB" u="sng" dirty="0"/>
              <a:t>absolute certainty</a:t>
            </a:r>
            <a:r>
              <a:rPr lang="en-GB" dirty="0"/>
              <a:t> but using statistical tests on data obtained in an investigation, we can see if the results were because of chance or likely to be significant.</a:t>
            </a:r>
          </a:p>
          <a:p>
            <a:pPr marL="0" indent="0">
              <a:buNone/>
            </a:pPr>
            <a:endParaRPr lang="en-GB" dirty="0"/>
          </a:p>
          <a:p>
            <a:pPr marL="0" indent="0">
              <a:buNone/>
            </a:pPr>
            <a:r>
              <a:rPr lang="en-GB" dirty="0"/>
              <a:t>A hypothesis is the explanation you think is behind an observation. To show a scientific hypothesis to be true, you need to:</a:t>
            </a:r>
          </a:p>
          <a:p>
            <a:pPr marL="0" indent="0">
              <a:buNone/>
            </a:pPr>
            <a:endParaRPr lang="en-GB" dirty="0"/>
          </a:p>
          <a:p>
            <a:pPr marL="0" indent="0">
              <a:buNone/>
            </a:pPr>
            <a:r>
              <a:rPr lang="en-GB" dirty="0"/>
              <a:t>	1.  Write a </a:t>
            </a:r>
            <a:r>
              <a:rPr lang="en-GB" b="1" dirty="0">
                <a:solidFill>
                  <a:srgbClr val="FF0000"/>
                </a:solidFill>
              </a:rPr>
              <a:t>null </a:t>
            </a:r>
            <a:r>
              <a:rPr lang="en-GB" b="1" dirty="0" err="1">
                <a:solidFill>
                  <a:srgbClr val="FF0000"/>
                </a:solidFill>
              </a:rPr>
              <a:t>hypothes</a:t>
            </a:r>
            <a:r>
              <a:rPr lang="en-GB" b="1" dirty="0">
                <a:solidFill>
                  <a:srgbClr val="FF0000"/>
                </a:solidFill>
              </a:rPr>
              <a:t>.   </a:t>
            </a:r>
            <a:r>
              <a:rPr lang="en-GB" dirty="0"/>
              <a:t>This</a:t>
            </a:r>
            <a:r>
              <a:rPr lang="en-GB" dirty="0">
                <a:solidFill>
                  <a:srgbClr val="FF0000"/>
                </a:solidFill>
              </a:rPr>
              <a:t> </a:t>
            </a:r>
            <a:r>
              <a:rPr lang="en-GB" dirty="0"/>
              <a:t>is a statement that says there is no effect or no relationship 	between variables  or populations (it is the ‘non-event’ of the hypothesis)</a:t>
            </a:r>
          </a:p>
          <a:p>
            <a:pPr marL="0" indent="0">
              <a:buNone/>
            </a:pPr>
            <a:endParaRPr lang="en-GB" dirty="0"/>
          </a:p>
          <a:p>
            <a:pPr marL="0" indent="0">
              <a:buNone/>
            </a:pPr>
            <a:r>
              <a:rPr lang="en-GB" dirty="0"/>
              <a:t>	2.  Show that the </a:t>
            </a:r>
            <a:r>
              <a:rPr lang="en-GB" b="1" dirty="0">
                <a:solidFill>
                  <a:srgbClr val="FF0000"/>
                </a:solidFill>
              </a:rPr>
              <a:t>null hypothesis</a:t>
            </a:r>
            <a:r>
              <a:rPr lang="en-GB" dirty="0"/>
              <a:t> </a:t>
            </a:r>
            <a:r>
              <a:rPr lang="en-GB" b="1" dirty="0">
                <a:solidFill>
                  <a:srgbClr val="FF0000"/>
                </a:solidFill>
              </a:rPr>
              <a:t>is false</a:t>
            </a:r>
            <a:r>
              <a:rPr lang="en-GB" dirty="0"/>
              <a:t>. (This is done through a statistical test)</a:t>
            </a:r>
          </a:p>
          <a:p>
            <a:pPr marL="0" indent="0">
              <a:buNone/>
            </a:pPr>
            <a:endParaRPr lang="en-GB" dirty="0"/>
          </a:p>
        </p:txBody>
      </p:sp>
      <p:pic>
        <p:nvPicPr>
          <p:cNvPr id="4" name="Picture 3">
            <a:extLst>
              <a:ext uri="{FF2B5EF4-FFF2-40B4-BE49-F238E27FC236}">
                <a16:creationId xmlns:a16="http://schemas.microsoft.com/office/drawing/2014/main" id="{4E428263-3C85-4BFC-944C-1C5FB76CBE5F}"/>
              </a:ext>
            </a:extLst>
          </p:cNvPr>
          <p:cNvPicPr>
            <a:picLocks noChangeAspect="1"/>
          </p:cNvPicPr>
          <p:nvPr/>
        </p:nvPicPr>
        <p:blipFill>
          <a:blip r:embed="rId2"/>
          <a:stretch>
            <a:fillRect/>
          </a:stretch>
        </p:blipFill>
        <p:spPr>
          <a:xfrm>
            <a:off x="10697851" y="126245"/>
            <a:ext cx="1295438" cy="1730547"/>
          </a:xfrm>
          <a:prstGeom prst="rect">
            <a:avLst/>
          </a:prstGeom>
        </p:spPr>
      </p:pic>
    </p:spTree>
    <p:extLst>
      <p:ext uri="{BB962C8B-B14F-4D97-AF65-F5344CB8AC3E}">
        <p14:creationId xmlns:p14="http://schemas.microsoft.com/office/powerpoint/2010/main" val="183205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Hypotheses and Statistics</a:t>
            </a:r>
          </a:p>
        </p:txBody>
      </p:sp>
      <p:sp>
        <p:nvSpPr>
          <p:cNvPr id="3" name="Content Placeholder 2"/>
          <p:cNvSpPr>
            <a:spLocks noGrp="1"/>
          </p:cNvSpPr>
          <p:nvPr>
            <p:ph idx="1"/>
          </p:nvPr>
        </p:nvSpPr>
        <p:spPr>
          <a:xfrm>
            <a:off x="609600" y="1219201"/>
            <a:ext cx="8888963" cy="3530081"/>
          </a:xfrm>
        </p:spPr>
        <p:txBody>
          <a:bodyPr>
            <a:normAutofit fontScale="85000" lnSpcReduction="20000"/>
          </a:bodyPr>
          <a:lstStyle/>
          <a:p>
            <a:pPr marL="0" indent="0">
              <a:buNone/>
            </a:pPr>
            <a:r>
              <a:rPr lang="en-GB" sz="2600" dirty="0"/>
              <a:t>For our hypothesis above:  </a:t>
            </a:r>
            <a:r>
              <a:rPr lang="en-GB" sz="2800" dirty="0"/>
              <a:t>a particular species of bee prefers to visit purple flowers.</a:t>
            </a:r>
          </a:p>
          <a:p>
            <a:pPr marL="0" indent="0">
              <a:buNone/>
            </a:pPr>
            <a:endParaRPr lang="en-GB" sz="2600" dirty="0"/>
          </a:p>
          <a:p>
            <a:pPr marL="0" indent="0">
              <a:buNone/>
            </a:pPr>
            <a:r>
              <a:rPr lang="en-GB" sz="2600" dirty="0"/>
              <a:t>The Null hypothesis would be:  </a:t>
            </a:r>
            <a:r>
              <a:rPr lang="en-GB" sz="2600" b="1" i="1" dirty="0"/>
              <a:t>There is no difference in the number of visits the bee makes to purple and other colours of flower</a:t>
            </a:r>
          </a:p>
          <a:p>
            <a:pPr marL="0" indent="0">
              <a:buNone/>
            </a:pPr>
            <a:endParaRPr lang="en-GB" sz="2600" dirty="0"/>
          </a:p>
          <a:p>
            <a:pPr marL="0" indent="0">
              <a:buNone/>
            </a:pPr>
            <a:r>
              <a:rPr lang="en-GB" sz="2600" dirty="0"/>
              <a:t>A stats test will give you a probability of your results being significant or not.  If the probability is too low then the null hypothesis is accepted and the researchers assume that </a:t>
            </a:r>
            <a:r>
              <a:rPr lang="en-GB" sz="2600" b="1" dirty="0">
                <a:solidFill>
                  <a:srgbClr val="FF0000"/>
                </a:solidFill>
              </a:rPr>
              <a:t>no link exists </a:t>
            </a:r>
            <a:r>
              <a:rPr lang="en-GB" sz="2600" dirty="0"/>
              <a:t>and result </a:t>
            </a:r>
            <a:r>
              <a:rPr lang="en-GB" sz="2600" b="1" dirty="0">
                <a:solidFill>
                  <a:srgbClr val="FF0000"/>
                </a:solidFill>
              </a:rPr>
              <a:t>are due to chance </a:t>
            </a:r>
            <a:r>
              <a:rPr lang="en-GB" sz="2600" dirty="0"/>
              <a:t>or other unknown factors. </a:t>
            </a:r>
          </a:p>
          <a:p>
            <a:pPr marL="0" indent="0">
              <a:buNone/>
            </a:pPr>
            <a:endParaRPr lang="en-GB" dirty="0"/>
          </a:p>
        </p:txBody>
      </p:sp>
      <p:pic>
        <p:nvPicPr>
          <p:cNvPr id="4" name="Picture 3">
            <a:extLst>
              <a:ext uri="{FF2B5EF4-FFF2-40B4-BE49-F238E27FC236}">
                <a16:creationId xmlns:a16="http://schemas.microsoft.com/office/drawing/2014/main" id="{4E428263-3C85-4BFC-944C-1C5FB76CBE5F}"/>
              </a:ext>
            </a:extLst>
          </p:cNvPr>
          <p:cNvPicPr>
            <a:picLocks noChangeAspect="1"/>
          </p:cNvPicPr>
          <p:nvPr/>
        </p:nvPicPr>
        <p:blipFill>
          <a:blip r:embed="rId2"/>
          <a:stretch>
            <a:fillRect/>
          </a:stretch>
        </p:blipFill>
        <p:spPr>
          <a:xfrm>
            <a:off x="9498563" y="1355057"/>
            <a:ext cx="2415097" cy="3226274"/>
          </a:xfrm>
          <a:prstGeom prst="rect">
            <a:avLst/>
          </a:prstGeom>
        </p:spPr>
      </p:pic>
    </p:spTree>
    <p:extLst>
      <p:ext uri="{BB962C8B-B14F-4D97-AF65-F5344CB8AC3E}">
        <p14:creationId xmlns:p14="http://schemas.microsoft.com/office/powerpoint/2010/main" val="40733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Null Hypotheses Practice</a:t>
            </a:r>
            <a:endParaRPr lang="en-GB" dirty="0"/>
          </a:p>
        </p:txBody>
      </p:sp>
      <p:sp>
        <p:nvSpPr>
          <p:cNvPr id="3" name="Content Placeholder 2"/>
          <p:cNvSpPr>
            <a:spLocks noGrp="1"/>
          </p:cNvSpPr>
          <p:nvPr>
            <p:ph sz="half" idx="1"/>
          </p:nvPr>
        </p:nvSpPr>
        <p:spPr>
          <a:xfrm>
            <a:off x="609599" y="4054642"/>
            <a:ext cx="11181347" cy="2071522"/>
          </a:xfrm>
        </p:spPr>
        <p:txBody>
          <a:bodyPr>
            <a:normAutofit fontScale="70000" lnSpcReduction="20000"/>
          </a:bodyPr>
          <a:lstStyle/>
          <a:p>
            <a:pPr marL="0" indent="0">
              <a:buNone/>
            </a:pPr>
            <a:endParaRPr lang="en-US" dirty="0"/>
          </a:p>
          <a:p>
            <a:pPr marL="0" indent="0">
              <a:buNone/>
            </a:pPr>
            <a:r>
              <a:rPr lang="en-US" dirty="0"/>
              <a:t>Hypothesis: </a:t>
            </a:r>
            <a:r>
              <a:rPr lang="en-GB" dirty="0"/>
              <a:t>There is more species diversity in the top area of a salt marsh compared to the lower area</a:t>
            </a:r>
            <a:r>
              <a:rPr lang="en-MY" dirty="0"/>
              <a:t>.</a:t>
            </a:r>
            <a:endParaRPr lang="en-GB" dirty="0"/>
          </a:p>
          <a:p>
            <a:pPr marL="0" indent="0">
              <a:buNone/>
            </a:pPr>
            <a:endParaRPr lang="en-US" dirty="0"/>
          </a:p>
          <a:p>
            <a:pPr marL="0" indent="0">
              <a:buNone/>
            </a:pPr>
            <a:r>
              <a:rPr lang="en-US" b="1" dirty="0">
                <a:solidFill>
                  <a:srgbClr val="FF0000"/>
                </a:solidFill>
              </a:rPr>
              <a:t>Null hypothesis:  There is no difference between the species diversity of plants found on the lower, middle and upper areas of the salt marsh</a:t>
            </a:r>
            <a:r>
              <a:rPr lang="en-US" dirty="0"/>
              <a:t>.</a:t>
            </a:r>
          </a:p>
          <a:p>
            <a:pPr marL="0" indent="0">
              <a:buNone/>
            </a:pPr>
            <a:endParaRPr lang="en-US" dirty="0"/>
          </a:p>
        </p:txBody>
      </p:sp>
      <p:sp>
        <p:nvSpPr>
          <p:cNvPr id="5" name="Content Placeholder 4">
            <a:extLst>
              <a:ext uri="{FF2B5EF4-FFF2-40B4-BE49-F238E27FC236}">
                <a16:creationId xmlns:a16="http://schemas.microsoft.com/office/drawing/2014/main" id="{67630E53-A43A-4F7E-8DB2-075D7E4C027C}"/>
              </a:ext>
            </a:extLst>
          </p:cNvPr>
          <p:cNvSpPr>
            <a:spLocks noGrp="1"/>
          </p:cNvSpPr>
          <p:nvPr>
            <p:ph sz="half" idx="2"/>
          </p:nvPr>
        </p:nvSpPr>
        <p:spPr>
          <a:xfrm>
            <a:off x="609599" y="1364486"/>
            <a:ext cx="6010547" cy="2690156"/>
          </a:xfrm>
        </p:spPr>
        <p:txBody>
          <a:bodyPr>
            <a:normAutofit fontScale="70000" lnSpcReduction="20000"/>
          </a:bodyPr>
          <a:lstStyle/>
          <a:p>
            <a:pPr marL="0" indent="0">
              <a:buNone/>
            </a:pPr>
            <a:r>
              <a:rPr lang="en-US" b="1" dirty="0"/>
              <a:t>Investigation 1:  </a:t>
            </a:r>
          </a:p>
          <a:p>
            <a:pPr marL="0" indent="0">
              <a:buNone/>
            </a:pPr>
            <a:r>
              <a:rPr lang="en-US" dirty="0"/>
              <a:t>How does the position within the salt marsh (lower, middle and top) affect the species diversity.</a:t>
            </a:r>
          </a:p>
          <a:p>
            <a:pPr marL="0" indent="0">
              <a:buNone/>
            </a:pPr>
            <a:endParaRPr lang="en-US" dirty="0"/>
          </a:p>
          <a:p>
            <a:pPr marL="0" indent="0">
              <a:buNone/>
            </a:pPr>
            <a:r>
              <a:rPr lang="en-US" dirty="0"/>
              <a:t>The top of a salt marsh will only be covered in salty water for a short time whilst the bottom for longer.  Plants in salty water need special adaptation to survive.</a:t>
            </a:r>
          </a:p>
        </p:txBody>
      </p:sp>
      <p:pic>
        <p:nvPicPr>
          <p:cNvPr id="4" name="Content Placeholder 3">
            <a:extLst>
              <a:ext uri="{FF2B5EF4-FFF2-40B4-BE49-F238E27FC236}">
                <a16:creationId xmlns:a16="http://schemas.microsoft.com/office/drawing/2014/main" id="{71253EDC-585C-4B9E-9683-1C7708FF07DF}"/>
              </a:ext>
            </a:extLst>
          </p:cNvPr>
          <p:cNvPicPr>
            <a:picLocks noChangeAspect="1"/>
          </p:cNvPicPr>
          <p:nvPr/>
        </p:nvPicPr>
        <p:blipFill>
          <a:blip r:embed="rId3"/>
          <a:stretch>
            <a:fillRect/>
          </a:stretch>
        </p:blipFill>
        <p:spPr>
          <a:xfrm>
            <a:off x="6936977" y="1043253"/>
            <a:ext cx="4962253" cy="3215540"/>
          </a:xfrm>
          <a:prstGeom prst="rect">
            <a:avLst/>
          </a:prstGeom>
        </p:spPr>
      </p:pic>
    </p:spTree>
    <p:extLst>
      <p:ext uri="{BB962C8B-B14F-4D97-AF65-F5344CB8AC3E}">
        <p14:creationId xmlns:p14="http://schemas.microsoft.com/office/powerpoint/2010/main" val="2304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3821" y="3246438"/>
            <a:ext cx="11181347" cy="2071522"/>
          </a:xfrm>
        </p:spPr>
        <p:txBody>
          <a:bodyPr>
            <a:normAutofit fontScale="85000" lnSpcReduction="20000"/>
          </a:bodyPr>
          <a:lstStyle/>
          <a:p>
            <a:pPr marL="0" indent="0">
              <a:buNone/>
            </a:pPr>
            <a:endParaRPr lang="en-US" dirty="0"/>
          </a:p>
          <a:p>
            <a:pPr marL="0" indent="0">
              <a:buNone/>
            </a:pPr>
            <a:r>
              <a:rPr lang="en-US" dirty="0"/>
              <a:t>Hypothesis: </a:t>
            </a:r>
            <a:r>
              <a:rPr lang="en-MY" dirty="0"/>
              <a:t>There is a correlation/link between the </a:t>
            </a:r>
            <a:r>
              <a:rPr lang="en-US" dirty="0"/>
              <a:t>distance from the shoreline and the diversity of species found on a sand dune.</a:t>
            </a:r>
            <a:endParaRPr lang="en-GB" dirty="0"/>
          </a:p>
          <a:p>
            <a:pPr marL="0" indent="0">
              <a:buNone/>
            </a:pPr>
            <a:endParaRPr lang="en-US" dirty="0"/>
          </a:p>
          <a:p>
            <a:pPr marL="0" indent="0">
              <a:buNone/>
            </a:pPr>
            <a:r>
              <a:rPr lang="en-US" b="1" dirty="0">
                <a:solidFill>
                  <a:srgbClr val="FF0000"/>
                </a:solidFill>
              </a:rPr>
              <a:t>Null hypothesis:  There is no correlation/link between the diversity of species found on the sand dune and the distance from the sea shore.</a:t>
            </a:r>
            <a:endParaRPr lang="en-GB" b="1" dirty="0">
              <a:solidFill>
                <a:srgbClr val="FF0000"/>
              </a:solidFill>
            </a:endParaRPr>
          </a:p>
          <a:p>
            <a:pPr marL="0" indent="0">
              <a:buNone/>
            </a:pPr>
            <a:endParaRPr lang="en-US" dirty="0"/>
          </a:p>
        </p:txBody>
      </p:sp>
      <p:sp>
        <p:nvSpPr>
          <p:cNvPr id="5" name="Content Placeholder 4">
            <a:extLst>
              <a:ext uri="{FF2B5EF4-FFF2-40B4-BE49-F238E27FC236}">
                <a16:creationId xmlns:a16="http://schemas.microsoft.com/office/drawing/2014/main" id="{67630E53-A43A-4F7E-8DB2-075D7E4C027C}"/>
              </a:ext>
            </a:extLst>
          </p:cNvPr>
          <p:cNvSpPr>
            <a:spLocks noGrp="1"/>
          </p:cNvSpPr>
          <p:nvPr>
            <p:ph sz="half" idx="2"/>
          </p:nvPr>
        </p:nvSpPr>
        <p:spPr>
          <a:xfrm>
            <a:off x="693821" y="274638"/>
            <a:ext cx="6010547" cy="2690156"/>
          </a:xfrm>
        </p:spPr>
        <p:txBody>
          <a:bodyPr>
            <a:normAutofit fontScale="85000" lnSpcReduction="20000"/>
          </a:bodyPr>
          <a:lstStyle/>
          <a:p>
            <a:pPr marL="0" indent="0">
              <a:buNone/>
            </a:pPr>
            <a:r>
              <a:rPr lang="en-US" b="1" dirty="0"/>
              <a:t>Investigation 2: </a:t>
            </a:r>
          </a:p>
          <a:p>
            <a:pPr marL="0" indent="0">
              <a:buNone/>
            </a:pPr>
            <a:r>
              <a:rPr lang="en-US" dirty="0"/>
              <a:t>How does the distance from the shoreline affect the diversity of species found on a sand dune.</a:t>
            </a:r>
          </a:p>
          <a:p>
            <a:pPr marL="0" indent="0">
              <a:buNone/>
            </a:pPr>
            <a:endParaRPr lang="en-US" dirty="0"/>
          </a:p>
        </p:txBody>
      </p:sp>
      <p:pic>
        <p:nvPicPr>
          <p:cNvPr id="8" name="Picture 7">
            <a:extLst>
              <a:ext uri="{FF2B5EF4-FFF2-40B4-BE49-F238E27FC236}">
                <a16:creationId xmlns:a16="http://schemas.microsoft.com/office/drawing/2014/main" id="{8F2B14B9-1F8B-40EE-9327-A1E20736D796}"/>
              </a:ext>
            </a:extLst>
          </p:cNvPr>
          <p:cNvPicPr>
            <a:picLocks noChangeAspect="1"/>
          </p:cNvPicPr>
          <p:nvPr/>
        </p:nvPicPr>
        <p:blipFill>
          <a:blip r:embed="rId3"/>
          <a:stretch>
            <a:fillRect/>
          </a:stretch>
        </p:blipFill>
        <p:spPr>
          <a:xfrm>
            <a:off x="7028446" y="274638"/>
            <a:ext cx="4762500" cy="2971800"/>
          </a:xfrm>
          <a:prstGeom prst="rect">
            <a:avLst/>
          </a:prstGeom>
        </p:spPr>
      </p:pic>
      <p:cxnSp>
        <p:nvCxnSpPr>
          <p:cNvPr id="10" name="Straight Arrow Connector 9">
            <a:extLst>
              <a:ext uri="{FF2B5EF4-FFF2-40B4-BE49-F238E27FC236}">
                <a16:creationId xmlns:a16="http://schemas.microsoft.com/office/drawing/2014/main" id="{75A8E68C-DED9-4BBC-95C8-65981827E770}"/>
              </a:ext>
            </a:extLst>
          </p:cNvPr>
          <p:cNvCxnSpPr/>
          <p:nvPr/>
        </p:nvCxnSpPr>
        <p:spPr>
          <a:xfrm flipH="1" flipV="1">
            <a:off x="7146758" y="1094874"/>
            <a:ext cx="4211053" cy="1491915"/>
          </a:xfrm>
          <a:prstGeom prst="straightConnector1">
            <a:avLst/>
          </a:prstGeom>
          <a:ln w="38100">
            <a:solidFill>
              <a:schemeClr val="bg1"/>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924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2" ma:contentTypeDescription="Create a new document." ma:contentTypeScope="" ma:versionID="f50cf19f540006829e05cc23d481dd4e">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2543e2815e0e1f37b1a2113b681dd041"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61B8C8-567C-43C0-AA32-0051D0754763}">
  <ds:schemaRefs>
    <ds:schemaRef ds:uri="http://schemas.microsoft.com/sharepoint/v3/contenttype/forms"/>
  </ds:schemaRefs>
</ds:datastoreItem>
</file>

<file path=customXml/itemProps2.xml><?xml version="1.0" encoding="utf-8"?>
<ds:datastoreItem xmlns:ds="http://schemas.openxmlformats.org/officeDocument/2006/customXml" ds:itemID="{ED51CE94-DA64-4D1E-974B-80C765E7D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0D453D-2559-4833-9DAB-4D9A9E5FF3B5}">
  <ds:schemaRefs>
    <ds:schemaRef ds:uri="20eb508b-84ce-43fc-b842-cdd6d1d0f552"/>
    <ds:schemaRef ds:uri="http://schemas.microsoft.com/office/infopath/2007/PartnerControls"/>
    <ds:schemaRef ds:uri="http://purl.org/dc/elements/1.1/"/>
    <ds:schemaRef ds:uri="http://purl.org/dc/terms/"/>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043d8930-37e3-4d62-86f8-bb6decb1e6f2"/>
  </ds:schemaRefs>
</ds:datastoreItem>
</file>

<file path=docProps/app.xml><?xml version="1.0" encoding="utf-8"?>
<Properties xmlns="http://schemas.openxmlformats.org/officeDocument/2006/extended-properties" xmlns:vt="http://schemas.openxmlformats.org/officeDocument/2006/docPropsVTypes">
  <TotalTime>10901</TotalTime>
  <Words>4185</Words>
  <Application>Microsoft Office PowerPoint</Application>
  <PresentationFormat>Widescreen</PresentationFormat>
  <Paragraphs>520</Paragraphs>
  <Slides>56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Lucida Sans</vt:lpstr>
      <vt:lpstr>Times New Roman</vt:lpstr>
      <vt:lpstr>Wingdings</vt:lpstr>
      <vt:lpstr>1_Office Theme</vt:lpstr>
      <vt:lpstr>3.7 Research methods</vt:lpstr>
      <vt:lpstr>Investigation design</vt:lpstr>
      <vt:lpstr>PowerPoint Presentation</vt:lpstr>
      <vt:lpstr>Ecological monitoring</vt:lpstr>
      <vt:lpstr>Scientific method</vt:lpstr>
      <vt:lpstr>Hypotheses and Statistics</vt:lpstr>
      <vt:lpstr>Hypotheses and Statistics</vt:lpstr>
      <vt:lpstr>Null Hypotheses Practice</vt:lpstr>
      <vt:lpstr>PowerPoint Presentation</vt:lpstr>
      <vt:lpstr>Investigation Planning</vt:lpstr>
      <vt:lpstr>PowerPoint Presentation</vt:lpstr>
      <vt:lpstr>Think about the following when planning</vt:lpstr>
      <vt:lpstr>Investigating populations</vt:lpstr>
      <vt:lpstr>Preliminary Studies</vt:lpstr>
      <vt:lpstr>Sampling</vt:lpstr>
      <vt:lpstr>Sample location - Random Sampling</vt:lpstr>
      <vt:lpstr>Sample location - Systematic sampling</vt:lpstr>
      <vt:lpstr>Interrupted belt transect intervals</vt:lpstr>
      <vt:lpstr>Sample timing</vt:lpstr>
      <vt:lpstr>Sample Size and Numbers of Samples</vt:lpstr>
      <vt:lpstr>Activity</vt:lpstr>
      <vt:lpstr>3.7.2.1 Quantitative/comparative/numerical measures </vt:lpstr>
      <vt:lpstr>Species Density</vt:lpstr>
      <vt:lpstr>Species Frequency</vt:lpstr>
      <vt:lpstr>Percentage Vegetation Cover</vt:lpstr>
      <vt:lpstr>Calculating Percentage Cover Using a Frame Quadrat</vt:lpstr>
      <vt:lpstr>Species richness/diversity</vt:lpstr>
      <vt:lpstr>Species Diversity</vt:lpstr>
      <vt:lpstr>PowerPoint Presentation</vt:lpstr>
      <vt:lpstr>PowerPoint Presentation</vt:lpstr>
      <vt:lpstr>PowerPoint Presentation</vt:lpstr>
      <vt:lpstr>Species diversity</vt:lpstr>
      <vt:lpstr>This calculation takes into account both species richness and evenness.  If a community with high diversity was randomly-sampled twice, there is a good chance that the two samples will contain different species. However, if a low-diversity community were sampled twice, it is likely that both of the samples will contain many of the same species. Simpson (1949) derived a formula based on the expected outcome of two random samples.</vt:lpstr>
      <vt:lpstr>PowerPoint Presentation</vt:lpstr>
      <vt:lpstr>PowerPoint Presentation</vt:lpstr>
      <vt:lpstr>Measuring species diversity </vt:lpstr>
      <vt:lpstr>PowerPoint Presentation</vt:lpstr>
      <vt:lpstr>PowerPoint Presentation</vt:lpstr>
      <vt:lpstr>PowerPoint Presentation</vt:lpstr>
      <vt:lpstr>PowerPoint Presentation</vt:lpstr>
      <vt:lpstr>Measuring species diversity</vt:lpstr>
      <vt:lpstr>Diversity and ecological stability </vt:lpstr>
      <vt:lpstr>How many species are there? </vt:lpstr>
      <vt:lpstr>Species Identification Keys</vt:lpstr>
      <vt:lpstr>Abundance scales</vt:lpstr>
      <vt:lpstr>Mark-release-recapture and Lincoln Index</vt:lpstr>
      <vt:lpstr>How would we find the population size of dormice?</vt:lpstr>
      <vt:lpstr>Mark-release-recapture</vt:lpstr>
      <vt:lpstr>Lincoln Index</vt:lpstr>
      <vt:lpstr>Marking techniques</vt:lpstr>
      <vt:lpstr>Assumptions</vt:lpstr>
      <vt:lpstr>Limitations</vt:lpstr>
      <vt:lpstr>3.7.2.1 Measuring Abiotic Factors</vt:lpstr>
      <vt:lpstr>Light intensity</vt:lpstr>
      <vt:lpstr>Humidity (traditional method)</vt:lpstr>
      <vt:lpstr>Wind Velocity</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116</cp:revision>
  <cp:lastPrinted>2016-03-08T14:55:05Z</cp:lastPrinted>
  <dcterms:created xsi:type="dcterms:W3CDTF">2016-03-07T13:38:24Z</dcterms:created>
  <dcterms:modified xsi:type="dcterms:W3CDTF">2022-09-02T10:25:38Z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