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5"/>
    <p:sldMasterId id="2147483895" r:id="rId6"/>
    <p:sldMasterId id="2147483907" r:id="rId7"/>
  </p:sldMasterIdLst>
  <p:notesMasterIdLst>
    <p:notesMasterId r:id="rId50"/>
  </p:notesMasterIdLst>
  <p:handoutMasterIdLst>
    <p:handoutMasterId r:id="rId51"/>
  </p:handoutMasterIdLst>
  <p:sldIdLst>
    <p:sldId id="256" r:id="rId8"/>
    <p:sldId id="321" r:id="rId9"/>
    <p:sldId id="367" r:id="rId10"/>
    <p:sldId id="345" r:id="rId11"/>
    <p:sldId id="368" r:id="rId12"/>
    <p:sldId id="258" r:id="rId13"/>
    <p:sldId id="257" r:id="rId14"/>
    <p:sldId id="309" r:id="rId15"/>
    <p:sldId id="335" r:id="rId16"/>
    <p:sldId id="369" r:id="rId17"/>
    <p:sldId id="370" r:id="rId18"/>
    <p:sldId id="336" r:id="rId19"/>
    <p:sldId id="315" r:id="rId20"/>
    <p:sldId id="317" r:id="rId21"/>
    <p:sldId id="316" r:id="rId22"/>
    <p:sldId id="346" r:id="rId23"/>
    <p:sldId id="347" r:id="rId24"/>
    <p:sldId id="348" r:id="rId25"/>
    <p:sldId id="261" r:id="rId26"/>
    <p:sldId id="338" r:id="rId27"/>
    <p:sldId id="314" r:id="rId28"/>
    <p:sldId id="365" r:id="rId29"/>
    <p:sldId id="349" r:id="rId30"/>
    <p:sldId id="350" r:id="rId31"/>
    <p:sldId id="351" r:id="rId32"/>
    <p:sldId id="352" r:id="rId33"/>
    <p:sldId id="353" r:id="rId34"/>
    <p:sldId id="355" r:id="rId35"/>
    <p:sldId id="354" r:id="rId36"/>
    <p:sldId id="356" r:id="rId37"/>
    <p:sldId id="357" r:id="rId38"/>
    <p:sldId id="358" r:id="rId39"/>
    <p:sldId id="359" r:id="rId40"/>
    <p:sldId id="259" r:id="rId41"/>
    <p:sldId id="324" r:id="rId42"/>
    <p:sldId id="360" r:id="rId43"/>
    <p:sldId id="361" r:id="rId44"/>
    <p:sldId id="322" r:id="rId45"/>
    <p:sldId id="374" r:id="rId46"/>
    <p:sldId id="373" r:id="rId47"/>
    <p:sldId id="362" r:id="rId48"/>
    <p:sldId id="363" r:id="rId4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2F5DB"/>
    <a:srgbClr val="C3F3D5"/>
    <a:srgbClr val="CCFFFF"/>
    <a:srgbClr val="D1F0C6"/>
    <a:srgbClr val="DCF0C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notesViewPr>
    <p:cSldViewPr>
      <p:cViewPr varScale="1">
        <p:scale>
          <a:sx n="50" d="100"/>
          <a:sy n="50" d="100"/>
        </p:scale>
        <p:origin x="-8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89B6C5-D405-418F-9275-2FD6869D71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797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55D22E-7621-42EB-8078-75ED3CEC01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8774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6719E-6D74-4C27-9371-2C29D781C61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Individuals can also leave or enter a population.  It is easy to imagine animals being able to do this, but plants too can use seed dispersal to enter or leave a population.</a:t>
            </a:r>
          </a:p>
        </p:txBody>
      </p:sp>
    </p:spTree>
    <p:extLst>
      <p:ext uri="{BB962C8B-B14F-4D97-AF65-F5344CB8AC3E}">
        <p14:creationId xmlns:p14="http://schemas.microsoft.com/office/powerpoint/2010/main" val="417611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066D0-7BCE-4587-9542-659B65B651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2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C4DA7-9BF6-4E1D-AA44-5ADDD32C97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8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BCAB3-E20F-4C3E-ACFD-536511A4CC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490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008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066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234" y="1902024"/>
            <a:ext cx="3786188" cy="4106540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02024"/>
            <a:ext cx="3786188" cy="4106540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456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309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732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6938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044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A2931-9BBF-4E19-BF7B-0693B27678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371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GB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917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159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883" y="168548"/>
            <a:ext cx="1919883" cy="5840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234" y="168548"/>
            <a:ext cx="5652492" cy="5840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739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E976F69-0D65-4CDF-8E18-4A5B62E8E0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56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6AC3E1-AEAD-4C68-9730-57A48DD4EE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18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0249510-A0C8-4EB2-95FD-9091E9EAD7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783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DEEC63-1122-4219-8479-83D0D258E8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43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AFC3382-99C9-4AEA-B2F4-11E1120E46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828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DB9303-168C-4352-B905-3FFF8EA68D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71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F6B39C-1F71-4EE5-A3DF-630FC3735E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232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B862D-46D4-4CEC-93B8-3558F2017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57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577CF6D-8F53-4C3F-A4DF-467F81C421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571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2F971B6-51D2-4CD6-A0D0-EB487B247F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630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C50CBE-EA8B-450E-B836-FB48E2679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98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D38492-3AEE-4369-8EB2-D1A6FDF340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391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B3B61-95C9-42AE-87B4-F361D73C47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635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79DEA-56BE-4695-882D-943030A50B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8BAB-945D-4F02-8B3B-6A2E2BD01C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561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26539-2114-4B66-BDA3-F7483CE96D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0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EF91C-31AC-4811-B44D-3EAF5215B2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368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7D170-10E7-4AEF-875C-D2B3656F6F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16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F5B68D67-057A-435E-A077-E51A23A89D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168275"/>
            <a:ext cx="76803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01825"/>
            <a:ext cx="7680325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"/>
              </a:rPr>
              <a:t>Second level</a:t>
            </a:r>
          </a:p>
          <a:p>
            <a:pPr lvl="2"/>
            <a:r>
              <a:rPr lang="en-US" altLang="en-US" smtClean="0">
                <a:sym typeface="Helvetica Neue"/>
              </a:rPr>
              <a:t>Third level</a:t>
            </a:r>
          </a:p>
          <a:p>
            <a:pPr lvl="3"/>
            <a:r>
              <a:rPr lang="en-US" altLang="en-US" smtClean="0">
                <a:sym typeface="Helvetica Neue"/>
              </a:rPr>
              <a:t>Fourth level</a:t>
            </a:r>
          </a:p>
          <a:p>
            <a:pPr lvl="4"/>
            <a:r>
              <a:rPr lang="en-US" altLang="en-US" smtClean="0">
                <a:sym typeface="Helvetica Neu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5484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03213" indent="-303213" algn="l" rtl="0" eaLnBrk="0" fontAlgn="base" hangingPunct="0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/>
        <a:buChar char="•"/>
        <a:defRPr sz="2500">
          <a:solidFill>
            <a:srgbClr val="646461"/>
          </a:solidFill>
          <a:latin typeface="+mn-lt"/>
          <a:ea typeface="+mn-ea"/>
          <a:cs typeface="+mn-cs"/>
          <a:sym typeface="Helvetica Neue"/>
        </a:defRPr>
      </a:lvl1pPr>
      <a:lvl2pPr marL="544513" indent="-303213" algn="l" rtl="0" eaLnBrk="0" fontAlgn="base" hangingPunct="0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/>
        <a:buChar char="•"/>
        <a:defRPr sz="2500">
          <a:solidFill>
            <a:srgbClr val="646461"/>
          </a:solidFill>
          <a:latin typeface="+mn-lt"/>
          <a:ea typeface="+mn-ea"/>
          <a:cs typeface="+mn-cs"/>
          <a:sym typeface="Helvetica Neue"/>
        </a:defRPr>
      </a:lvl2pPr>
      <a:lvl3pPr marL="855663" indent="-303213" algn="l" rtl="0" eaLnBrk="0" fontAlgn="base" hangingPunct="0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/>
        <a:buChar char="•"/>
        <a:defRPr sz="2500">
          <a:solidFill>
            <a:srgbClr val="646461"/>
          </a:solidFill>
          <a:latin typeface="+mn-lt"/>
          <a:ea typeface="+mn-ea"/>
          <a:cs typeface="+mn-cs"/>
          <a:sym typeface="Helvetica Neue"/>
        </a:defRPr>
      </a:lvl3pPr>
      <a:lvl4pPr marL="1168400" indent="-303213" algn="l" rtl="0" eaLnBrk="0" fontAlgn="base" hangingPunct="0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/>
        <a:buChar char="•"/>
        <a:defRPr sz="2500">
          <a:solidFill>
            <a:srgbClr val="646461"/>
          </a:solidFill>
          <a:latin typeface="+mn-lt"/>
          <a:ea typeface="+mn-ea"/>
          <a:cs typeface="+mn-cs"/>
          <a:sym typeface="Helvetica Neue"/>
        </a:defRPr>
      </a:lvl4pPr>
      <a:lvl5pPr marL="1481138" indent="-303213" algn="l" rtl="0" eaLnBrk="0" fontAlgn="base" hangingPunct="0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/>
        <a:buChar char="•"/>
        <a:defRPr sz="2500">
          <a:solidFill>
            <a:srgbClr val="646461"/>
          </a:solidFill>
          <a:latin typeface="+mn-lt"/>
          <a:ea typeface="+mn-ea"/>
          <a:cs typeface="+mn-cs"/>
          <a:sym typeface="Helvetica Neue"/>
        </a:defRPr>
      </a:lvl5pPr>
      <a:lvl6pPr marL="1803733" indent="-303599" algn="l" rtl="0" fontAlgn="base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 charset="0"/>
        <a:buChar char="•"/>
        <a:defRPr sz="2531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125190" indent="-303599" algn="l" rtl="0" fontAlgn="base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 charset="0"/>
        <a:buChar char="•"/>
        <a:defRPr sz="2531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2446647" indent="-303599" algn="l" rtl="0" fontAlgn="base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 charset="0"/>
        <a:buChar char="•"/>
        <a:defRPr sz="2531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2768105" indent="-303599" algn="l" rtl="0" fontAlgn="base">
        <a:spcBef>
          <a:spcPts val="2250"/>
        </a:spcBef>
        <a:spcAft>
          <a:spcPct val="0"/>
        </a:spcAft>
        <a:buClr>
          <a:srgbClr val="646461"/>
        </a:buClr>
        <a:buSzPct val="76000"/>
        <a:buFont typeface="Helvetica Neue" charset="0"/>
        <a:buChar char="•"/>
        <a:defRPr sz="2531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5DB591C2-C93C-4002-9875-21829B0C12A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edexcel/environment/populationsandpyramidsrev5.s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pr.org/2011/10/31/141816460/visualizing-how-a-population-grows-to-7-billion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.uk/imgres?imgurl=http://www.bunny-rabbits.com/rabbits.jpg&amp;imgrefurl=http://www.bunny-rabbits.com/rabbit-hotlinks.html&amp;h=768&amp;w=1024&amp;sz=73&amp;hl=en&amp;start=1&amp;um=1&amp;tbnid=yNfwLgO260zTAM:&amp;tbnh=113&amp;tbnw=150&amp;prev=/images?q%3Drabbits%26svnum%3D10%26um%3D1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birdsofbritain.co.uk/img.asp?i=photos/birdguide/house-sparrow-male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cs typeface="Arial" panose="020B0604020202020204" pitchFamily="34" charset="0"/>
              </a:rPr>
              <a:t>Population Dynamics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205038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Arial" panose="020B0604020202020204" pitchFamily="34" charset="0"/>
              </a:rPr>
              <a:t>3.1.3</a:t>
            </a:r>
          </a:p>
        </p:txBody>
      </p:sp>
      <p:pic>
        <p:nvPicPr>
          <p:cNvPr id="17412" name="Picture 7" descr="Lesser-Flamingo-Baboon-Cliffs-PANO-sun-Nakuru,-Ke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97200"/>
            <a:ext cx="88931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0219flamin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2906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r-selected species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en-GB" dirty="0" smtClean="0"/>
              <a:t>These </a:t>
            </a:r>
            <a:r>
              <a:rPr lang="en-GB" dirty="0"/>
              <a:t>are species that can respond rapidly to low survival rates.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reach sexual </a:t>
            </a:r>
            <a:r>
              <a:rPr lang="en-GB" dirty="0" smtClean="0"/>
              <a:t>maturity quickly</a:t>
            </a:r>
            <a:r>
              <a:rPr lang="en-GB" dirty="0"/>
              <a:t>, produce many young and can disperse widely.</a:t>
            </a:r>
          </a:p>
          <a:p>
            <a:r>
              <a:rPr lang="en-GB" dirty="0"/>
              <a:t>r-selected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species </a:t>
            </a:r>
            <a:r>
              <a:rPr lang="en-GB" dirty="0"/>
              <a:t>include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mice</a:t>
            </a:r>
            <a:r>
              <a:rPr lang="en-GB" dirty="0"/>
              <a:t>, locusts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greenfly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678" y="3356992"/>
            <a:ext cx="5004826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k-selected species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289451"/>
          </a:xfrm>
        </p:spPr>
        <p:txBody>
          <a:bodyPr/>
          <a:lstStyle/>
          <a:p>
            <a:r>
              <a:rPr lang="en-GB" sz="2800" dirty="0" smtClean="0"/>
              <a:t>These </a:t>
            </a:r>
            <a:r>
              <a:rPr lang="en-GB" sz="2800" dirty="0"/>
              <a:t>are species that recover slowly from a decline in population. </a:t>
            </a:r>
            <a:endParaRPr lang="en-GB" sz="2800" dirty="0" smtClean="0"/>
          </a:p>
          <a:p>
            <a:r>
              <a:rPr lang="en-GB" sz="2800" dirty="0" smtClean="0"/>
              <a:t>They </a:t>
            </a:r>
            <a:r>
              <a:rPr lang="en-GB" sz="2800" dirty="0"/>
              <a:t>usually </a:t>
            </a:r>
            <a:r>
              <a:rPr lang="en-GB" sz="2800" dirty="0" smtClean="0"/>
              <a:t>reach sexual </a:t>
            </a:r>
            <a:r>
              <a:rPr lang="en-GB" sz="2800" dirty="0"/>
              <a:t>maturity at an older age, produce few young, but often live for a long time. </a:t>
            </a:r>
            <a:endParaRPr lang="en-GB" sz="2800" dirty="0" smtClean="0"/>
          </a:p>
          <a:p>
            <a:r>
              <a:rPr lang="en-GB" sz="2800" dirty="0" smtClean="0"/>
              <a:t>An increase </a:t>
            </a:r>
            <a:r>
              <a:rPr lang="en-GB" sz="2800" dirty="0"/>
              <a:t>in the death rate caused by a change in the habitat or by </a:t>
            </a:r>
            <a:r>
              <a:rPr lang="en-GB" sz="2800" dirty="0" smtClean="0"/>
              <a:t>human exploitation may cause </a:t>
            </a:r>
            <a:r>
              <a:rPr lang="en-GB" sz="2800" dirty="0"/>
              <a:t>a population crash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The low reproduction rate of k-selected species may make </a:t>
            </a:r>
            <a:r>
              <a:rPr lang="en-GB" sz="2800" dirty="0" smtClean="0"/>
              <a:t>it impossible </a:t>
            </a:r>
            <a:r>
              <a:rPr lang="en-GB" sz="2800" dirty="0"/>
              <a:t>to replace the losses.</a:t>
            </a:r>
          </a:p>
          <a:p>
            <a:r>
              <a:rPr lang="en-GB" sz="2800" dirty="0"/>
              <a:t>k-selected species include whales, elephants, rhinos.</a:t>
            </a:r>
          </a:p>
        </p:txBody>
      </p:sp>
    </p:spTree>
    <p:extLst>
      <p:ext uri="{BB962C8B-B14F-4D97-AF65-F5344CB8AC3E}">
        <p14:creationId xmlns:p14="http://schemas.microsoft.com/office/powerpoint/2010/main" val="330104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b="1" smtClean="0">
                <a:cs typeface="Arial" panose="020B0604020202020204" pitchFamily="34" charset="0"/>
              </a:rPr>
              <a:t>Factors that Affect Mortality Rates</a:t>
            </a:r>
            <a:br>
              <a:rPr lang="en-GB" altLang="en-US" sz="3600" b="1" smtClean="0">
                <a:cs typeface="Arial" panose="020B0604020202020204" pitchFamily="34" charset="0"/>
              </a:rPr>
            </a:br>
            <a:endParaRPr lang="en-GB" altLang="en-US" sz="2000" smtClean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>
                <a:ea typeface="Times New Roman" panose="02020603050405020304" pitchFamily="18" charset="0"/>
              </a:rPr>
              <a:t>Factors that give rise to </a:t>
            </a:r>
            <a:r>
              <a:rPr lang="en-GB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environmental resistance </a:t>
            </a:r>
            <a:r>
              <a:rPr lang="en-GB" sz="2400" dirty="0" smtClean="0">
                <a:ea typeface="Times New Roman" panose="02020603050405020304" pitchFamily="18" charset="0"/>
              </a:rPr>
              <a:t>will affect mortality rates. </a:t>
            </a:r>
          </a:p>
          <a:p>
            <a:pPr>
              <a:defRPr/>
            </a:pPr>
            <a:r>
              <a:rPr lang="en-GB" sz="2400" dirty="0" smtClean="0">
                <a:ea typeface="Times New Roman" panose="02020603050405020304" pitchFamily="18" charset="0"/>
              </a:rPr>
              <a:t>Environmental resistance is all the factors that may limit the growth of a population, such as accumulation of waste, scarcity of resources or adverse climatic conditions.</a:t>
            </a:r>
          </a:p>
          <a:p>
            <a:pPr>
              <a:defRPr/>
            </a:pPr>
            <a:r>
              <a:rPr lang="en-GB" sz="2400" dirty="0" smtClean="0">
                <a:cs typeface="Arial" panose="020B0604020202020204" pitchFamily="34" charset="0"/>
              </a:rPr>
              <a:t>These include:</a:t>
            </a:r>
          </a:p>
          <a:p>
            <a:pPr lvl="1">
              <a:defRPr/>
            </a:pPr>
            <a:r>
              <a:rPr lang="en-GB" sz="2000" dirty="0">
                <a:cs typeface="Arial" panose="020B0604020202020204" pitchFamily="34" charset="0"/>
              </a:rPr>
              <a:t>Drought 				food supply</a:t>
            </a:r>
          </a:p>
          <a:p>
            <a:pPr lvl="1">
              <a:defRPr/>
            </a:pPr>
            <a:r>
              <a:rPr lang="en-GB" sz="2000" dirty="0">
                <a:cs typeface="Arial" panose="020B0604020202020204" pitchFamily="34" charset="0"/>
              </a:rPr>
              <a:t>Flood				disease</a:t>
            </a:r>
          </a:p>
          <a:p>
            <a:pPr lvl="1">
              <a:defRPr/>
            </a:pPr>
            <a:r>
              <a:rPr lang="en-GB" sz="2000" dirty="0">
                <a:cs typeface="Arial" panose="020B0604020202020204" pitchFamily="34" charset="0"/>
              </a:rPr>
              <a:t>Volcanic </a:t>
            </a:r>
          </a:p>
          <a:p>
            <a:pPr marL="457200" lvl="1" indent="0">
              <a:buFontTx/>
              <a:buNone/>
              <a:defRPr/>
            </a:pPr>
            <a:r>
              <a:rPr lang="en-GB" sz="2000" dirty="0">
                <a:cs typeface="Arial" panose="020B0604020202020204" pitchFamily="34" charset="0"/>
              </a:rPr>
              <a:t>    eruptions</a:t>
            </a:r>
          </a:p>
          <a:p>
            <a:pPr>
              <a:defRPr/>
            </a:pPr>
            <a:endParaRPr lang="en-GB" sz="2400" dirty="0"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 smtClean="0">
              <a:cs typeface="Arial" panose="020B0604020202020204" pitchFamily="34" charset="0"/>
            </a:endParaRPr>
          </a:p>
        </p:txBody>
      </p: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2771775" y="4508500"/>
            <a:ext cx="2016125" cy="1295400"/>
            <a:chOff x="2555776" y="3258891"/>
            <a:chExt cx="2016224" cy="1296144"/>
          </a:xfrm>
        </p:grpSpPr>
        <p:sp>
          <p:nvSpPr>
            <p:cNvPr id="26632" name="TextBox 4"/>
            <p:cNvSpPr txBox="1">
              <a:spLocks noChangeArrowheads="1"/>
            </p:cNvSpPr>
            <p:nvPr/>
          </p:nvSpPr>
          <p:spPr bwMode="auto">
            <a:xfrm>
              <a:off x="3059832" y="3401516"/>
              <a:ext cx="151216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FF0000"/>
                  </a:solidFill>
                </a:rPr>
                <a:t>Density independent factors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2555776" y="3258891"/>
              <a:ext cx="442935" cy="1296144"/>
            </a:xfrm>
            <a:prstGeom prst="rightBrac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6516688" y="4292600"/>
            <a:ext cx="2241550" cy="923925"/>
            <a:chOff x="6541392" y="3117952"/>
            <a:chExt cx="2242592" cy="923330"/>
          </a:xfrm>
        </p:grpSpPr>
        <p:sp>
          <p:nvSpPr>
            <p:cNvPr id="26630" name="TextBox 3"/>
            <p:cNvSpPr txBox="1">
              <a:spLocks noChangeArrowheads="1"/>
            </p:cNvSpPr>
            <p:nvPr/>
          </p:nvSpPr>
          <p:spPr bwMode="auto">
            <a:xfrm>
              <a:off x="6906604" y="3117952"/>
              <a:ext cx="187738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FF0000"/>
                  </a:solidFill>
                </a:rPr>
                <a:t>Density dependent factors</a:t>
              </a:r>
            </a:p>
          </p:txBody>
        </p:sp>
        <p:sp>
          <p:nvSpPr>
            <p:cNvPr id="7" name="Right Brace 6"/>
            <p:cNvSpPr/>
            <p:nvPr/>
          </p:nvSpPr>
          <p:spPr>
            <a:xfrm>
              <a:off x="6541392" y="3244870"/>
              <a:ext cx="365295" cy="669494"/>
            </a:xfrm>
            <a:prstGeom prst="rightBrac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>
                <a:cs typeface="Arial" panose="020B0604020202020204" pitchFamily="34" charset="0"/>
              </a:rPr>
              <a:t>Density Dependent factors</a:t>
            </a:r>
            <a:br>
              <a:rPr lang="en-GB" altLang="en-US" smtClean="0">
                <a:cs typeface="Arial" panose="020B0604020202020204" pitchFamily="34" charset="0"/>
              </a:rPr>
            </a:br>
            <a:endParaRPr lang="en-GB" altLang="en-US" sz="2000" smtClean="0">
              <a:cs typeface="Arial" panose="020B0604020202020204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Factors whose effects on populations depend on the </a:t>
            </a:r>
            <a:r>
              <a:rPr lang="en-GB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density or size</a:t>
            </a:r>
            <a:r>
              <a:rPr lang="en-GB" altLang="en-US" dirty="0" smtClean="0">
                <a:cs typeface="Arial" panose="020B0604020202020204" pitchFamily="34" charset="0"/>
              </a:rPr>
              <a:t> of the population e.g.:</a:t>
            </a:r>
          </a:p>
          <a:p>
            <a:pPr lvl="1"/>
            <a:r>
              <a:rPr lang="en-GB" altLang="en-US" dirty="0" smtClean="0">
                <a:cs typeface="Arial" panose="020B0604020202020204" pitchFamily="34" charset="0"/>
              </a:rPr>
              <a:t>Food supply</a:t>
            </a:r>
          </a:p>
          <a:p>
            <a:pPr lvl="1"/>
            <a:r>
              <a:rPr lang="en-GB" altLang="en-US" dirty="0" smtClean="0">
                <a:cs typeface="Arial" panose="020B0604020202020204" pitchFamily="34" charset="0"/>
              </a:rPr>
              <a:t>Predation</a:t>
            </a:r>
          </a:p>
          <a:p>
            <a:pPr lvl="1"/>
            <a:r>
              <a:rPr lang="en-GB" altLang="en-US" dirty="0" smtClean="0">
                <a:cs typeface="Arial" panose="020B0604020202020204" pitchFamily="34" charset="0"/>
              </a:rPr>
              <a:t>Disease</a:t>
            </a:r>
          </a:p>
          <a:p>
            <a:pPr lvl="1"/>
            <a:r>
              <a:rPr lang="en-GB" altLang="en-US" dirty="0" smtClean="0">
                <a:cs typeface="Arial" panose="020B0604020202020204" pitchFamily="34" charset="0"/>
              </a:rPr>
              <a:t>Habitats</a:t>
            </a:r>
          </a:p>
          <a:p>
            <a:pPr lvl="1"/>
            <a:r>
              <a:rPr lang="en-GB" altLang="en-US" dirty="0" smtClean="0">
                <a:cs typeface="Arial" panose="020B0604020202020204" pitchFamily="34" charset="0"/>
              </a:rPr>
              <a:t>Parasitism </a:t>
            </a:r>
          </a:p>
          <a:p>
            <a:pPr lvl="1"/>
            <a:r>
              <a:rPr lang="en-GB" altLang="en-US" dirty="0" smtClean="0">
                <a:cs typeface="Arial" panose="020B0604020202020204" pitchFamily="34" charset="0"/>
              </a:rPr>
              <a:t>Water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algn="l"/>
            <a:r>
              <a:rPr lang="en-GB" altLang="en-US" smtClean="0">
                <a:cs typeface="Arial" panose="020B0604020202020204" pitchFamily="34" charset="0"/>
              </a:rPr>
              <a:t>Density Independent factors</a:t>
            </a:r>
            <a:r>
              <a:rPr lang="en-GB" altLang="en-US" sz="2000" smtClean="0">
                <a:cs typeface="Arial" panose="020B0604020202020204" pitchFamily="34" charset="0"/>
              </a:rPr>
              <a:t> </a:t>
            </a:r>
            <a:br>
              <a:rPr lang="en-GB" altLang="en-US" sz="2000" smtClean="0">
                <a:cs typeface="Arial" panose="020B0604020202020204" pitchFamily="34" charset="0"/>
              </a:rPr>
            </a:br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mtClean="0">
                <a:cs typeface="Arial" panose="020B0604020202020204" pitchFamily="34" charset="0"/>
              </a:rPr>
              <a:t>Factors whose effects on populations do not depend on the density or size of the population e.g. </a:t>
            </a:r>
          </a:p>
          <a:p>
            <a:pPr lvl="1"/>
            <a:r>
              <a:rPr lang="en-GB" altLang="en-US" smtClean="0">
                <a:cs typeface="Arial" panose="020B0604020202020204" pitchFamily="34" charset="0"/>
              </a:rPr>
              <a:t>chemical pollution, </a:t>
            </a:r>
          </a:p>
          <a:p>
            <a:pPr lvl="1"/>
            <a:r>
              <a:rPr lang="en-GB" altLang="en-US" smtClean="0">
                <a:cs typeface="Arial" panose="020B0604020202020204" pitchFamily="34" charset="0"/>
              </a:rPr>
              <a:t>temperature.</a:t>
            </a:r>
          </a:p>
          <a:p>
            <a:pPr lvl="1"/>
            <a:r>
              <a:rPr lang="en-GB" altLang="en-US" smtClean="0">
                <a:cs typeface="Arial" panose="020B0604020202020204" pitchFamily="34" charset="0"/>
              </a:rPr>
              <a:t>Drought</a:t>
            </a:r>
          </a:p>
          <a:p>
            <a:pPr lvl="1"/>
            <a:r>
              <a:rPr lang="en-GB" altLang="en-US" smtClean="0">
                <a:cs typeface="Arial" panose="020B0604020202020204" pitchFamily="34" charset="0"/>
              </a:rPr>
              <a:t>Flood</a:t>
            </a:r>
          </a:p>
          <a:p>
            <a:pPr lvl="1"/>
            <a:r>
              <a:rPr lang="en-GB" altLang="en-US" smtClean="0">
                <a:cs typeface="Arial" panose="020B0604020202020204" pitchFamily="34" charset="0"/>
              </a:rPr>
              <a:t>Volcanic eruption</a:t>
            </a:r>
          </a:p>
          <a:p>
            <a:pPr lvl="1"/>
            <a:r>
              <a:rPr lang="en-GB" altLang="en-US" smtClean="0">
                <a:cs typeface="Arial" panose="020B0604020202020204" pitchFamily="34" charset="0"/>
              </a:rPr>
              <a:t>Hurricane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02625" cy="850900"/>
          </a:xfrm>
        </p:spPr>
        <p:txBody>
          <a:bodyPr/>
          <a:lstStyle/>
          <a:p>
            <a:pPr algn="l"/>
            <a:r>
              <a:rPr lang="en-GB" altLang="en-US" sz="3600" b="1" smtClean="0">
                <a:cs typeface="Arial" panose="020B0604020202020204" pitchFamily="34" charset="0"/>
              </a:rPr>
              <a:t>Density Independent Factors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5256213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b="1" smtClean="0">
                <a:cs typeface="Arial" panose="020B0604020202020204" pitchFamily="34" charset="0"/>
              </a:rPr>
              <a:t>Density Independent factors </a:t>
            </a:r>
            <a:r>
              <a:rPr lang="en-GB" altLang="en-US" sz="2400" smtClean="0">
                <a:cs typeface="Arial" panose="020B0604020202020204" pitchFamily="34" charset="0"/>
              </a:rPr>
              <a:t>exert their effects </a:t>
            </a:r>
            <a:r>
              <a:rPr lang="en-GB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irrespective of the population size. </a:t>
            </a:r>
          </a:p>
          <a:p>
            <a:pPr marL="0" indent="0"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 </a:t>
            </a:r>
          </a:p>
          <a:p>
            <a:pPr marL="0" indent="0"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If a hurricane strikes a small island, it is likely that everything will be killed, no matter the size of the populations</a:t>
            </a:r>
          </a:p>
          <a:p>
            <a:pPr marL="0" indent="0"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 </a:t>
            </a:r>
          </a:p>
          <a:p>
            <a:pPr marL="0" indent="0"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This is useful when designating wildlife reserves – </a:t>
            </a:r>
            <a:r>
              <a:rPr lang="en-GB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they need to be as big as possible so that a disaster such as a hurricane or tsunami can’t wipe everything out.</a:t>
            </a:r>
          </a:p>
          <a:p>
            <a:pPr marL="0" indent="0">
              <a:buFontTx/>
              <a:buNone/>
            </a:pPr>
            <a:r>
              <a:rPr lang="en-GB" altLang="en-US" smtClean="0"/>
              <a:t> </a:t>
            </a:r>
          </a:p>
        </p:txBody>
      </p:sp>
      <p:pic>
        <p:nvPicPr>
          <p:cNvPr id="23557" name="Picture 5" descr="ATT00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29273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ATT00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/>
          <a:stretch>
            <a:fillRect/>
          </a:stretch>
        </p:blipFill>
        <p:spPr bwMode="auto">
          <a:xfrm>
            <a:off x="5724525" y="4292600"/>
            <a:ext cx="30003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 altLang="en-US" smtClean="0"/>
              <a:t>Migration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GB" altLang="en-US" sz="2800" smtClean="0"/>
              <a:t>Migration by humans refers to population movement to seek better conditions or escape unpleasant ones and is often a permanent move for the people involved.</a:t>
            </a:r>
          </a:p>
          <a:p>
            <a:r>
              <a:rPr lang="en-GB" altLang="en-US" sz="2800" smtClean="0"/>
              <a:t>Most wildlife migrations are very different</a:t>
            </a:r>
          </a:p>
          <a:p>
            <a:r>
              <a:rPr lang="en-GB" altLang="en-US" sz="2800" smtClean="0"/>
              <a:t>Migration of wildlife involved the regular cyclical movement of entire populations to and from areas, usually to find the best areas for feeding or breeding</a:t>
            </a:r>
          </a:p>
          <a:p>
            <a:r>
              <a:rPr lang="en-GB" altLang="en-US" sz="2800" smtClean="0"/>
              <a:t>Most wildlife migrations follow the annual cycle of seasons</a:t>
            </a:r>
          </a:p>
          <a:p>
            <a:endParaRPr lang="en-GB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algn="l"/>
            <a:r>
              <a:rPr lang="en-GB" altLang="en-US" sz="3600" b="1" smtClean="0">
                <a:cs typeface="Arial" panose="020B0604020202020204" pitchFamily="34" charset="0"/>
              </a:rPr>
              <a:t>Population growth and regulation</a:t>
            </a:r>
            <a:endParaRPr lang="en-GB" altLang="en-US" sz="3600" smtClean="0"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If a species arrives in a new habitat, its ability to survive will depend on whether it is adapted to the conditions.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/>
              <a:t>The growth of the population is controlled by: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altLang="en-US" sz="2400" smtClean="0">
                <a:cs typeface="Arial" panose="020B0604020202020204" pitchFamily="34" charset="0"/>
              </a:rPr>
              <a:t>	</a:t>
            </a:r>
            <a:r>
              <a:rPr lang="en-GB" altLang="en-US" smtClean="0"/>
              <a:t>Density independent factors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altLang="en-US" smtClean="0"/>
              <a:t>	Density dependent factors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The final size of the population is controlled by the carrying capacity of the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GB" altLang="en-US" smtClean="0"/>
              <a:t>Stages of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8589963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 smtClean="0"/>
              <a:t>Colonisation: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Organisms first arrive in an are.</a:t>
            </a:r>
            <a:endParaRPr lang="en-GB" sz="2400" dirty="0" smtClean="0"/>
          </a:p>
          <a:p>
            <a:pPr marL="0" lvl="1" indent="0">
              <a:buFontTx/>
              <a:buNone/>
              <a:defRPr/>
            </a:pPr>
            <a:r>
              <a:rPr lang="en-GB" sz="2400" dirty="0" smtClean="0"/>
              <a:t>Lag Phase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The population stays fairly constant as they establish territories, find mates, food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0" lvl="1" indent="0">
              <a:buFontTx/>
              <a:buNone/>
              <a:defRPr/>
            </a:pPr>
            <a:r>
              <a:rPr lang="en-GB" sz="2400" dirty="0" smtClean="0"/>
              <a:t>Log phase</a:t>
            </a:r>
          </a:p>
          <a:p>
            <a:pPr marL="857250" lvl="2" indent="-457200">
              <a:defRPr/>
            </a:pPr>
            <a:r>
              <a:rPr lang="en-GB" sz="2000" dirty="0" smtClean="0"/>
              <a:t>The population grows rapidly as there is plenty of food, space </a:t>
            </a:r>
            <a:r>
              <a:rPr lang="en-GB" sz="2000" dirty="0" err="1" smtClean="0"/>
              <a:t>etc</a:t>
            </a:r>
            <a:r>
              <a:rPr lang="en-GB" sz="2000" dirty="0" smtClean="0"/>
              <a:t> and survival is good.</a:t>
            </a:r>
          </a:p>
          <a:p>
            <a:pPr marL="0" lvl="1" indent="0">
              <a:buFontTx/>
              <a:buNone/>
              <a:defRPr/>
            </a:pPr>
            <a:r>
              <a:rPr lang="en-GB" sz="2400" dirty="0" smtClean="0"/>
              <a:t>Stabilising phase</a:t>
            </a:r>
          </a:p>
          <a:p>
            <a:pPr marL="857250" lvl="2" indent="-457200">
              <a:defRPr/>
            </a:pPr>
            <a:r>
              <a:rPr lang="en-GB" sz="2000" dirty="0" smtClean="0"/>
              <a:t>Density dependent factors become more </a:t>
            </a:r>
            <a:r>
              <a:rPr lang="en-GB" sz="2000" dirty="0" err="1" smtClean="0"/>
              <a:t>importans</a:t>
            </a:r>
            <a:r>
              <a:rPr lang="en-GB" sz="2000" dirty="0" smtClean="0"/>
              <a:t> as the population density rises.  Food shortages, disease, competition for breeding sites </a:t>
            </a:r>
            <a:r>
              <a:rPr lang="en-GB" sz="2000" dirty="0" err="1" smtClean="0"/>
              <a:t>etc</a:t>
            </a:r>
            <a:r>
              <a:rPr lang="en-GB" sz="2000" dirty="0" smtClean="0"/>
              <a:t> become more </a:t>
            </a:r>
            <a:r>
              <a:rPr lang="en-GB" sz="2000" dirty="0" err="1" smtClean="0"/>
              <a:t>importans</a:t>
            </a:r>
            <a:r>
              <a:rPr lang="en-GB" sz="2000" dirty="0" smtClean="0"/>
              <a:t>, so survival rates drop.</a:t>
            </a:r>
          </a:p>
          <a:p>
            <a:pPr marL="0" lvl="1" indent="0">
              <a:buFontTx/>
              <a:buNone/>
              <a:defRPr/>
            </a:pPr>
            <a:r>
              <a:rPr lang="en-GB" sz="2400" dirty="0" smtClean="0"/>
              <a:t>Stable fluctuating phase</a:t>
            </a:r>
          </a:p>
          <a:p>
            <a:pPr marL="742950" lvl="2" indent="-342900">
              <a:defRPr/>
            </a:pPr>
            <a:r>
              <a:rPr lang="en-GB" sz="2000" dirty="0" smtClean="0"/>
              <a:t>The long-term population remains constant with good and then bad years where the population fluctuates around the mean.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85225" cy="863600"/>
          </a:xfrm>
        </p:spPr>
        <p:txBody>
          <a:bodyPr/>
          <a:lstStyle/>
          <a:p>
            <a:pPr algn="l" eaLnBrk="1" hangingPunct="1"/>
            <a:r>
              <a:rPr lang="en-GB" altLang="en-US" sz="3200" b="1" smtClean="0">
                <a:cs typeface="Arial" panose="020B0604020202020204" pitchFamily="34" charset="0"/>
              </a:rPr>
              <a:t>Sigmoidal</a:t>
            </a:r>
            <a:r>
              <a:rPr lang="en-GB" altLang="en-US" sz="3600" b="1" smtClean="0">
                <a:cs typeface="Arial" panose="020B0604020202020204" pitchFamily="34" charset="0"/>
              </a:rPr>
              <a:t> </a:t>
            </a:r>
            <a:r>
              <a:rPr lang="en-GB" altLang="en-US" sz="3200" b="1" smtClean="0">
                <a:cs typeface="Arial" panose="020B0604020202020204" pitchFamily="34" charset="0"/>
              </a:rPr>
              <a:t>Population Growth Curve</a:t>
            </a:r>
            <a:endParaRPr lang="en-GB" altLang="en-US" sz="2000" smtClean="0">
              <a:cs typeface="Arial" panose="020B0604020202020204" pitchFamily="34" charset="0"/>
            </a:endParaRP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41438"/>
            <a:ext cx="78771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33375"/>
            <a:ext cx="8545512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b="1" smtClean="0">
                <a:cs typeface="Arial" panose="020B0604020202020204" pitchFamily="34" charset="0"/>
              </a:rPr>
              <a:t>Specification:</a:t>
            </a:r>
            <a:r>
              <a:rPr lang="en-GB" altLang="en-US" sz="3600" smtClean="0">
                <a:cs typeface="Arial" panose="020B0604020202020204" pitchFamily="34" charset="0"/>
              </a:rPr>
              <a:t> part of section 3.1.3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58675"/>
              </p:ext>
            </p:extLst>
          </p:nvPr>
        </p:nvGraphicFramePr>
        <p:xfrm>
          <a:off x="251520" y="1916832"/>
          <a:ext cx="8640960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20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Content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Additional details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5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Management of desirable species: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• release programmes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• habitat management.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Students should understand that a knowledge of population dynamics and carrying capacity can help in conservation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8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Control of undesirable species: culling/eradication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2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r- and k- selection strategies and how they affect the ease with which species can be over-exploited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importance of r- and k-selection strategies should be understood in predicting species' vulnerability to exploitation/population losses.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algn="l"/>
            <a:r>
              <a:rPr lang="en-GB" altLang="en-US" sz="3200" smtClean="0">
                <a:cs typeface="Arial" panose="020B0604020202020204" pitchFamily="34" charset="0"/>
              </a:rPr>
              <a:t>Birth Rates &amp; Death Rates in the Growth Curve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9930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/>
          <a:lstStyle/>
          <a:p>
            <a:pPr algn="l" eaLnBrk="1" hangingPunct="1"/>
            <a:r>
              <a:rPr lang="en-GB" altLang="en-US" sz="3600" b="1" smtClean="0">
                <a:cs typeface="Arial" panose="020B0604020202020204" pitchFamily="34" charset="0"/>
              </a:rPr>
              <a:t>J shaped Growth Curve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54006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cs typeface="Arial" panose="020B0604020202020204" pitchFamily="34" charset="0"/>
              </a:rPr>
              <a:t>Describes a situation where the population growth curve stops abruptly as environmental resistance becomes suddenly effective.  Growth is said to be </a:t>
            </a:r>
            <a:r>
              <a:rPr lang="en-GB" altLang="en-US" sz="2400" b="1" smtClean="0">
                <a:cs typeface="Arial" panose="020B0604020202020204" pitchFamily="34" charset="0"/>
              </a:rPr>
              <a:t>density independent </a:t>
            </a:r>
            <a:r>
              <a:rPr lang="en-GB" altLang="en-US" sz="2400" smtClean="0">
                <a:cs typeface="Arial" panose="020B0604020202020204" pitchFamily="34" charset="0"/>
              </a:rPr>
              <a:t>because growth rate is not tied to population density.  Reasons may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cs typeface="Arial" panose="020B0604020202020204" pitchFamily="34" charset="0"/>
              </a:rPr>
              <a:t>Seasonality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cs typeface="Arial" panose="020B0604020202020204" pitchFamily="34" charset="0"/>
              </a:rPr>
              <a:t>The end of the breeding season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cs typeface="Arial" panose="020B0604020202020204" pitchFamily="34" charset="0"/>
              </a:rPr>
              <a:t>The application of an insecticide </a:t>
            </a:r>
          </a:p>
        </p:txBody>
      </p:sp>
      <p:pic>
        <p:nvPicPr>
          <p:cNvPr id="35844" name="Picture 5" descr="140106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238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69325" cy="849312"/>
          </a:xfrm>
        </p:spPr>
        <p:txBody>
          <a:bodyPr/>
          <a:lstStyle/>
          <a:p>
            <a:pPr algn="l"/>
            <a:r>
              <a:rPr lang="en-GB" altLang="en-US" sz="3200" b="1" smtClean="0">
                <a:cs typeface="Arial" panose="020B0604020202020204" pitchFamily="34" charset="0"/>
              </a:rPr>
              <a:t>Exercise </a:t>
            </a:r>
            <a:r>
              <a:rPr lang="en-GB" altLang="en-US" sz="3200" smtClean="0">
                <a:cs typeface="Arial" panose="020B0604020202020204" pitchFamily="34" charset="0"/>
              </a:rPr>
              <a:t>- What do You remember?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435975" cy="5761038"/>
          </a:xfrm>
        </p:spPr>
        <p:txBody>
          <a:bodyPr/>
          <a:lstStyle/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en-GB" altLang="en-US" sz="2800" smtClean="0">
                <a:cs typeface="Arial" panose="020B0604020202020204" pitchFamily="34" charset="0"/>
              </a:rPr>
              <a:t>Name the 3 main phases of a sigmoidal growth curve in order.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en-GB" altLang="en-US" sz="2800" smtClean="0">
                <a:cs typeface="Arial" panose="020B0604020202020204" pitchFamily="34" charset="0"/>
              </a:rPr>
              <a:t>Explain briefly what each means.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en-GB" altLang="en-US" sz="2800" smtClean="0">
                <a:cs typeface="Arial" panose="020B0604020202020204" pitchFamily="34" charset="0"/>
              </a:rPr>
              <a:t>What 4 things determine a population’s growth?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en-GB" altLang="en-US" sz="2800" smtClean="0">
                <a:cs typeface="Arial" panose="020B0604020202020204" pitchFamily="34" charset="0"/>
              </a:rPr>
              <a:t>What is meant by Biotic / reproductive Potential?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en-GB" altLang="en-US" sz="2800" smtClean="0">
                <a:cs typeface="Arial" panose="020B0604020202020204" pitchFamily="34" charset="0"/>
              </a:rPr>
              <a:t>What is Environmental Resistance? 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r>
              <a:rPr lang="en-GB" altLang="en-US" sz="2800" smtClean="0">
                <a:cs typeface="Arial" panose="020B0604020202020204" pitchFamily="34" charset="0"/>
              </a:rPr>
              <a:t>What would happen in terms of population size if 2 rabbits were cast away on an island?</a:t>
            </a:r>
          </a:p>
          <a:p>
            <a:pPr marL="514350" indent="-514350">
              <a:buFont typeface="Comic Sans MS" panose="030F0702030302020204" pitchFamily="66" charset="0"/>
              <a:buAutoNum type="arabicPeriod"/>
            </a:pPr>
            <a:endParaRPr lang="en-GB" altLang="en-US" smtClean="0">
              <a:cs typeface="Arial" panose="020B0604020202020204" pitchFamily="34" charset="0"/>
            </a:endParaRPr>
          </a:p>
        </p:txBody>
      </p: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059113" y="5013325"/>
            <a:ext cx="3600450" cy="1735138"/>
            <a:chOff x="3851920" y="5013176"/>
            <a:chExt cx="3600400" cy="1734864"/>
          </a:xfrm>
        </p:grpSpPr>
        <p:grpSp>
          <p:nvGrpSpPr>
            <p:cNvPr id="36871" name="Group 1"/>
            <p:cNvGrpSpPr>
              <a:grpSpLocks/>
            </p:cNvGrpSpPr>
            <p:nvPr/>
          </p:nvGrpSpPr>
          <p:grpSpPr bwMode="auto">
            <a:xfrm>
              <a:off x="5292080" y="5013176"/>
              <a:ext cx="2160240" cy="1295673"/>
              <a:chOff x="5724525" y="2060575"/>
              <a:chExt cx="3024188" cy="2663825"/>
            </a:xfrm>
          </p:grpSpPr>
          <p:sp>
            <p:nvSpPr>
              <p:cNvPr id="36874" name="Line 7"/>
              <p:cNvSpPr>
                <a:spLocks noChangeShapeType="1"/>
              </p:cNvSpPr>
              <p:nvPr/>
            </p:nvSpPr>
            <p:spPr bwMode="auto">
              <a:xfrm>
                <a:off x="5724525" y="4724400"/>
                <a:ext cx="30241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5" name="Line 8"/>
              <p:cNvSpPr>
                <a:spLocks noChangeShapeType="1"/>
              </p:cNvSpPr>
              <p:nvPr/>
            </p:nvSpPr>
            <p:spPr bwMode="auto">
              <a:xfrm flipV="1">
                <a:off x="5724525" y="2060575"/>
                <a:ext cx="0" cy="26638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3851920" y="5301208"/>
              <a:ext cx="1296988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Population size of rabbits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5508104" y="6381328"/>
              <a:ext cx="15843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Time / years</a:t>
              </a:r>
            </a:p>
          </p:txBody>
        </p:sp>
      </p:grpSp>
      <p:pic>
        <p:nvPicPr>
          <p:cNvPr id="368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25828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2063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 altLang="en-US" smtClean="0"/>
              <a:t>Carrying Capacity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en-GB" altLang="en-US" sz="2800" smtClean="0"/>
              <a:t>The carrying capacity is the maximum population that a habitat can support sustainably.</a:t>
            </a:r>
          </a:p>
          <a:p>
            <a:r>
              <a:rPr lang="en-GB" altLang="en-US" sz="2800" smtClean="0"/>
              <a:t>If the population is below the carrying capacity then survival is good and the population rises: lots of food, plenty of nest sites etc.</a:t>
            </a:r>
          </a:p>
          <a:p>
            <a:r>
              <a:rPr lang="en-GB" altLang="en-US" sz="2800" smtClean="0"/>
              <a:t>If the population is above the carrying capacity then survival is more difficult due to shortages in food and nest sites, easier spread of disease etc.  The population declines.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7010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95288" y="876300"/>
            <a:ext cx="8229600" cy="5865813"/>
          </a:xfrm>
        </p:spPr>
        <p:txBody>
          <a:bodyPr/>
          <a:lstStyle/>
          <a:p>
            <a:r>
              <a:rPr lang="en-GB" altLang="en-US" sz="2800" smtClean="0"/>
              <a:t>The carrying capacity of a habitat is not a fixed population size.</a:t>
            </a:r>
          </a:p>
          <a:p>
            <a:endParaRPr lang="en-GB" altLang="en-US" sz="2800" smtClean="0"/>
          </a:p>
          <a:p>
            <a:r>
              <a:rPr lang="en-GB" altLang="en-US" sz="2800" smtClean="0"/>
              <a:t>It can be affected by environmental change e.g.</a:t>
            </a:r>
          </a:p>
          <a:p>
            <a:pPr lvl="1"/>
            <a:r>
              <a:rPr lang="en-GB" altLang="en-US" sz="2400" smtClean="0"/>
              <a:t>Colonisation of a new predator</a:t>
            </a:r>
          </a:p>
          <a:p>
            <a:pPr lvl="1"/>
            <a:r>
              <a:rPr lang="en-GB" altLang="en-US" sz="2400" smtClean="0"/>
              <a:t>Extinction of a predator</a:t>
            </a:r>
          </a:p>
          <a:p>
            <a:pPr lvl="1"/>
            <a:r>
              <a:rPr lang="en-GB" altLang="en-US" sz="2400" smtClean="0"/>
              <a:t>Climate change affecting food supploies</a:t>
            </a:r>
          </a:p>
          <a:p>
            <a:pPr lvl="1"/>
            <a:r>
              <a:rPr lang="en-GB" altLang="en-US" sz="2400" smtClean="0"/>
              <a:t>Loss of breeding sites</a:t>
            </a:r>
          </a:p>
          <a:p>
            <a:pPr lvl="1"/>
            <a:endParaRPr lang="en-GB" altLang="en-US" sz="2400" smtClean="0"/>
          </a:p>
          <a:p>
            <a:r>
              <a:rPr lang="en-GB" altLang="en-US" sz="2800" smtClean="0"/>
              <a:t>Habitat management for wildlife conservation often involve controlling the environment to increase the carrying capacity for desired species.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06438"/>
          </a:xfrm>
        </p:spPr>
        <p:txBody>
          <a:bodyPr/>
          <a:lstStyle/>
          <a:p>
            <a:r>
              <a:rPr lang="en-GB" altLang="en-US" smtClean="0"/>
              <a:t>Controlling Carrying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altLang="en-US" smtClean="0"/>
              <a:t>Controlling 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The carrying capacity of an area can be increased by controlling the limiting factors:</a:t>
            </a:r>
          </a:p>
          <a:p>
            <a:pPr>
              <a:defRPr/>
            </a:pPr>
            <a:r>
              <a:rPr lang="en-GB" dirty="0" smtClean="0"/>
              <a:t>Density independent factors: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Provide water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sz="2400" dirty="0" smtClean="0"/>
              <a:t>Prevent flooding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Density dependent factors</a:t>
            </a:r>
          </a:p>
          <a:p>
            <a:pPr marL="857250" lvl="2" indent="-457200"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Food supply</a:t>
            </a:r>
          </a:p>
          <a:p>
            <a:pPr marL="857250" lvl="2" indent="-457200"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Breeding sites</a:t>
            </a:r>
          </a:p>
          <a:p>
            <a:pPr marL="857250" lvl="2" indent="-457200"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Control disease</a:t>
            </a:r>
          </a:p>
          <a:p>
            <a:pPr marL="857250" lvl="2" indent="-457200"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Predator control</a:t>
            </a:r>
          </a:p>
          <a:p>
            <a:pPr marL="857250" lvl="2" indent="-457200"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Competitor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975"/>
            <a:ext cx="87852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85275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Population Dynamics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773488"/>
          </a:xfr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GB" altLang="en-US" sz="2800" b="1" smtClean="0"/>
              <a:t>Topics to be covered</a:t>
            </a:r>
          </a:p>
          <a:p>
            <a:pPr marL="0" indent="0">
              <a:buFontTx/>
              <a:buAutoNum type="arabicPeriod"/>
            </a:pPr>
            <a:r>
              <a:rPr lang="en-GB" altLang="en-US" sz="2400" smtClean="0"/>
              <a:t>Population dynamics</a:t>
            </a:r>
          </a:p>
          <a:p>
            <a:pPr marL="0" indent="0">
              <a:buFontTx/>
              <a:buAutoNum type="arabicPeriod"/>
            </a:pPr>
            <a:r>
              <a:rPr lang="en-GB" altLang="en-US" sz="2400" smtClean="0"/>
              <a:t>Population growth and regulation</a:t>
            </a:r>
          </a:p>
          <a:p>
            <a:pPr marL="0" indent="0">
              <a:buFontTx/>
              <a:buAutoNum type="arabicPeriod"/>
            </a:pPr>
            <a:r>
              <a:rPr lang="en-GB" altLang="en-US" sz="2400" smtClean="0"/>
              <a:t>The stages of population growth</a:t>
            </a:r>
          </a:p>
          <a:p>
            <a:pPr marL="0" indent="0">
              <a:buFontTx/>
              <a:buAutoNum type="arabicPeriod"/>
            </a:pPr>
            <a:r>
              <a:rPr lang="en-GB" altLang="en-US" sz="2400" smtClean="0"/>
              <a:t>Carrying capacity</a:t>
            </a:r>
          </a:p>
          <a:p>
            <a:pPr marL="0" indent="0">
              <a:buFontTx/>
              <a:buAutoNum type="arabicPeriod"/>
            </a:pPr>
            <a:r>
              <a:rPr lang="en-GB" altLang="en-US" sz="2400" smtClean="0"/>
              <a:t>Controlling carrying capacity</a:t>
            </a:r>
          </a:p>
          <a:p>
            <a:pPr marL="0" indent="0">
              <a:buFontTx/>
              <a:buAutoNum type="arabicPeriod"/>
            </a:pPr>
            <a:r>
              <a:rPr lang="en-GB" altLang="en-US" sz="2400" smtClean="0"/>
              <a:t>Predator-prey relationships</a:t>
            </a:r>
          </a:p>
          <a:p>
            <a:pPr marL="0" indent="0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065212"/>
          </a:xfrm>
        </p:spPr>
        <p:txBody>
          <a:bodyPr/>
          <a:lstStyle/>
          <a:p>
            <a:pPr algn="l" eaLnBrk="1" hangingPunct="1"/>
            <a:r>
              <a:rPr lang="en-GB" altLang="en-US" sz="3200" b="1" smtClean="0">
                <a:cs typeface="Arial" panose="020B0604020202020204" pitchFamily="34" charset="0"/>
              </a:rPr>
              <a:t>Homeostatic regulation of population size</a:t>
            </a:r>
            <a:r>
              <a:rPr lang="en-GB" altLang="en-US" sz="3600" b="1" smtClean="0">
                <a:cs typeface="Arial" panose="020B0604020202020204" pitchFamily="34" charset="0"/>
              </a:rPr>
              <a:t> </a:t>
            </a:r>
            <a:br>
              <a:rPr lang="en-GB" altLang="en-US" sz="3600" b="1" smtClean="0">
                <a:cs typeface="Arial" panose="020B0604020202020204" pitchFamily="34" charset="0"/>
              </a:rPr>
            </a:br>
            <a:endParaRPr lang="en-GB" altLang="en-US" sz="2000" smtClean="0">
              <a:cs typeface="Arial" panose="020B0604020202020204" pitchFamily="34" charset="0"/>
            </a:endParaRPr>
          </a:p>
        </p:txBody>
      </p:sp>
      <p:pic>
        <p:nvPicPr>
          <p:cNvPr id="4710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" b="38863"/>
          <a:stretch>
            <a:fillRect/>
          </a:stretch>
        </p:blipFill>
        <p:spPr>
          <a:xfrm>
            <a:off x="395288" y="952500"/>
            <a:ext cx="7929562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61375" cy="720725"/>
          </a:xfrm>
        </p:spPr>
        <p:txBody>
          <a:bodyPr/>
          <a:lstStyle/>
          <a:p>
            <a:r>
              <a:rPr lang="en-GB" altLang="en-US" sz="3200" b="1" smtClean="0">
                <a:cs typeface="Arial" panose="020B0604020202020204" pitchFamily="34" charset="0"/>
              </a:rPr>
              <a:t>Homeostatic regulation of population size</a:t>
            </a:r>
            <a:endParaRPr lang="en-GB" altLang="en-US" sz="3600" smtClean="0"/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8135937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Cloud Callout 4"/>
          <p:cNvSpPr>
            <a:spLocks noChangeArrowheads="1"/>
          </p:cNvSpPr>
          <p:nvPr/>
        </p:nvSpPr>
        <p:spPr bwMode="auto">
          <a:xfrm>
            <a:off x="5724525" y="692150"/>
            <a:ext cx="3168650" cy="1296988"/>
          </a:xfrm>
          <a:prstGeom prst="cloudCallout">
            <a:avLst>
              <a:gd name="adj1" fmla="val -60218"/>
              <a:gd name="adj2" fmla="val -29954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4A7594"/>
                </a:solidFill>
                <a:latin typeface="Helvetica Neue Bold Condensed"/>
                <a:ea typeface="ヒラギノ角ゴ ProN W6"/>
                <a:cs typeface="ヒラギノ角ゴ ProN W6"/>
                <a:sym typeface="Helvetica Neue Bold Condensed"/>
              </a:rPr>
              <a:t>Alternative diagram to previous slide</a:t>
            </a:r>
          </a:p>
        </p:txBody>
      </p:sp>
      <p:sp useBgFill="1">
        <p:nvSpPr>
          <p:cNvPr id="48133" name="TextBox 2"/>
          <p:cNvSpPr txBox="1">
            <a:spLocks noChangeArrowheads="1"/>
          </p:cNvSpPr>
          <p:nvPr/>
        </p:nvSpPr>
        <p:spPr bwMode="auto">
          <a:xfrm>
            <a:off x="323850" y="1268413"/>
            <a:ext cx="3519488" cy="7080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4A7594"/>
                </a:solidFill>
                <a:latin typeface="Helvetica Neue"/>
              </a:rPr>
              <a:t>Explaining the fluctuations in the stationary phase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85225" cy="576263"/>
          </a:xfrm>
        </p:spPr>
        <p:txBody>
          <a:bodyPr/>
          <a:lstStyle/>
          <a:p>
            <a:pPr algn="l"/>
            <a:r>
              <a:rPr lang="en-GB" altLang="en-US" sz="3200" b="1" smtClean="0">
                <a:cs typeface="Arial" panose="020B0604020202020204" pitchFamily="34" charset="0"/>
              </a:rPr>
              <a:t>Homeostatic control of populations</a:t>
            </a:r>
            <a:endParaRPr lang="en-GB" altLang="en-US" sz="2000" smtClean="0"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036050" cy="280828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Populations fluctuate around the </a:t>
            </a:r>
            <a:r>
              <a:rPr lang="en-US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carrying capacity </a:t>
            </a:r>
            <a:r>
              <a:rPr lang="en-US" altLang="en-US" sz="2400" dirty="0" smtClean="0">
                <a:cs typeface="Arial" panose="020B0604020202020204" pitchFamily="34" charset="0"/>
              </a:rPr>
              <a:t>due to </a:t>
            </a:r>
            <a:r>
              <a:rPr lang="en-US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negative feedback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cs typeface="Arial" panose="020B0604020202020204" pitchFamily="34" charset="0"/>
              </a:rPr>
              <a:t>processes. So population control is a self regulating system.</a:t>
            </a:r>
            <a:r>
              <a:rPr lang="en-US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400" b="1" dirty="0" smtClean="0">
                <a:cs typeface="Arial" panose="020B0604020202020204" pitchFamily="34" charset="0"/>
              </a:rPr>
              <a:t>Negative feedback:-</a:t>
            </a:r>
            <a:r>
              <a:rPr lang="en-GB" altLang="en-US" sz="2400" dirty="0" smtClean="0">
                <a:cs typeface="Arial" panose="020B0604020202020204" pitchFamily="34" charset="0"/>
              </a:rPr>
              <a:t> When a system moves out of equilibrium, negative feedback processes act to return the system to equilibrium.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GB" altLang="en-US" sz="1800" b="1" u="sng" dirty="0" smtClean="0"/>
          </a:p>
        </p:txBody>
      </p:sp>
      <p:pic>
        <p:nvPicPr>
          <p:cNvPr id="21510" name="Picture 6" descr="density 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52593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0" y="3644900"/>
            <a:ext cx="35639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>
                <a:cs typeface="Arial" panose="020B0604020202020204" pitchFamily="34" charset="0"/>
              </a:rPr>
              <a:t>It is an example of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homeostasis.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b="1">
                <a:cs typeface="Arial" panose="020B0604020202020204" pitchFamily="34" charset="0"/>
              </a:rPr>
              <a:t>Homeostasis:-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cs typeface="Arial" panose="020B0604020202020204" pitchFamily="34" charset="0"/>
              </a:rPr>
              <a:t>the combined processes that maintain balance in a living organism or the environment.</a:t>
            </a:r>
            <a:r>
              <a:rPr lang="en-US" altLang="en-US" sz="2400" b="1"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0"/>
            <a:ext cx="4535487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cs typeface="Arial" panose="020B0604020202020204" pitchFamily="34" charset="0"/>
              </a:rPr>
              <a:t>‘Oh Deer’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60800"/>
            <a:ext cx="8229600" cy="2265363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Arial" panose="020B0604020202020204" pitchFamily="34" charset="0"/>
              </a:rPr>
              <a:t>Play game …</a:t>
            </a:r>
          </a:p>
        </p:txBody>
      </p:sp>
      <p:pic>
        <p:nvPicPr>
          <p:cNvPr id="50180" name="Picture 5" descr="d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429000"/>
            <a:ext cx="2879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/>
          <p:cNvSpPr txBox="1">
            <a:spLocks noChangeArrowheads="1"/>
          </p:cNvSpPr>
          <p:nvPr/>
        </p:nvSpPr>
        <p:spPr bwMode="auto">
          <a:xfrm>
            <a:off x="323850" y="476250"/>
            <a:ext cx="81359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tx2"/>
                </a:solidFill>
                <a:cs typeface="Arial" panose="020B0604020202020204" pitchFamily="34" charset="0"/>
              </a:rPr>
              <a:t>Predator-prey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200" b="1" smtClean="0"/>
              <a:t>Modelling Population Growth Activity – Oh Deer! </a:t>
            </a:r>
            <a:r>
              <a:rPr lang="en-GB" altLang="en-US" sz="2000" smtClean="0"/>
              <a:t>Can only be done with a full class.</a:t>
            </a:r>
            <a:endParaRPr lang="en-GB" altLang="en-US" sz="32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8737600" cy="5084763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2 students are a pair of deer.</a:t>
            </a:r>
          </a:p>
          <a:p>
            <a:pPr eaLnBrk="1" hangingPunct="1">
              <a:defRPr/>
            </a:pPr>
            <a:r>
              <a:rPr lang="en-GB" sz="2400" dirty="0"/>
              <a:t>O</a:t>
            </a:r>
            <a:r>
              <a:rPr lang="en-GB" sz="2400" dirty="0" smtClean="0"/>
              <a:t>thers are resources of </a:t>
            </a:r>
            <a:r>
              <a:rPr lang="en-GB" sz="2400" dirty="0" smtClean="0">
                <a:solidFill>
                  <a:srgbClr val="003300"/>
                </a:solidFill>
              </a:rPr>
              <a:t>space, water, shelter </a:t>
            </a:r>
            <a:r>
              <a:rPr lang="en-GB" sz="2400" dirty="0" smtClean="0"/>
              <a:t>or </a:t>
            </a:r>
            <a:r>
              <a:rPr lang="en-GB" sz="2400" dirty="0" smtClean="0">
                <a:solidFill>
                  <a:srgbClr val="003300"/>
                </a:solidFill>
              </a:rPr>
              <a:t>food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en-GB" sz="2400" dirty="0" smtClean="0"/>
              <a:t>Deer and resources stand each end of a large space and face out from each other.</a:t>
            </a:r>
          </a:p>
          <a:p>
            <a:pPr eaLnBrk="1" hangingPunct="1">
              <a:defRPr/>
            </a:pPr>
            <a:r>
              <a:rPr lang="en-GB" sz="2400" dirty="0" smtClean="0"/>
              <a:t>Deer and resources make mime of requirement / what they are and deer then move to wards a resource that matches what they mimed.</a:t>
            </a:r>
          </a:p>
          <a:p>
            <a:pPr eaLnBrk="1" hangingPunct="1">
              <a:defRPr/>
            </a:pPr>
            <a:r>
              <a:rPr lang="en-GB" sz="2400" dirty="0" smtClean="0"/>
              <a:t>Resources caught are converted to deer so population grows but amount of resources decreases.</a:t>
            </a:r>
          </a:p>
          <a:p>
            <a:pPr eaLnBrk="1" hangingPunct="1">
              <a:defRPr/>
            </a:pPr>
            <a:r>
              <a:rPr lang="en-GB" sz="2400" dirty="0" smtClean="0"/>
              <a:t>What happens when there are not enough needs?</a:t>
            </a:r>
          </a:p>
          <a:p>
            <a:pPr eaLnBrk="1" hangingPunct="1">
              <a:defRPr/>
            </a:pPr>
            <a:r>
              <a:rPr lang="en-GB" sz="2400" dirty="0" smtClean="0"/>
              <a:t>Deer die and become a resource</a:t>
            </a:r>
          </a:p>
          <a:p>
            <a:pPr eaLnBrk="1" hangingPunct="1">
              <a:defRPr/>
            </a:pPr>
            <a:r>
              <a:rPr lang="en-GB" sz="2400" dirty="0" smtClean="0"/>
              <a:t>Observe changes in population size.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97850" cy="849312"/>
          </a:xfrm>
        </p:spPr>
        <p:txBody>
          <a:bodyPr/>
          <a:lstStyle/>
          <a:p>
            <a:pPr algn="l" eaLnBrk="1" hangingPunct="1"/>
            <a:r>
              <a:rPr lang="en-GB" altLang="en-US" sz="3200" b="1" smtClean="0">
                <a:cs typeface="Arial" panose="020B0604020202020204" pitchFamily="34" charset="0"/>
              </a:rPr>
              <a:t>Predator – Prey population relationships</a:t>
            </a:r>
            <a:endParaRPr lang="en-GB" altLang="en-US" sz="3200" smtClean="0"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5243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These relationships show how this self–regulation of population size can take place.</a:t>
            </a:r>
          </a:p>
          <a:p>
            <a:pPr eaLnBrk="1" hangingPunct="1"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This graph shows the relation ship between the snowshoe hare and its predator the lynx.</a:t>
            </a:r>
          </a:p>
          <a:p>
            <a:pPr eaLnBrk="1" hangingPunct="1">
              <a:defRPr/>
            </a:pPr>
            <a:endParaRPr lang="en-GB" alt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24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24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altLang="en-US" sz="2400" dirty="0" smtClean="0"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altLang="en-US" sz="2400" dirty="0" smtClean="0">
              <a:cs typeface="Arial" panose="020B0604020202020204" pitchFamily="34" charset="0"/>
            </a:endParaRPr>
          </a:p>
        </p:txBody>
      </p:sp>
      <p:pic>
        <p:nvPicPr>
          <p:cNvPr id="52228" name="Picture 5" descr="chap8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7775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395288" y="5876925"/>
            <a:ext cx="8748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en-US" sz="1600" u="sng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http://www.bbc.co.uk/schools/gcsebitesize/science/edexcel/environment/populationsandpyramidsrev5.shtml</a:t>
            </a:r>
            <a:r>
              <a:rPr lang="en-US" altLang="en-US" sz="160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Bitesize revision page. </a:t>
            </a:r>
            <a:r>
              <a:rPr lang="en-US" altLang="en-US" sz="1600" b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Use tab 5 </a:t>
            </a:r>
            <a:r>
              <a:rPr lang="en-US" altLang="en-US" sz="1600">
                <a:solidFill>
                  <a:srgbClr val="44546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see Population notes and case study animation of ladybirds and aphids. Also lynx and hare graph.</a:t>
            </a:r>
            <a:endParaRPr lang="en-GB" altLang="en-US" sz="16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l"/>
            <a:r>
              <a:rPr lang="en-GB" altLang="en-US" sz="3200" b="1" smtClean="0">
                <a:cs typeface="Arial" panose="020B0604020202020204" pitchFamily="34" charset="0"/>
              </a:rPr>
              <a:t>Another Predator-Prey Example </a:t>
            </a:r>
            <a:br>
              <a:rPr lang="en-GB" altLang="en-US" sz="3200" b="1" smtClean="0">
                <a:cs typeface="Arial" panose="020B0604020202020204" pitchFamily="34" charset="0"/>
              </a:rPr>
            </a:br>
            <a:endParaRPr lang="en-GB" altLang="en-US" sz="3200" b="1" smtClean="0">
              <a:cs typeface="Arial" panose="020B0604020202020204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824413"/>
          </a:xfrm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pPr>
              <a:spcBef>
                <a:spcPts val="1800"/>
              </a:spcBef>
            </a:pPr>
            <a:r>
              <a:rPr lang="en-GB" altLang="en-US" sz="2400" smtClean="0">
                <a:cs typeface="Arial" panose="020B0604020202020204" pitchFamily="34" charset="0"/>
              </a:rPr>
              <a:t>Note the time lag between predator and prey. The predator peaks and troughs are just behind the prey.</a:t>
            </a:r>
          </a:p>
          <a:p>
            <a:r>
              <a:rPr lang="en-GB" altLang="en-US" sz="2400" smtClean="0">
                <a:cs typeface="Arial" panose="020B0604020202020204" pitchFamily="34" charset="0"/>
              </a:rPr>
              <a:t>Also the numbers of prey are usually greater than those of the predator. Can you explain this? </a:t>
            </a:r>
          </a:p>
        </p:txBody>
      </p:sp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611188" y="908050"/>
            <a:ext cx="7921625" cy="3816350"/>
            <a:chOff x="467544" y="764704"/>
            <a:chExt cx="7920880" cy="3816424"/>
          </a:xfrm>
        </p:grpSpPr>
        <p:pic>
          <p:nvPicPr>
            <p:cNvPr id="53253" name="Picture 6" descr="density depende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836712"/>
              <a:ext cx="7920880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4" name="TextBox 4"/>
            <p:cNvSpPr txBox="1">
              <a:spLocks noChangeArrowheads="1"/>
            </p:cNvSpPr>
            <p:nvPr/>
          </p:nvSpPr>
          <p:spPr bwMode="auto">
            <a:xfrm>
              <a:off x="6372200" y="764704"/>
              <a:ext cx="20162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cs typeface="Arial" panose="020B0604020202020204" pitchFamily="34" charset="0"/>
                </a:rPr>
                <a:t>Ladybirds and greenfly</a:t>
              </a:r>
              <a:endParaRPr lang="en-GB" altLang="en-US" sz="2400" b="1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198438" y="196850"/>
            <a:ext cx="8759825" cy="6481763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GB" altLang="en-US" sz="2953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7680325" cy="3616325"/>
          </a:xfrm>
        </p:spPr>
        <p:txBody>
          <a:bodyPr/>
          <a:lstStyle/>
          <a:p>
            <a:pPr marL="251139" eaLnBrk="1" hangingPunct="1">
              <a:defRPr/>
            </a:pPr>
            <a:r>
              <a:rPr lang="en-US" altLang="en-US" sz="3375">
                <a:solidFill>
                  <a:srgbClr val="002939"/>
                </a:solidFill>
                <a:sym typeface="Helvetica Neue Light" charset="0"/>
              </a:rPr>
              <a:t>Do populations stay the same?</a:t>
            </a:r>
            <a:br>
              <a:rPr lang="en-US" altLang="en-US" sz="3375">
                <a:solidFill>
                  <a:srgbClr val="002939"/>
                </a:solidFill>
                <a:sym typeface="Helvetica Neue Light" charset="0"/>
              </a:rPr>
            </a:br>
            <a:r>
              <a:rPr lang="en-US" altLang="en-US" sz="3375">
                <a:sym typeface="Helvetica Neue Light" charset="0"/>
              </a:rPr>
              <a:t/>
            </a:r>
            <a:br>
              <a:rPr lang="en-US" altLang="en-US" sz="3375">
                <a:sym typeface="Helvetica Neue Light" charset="0"/>
              </a:rPr>
            </a:br>
            <a:endParaRPr lang="en-US" altLang="en-US" sz="3375">
              <a:sym typeface="Helvetica Neue Light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025" y="8358188"/>
            <a:ext cx="7680325" cy="4017962"/>
          </a:xfrm>
        </p:spPr>
        <p:txBody>
          <a:bodyPr/>
          <a:lstStyle/>
          <a:p>
            <a:pPr marL="267881" indent="-267881" eaLnBrk="1" hangingPunct="1">
              <a:buSzPct val="77000"/>
              <a:buFont typeface="Helvetica Neue" charset="0"/>
              <a:buBlip>
                <a:blip r:embed="rId2"/>
              </a:buBlip>
              <a:defRPr/>
            </a:pPr>
            <a:r>
              <a:rPr lang="en-US" altLang="en-US" sz="2531" smtClean="0">
                <a:sym typeface="Helvetica Neue" charset="0"/>
              </a:rPr>
              <a:t>Birthrate</a:t>
            </a:r>
          </a:p>
          <a:p>
            <a:pPr marL="267881" indent="-267881" eaLnBrk="1" hangingPunct="1">
              <a:buSzPct val="77000"/>
              <a:buFont typeface="Helvetica Neue" charset="0"/>
              <a:buBlip>
                <a:blip r:embed="rId2"/>
              </a:buBlip>
              <a:defRPr/>
            </a:pPr>
            <a:r>
              <a:rPr lang="en-US" altLang="en-US" sz="2531" smtClean="0">
                <a:sym typeface="Helvetica Neue" charset="0"/>
              </a:rPr>
              <a:t>Death rate (mortality)</a:t>
            </a:r>
          </a:p>
          <a:p>
            <a:pPr marL="267881" indent="-267881" eaLnBrk="1" hangingPunct="1">
              <a:buSzPct val="77000"/>
              <a:buFont typeface="Helvetica Neue" charset="0"/>
              <a:buBlip>
                <a:blip r:embed="rId2"/>
              </a:buBlip>
              <a:defRPr/>
            </a:pPr>
            <a:r>
              <a:rPr lang="en-US" altLang="en-US" sz="2531" smtClean="0">
                <a:sym typeface="Helvetica Neue" charset="0"/>
              </a:rPr>
              <a:t>Immigration</a:t>
            </a:r>
          </a:p>
          <a:p>
            <a:pPr marL="267881" indent="-267881" eaLnBrk="1" hangingPunct="1">
              <a:buSzPct val="77000"/>
              <a:buFont typeface="Helvetica Neue" charset="0"/>
              <a:buBlip>
                <a:blip r:embed="rId2"/>
              </a:buBlip>
              <a:defRPr/>
            </a:pPr>
            <a:r>
              <a:rPr lang="en-US" altLang="en-US" sz="2531" smtClean="0">
                <a:sym typeface="Helvetica Neue" charset="0"/>
              </a:rPr>
              <a:t>Emigration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187575"/>
            <a:ext cx="24733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41550"/>
            <a:ext cx="31734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268538"/>
            <a:ext cx="21796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0" name="Rectangle 7"/>
          <p:cNvSpPr>
            <a:spLocks/>
          </p:cNvSpPr>
          <p:nvPr/>
        </p:nvSpPr>
        <p:spPr bwMode="auto">
          <a:xfrm>
            <a:off x="6270625" y="3743325"/>
            <a:ext cx="2398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50">
                <a:solidFill>
                  <a:srgbClr val="4A7594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  <a:sym typeface="Helvetica Neue Bold Condensed" charset="0"/>
              </a:rPr>
              <a:t>UK POPULATION </a:t>
            </a:r>
          </a:p>
          <a:p>
            <a:pPr algn="ctr" eaLnBrk="1" hangingPunct="1">
              <a:defRPr/>
            </a:pPr>
            <a:r>
              <a:rPr lang="en-US" altLang="en-US" sz="2250">
                <a:solidFill>
                  <a:srgbClr val="4A7594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  <a:sym typeface="Helvetica Neue Bold Condensed" charset="0"/>
              </a:rPr>
              <a:t>GROWTH</a:t>
            </a:r>
          </a:p>
        </p:txBody>
      </p:sp>
      <p:sp>
        <p:nvSpPr>
          <p:cNvPr id="13321" name="Rectangle 8"/>
          <p:cNvSpPr>
            <a:spLocks/>
          </p:cNvSpPr>
          <p:nvPr/>
        </p:nvSpPr>
        <p:spPr bwMode="auto">
          <a:xfrm>
            <a:off x="452438" y="5067300"/>
            <a:ext cx="7518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31800" indent="-4318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ts val="2250"/>
              </a:spcBef>
              <a:buSzPct val="58000"/>
              <a:buFontTx/>
              <a:buBlip>
                <a:blip r:embed="rId2"/>
              </a:buBlip>
              <a:defRPr/>
            </a:pPr>
            <a:r>
              <a:rPr lang="en-US" altLang="en-US" sz="1687" u="sng" dirty="0">
                <a:solidFill>
                  <a:srgbClr val="009999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6"/>
              </a:rPr>
              <a:t>http://www.npr.org/2011/10/31/141816460/visualizing-how-a-population-grows-to-7-billion</a:t>
            </a:r>
            <a:r>
              <a:rPr lang="en-US" altLang="en-US" sz="1687" dirty="0">
                <a:solidFill>
                  <a:srgbClr val="64646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1687" dirty="0" smtClean="0">
                <a:solidFill>
                  <a:srgbClr val="64646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1 min 45 s Human Population growth. What </a:t>
            </a:r>
            <a:r>
              <a:rPr lang="en-US" altLang="en-US" sz="1687" dirty="0">
                <a:solidFill>
                  <a:srgbClr val="64646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causes them to grow</a:t>
            </a:r>
            <a:r>
              <a:rPr lang="en-US" altLang="en-US" sz="1687" dirty="0" smtClean="0">
                <a:solidFill>
                  <a:srgbClr val="64646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? Filling up video is below the first podcast bit!</a:t>
            </a:r>
            <a:endParaRPr lang="en-US" altLang="en-US" sz="1687" dirty="0">
              <a:solidFill>
                <a:srgbClr val="64646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r>
              <a:rPr lang="en-GB" smtClean="0"/>
              <a:t>of populations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https://www.youtube.com/watch?v=KFViSog6ZJw</a:t>
            </a:r>
          </a:p>
        </p:txBody>
      </p:sp>
    </p:spTree>
    <p:extLst>
      <p:ext uri="{BB962C8B-B14F-4D97-AF65-F5344CB8AC3E}">
        <p14:creationId xmlns:p14="http://schemas.microsoft.com/office/powerpoint/2010/main" val="14414517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GB" altLang="en-US" sz="4000" smtClean="0">
                <a:cs typeface="Arial" panose="020B0604020202020204" pitchFamily="34" charset="0"/>
              </a:rPr>
              <a:t>Why Study Population Dynamics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8140700" cy="2376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Artificial population control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Intervention to </a:t>
            </a:r>
            <a:r>
              <a:rPr lang="en-GB" dirty="0" smtClean="0">
                <a:latin typeface="Calibri" panose="020F0502020204030204" pitchFamily="34" charset="0"/>
              </a:rPr>
              <a:t>artificially </a:t>
            </a:r>
            <a:r>
              <a:rPr lang="en-GB" dirty="0">
                <a:latin typeface="Calibri" panose="020F0502020204030204" pitchFamily="34" charset="0"/>
              </a:rPr>
              <a:t>control the population </a:t>
            </a:r>
            <a:r>
              <a:rPr lang="en-GB" dirty="0" smtClean="0">
                <a:latin typeface="Calibri" panose="020F0502020204030204" pitchFamily="34" charset="0"/>
              </a:rPr>
              <a:t>through culling </a:t>
            </a:r>
            <a:r>
              <a:rPr lang="en-GB" dirty="0">
                <a:latin typeface="Calibri" panose="020F0502020204030204" pitchFamily="34" charset="0"/>
              </a:rPr>
              <a:t>may be required to enable the species or </a:t>
            </a:r>
            <a:r>
              <a:rPr lang="en-GB" dirty="0" smtClean="0">
                <a:latin typeface="Calibri" panose="020F0502020204030204" pitchFamily="34" charset="0"/>
              </a:rPr>
              <a:t>habitats to </a:t>
            </a:r>
            <a:r>
              <a:rPr lang="en-GB" dirty="0">
                <a:latin typeface="Calibri" panose="020F0502020204030204" pitchFamily="34" charset="0"/>
              </a:rPr>
              <a:t>survive where natural control mechanisms no </a:t>
            </a:r>
            <a:r>
              <a:rPr lang="en-GB" dirty="0" smtClean="0">
                <a:latin typeface="Calibri" panose="020F0502020204030204" pitchFamily="34" charset="0"/>
              </a:rPr>
              <a:t>longer regulate </a:t>
            </a:r>
            <a:r>
              <a:rPr lang="en-GB" dirty="0">
                <a:latin typeface="Calibri" panose="020F0502020204030204" pitchFamily="34" charset="0"/>
              </a:rPr>
              <a:t>the population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323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850900"/>
          </a:xfrm>
        </p:spPr>
        <p:txBody>
          <a:bodyPr/>
          <a:lstStyle/>
          <a:p>
            <a:pPr algn="l" eaLnBrk="1" hangingPunct="1"/>
            <a:r>
              <a:rPr lang="en-GB" altLang="en-US" sz="3600" b="1" smtClean="0">
                <a:cs typeface="Arial" panose="020B0604020202020204" pitchFamily="34" charset="0"/>
              </a:rPr>
              <a:t>The Importance of Predators </a:t>
            </a:r>
          </a:p>
        </p:txBody>
      </p:sp>
      <p:pic>
        <p:nvPicPr>
          <p:cNvPr id="552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89249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323850" y="1125538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READ the article in the booklet and answer questions on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7212012" cy="706438"/>
          </a:xfrm>
        </p:spPr>
        <p:txBody>
          <a:bodyPr/>
          <a:lstStyle/>
          <a:p>
            <a:pPr algn="l"/>
            <a:r>
              <a:rPr lang="en-GB" altLang="en-US" sz="3200" b="1" smtClean="0">
                <a:cs typeface="Arial" panose="020B0604020202020204" pitchFamily="34" charset="0"/>
              </a:rPr>
              <a:t>Kaibab Deer Population Questions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What is culling?   Why does it take place?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What were the deer predators?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Why did the deer suddenly decline in number after 1924?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What happened to the Carrying capacity of the area between 1906 and 1940?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smtClean="0">
                <a:cs typeface="Arial" panose="020B0604020202020204" pitchFamily="34" charset="0"/>
              </a:rPr>
              <a:t>Why did it change?</a:t>
            </a:r>
          </a:p>
          <a:p>
            <a:endParaRPr lang="en-GB" altLang="en-US" sz="2800" smtClean="0">
              <a:cs typeface="Arial" panose="020B0604020202020204" pitchFamily="34" charset="0"/>
            </a:endParaRPr>
          </a:p>
          <a:p>
            <a:endParaRPr lang="en-GB" altLang="en-US" sz="28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0825" y="146050"/>
            <a:ext cx="8445500" cy="6370638"/>
          </a:xfrm>
        </p:spPr>
        <p:txBody>
          <a:bodyPr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 smtClean="0"/>
              <a:t>Food – North sea fish need to be monitored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 so that over fishing does not demolish all stocks</a:t>
            </a:r>
          </a:p>
          <a:p>
            <a:pPr>
              <a:spcBef>
                <a:spcPts val="0"/>
              </a:spcBef>
              <a:defRPr/>
            </a:pPr>
            <a:endParaRPr lang="en-GB" sz="2400" dirty="0" smtClean="0"/>
          </a:p>
          <a:p>
            <a:pPr>
              <a:spcBef>
                <a:spcPts val="0"/>
              </a:spcBef>
              <a:defRPr/>
            </a:pPr>
            <a:endParaRPr lang="en-GB" sz="2400" dirty="0"/>
          </a:p>
          <a:p>
            <a:pPr lvl="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Pest – mosquitoes need to be monitored to control the numbers and the spread of disease.</a:t>
            </a:r>
          </a:p>
          <a:p>
            <a:pPr>
              <a:spcBef>
                <a:spcPts val="0"/>
              </a:spcBef>
              <a:defRPr/>
            </a:pPr>
            <a:endParaRPr lang="en-GB" sz="2400" dirty="0" smtClean="0"/>
          </a:p>
          <a:p>
            <a:pPr>
              <a:spcBef>
                <a:spcPts val="0"/>
              </a:spcBef>
              <a:defRPr/>
            </a:pPr>
            <a:r>
              <a:rPr lang="en-GB" sz="2400" dirty="0" smtClean="0"/>
              <a:t>Endangered  species - Tigers need to be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monitored to asses the amount of conservation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needed to preserve them.</a:t>
            </a:r>
          </a:p>
          <a:p>
            <a:pPr>
              <a:spcBef>
                <a:spcPts val="0"/>
              </a:spcBef>
              <a:defRPr/>
            </a:pPr>
            <a:endParaRPr lang="en-GB" sz="2400" dirty="0" smtClean="0"/>
          </a:p>
          <a:p>
            <a:pPr lvl="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Raw material – Forest need to be monitored to maintain the availability of wood.</a:t>
            </a:r>
          </a:p>
          <a:p>
            <a:pPr>
              <a:spcBef>
                <a:spcPts val="0"/>
              </a:spcBef>
              <a:defRPr/>
            </a:pPr>
            <a:endParaRPr lang="en-GB" sz="2400" dirty="0" smtClean="0"/>
          </a:p>
          <a:p>
            <a:pPr>
              <a:spcBef>
                <a:spcPts val="0"/>
              </a:spcBef>
              <a:defRPr/>
            </a:pPr>
            <a:r>
              <a:rPr lang="en-GB" sz="2400" dirty="0" smtClean="0"/>
              <a:t>Indicator – Lichens need to be monitored to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check levels of pollution</a:t>
            </a:r>
            <a:endParaRPr lang="en-GB" sz="2400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3500"/>
            <a:ext cx="20875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68450"/>
            <a:ext cx="1692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552700"/>
            <a:ext cx="18542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352925"/>
            <a:ext cx="1746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Image result for lich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300663"/>
            <a:ext cx="15954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92150"/>
          </a:xfrm>
        </p:spPr>
        <p:txBody>
          <a:bodyPr/>
          <a:lstStyle/>
          <a:p>
            <a:pPr algn="l" eaLnBrk="1" hangingPunct="1"/>
            <a:r>
              <a:rPr lang="en-GB" altLang="en-US" sz="3600" b="1" smtClean="0">
                <a:cs typeface="Arial" panose="020B0604020202020204" pitchFamily="34" charset="0"/>
              </a:rPr>
              <a:t>Populations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518525" cy="280828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 smtClean="0">
                <a:cs typeface="Arial" panose="020B0604020202020204" pitchFamily="34" charset="0"/>
              </a:rPr>
              <a:t>Population Ecology </a:t>
            </a:r>
            <a:r>
              <a:rPr lang="en-GB" altLang="en-US" sz="2400" dirty="0" smtClean="0">
                <a:cs typeface="Arial" panose="020B0604020202020204" pitchFamily="34" charset="0"/>
              </a:rPr>
              <a:t>is concerned with the question:           	</a:t>
            </a:r>
            <a:r>
              <a:rPr lang="en-GB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why is a population the size it is?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This means understanding the various factors that affect the population.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 smtClean="0">
                <a:cs typeface="Arial" panose="020B0604020202020204" pitchFamily="34" charset="0"/>
              </a:rPr>
              <a:t>Population</a:t>
            </a:r>
            <a:r>
              <a:rPr lang="en-GB" altLang="en-US" sz="2400" dirty="0" smtClean="0">
                <a:cs typeface="Arial" panose="020B0604020202020204" pitchFamily="34" charset="0"/>
              </a:rPr>
              <a:t> = The no. of individuals of a particular species in a given area/habitat in a certain time.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dirty="0" smtClean="0"/>
              <a:t>	</a:t>
            </a:r>
          </a:p>
        </p:txBody>
      </p:sp>
      <p:pic>
        <p:nvPicPr>
          <p:cNvPr id="22532" name="Picture 4" descr="rabbi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43986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house-sparrow-ma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23764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oak_wood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727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395288" y="5732463"/>
            <a:ext cx="65532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/>
              <a:t>For example,</a:t>
            </a:r>
            <a:r>
              <a:rPr lang="en-GB" altLang="en-US" sz="2400"/>
              <a:t> all the oak trees in a deciduous woodland or all the house sparrows in a town.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200" b="1" smtClean="0">
                <a:cs typeface="Arial" panose="020B0604020202020204" pitchFamily="34" charset="0"/>
              </a:rPr>
              <a:t>What determines population growth?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9600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n-GB" altLang="en-US" sz="2400" dirty="0" smtClean="0">
                <a:cs typeface="Arial" panose="020B0604020202020204" pitchFamily="34" charset="0"/>
              </a:rPr>
              <a:t>The growth of a particular population at a particular time is determined by: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Birth rate </a:t>
            </a:r>
            <a:r>
              <a:rPr lang="en-GB" altLang="en-US" sz="2400" dirty="0" smtClean="0">
                <a:cs typeface="Arial" panose="020B0604020202020204" pitchFamily="34" charset="0"/>
              </a:rPr>
              <a:t>– the reproductive capacity of the population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Mortality/ death rate </a:t>
            </a:r>
            <a:r>
              <a:rPr lang="en-GB" altLang="en-US" sz="2400" dirty="0" smtClean="0">
                <a:cs typeface="Arial" panose="020B0604020202020204" pitchFamily="34" charset="0"/>
              </a:rPr>
              <a:t>– the rate at which organisms die in a population.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Immigration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cs typeface="Arial" panose="020B0604020202020204" pitchFamily="34" charset="0"/>
              </a:rPr>
              <a:t>- the movement of individuals into a population.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Emigration</a:t>
            </a:r>
            <a:r>
              <a:rPr lang="en-GB" altLang="en-US" sz="2400" dirty="0" smtClean="0">
                <a:cs typeface="Arial" panose="020B0604020202020204" pitchFamily="34" charset="0"/>
              </a:rPr>
              <a:t> - the movement of individuals out of a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pPr algn="l"/>
            <a:r>
              <a:rPr lang="en-GB" altLang="en-US" sz="3600" b="1" smtClean="0">
                <a:cs typeface="Arial" panose="020B0604020202020204" pitchFamily="34" charset="0"/>
              </a:rPr>
              <a:t>Population regulation </a:t>
            </a:r>
          </a:p>
        </p:txBody>
      </p:sp>
      <p:pic>
        <p:nvPicPr>
          <p:cNvPr id="17412" name="Picture 4" descr="pop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7321550" cy="20304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539750" y="2492375"/>
            <a:ext cx="7704138" cy="708025"/>
            <a:chOff x="251520" y="2492896"/>
            <a:chExt cx="7704856" cy="707886"/>
          </a:xfrm>
        </p:grpSpPr>
        <p:sp>
          <p:nvSpPr>
            <p:cNvPr id="24584" name="TextBox 2"/>
            <p:cNvSpPr txBox="1">
              <a:spLocks noChangeArrowheads="1"/>
            </p:cNvSpPr>
            <p:nvPr/>
          </p:nvSpPr>
          <p:spPr bwMode="auto">
            <a:xfrm>
              <a:off x="251520" y="2492896"/>
              <a:ext cx="1584176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Population change</a:t>
              </a:r>
            </a:p>
          </p:txBody>
        </p:sp>
        <p:sp>
          <p:nvSpPr>
            <p:cNvPr id="24585" name="TextBox 4"/>
            <p:cNvSpPr txBox="1">
              <a:spLocks noChangeArrowheads="1"/>
            </p:cNvSpPr>
            <p:nvPr/>
          </p:nvSpPr>
          <p:spPr bwMode="auto">
            <a:xfrm>
              <a:off x="1835696" y="2636912"/>
              <a:ext cx="6120680" cy="40011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cs typeface="Arial" panose="020B0604020202020204" pitchFamily="34" charset="0"/>
                </a:rPr>
                <a:t>=  (births + immigration) – (mortality + emigration) </a:t>
              </a:r>
            </a:p>
          </p:txBody>
        </p:sp>
      </p:grpSp>
      <p:grpSp>
        <p:nvGrpSpPr>
          <p:cNvPr id="24581" name="Group 9"/>
          <p:cNvGrpSpPr>
            <a:grpSpLocks/>
          </p:cNvGrpSpPr>
          <p:nvPr/>
        </p:nvGrpSpPr>
        <p:grpSpPr bwMode="auto">
          <a:xfrm>
            <a:off x="539750" y="1484313"/>
            <a:ext cx="6696075" cy="708025"/>
            <a:chOff x="539552" y="1484784"/>
            <a:chExt cx="6696744" cy="707886"/>
          </a:xfrm>
        </p:grpSpPr>
        <p:sp>
          <p:nvSpPr>
            <p:cNvPr id="24582" name="TextBox 6"/>
            <p:cNvSpPr txBox="1">
              <a:spLocks noChangeArrowheads="1"/>
            </p:cNvSpPr>
            <p:nvPr/>
          </p:nvSpPr>
          <p:spPr bwMode="auto">
            <a:xfrm>
              <a:off x="539552" y="1484784"/>
              <a:ext cx="1584176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Population  size</a:t>
              </a:r>
            </a:p>
          </p:txBody>
        </p:sp>
        <p:sp>
          <p:nvSpPr>
            <p:cNvPr id="24583" name="TextBox 7"/>
            <p:cNvSpPr txBox="1">
              <a:spLocks noChangeArrowheads="1"/>
            </p:cNvSpPr>
            <p:nvPr/>
          </p:nvSpPr>
          <p:spPr bwMode="auto">
            <a:xfrm>
              <a:off x="2123728" y="1484784"/>
              <a:ext cx="5112568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332038" indent="-2332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cs typeface="Arial" panose="020B0604020202020204" pitchFamily="34" charset="0"/>
                </a:rPr>
                <a:t>= starting population + births + immigrants – deaths - emigrants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143000"/>
          </a:xfrm>
        </p:spPr>
        <p:txBody>
          <a:bodyPr/>
          <a:lstStyle/>
          <a:p>
            <a:r>
              <a:rPr lang="en-GB" altLang="en-US" sz="3600" b="1" smtClean="0">
                <a:cs typeface="Arial" panose="020B0604020202020204" pitchFamily="34" charset="0"/>
              </a:rPr>
              <a:t>Factors that affect birth rates</a:t>
            </a:r>
            <a:endParaRPr lang="en-GB" altLang="en-US" sz="2000" smtClean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Reproductive potential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GB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maximum possible rate of reproduction of a species under optimum conditions and unlimited resources</a:t>
            </a:r>
            <a:r>
              <a:rPr lang="en-GB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GB" sz="2400" dirty="0" smtClean="0">
                <a:cs typeface="Arial" panose="020B0604020202020204" pitchFamily="34" charset="0"/>
              </a:rPr>
              <a:t>Ensures production of sufficient offspring to replace the individuals that die. It includes a surplus of young to ensure survival of the species.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 smtClean="0">
                <a:cs typeface="Arial" panose="020B0604020202020204" pitchFamily="34" charset="0"/>
              </a:rPr>
              <a:t>Many fish have a high reproductive potential </a:t>
            </a:r>
            <a:r>
              <a:rPr lang="en-GB" sz="2400" dirty="0" err="1" smtClean="0">
                <a:cs typeface="Arial" panose="020B0604020202020204" pitchFamily="34" charset="0"/>
              </a:rPr>
              <a:t>ie</a:t>
            </a:r>
            <a:r>
              <a:rPr lang="en-GB" sz="2400" dirty="0" smtClean="0">
                <a:cs typeface="Arial" panose="020B0604020202020204" pitchFamily="34" charset="0"/>
              </a:rPr>
              <a:t> they can produce many young. Why so high?</a:t>
            </a: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	Chances of dying are high. (high mortality 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- Title and Content">
  <a:themeElements>
    <a:clrScheme name="">
      <a:dk1>
        <a:srgbClr val="4A7594"/>
      </a:dk1>
      <a:lt1>
        <a:srgbClr val="B58A6B"/>
      </a:lt1>
      <a:dk2>
        <a:srgbClr val="000000"/>
      </a:dk2>
      <a:lt2>
        <a:srgbClr val="000000"/>
      </a:lt2>
      <a:accent1>
        <a:srgbClr val="4A7594"/>
      </a:accent1>
      <a:accent2>
        <a:srgbClr val="333399"/>
      </a:accent2>
      <a:accent3>
        <a:srgbClr val="D7C4BA"/>
      </a:accent3>
      <a:accent4>
        <a:srgbClr val="3E637E"/>
      </a:accent4>
      <a:accent5>
        <a:srgbClr val="B1BDC8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AF3EF6F8D94FAAF6745212BA088B" ma:contentTypeVersion="13" ma:contentTypeDescription="Create a new document." ma:contentTypeScope="" ma:versionID="3e42db4c03979beb09e21e137154762d">
  <xsd:schema xmlns:xsd="http://www.w3.org/2001/XMLSchema" xmlns:xs="http://www.w3.org/2001/XMLSchema" xmlns:p="http://schemas.microsoft.com/office/2006/metadata/properties" xmlns:ns3="20eb508b-84ce-43fc-b842-cdd6d1d0f552" xmlns:ns4="043d8930-37e3-4d62-86f8-bb6decb1e6f2" targetNamespace="http://schemas.microsoft.com/office/2006/metadata/properties" ma:root="true" ma:fieldsID="d219c4862a5e8477519f842dbef5214c" ns3:_="" ns4:_="">
    <xsd:import namespace="20eb508b-84ce-43fc-b842-cdd6d1d0f552"/>
    <xsd:import namespace="043d8930-37e3-4d62-86f8-bb6decb1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508b-84ce-43fc-b842-cdd6d1d0f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d8930-37e3-4d62-86f8-bb6decb1e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54AEE-E2FB-4BAE-9152-1EF7AA5184DB}">
  <ds:schemaRefs>
    <ds:schemaRef ds:uri="http://schemas.microsoft.com/office/2006/documentManagement/types"/>
    <ds:schemaRef ds:uri="043d8930-37e3-4d62-86f8-bb6decb1e6f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20eb508b-84ce-43fc-b842-cdd6d1d0f55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814201A-0FE9-49F3-B8E1-1790F2AE5E9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1189BD6-4D35-42B4-9DBE-9465904FE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b508b-84ce-43fc-b842-cdd6d1d0f552"/>
    <ds:schemaRef ds:uri="043d8930-37e3-4d62-86f8-bb6decb1e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7181633-7A10-435E-9890-D7B023678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1832</Words>
  <Application>Microsoft Office PowerPoint</Application>
  <PresentationFormat>On-screen Show (4:3)</PresentationFormat>
  <Paragraphs>230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Calibri</vt:lpstr>
      <vt:lpstr>Comic Sans MS</vt:lpstr>
      <vt:lpstr>Gill Sans</vt:lpstr>
      <vt:lpstr>Helvetica Neue</vt:lpstr>
      <vt:lpstr>Helvetica Neue Bold Condensed</vt:lpstr>
      <vt:lpstr>Helvetica Neue Light</vt:lpstr>
      <vt:lpstr>Times New Roman</vt:lpstr>
      <vt:lpstr>Wingdings</vt:lpstr>
      <vt:lpstr>ヒラギノ角ゴ ProN W3</vt:lpstr>
      <vt:lpstr>ヒラギノ角ゴ ProN W6</vt:lpstr>
      <vt:lpstr>1_Default Design</vt:lpstr>
      <vt:lpstr>1_Default - Title and Content</vt:lpstr>
      <vt:lpstr>3_Default Design</vt:lpstr>
      <vt:lpstr>Population Dynamics</vt:lpstr>
      <vt:lpstr>Specification: part of section 3.1.3</vt:lpstr>
      <vt:lpstr>Population Dynamics</vt:lpstr>
      <vt:lpstr>Why Study Population Dynamics</vt:lpstr>
      <vt:lpstr>PowerPoint Presentation</vt:lpstr>
      <vt:lpstr>Populations</vt:lpstr>
      <vt:lpstr>What determines population growth?</vt:lpstr>
      <vt:lpstr>Population regulation </vt:lpstr>
      <vt:lpstr>Factors that affect birth rates</vt:lpstr>
      <vt:lpstr>r-selected species </vt:lpstr>
      <vt:lpstr>k-selected species </vt:lpstr>
      <vt:lpstr>Factors that Affect Mortality Rates </vt:lpstr>
      <vt:lpstr>Density Dependent factors </vt:lpstr>
      <vt:lpstr>Density Independent factors  </vt:lpstr>
      <vt:lpstr>Density Independent Factors</vt:lpstr>
      <vt:lpstr>Migration</vt:lpstr>
      <vt:lpstr>Population growth and regulation</vt:lpstr>
      <vt:lpstr>Stages of Population Growth</vt:lpstr>
      <vt:lpstr>Sigmoidal Population Growth Curve</vt:lpstr>
      <vt:lpstr>Birth Rates &amp; Death Rates in the Growth Curve</vt:lpstr>
      <vt:lpstr>J shaped Growth Curve</vt:lpstr>
      <vt:lpstr>Exercise - What do You remember?</vt:lpstr>
      <vt:lpstr>Carrying Capacity</vt:lpstr>
      <vt:lpstr>PowerPoint Presentation</vt:lpstr>
      <vt:lpstr>Controlling Carrying Capacity</vt:lpstr>
      <vt:lpstr>Controlling Carrying Capacity</vt:lpstr>
      <vt:lpstr>PowerPoint Presentation</vt:lpstr>
      <vt:lpstr>PowerPoint Presentation</vt:lpstr>
      <vt:lpstr>PowerPoint Presentation</vt:lpstr>
      <vt:lpstr>PowerPoint Presentation</vt:lpstr>
      <vt:lpstr>Homeostatic regulation of population size  </vt:lpstr>
      <vt:lpstr>Homeostatic regulation of population size</vt:lpstr>
      <vt:lpstr>Homeostatic control of populations</vt:lpstr>
      <vt:lpstr>‘Oh Deer’</vt:lpstr>
      <vt:lpstr>Modelling Population Growth Activity – Oh Deer! Can only be done with a full class.</vt:lpstr>
      <vt:lpstr>Predator – Prey population relationships</vt:lpstr>
      <vt:lpstr>Another Predator-Prey Example  </vt:lpstr>
      <vt:lpstr>Do populations stay the same?  </vt:lpstr>
      <vt:lpstr>Summary of populations</vt:lpstr>
      <vt:lpstr>Artificial population control </vt:lpstr>
      <vt:lpstr>The Importance of Predators </vt:lpstr>
      <vt:lpstr>Kaibab Deer Population Questions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Dynamics</dc:title>
  <dc:creator>sam</dc:creator>
  <cp:lastModifiedBy>Justine Chatwin</cp:lastModifiedBy>
  <cp:revision>238</cp:revision>
  <dcterms:created xsi:type="dcterms:W3CDTF">2008-10-10T06:50:48Z</dcterms:created>
  <dcterms:modified xsi:type="dcterms:W3CDTF">2022-09-09T11:14:53Z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0x01010046E7AF3EF6F8D94FAAF6745212BA088B</vt:lpwstr>
  </property>
</Properties>
</file>