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347AF9-10E6-4D36-BD37-30E07ED45684}"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403713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347AF9-10E6-4D36-BD37-30E07ED45684}"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88568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347AF9-10E6-4D36-BD37-30E07ED45684}"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261341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347AF9-10E6-4D36-BD37-30E07ED45684}"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240018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347AF9-10E6-4D36-BD37-30E07ED45684}"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134519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347AF9-10E6-4D36-BD37-30E07ED45684}"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27709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347AF9-10E6-4D36-BD37-30E07ED45684}" type="datetimeFigureOut">
              <a:rPr lang="en-GB" smtClean="0"/>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347121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347AF9-10E6-4D36-BD37-30E07ED45684}" type="datetimeFigureOut">
              <a:rPr lang="en-GB" smtClean="0"/>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426155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47AF9-10E6-4D36-BD37-30E07ED45684}" type="datetimeFigureOut">
              <a:rPr lang="en-GB" smtClean="0"/>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345136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47AF9-10E6-4D36-BD37-30E07ED45684}"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226384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47AF9-10E6-4D36-BD37-30E07ED45684}"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FA4B0-FEB6-4FB0-9791-901136ABCCFA}" type="slidenum">
              <a:rPr lang="en-GB" smtClean="0"/>
              <a:t>‹#›</a:t>
            </a:fld>
            <a:endParaRPr lang="en-GB"/>
          </a:p>
        </p:txBody>
      </p:sp>
    </p:spTree>
    <p:extLst>
      <p:ext uri="{BB962C8B-B14F-4D97-AF65-F5344CB8AC3E}">
        <p14:creationId xmlns:p14="http://schemas.microsoft.com/office/powerpoint/2010/main" val="19092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47AF9-10E6-4D36-BD37-30E07ED45684}" type="datetimeFigureOut">
              <a:rPr lang="en-GB" smtClean="0"/>
              <a:t>16/11/2017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FA4B0-FEB6-4FB0-9791-901136ABCCFA}" type="slidenum">
              <a:rPr lang="en-GB" smtClean="0"/>
              <a:t>‹#›</a:t>
            </a:fld>
            <a:endParaRPr lang="en-GB"/>
          </a:p>
        </p:txBody>
      </p:sp>
    </p:spTree>
    <p:extLst>
      <p:ext uri="{BB962C8B-B14F-4D97-AF65-F5344CB8AC3E}">
        <p14:creationId xmlns:p14="http://schemas.microsoft.com/office/powerpoint/2010/main" val="1962144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rgbClr val="1F3826"/>
                </a:solidFill>
                <a:latin typeface="Calibri" panose="020F0502020204030204" pitchFamily="34" charset="0"/>
                <a:ea typeface="Calibri" panose="020F0502020204030204" pitchFamily="34" charset="0"/>
                <a:cs typeface="CalvertMTStd-Bold"/>
              </a:rPr>
              <a:t>Antarctica</a:t>
            </a:r>
            <a:r>
              <a:rPr lang="en-GB" altLang="en-US" sz="1600" dirty="0"/>
              <a:t/>
            </a:r>
            <a:br>
              <a:rPr lang="en-GB" altLang="en-US" sz="1600" dirty="0"/>
            </a:br>
            <a:endParaRPr lang="en-GB" dirty="0"/>
          </a:p>
        </p:txBody>
      </p:sp>
      <p:sp>
        <p:nvSpPr>
          <p:cNvPr id="3" name="Content Placeholder 2"/>
          <p:cNvSpPr>
            <a:spLocks noGrp="1"/>
          </p:cNvSpPr>
          <p:nvPr>
            <p:ph idx="1"/>
          </p:nvPr>
        </p:nvSpPr>
        <p:spPr>
          <a:xfrm>
            <a:off x="838199" y="1825624"/>
            <a:ext cx="11296135" cy="4962353"/>
          </a:xfrm>
        </p:spPr>
        <p:txBody>
          <a:bodyPr>
            <a:noAutofit/>
          </a:bodyPr>
          <a:lstStyle/>
          <a:p>
            <a:pPr marL="0" lvl="0" indent="0" eaLnBrk="0" fontAlgn="base" hangingPunct="0">
              <a:lnSpc>
                <a:spcPct val="100000"/>
              </a:lnSpc>
              <a:spcBef>
                <a:spcPct val="0"/>
              </a:spcBef>
              <a:spcAft>
                <a:spcPct val="0"/>
              </a:spcAft>
              <a:buNone/>
            </a:pPr>
            <a:r>
              <a:rPr lang="en-GB" altLang="en-US" sz="2000" dirty="0">
                <a:solidFill>
                  <a:srgbClr val="000000"/>
                </a:solidFill>
                <a:ea typeface="Calibri" panose="020F0502020204030204" pitchFamily="34" charset="0"/>
                <a:cs typeface="MyriadPro-Light"/>
              </a:rPr>
              <a:t>Antarctica is an unusual area with extreme and fluctuating abiotic conditions. These have produced a unique community of species</a:t>
            </a:r>
            <a:r>
              <a:rPr lang="en-GB" altLang="en-US" sz="2000" dirty="0" smtClean="0">
                <a:solidFill>
                  <a:srgbClr val="000000"/>
                </a:solidFill>
                <a:ea typeface="Calibri" panose="020F0502020204030204" pitchFamily="34" charset="0"/>
                <a:cs typeface="MyriadPro-Light"/>
              </a:rPr>
              <a:t>.</a:t>
            </a:r>
          </a:p>
          <a:p>
            <a:pPr marL="0" lvl="0" indent="0" eaLnBrk="0" fontAlgn="base" hangingPunct="0">
              <a:lnSpc>
                <a:spcPct val="100000"/>
              </a:lnSpc>
              <a:spcBef>
                <a:spcPct val="0"/>
              </a:spcBef>
              <a:spcAft>
                <a:spcPct val="0"/>
              </a:spcAft>
              <a:buNone/>
            </a:pPr>
            <a:endParaRPr lang="en-GB" altLang="en-US" sz="2000" dirty="0"/>
          </a:p>
          <a:p>
            <a:pPr marL="0" lvl="0" indent="0" eaLnBrk="0" fontAlgn="base" hangingPunct="0">
              <a:lnSpc>
                <a:spcPct val="100000"/>
              </a:lnSpc>
              <a:spcBef>
                <a:spcPct val="0"/>
              </a:spcBef>
              <a:spcAft>
                <a:spcPct val="0"/>
              </a:spcAft>
              <a:buNone/>
            </a:pPr>
            <a:r>
              <a:rPr lang="en-GB" altLang="en-US" sz="2000" b="1" dirty="0">
                <a:solidFill>
                  <a:srgbClr val="DF4500"/>
                </a:solidFill>
                <a:ea typeface="Calibri" panose="020F0502020204030204" pitchFamily="34" charset="0"/>
                <a:cs typeface="MyriadPro-Bold" panose="020B0703030403020204" pitchFamily="34" charset="0"/>
              </a:rPr>
              <a:t>Ecological features</a:t>
            </a:r>
            <a:endParaRPr lang="en-GB" altLang="en-US" sz="2000" dirty="0"/>
          </a:p>
          <a:p>
            <a:pPr marL="0" lvl="0" indent="0" eaLnBrk="0" fontAlgn="base" hangingPunct="0">
              <a:lnSpc>
                <a:spcPct val="100000"/>
              </a:lnSpc>
              <a:spcBef>
                <a:spcPct val="0"/>
              </a:spcBef>
              <a:spcAft>
                <a:spcPct val="0"/>
              </a:spcAft>
              <a:buNone/>
            </a:pPr>
            <a:r>
              <a:rPr lang="en-GB" altLang="en-US" sz="2000" dirty="0">
                <a:solidFill>
                  <a:srgbClr val="000000"/>
                </a:solidFill>
                <a:ea typeface="Calibri" panose="020F0502020204030204" pitchFamily="34" charset="0"/>
                <a:cs typeface="MyriadPro-Light"/>
              </a:rPr>
              <a:t>Antarctica is the last pristine continent; it has unique features and is vital in maintaining conditions across the Earth. These factors have driven the campaign to preserve it.</a:t>
            </a:r>
            <a:endParaRPr lang="en-GB" altLang="en-US" sz="2000" dirty="0"/>
          </a:p>
          <a:p>
            <a:pPr marL="0" lvl="0" indent="0" eaLnBrk="0" fontAlgn="base" hangingPunct="0">
              <a:lnSpc>
                <a:spcPct val="100000"/>
              </a:lnSpc>
              <a:spcBef>
                <a:spcPct val="0"/>
              </a:spcBef>
              <a:spcAft>
                <a:spcPct val="0"/>
              </a:spcAft>
              <a:buNone/>
            </a:pPr>
            <a:r>
              <a:rPr lang="en-GB" altLang="en-US" sz="2000" dirty="0">
                <a:solidFill>
                  <a:srgbClr val="000000"/>
                </a:solidFill>
                <a:ea typeface="Calibri" panose="020F0502020204030204" pitchFamily="34" charset="0"/>
                <a:cs typeface="MyriadPro-Light"/>
              </a:rPr>
              <a:t>Antarctica is the only polar land mass. It is a large continent surrounded by an ocean, while the Arctic is an ocean surrounded by land. Antarctica’s unique features:</a:t>
            </a:r>
            <a:endParaRPr lang="en-GB" altLang="en-US" sz="2000" dirty="0"/>
          </a:p>
          <a:p>
            <a:pPr marL="0" lvl="0" indent="0" eaLnBrk="0" fontAlgn="base" hangingPunct="0">
              <a:lnSpc>
                <a:spcPct val="100000"/>
              </a:lnSpc>
              <a:spcBef>
                <a:spcPct val="0"/>
              </a:spcBef>
              <a:spcAft>
                <a:spcPct val="0"/>
              </a:spcAft>
              <a:buFontTx/>
              <a:buChar char="•"/>
            </a:pPr>
            <a:r>
              <a:rPr lang="en-GB" altLang="en-US" sz="2000" dirty="0">
                <a:solidFill>
                  <a:srgbClr val="000000"/>
                </a:solidFill>
                <a:ea typeface="Calibri" panose="020F0502020204030204" pitchFamily="34" charset="0"/>
                <a:cs typeface="MyriadPro-Light"/>
              </a:rPr>
              <a:t>its large landmass – almost 60 times the size of the UK;</a:t>
            </a:r>
            <a:endParaRPr lang="en-GB" altLang="en-US" sz="2000" dirty="0"/>
          </a:p>
          <a:p>
            <a:pPr marL="0" lvl="0" indent="0" eaLnBrk="0" fontAlgn="base" hangingPunct="0">
              <a:lnSpc>
                <a:spcPct val="100000"/>
              </a:lnSpc>
              <a:spcBef>
                <a:spcPct val="0"/>
              </a:spcBef>
              <a:spcAft>
                <a:spcPct val="0"/>
              </a:spcAft>
              <a:buFontTx/>
              <a:buChar char="•"/>
            </a:pPr>
            <a:r>
              <a:rPr lang="en-GB" altLang="en-US" sz="2000" dirty="0">
                <a:solidFill>
                  <a:srgbClr val="000000"/>
                </a:solidFill>
                <a:ea typeface="Calibri" panose="020F0502020204030204" pitchFamily="34" charset="0"/>
                <a:cs typeface="MyriadPro-Light"/>
              </a:rPr>
              <a:t>ice and snow, 4.8km deep, cover ninety-eight per cent of its surface;</a:t>
            </a:r>
            <a:endParaRPr lang="en-GB" altLang="en-US" sz="2000" dirty="0"/>
          </a:p>
          <a:p>
            <a:pPr marL="0" lvl="0" indent="0" eaLnBrk="0" fontAlgn="base" hangingPunct="0">
              <a:lnSpc>
                <a:spcPct val="100000"/>
              </a:lnSpc>
              <a:spcBef>
                <a:spcPct val="0"/>
              </a:spcBef>
              <a:spcAft>
                <a:spcPct val="0"/>
              </a:spcAft>
              <a:buFontTx/>
              <a:buChar char="•"/>
            </a:pPr>
            <a:r>
              <a:rPr lang="en-GB" altLang="en-US" sz="2000" dirty="0">
                <a:solidFill>
                  <a:srgbClr val="000000"/>
                </a:solidFill>
                <a:ea typeface="Calibri" panose="020F0502020204030204" pitchFamily="34" charset="0"/>
                <a:cs typeface="MyriadPro-Light"/>
              </a:rPr>
              <a:t>at an average temperature of -49C it is the coldest continent on Earth;</a:t>
            </a:r>
            <a:endParaRPr lang="en-GB" altLang="en-US" sz="2000" dirty="0"/>
          </a:p>
          <a:p>
            <a:pPr marL="0" lvl="0" indent="0" eaLnBrk="0" fontAlgn="base" hangingPunct="0">
              <a:lnSpc>
                <a:spcPct val="100000"/>
              </a:lnSpc>
              <a:spcBef>
                <a:spcPct val="0"/>
              </a:spcBef>
              <a:spcAft>
                <a:spcPct val="0"/>
              </a:spcAft>
              <a:buFontTx/>
              <a:buChar char="•"/>
            </a:pPr>
            <a:r>
              <a:rPr lang="en-GB" altLang="en-US" sz="2000" dirty="0">
                <a:solidFill>
                  <a:srgbClr val="000000"/>
                </a:solidFill>
                <a:ea typeface="Calibri" panose="020F0502020204030204" pitchFamily="34" charset="0"/>
                <a:cs typeface="MyriadPro-Light"/>
              </a:rPr>
              <a:t>it has the Earth’s largest desert;</a:t>
            </a:r>
            <a:endParaRPr lang="en-GB" altLang="en-US" sz="2000" dirty="0"/>
          </a:p>
          <a:p>
            <a:pPr marL="0" lvl="0" indent="0" eaLnBrk="0" fontAlgn="base" hangingPunct="0">
              <a:lnSpc>
                <a:spcPct val="100000"/>
              </a:lnSpc>
              <a:spcBef>
                <a:spcPct val="0"/>
              </a:spcBef>
              <a:spcAft>
                <a:spcPct val="0"/>
              </a:spcAft>
              <a:buFontTx/>
              <a:buChar char="•"/>
            </a:pPr>
            <a:r>
              <a:rPr lang="en-GB" altLang="en-US" sz="2000" dirty="0">
                <a:solidFill>
                  <a:srgbClr val="000000"/>
                </a:solidFill>
                <a:ea typeface="Calibri" panose="020F0502020204030204" pitchFamily="34" charset="0"/>
                <a:cs typeface="MyriadPro-Light"/>
              </a:rPr>
              <a:t>it has low precipitation with snow falling mainly near the coast;</a:t>
            </a:r>
            <a:endParaRPr lang="en-GB" altLang="en-US" sz="2000" dirty="0"/>
          </a:p>
          <a:p>
            <a:pPr marL="0" lvl="0" indent="0" eaLnBrk="0" fontAlgn="base" hangingPunct="0">
              <a:lnSpc>
                <a:spcPct val="100000"/>
              </a:lnSpc>
              <a:spcBef>
                <a:spcPct val="0"/>
              </a:spcBef>
              <a:spcAft>
                <a:spcPct val="0"/>
              </a:spcAft>
              <a:buFontTx/>
              <a:buChar char="•"/>
            </a:pPr>
            <a:r>
              <a:rPr lang="en-GB" altLang="en-US" sz="2000" dirty="0">
                <a:solidFill>
                  <a:srgbClr val="000000"/>
                </a:solidFill>
                <a:ea typeface="Calibri" panose="020F0502020204030204" pitchFamily="34" charset="0"/>
                <a:cs typeface="MyriadPro-Light"/>
              </a:rPr>
              <a:t>high average altitude;</a:t>
            </a:r>
            <a:endParaRPr lang="en-GB" altLang="en-US" sz="2000" dirty="0"/>
          </a:p>
          <a:p>
            <a:pPr marL="0" lvl="0" indent="0" eaLnBrk="0" fontAlgn="base" hangingPunct="0">
              <a:lnSpc>
                <a:spcPct val="100000"/>
              </a:lnSpc>
              <a:spcBef>
                <a:spcPct val="0"/>
              </a:spcBef>
              <a:spcAft>
                <a:spcPct val="0"/>
              </a:spcAft>
              <a:buFontTx/>
              <a:buChar char="•"/>
            </a:pPr>
            <a:r>
              <a:rPr lang="en-GB" altLang="en-US" sz="2000" dirty="0">
                <a:solidFill>
                  <a:srgbClr val="000000"/>
                </a:solidFill>
                <a:ea typeface="Calibri" panose="020F0502020204030204" pitchFamily="34" charset="0"/>
                <a:cs typeface="MyriadPro-Light"/>
              </a:rPr>
              <a:t>little terrestrial life including no permanent human inhabitants</a:t>
            </a:r>
            <a:r>
              <a:rPr lang="en-GB" altLang="en-US" sz="2000" dirty="0" smtClean="0">
                <a:solidFill>
                  <a:srgbClr val="000000"/>
                </a:solidFill>
                <a:ea typeface="Calibri" panose="020F0502020204030204" pitchFamily="34" charset="0"/>
                <a:cs typeface="MyriadPro-Light"/>
              </a:rPr>
              <a:t>;</a:t>
            </a:r>
          </a:p>
          <a:p>
            <a:pPr marL="0" indent="0" eaLnBrk="0" fontAlgn="base" hangingPunct="0">
              <a:lnSpc>
                <a:spcPct val="100000"/>
              </a:lnSpc>
              <a:spcBef>
                <a:spcPct val="0"/>
              </a:spcBef>
              <a:spcAft>
                <a:spcPct val="0"/>
              </a:spcAft>
              <a:buFontTx/>
              <a:buChar char="•"/>
            </a:pPr>
            <a:r>
              <a:rPr lang="en-GB" altLang="en-US" sz="2000" dirty="0">
                <a:solidFill>
                  <a:srgbClr val="000000"/>
                </a:solidFill>
                <a:ea typeface="Calibri" panose="020F0502020204030204" pitchFamily="34" charset="0"/>
                <a:cs typeface="MyriadPro-Light"/>
              </a:rPr>
              <a:t>abundant marine life surrounds it.</a:t>
            </a:r>
            <a:endParaRPr lang="en-GB" altLang="en-US" sz="2000" dirty="0"/>
          </a:p>
          <a:p>
            <a:pPr marL="0" lvl="0" indent="0" eaLnBrk="0" fontAlgn="base" hangingPunct="0">
              <a:lnSpc>
                <a:spcPct val="100000"/>
              </a:lnSpc>
              <a:spcBef>
                <a:spcPct val="0"/>
              </a:spcBef>
              <a:spcAft>
                <a:spcPct val="0"/>
              </a:spcAft>
              <a:buFontTx/>
              <a:buChar char="•"/>
            </a:pPr>
            <a:endParaRPr lang="en-GB" altLang="en-US" sz="2000" dirty="0"/>
          </a:p>
          <a:p>
            <a:endParaRPr lang="en-GB" sz="2000"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503" y="120735"/>
            <a:ext cx="1327150" cy="13446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167176" y="120735"/>
            <a:ext cx="1987550" cy="136398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9881157" y="120735"/>
            <a:ext cx="1343025" cy="1240790"/>
          </a:xfrm>
          <a:prstGeom prst="rect">
            <a:avLst/>
          </a:prstGeom>
        </p:spPr>
      </p:pic>
      <p:pic>
        <p:nvPicPr>
          <p:cNvPr id="6" name="Picture 5"/>
          <p:cNvPicPr>
            <a:picLocks noChangeAspect="1"/>
          </p:cNvPicPr>
          <p:nvPr/>
        </p:nvPicPr>
        <p:blipFill>
          <a:blip r:embed="rId5"/>
          <a:stretch>
            <a:fillRect/>
          </a:stretch>
        </p:blipFill>
        <p:spPr>
          <a:xfrm>
            <a:off x="8421902" y="4103493"/>
            <a:ext cx="3712432" cy="2495013"/>
          </a:xfrm>
          <a:prstGeom prst="rect">
            <a:avLst/>
          </a:prstGeom>
        </p:spPr>
      </p:pic>
    </p:spTree>
    <p:extLst>
      <p:ext uri="{BB962C8B-B14F-4D97-AF65-F5344CB8AC3E}">
        <p14:creationId xmlns:p14="http://schemas.microsoft.com/office/powerpoint/2010/main" val="275230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Threats</a:t>
            </a:r>
            <a:endParaRPr lang="en-GB" dirty="0"/>
          </a:p>
        </p:txBody>
      </p:sp>
      <p:sp>
        <p:nvSpPr>
          <p:cNvPr id="3" name="Content Placeholder 2"/>
          <p:cNvSpPr>
            <a:spLocks noGrp="1"/>
          </p:cNvSpPr>
          <p:nvPr>
            <p:ph idx="1"/>
          </p:nvPr>
        </p:nvSpPr>
        <p:spPr/>
        <p:txBody>
          <a:bodyPr/>
          <a:lstStyle/>
          <a:p>
            <a:r>
              <a:rPr lang="en-GB" b="1" dirty="0"/>
              <a:t>Scientific research</a:t>
            </a:r>
            <a:r>
              <a:rPr lang="en-GB" dirty="0"/>
              <a:t>: research in itself is not a threat to Antarctica but carrying it out increases the risk of impacts such as pollution events and wildlife disturbance.</a:t>
            </a:r>
          </a:p>
          <a:p>
            <a:r>
              <a:rPr lang="en-GB" dirty="0"/>
              <a:t>Strict regulations are in place to minimize the impacts.</a:t>
            </a:r>
          </a:p>
          <a:p>
            <a:endParaRPr lang="en-GB" dirty="0"/>
          </a:p>
        </p:txBody>
      </p:sp>
    </p:spTree>
    <p:extLst>
      <p:ext uri="{BB962C8B-B14F-4D97-AF65-F5344CB8AC3E}">
        <p14:creationId xmlns:p14="http://schemas.microsoft.com/office/powerpoint/2010/main" val="327452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0" y="-142489"/>
            <a:ext cx="10515600" cy="1325563"/>
          </a:xfrm>
        </p:spPr>
        <p:txBody>
          <a:bodyPr/>
          <a:lstStyle/>
          <a:p>
            <a:r>
              <a:rPr lang="en-GB" dirty="0" smtClean="0"/>
              <a:t>Threats</a:t>
            </a:r>
            <a:endParaRPr lang="en-GB" dirty="0"/>
          </a:p>
        </p:txBody>
      </p:sp>
      <p:sp>
        <p:nvSpPr>
          <p:cNvPr id="3" name="Content Placeholder 2"/>
          <p:cNvSpPr>
            <a:spLocks noGrp="1"/>
          </p:cNvSpPr>
          <p:nvPr>
            <p:ph idx="1"/>
          </p:nvPr>
        </p:nvSpPr>
        <p:spPr>
          <a:xfrm>
            <a:off x="39130" y="1183074"/>
            <a:ext cx="6963031" cy="4351338"/>
          </a:xfrm>
        </p:spPr>
        <p:txBody>
          <a:bodyPr>
            <a:normAutofit lnSpcReduction="10000"/>
          </a:bodyPr>
          <a:lstStyle/>
          <a:p>
            <a:r>
              <a:rPr lang="en-GB" b="1" dirty="0"/>
              <a:t>Overfishing: </a:t>
            </a:r>
            <a:r>
              <a:rPr lang="en-GB" dirty="0"/>
              <a:t>the sea around Antarctica has many species that have been overexploited in the past, leading to dramatically reduced populations, for example, some whale species and fur seals. Current fishing for krill threatens the species that feed on it including whales, albatrosses, and penguins. </a:t>
            </a:r>
            <a:endParaRPr lang="en-GB" dirty="0" smtClean="0"/>
          </a:p>
          <a:p>
            <a:r>
              <a:rPr lang="en-GB" dirty="0" smtClean="0"/>
              <a:t>Overfishing </a:t>
            </a:r>
            <a:r>
              <a:rPr lang="en-GB" dirty="0"/>
              <a:t>of Patagonian </a:t>
            </a:r>
            <a:r>
              <a:rPr lang="en-GB" dirty="0" err="1"/>
              <a:t>toothfish</a:t>
            </a:r>
            <a:r>
              <a:rPr lang="en-GB" dirty="0"/>
              <a:t> threatens the food supply of sperm whales and elephant seals. Longlining for </a:t>
            </a:r>
            <a:r>
              <a:rPr lang="en-GB" dirty="0" err="1"/>
              <a:t>toothfish</a:t>
            </a:r>
            <a:r>
              <a:rPr lang="en-GB" dirty="0"/>
              <a:t> also threaten albatrosses as they can be caught on the hooks and drown.</a:t>
            </a:r>
            <a:r>
              <a:rPr lang="en-GB" b="1" dirty="0"/>
              <a:t> </a:t>
            </a:r>
            <a:endParaRPr lang="en-GB" dirty="0"/>
          </a:p>
        </p:txBody>
      </p:sp>
      <p:pic>
        <p:nvPicPr>
          <p:cNvPr id="4" name="Picture 3"/>
          <p:cNvPicPr>
            <a:picLocks noChangeAspect="1"/>
          </p:cNvPicPr>
          <p:nvPr/>
        </p:nvPicPr>
        <p:blipFill>
          <a:blip r:embed="rId2"/>
          <a:stretch>
            <a:fillRect/>
          </a:stretch>
        </p:blipFill>
        <p:spPr>
          <a:xfrm>
            <a:off x="7002161" y="2426549"/>
            <a:ext cx="5129341" cy="3690046"/>
          </a:xfrm>
          <a:prstGeom prst="rect">
            <a:avLst/>
          </a:prstGeom>
        </p:spPr>
      </p:pic>
    </p:spTree>
    <p:extLst>
      <p:ext uri="{BB962C8B-B14F-4D97-AF65-F5344CB8AC3E}">
        <p14:creationId xmlns:p14="http://schemas.microsoft.com/office/powerpoint/2010/main" val="401036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Threats</a:t>
            </a:r>
            <a:endParaRPr lang="en-GB" dirty="0"/>
          </a:p>
        </p:txBody>
      </p:sp>
      <p:sp>
        <p:nvSpPr>
          <p:cNvPr id="3" name="Content Placeholder 2"/>
          <p:cNvSpPr>
            <a:spLocks noGrp="1"/>
          </p:cNvSpPr>
          <p:nvPr>
            <p:ph idx="1"/>
          </p:nvPr>
        </p:nvSpPr>
        <p:spPr>
          <a:xfrm>
            <a:off x="247135" y="1466335"/>
            <a:ext cx="11106665" cy="4710628"/>
          </a:xfrm>
        </p:spPr>
        <p:txBody>
          <a:bodyPr/>
          <a:lstStyle/>
          <a:p>
            <a:r>
              <a:rPr lang="en-GB" b="1" dirty="0"/>
              <a:t>Future mineral exploitation: </a:t>
            </a:r>
            <a:r>
              <a:rPr lang="en-GB" dirty="0"/>
              <a:t>Antarctica has deposits of minerals such as coal, oil, iron, copper, chromium, and platinum. The pressure to exploit these will increase as reserves elsewhere are depleted. Although mineral exploitation is currently banned, Antarctica has deposits of many minerals that are becoming scarce elsewhere in the world. The legal protection and difficulties of operating in such an extreme environment mean that mining is unlikely in the foreseeable future.</a:t>
            </a:r>
          </a:p>
          <a:p>
            <a:endParaRPr lang="en-GB" dirty="0"/>
          </a:p>
        </p:txBody>
      </p:sp>
    </p:spTree>
    <p:extLst>
      <p:ext uri="{BB962C8B-B14F-4D97-AF65-F5344CB8AC3E}">
        <p14:creationId xmlns:p14="http://schemas.microsoft.com/office/powerpoint/2010/main" val="383783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Conservation efforts</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b="1" dirty="0" smtClean="0"/>
              <a:t>The </a:t>
            </a:r>
            <a:r>
              <a:rPr lang="en-GB" b="1" dirty="0"/>
              <a:t>Antarctic Treaty: </a:t>
            </a:r>
            <a:r>
              <a:rPr lang="en-GB" dirty="0"/>
              <a:t>the Antarctic Treaty (1959) aims to protect Antarctica and has been signed by 52 countries, including all the countries active in the area.</a:t>
            </a:r>
          </a:p>
          <a:p>
            <a:endParaRPr lang="en-GB" dirty="0"/>
          </a:p>
          <a:p>
            <a:r>
              <a:rPr lang="en-GB" b="1" dirty="0"/>
              <a:t>Conservation of living organisms: </a:t>
            </a:r>
            <a:r>
              <a:rPr lang="en-GB" dirty="0"/>
              <a:t>fishing is regulated by the Commission for</a:t>
            </a:r>
          </a:p>
          <a:p>
            <a:r>
              <a:rPr lang="en-GB" dirty="0"/>
              <a:t>the Conservation of Antarctic Marine Living Resources (CCAMLS). Krill and some fish species are exploited but fisheries are closed if populations become over-exploited.</a:t>
            </a:r>
          </a:p>
          <a:p>
            <a:r>
              <a:rPr lang="en-GB" dirty="0"/>
              <a:t>No mammal species can be exploited commercially.</a:t>
            </a:r>
          </a:p>
          <a:p>
            <a:endParaRPr lang="en-GB" dirty="0"/>
          </a:p>
        </p:txBody>
      </p:sp>
    </p:spTree>
    <p:extLst>
      <p:ext uri="{BB962C8B-B14F-4D97-AF65-F5344CB8AC3E}">
        <p14:creationId xmlns:p14="http://schemas.microsoft.com/office/powerpoint/2010/main" val="246982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Conservation efforts</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b="1" dirty="0"/>
              <a:t>Control of tourism</a:t>
            </a:r>
            <a:r>
              <a:rPr lang="en-GB" dirty="0"/>
              <a:t>: the impact of tourism is controlled by:</a:t>
            </a:r>
          </a:p>
          <a:p>
            <a:pPr marL="457200" lvl="1" indent="0">
              <a:buNone/>
            </a:pPr>
            <a:r>
              <a:rPr lang="en-GB" dirty="0"/>
              <a:t>• having no holiday accommodation on land so wastes are produced and kept on the cruise ships used by the tourists;</a:t>
            </a:r>
          </a:p>
          <a:p>
            <a:pPr marL="457200" lvl="1" indent="0">
              <a:buNone/>
            </a:pPr>
            <a:r>
              <a:rPr lang="en-GB" dirty="0"/>
              <a:t>• allowing only one cruise ship at any site at one time, with a maximum of </a:t>
            </a:r>
            <a:r>
              <a:rPr lang="en-GB" dirty="0" smtClean="0"/>
              <a:t>100 visitors </a:t>
            </a:r>
            <a:r>
              <a:rPr lang="en-GB" dirty="0"/>
              <a:t>ashore;</a:t>
            </a:r>
          </a:p>
          <a:p>
            <a:pPr marL="457200" lvl="1" indent="0">
              <a:buNone/>
            </a:pPr>
            <a:r>
              <a:rPr lang="en-GB" dirty="0"/>
              <a:t>• tourists having to be accompanied by trained guides;</a:t>
            </a:r>
          </a:p>
          <a:p>
            <a:pPr marL="457200" lvl="1" indent="0">
              <a:buNone/>
            </a:pPr>
            <a:r>
              <a:rPr lang="en-GB" dirty="0"/>
              <a:t>• requiring tourists to stay at least five metres from wildlife and leave no litter;</a:t>
            </a:r>
          </a:p>
          <a:p>
            <a:pPr marL="457200" lvl="1" indent="0">
              <a:buNone/>
            </a:pPr>
            <a:r>
              <a:rPr lang="en-GB" dirty="0"/>
              <a:t>• wearing protective clothing to prevent the introduction of pathogens </a:t>
            </a:r>
            <a:r>
              <a:rPr lang="en-GB" dirty="0" smtClean="0"/>
              <a:t>and non-indigenous </a:t>
            </a:r>
            <a:r>
              <a:rPr lang="en-GB" dirty="0"/>
              <a:t>species; the protective clothing is cleaned before another site is visited.</a:t>
            </a:r>
          </a:p>
          <a:p>
            <a:endParaRPr lang="en-GB" dirty="0"/>
          </a:p>
        </p:txBody>
      </p:sp>
    </p:spTree>
    <p:extLst>
      <p:ext uri="{BB962C8B-B14F-4D97-AF65-F5344CB8AC3E}">
        <p14:creationId xmlns:p14="http://schemas.microsoft.com/office/powerpoint/2010/main" val="425134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Conservation efforts</a:t>
            </a:r>
            <a:r>
              <a:rPr lang="en-GB" dirty="0"/>
              <a:t/>
            </a:r>
            <a:br>
              <a:rPr lang="en-GB" dirty="0"/>
            </a:br>
            <a:endParaRPr lang="en-GB" dirty="0"/>
          </a:p>
        </p:txBody>
      </p:sp>
      <p:sp>
        <p:nvSpPr>
          <p:cNvPr id="3" name="Content Placeholder 2"/>
          <p:cNvSpPr>
            <a:spLocks noGrp="1"/>
          </p:cNvSpPr>
          <p:nvPr>
            <p:ph idx="1"/>
          </p:nvPr>
        </p:nvSpPr>
        <p:spPr/>
        <p:txBody>
          <a:bodyPr>
            <a:normAutofit fontScale="92500"/>
          </a:bodyPr>
          <a:lstStyle/>
          <a:p>
            <a:pPr marL="0" indent="0">
              <a:buNone/>
            </a:pPr>
            <a:r>
              <a:rPr lang="en-GB" b="1" dirty="0"/>
              <a:t>Waste management: this is managed by:</a:t>
            </a:r>
            <a:endParaRPr lang="en-GB" dirty="0"/>
          </a:p>
          <a:p>
            <a:pPr marL="0" indent="0">
              <a:buNone/>
            </a:pPr>
            <a:r>
              <a:rPr lang="en-GB" dirty="0"/>
              <a:t>• controlling and removing wastes;</a:t>
            </a:r>
          </a:p>
          <a:p>
            <a:pPr marL="0" indent="0">
              <a:buNone/>
            </a:pPr>
            <a:r>
              <a:rPr lang="en-GB" dirty="0"/>
              <a:t>• ensuring that the only long-term residents on Antarctica are research scientists and support staff;</a:t>
            </a:r>
          </a:p>
          <a:p>
            <a:pPr marL="0" indent="0">
              <a:buNone/>
            </a:pPr>
            <a:r>
              <a:rPr lang="en-GB" dirty="0"/>
              <a:t>• any waste materials that are produced being removed, for example, fuel containers, batteries, toxic wastes, plastics, used lubricating oil;</a:t>
            </a:r>
          </a:p>
          <a:p>
            <a:pPr marL="0" indent="0">
              <a:buNone/>
            </a:pPr>
            <a:r>
              <a:rPr lang="en-GB" dirty="0"/>
              <a:t>• ensuring that sewage is only discharged into the sea where currents will disperse and dilute it so that microbes in the sea can break it down;</a:t>
            </a:r>
          </a:p>
          <a:p>
            <a:pPr marL="0" indent="0">
              <a:buNone/>
            </a:pPr>
            <a:r>
              <a:rPr lang="en-GB" dirty="0"/>
              <a:t>• the removal of wastes produced before the introduction of these regulations</a:t>
            </a:r>
            <a:r>
              <a:rPr lang="en-GB" dirty="0" smtClean="0"/>
              <a:t>, unless </a:t>
            </a:r>
            <a:r>
              <a:rPr lang="en-GB" dirty="0"/>
              <a:t>it would cause more environmental damage to do so.</a:t>
            </a:r>
          </a:p>
          <a:p>
            <a:endParaRPr lang="en-GB" dirty="0"/>
          </a:p>
        </p:txBody>
      </p:sp>
    </p:spTree>
    <p:extLst>
      <p:ext uri="{BB962C8B-B14F-4D97-AF65-F5344CB8AC3E}">
        <p14:creationId xmlns:p14="http://schemas.microsoft.com/office/powerpoint/2010/main" val="141764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Conservation efforts</a:t>
            </a:r>
            <a:r>
              <a:rPr lang="en-GB" dirty="0"/>
              <a:t/>
            </a:r>
            <a:br>
              <a:rPr lang="en-GB" dirty="0"/>
            </a:br>
            <a:endParaRPr lang="en-GB" dirty="0"/>
          </a:p>
        </p:txBody>
      </p:sp>
      <p:sp>
        <p:nvSpPr>
          <p:cNvPr id="3" name="Content Placeholder 2"/>
          <p:cNvSpPr>
            <a:spLocks noGrp="1"/>
          </p:cNvSpPr>
          <p:nvPr>
            <p:ph idx="1"/>
          </p:nvPr>
        </p:nvSpPr>
        <p:spPr/>
        <p:txBody>
          <a:bodyPr/>
          <a:lstStyle/>
          <a:p>
            <a:r>
              <a:rPr lang="en-GB" b="1" dirty="0"/>
              <a:t>No military activities: </a:t>
            </a:r>
            <a:r>
              <a:rPr lang="en-GB" dirty="0"/>
              <a:t>none are allowed (except when supporting scientific research) and no nuclear explosions are permitted nor the dumping of radioactive waste.</a:t>
            </a:r>
          </a:p>
          <a:p>
            <a:endParaRPr lang="en-GB" dirty="0"/>
          </a:p>
          <a:p>
            <a:r>
              <a:rPr lang="en-GB" b="1" dirty="0"/>
              <a:t>No resource exploitation: </a:t>
            </a:r>
            <a:r>
              <a:rPr lang="en-GB" dirty="0"/>
              <a:t>no commercial mineral exploitation is allowed.</a:t>
            </a:r>
          </a:p>
          <a:p>
            <a:endParaRPr lang="en-GB" dirty="0"/>
          </a:p>
        </p:txBody>
      </p:sp>
    </p:spTree>
    <p:extLst>
      <p:ext uri="{BB962C8B-B14F-4D97-AF65-F5344CB8AC3E}">
        <p14:creationId xmlns:p14="http://schemas.microsoft.com/office/powerpoint/2010/main" val="4008686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rgbClr val="DF4500"/>
                </a:solidFill>
                <a:latin typeface="Calibri" panose="020F0502020204030204" pitchFamily="34" charset="0"/>
                <a:ea typeface="Calibri" panose="020F0502020204030204" pitchFamily="34" charset="0"/>
                <a:cs typeface="MyriadPro-Bold" panose="020B0703030403020204" pitchFamily="34" charset="0"/>
              </a:rPr>
              <a:t>Antarctica’s wildlife</a:t>
            </a:r>
            <a:r>
              <a:rPr lang="en-GB" altLang="en-US" sz="2000" dirty="0"/>
              <a:t/>
            </a:r>
            <a:br>
              <a:rPr lang="en-GB" altLang="en-US" sz="2000" dirty="0"/>
            </a:br>
            <a:endParaRPr lang="en-GB" dirty="0"/>
          </a:p>
        </p:txBody>
      </p:sp>
      <p:sp>
        <p:nvSpPr>
          <p:cNvPr id="3" name="Content Placeholder 2"/>
          <p:cNvSpPr>
            <a:spLocks noGrp="1"/>
          </p:cNvSpPr>
          <p:nvPr>
            <p:ph idx="1"/>
          </p:nvPr>
        </p:nvSpPr>
        <p:spPr>
          <a:xfrm>
            <a:off x="961767" y="1891528"/>
            <a:ext cx="10515600" cy="4351338"/>
          </a:xfrm>
        </p:spPr>
        <p:txBody>
          <a:bodyPr/>
          <a:lstStyle/>
          <a:p>
            <a:r>
              <a:rPr lang="en-GB" altLang="en-US" dirty="0">
                <a:solidFill>
                  <a:srgbClr val="000000"/>
                </a:solidFill>
                <a:latin typeface="Calibri" panose="020F0502020204030204" pitchFamily="34" charset="0"/>
                <a:ea typeface="Calibri" panose="020F0502020204030204" pitchFamily="34" charset="0"/>
                <a:cs typeface="MyriadPro-Light"/>
              </a:rPr>
              <a:t>Few terrestrial plants or animals can survive its harsh climate with its low air temperatures and long Antarctic winter. The sea is warmer than the land, with temperatures ranging from -1.8 </a:t>
            </a:r>
            <a:r>
              <a:rPr lang="en-GB" altLang="en-US" baseline="30000" dirty="0" err="1">
                <a:solidFill>
                  <a:srgbClr val="000000"/>
                </a:solidFill>
                <a:latin typeface="Calibri" panose="020F0502020204030204" pitchFamily="34" charset="0"/>
                <a:ea typeface="Calibri" panose="020F0502020204030204" pitchFamily="34" charset="0"/>
                <a:cs typeface="MyriadPro-Light"/>
              </a:rPr>
              <a:t>o</a:t>
            </a:r>
            <a:r>
              <a:rPr lang="en-GB" altLang="en-US" dirty="0" err="1">
                <a:solidFill>
                  <a:srgbClr val="000000"/>
                </a:solidFill>
                <a:latin typeface="Calibri" panose="020F0502020204030204" pitchFamily="34" charset="0"/>
                <a:ea typeface="Calibri" panose="020F0502020204030204" pitchFamily="34" charset="0"/>
                <a:cs typeface="MyriadPro-Light"/>
              </a:rPr>
              <a:t>C</a:t>
            </a:r>
            <a:r>
              <a:rPr lang="en-GB" altLang="en-US" dirty="0">
                <a:solidFill>
                  <a:srgbClr val="000000"/>
                </a:solidFill>
                <a:latin typeface="Calibri" panose="020F0502020204030204" pitchFamily="34" charset="0"/>
                <a:ea typeface="Calibri" panose="020F0502020204030204" pitchFamily="34" charset="0"/>
                <a:cs typeface="MyriadPro-Light"/>
              </a:rPr>
              <a:t> to +3.5</a:t>
            </a:r>
            <a:r>
              <a:rPr lang="en-GB" altLang="en-US" baseline="30000" dirty="0">
                <a:solidFill>
                  <a:srgbClr val="000000"/>
                </a:solidFill>
                <a:latin typeface="Calibri" panose="020F0502020204030204" pitchFamily="34" charset="0"/>
                <a:ea typeface="Calibri" panose="020F0502020204030204" pitchFamily="34" charset="0"/>
                <a:cs typeface="MyriadPro-Light"/>
              </a:rPr>
              <a:t>o</a:t>
            </a:r>
            <a:r>
              <a:rPr lang="en-GB" altLang="en-US" dirty="0">
                <a:solidFill>
                  <a:srgbClr val="000000"/>
                </a:solidFill>
                <a:latin typeface="Calibri" panose="020F0502020204030204" pitchFamily="34" charset="0"/>
                <a:ea typeface="Calibri" panose="020F0502020204030204" pitchFamily="34" charset="0"/>
                <a:cs typeface="MyriadPro-Light"/>
              </a:rPr>
              <a:t>C. Most of the animals found in Antarctica get their food from the sea, for example, penguins, seals, and  albatrosses</a:t>
            </a:r>
            <a:r>
              <a:rPr lang="en-GB" altLang="en-US" sz="1600" dirty="0">
                <a:solidFill>
                  <a:srgbClr val="000000"/>
                </a:solidFill>
                <a:latin typeface="Calibri" panose="020F0502020204030204" pitchFamily="34" charset="0"/>
                <a:ea typeface="Calibri" panose="020F0502020204030204" pitchFamily="34" charset="0"/>
                <a:cs typeface="MyriadPro-Light"/>
              </a:rPr>
              <a:t>.</a:t>
            </a:r>
            <a:endParaRPr lang="en-GB" altLang="en-US" sz="1200" dirty="0"/>
          </a:p>
          <a:p>
            <a:endParaRPr lang="en-GB" dirty="0"/>
          </a:p>
        </p:txBody>
      </p:sp>
      <p:pic>
        <p:nvPicPr>
          <p:cNvPr id="3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296" y="3691537"/>
            <a:ext cx="3048269" cy="20914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114" y="4286207"/>
            <a:ext cx="2420380" cy="2237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13038" y="3988581"/>
            <a:ext cx="4945686" cy="2832530"/>
          </a:xfrm>
          <a:prstGeom prst="rect">
            <a:avLst/>
          </a:prstGeom>
        </p:spPr>
      </p:pic>
    </p:spTree>
    <p:extLst>
      <p:ext uri="{BB962C8B-B14F-4D97-AF65-F5344CB8AC3E}">
        <p14:creationId xmlns:p14="http://schemas.microsoft.com/office/powerpoint/2010/main" val="373844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546" y="260436"/>
            <a:ext cx="10515600" cy="4351338"/>
          </a:xfrm>
        </p:spPr>
        <p:txBody>
          <a:bodyPr/>
          <a:lstStyle/>
          <a:p>
            <a:r>
              <a:rPr lang="en-GB" dirty="0"/>
              <a:t>The stormy conditions and ocean currents around Antarctica disturb the seabed and lift nutrients up to the water surface where they stimulate the growth of algae. This supports a very rich food web including fish, penguins, seals, squid, and whales.</a:t>
            </a:r>
          </a:p>
          <a:p>
            <a:r>
              <a:rPr lang="en-GB" dirty="0"/>
              <a:t>Although it is dark during the winter, it is sunny 24 hours a day during the summer allowing very productive photosynthesis. </a:t>
            </a:r>
          </a:p>
          <a:p>
            <a:r>
              <a:rPr lang="en-GB" dirty="0"/>
              <a:t>A lot of the krill rely on the sea ice because they shelter from predators in cracks under the ice where they feed on algae.</a:t>
            </a:r>
          </a:p>
          <a:p>
            <a:endParaRPr lang="en-GB" dirty="0"/>
          </a:p>
        </p:txBody>
      </p:sp>
      <p:pic>
        <p:nvPicPr>
          <p:cNvPr id="4" name="Picture 3"/>
          <p:cNvPicPr>
            <a:picLocks noChangeAspect="1"/>
          </p:cNvPicPr>
          <p:nvPr/>
        </p:nvPicPr>
        <p:blipFill>
          <a:blip r:embed="rId2"/>
          <a:stretch>
            <a:fillRect/>
          </a:stretch>
        </p:blipFill>
        <p:spPr>
          <a:xfrm>
            <a:off x="434545" y="4069493"/>
            <a:ext cx="5140337" cy="2152006"/>
          </a:xfrm>
          <a:prstGeom prst="rect">
            <a:avLst/>
          </a:prstGeom>
        </p:spPr>
      </p:pic>
      <p:pic>
        <p:nvPicPr>
          <p:cNvPr id="5" name="Picture 4"/>
          <p:cNvPicPr>
            <a:picLocks noChangeAspect="1"/>
          </p:cNvPicPr>
          <p:nvPr/>
        </p:nvPicPr>
        <p:blipFill>
          <a:blip r:embed="rId3"/>
          <a:stretch>
            <a:fillRect/>
          </a:stretch>
        </p:blipFill>
        <p:spPr>
          <a:xfrm>
            <a:off x="6161903" y="3758895"/>
            <a:ext cx="4383173" cy="2670480"/>
          </a:xfrm>
          <a:prstGeom prst="rect">
            <a:avLst/>
          </a:prstGeom>
        </p:spPr>
      </p:pic>
    </p:spTree>
    <p:extLst>
      <p:ext uri="{BB962C8B-B14F-4D97-AF65-F5344CB8AC3E}">
        <p14:creationId xmlns:p14="http://schemas.microsoft.com/office/powerpoint/2010/main" val="6859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Importance of Antarctica</a:t>
            </a:r>
            <a:r>
              <a:rPr lang="en-GB" dirty="0"/>
              <a:t/>
            </a:r>
            <a:br>
              <a:rPr lang="en-GB" dirty="0"/>
            </a:br>
            <a:endParaRPr lang="en-GB" dirty="0"/>
          </a:p>
        </p:txBody>
      </p:sp>
      <p:sp>
        <p:nvSpPr>
          <p:cNvPr id="3" name="Content Placeholder 2"/>
          <p:cNvSpPr>
            <a:spLocks noGrp="1"/>
          </p:cNvSpPr>
          <p:nvPr>
            <p:ph idx="1"/>
          </p:nvPr>
        </p:nvSpPr>
        <p:spPr>
          <a:xfrm>
            <a:off x="197708" y="1408670"/>
            <a:ext cx="11156092" cy="4768293"/>
          </a:xfrm>
        </p:spPr>
        <p:txBody>
          <a:bodyPr>
            <a:normAutofit lnSpcReduction="10000"/>
          </a:bodyPr>
          <a:lstStyle/>
          <a:p>
            <a:pPr marL="0" indent="0">
              <a:buNone/>
            </a:pPr>
            <a:r>
              <a:rPr lang="en-GB" dirty="0" smtClean="0"/>
              <a:t>Antarctica </a:t>
            </a:r>
            <a:r>
              <a:rPr lang="en-GB" dirty="0"/>
              <a:t>is important in providing a range of ecological services, resources, and opportunities for human activities.</a:t>
            </a:r>
          </a:p>
          <a:p>
            <a:r>
              <a:rPr lang="en-GB" b="1" dirty="0" smtClean="0"/>
              <a:t>Control </a:t>
            </a:r>
            <a:r>
              <a:rPr lang="en-GB" b="1" dirty="0"/>
              <a:t>of natural cycles</a:t>
            </a:r>
            <a:r>
              <a:rPr lang="en-GB" dirty="0"/>
              <a:t> - The ice on land is a huge store of water with 70 per cent of the Earth’s fresh water present as ice on Antarctica. This long-term storage of water has kept global sea levels relatively low.</a:t>
            </a:r>
          </a:p>
          <a:p>
            <a:r>
              <a:rPr lang="en-GB" dirty="0"/>
              <a:t>Ice has a high albedo so most sunlight is reflected away, reducing its warming effect. If the area of ice was reduced, then temperatures would rise.</a:t>
            </a:r>
          </a:p>
          <a:p>
            <a:r>
              <a:rPr lang="en-GB" dirty="0"/>
              <a:t>Much of the carbon present in the algae that are eaten by krill, sinks to the seabed in krill faeces.</a:t>
            </a:r>
          </a:p>
          <a:p>
            <a:r>
              <a:rPr lang="en-GB" dirty="0"/>
              <a:t>This carbon sequestration helps to reduce carbon dioxide concentrations in the atmosphere.</a:t>
            </a:r>
          </a:p>
          <a:p>
            <a:endParaRPr lang="en-GB" dirty="0"/>
          </a:p>
        </p:txBody>
      </p:sp>
    </p:spTree>
    <p:extLst>
      <p:ext uri="{BB962C8B-B14F-4D97-AF65-F5344CB8AC3E}">
        <p14:creationId xmlns:p14="http://schemas.microsoft.com/office/powerpoint/2010/main" val="203125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41" y="82378"/>
            <a:ext cx="8657967" cy="6296525"/>
          </a:xfrm>
        </p:spPr>
        <p:txBody>
          <a:bodyPr>
            <a:normAutofit fontScale="92500" lnSpcReduction="10000"/>
          </a:bodyPr>
          <a:lstStyle/>
          <a:p>
            <a:pPr marL="0" lvl="0" indent="0" eaLnBrk="0" fontAlgn="base" hangingPunct="0">
              <a:lnSpc>
                <a:spcPct val="100000"/>
              </a:lnSpc>
              <a:spcBef>
                <a:spcPct val="0"/>
              </a:spcBef>
              <a:spcAft>
                <a:spcPct val="0"/>
              </a:spcAft>
              <a:buNone/>
            </a:pPr>
            <a:r>
              <a:rPr lang="en-GB" altLang="en-US" b="1" dirty="0">
                <a:latin typeface="Calibri" panose="020F0502020204030204" pitchFamily="34" charset="0"/>
                <a:ea typeface="Calibri" panose="020F0502020204030204" pitchFamily="34" charset="0"/>
                <a:cs typeface="MyriadPro-Semibold" panose="020B0603030403020204" pitchFamily="34" charset="0"/>
              </a:rPr>
              <a:t>Resources</a:t>
            </a:r>
            <a:r>
              <a:rPr lang="en-GB" altLang="en-US" dirty="0">
                <a:latin typeface="Calibri" panose="020F0502020204030204" pitchFamily="34" charset="0"/>
                <a:ea typeface="Calibri" panose="020F0502020204030204" pitchFamily="34" charset="0"/>
                <a:cs typeface="MyriadPro-Semibold" panose="020B0603030403020204" pitchFamily="34" charset="0"/>
              </a:rPr>
              <a:t> - </a:t>
            </a:r>
            <a:r>
              <a:rPr lang="en-GB" altLang="en-US" dirty="0">
                <a:latin typeface="Calibri" panose="020F0502020204030204" pitchFamily="34" charset="0"/>
                <a:ea typeface="Calibri" panose="020F0502020204030204" pitchFamily="34" charset="0"/>
                <a:cs typeface="MyriadPro-Light"/>
              </a:rPr>
              <a:t>Harvested biological resources include krill and three fish species.</a:t>
            </a:r>
            <a:endParaRPr lang="en-GB" altLang="en-US" sz="1200" dirty="0"/>
          </a:p>
          <a:p>
            <a:pPr marL="0" lvl="0" indent="0" eaLnBrk="0" fontAlgn="base" hangingPunct="0">
              <a:lnSpc>
                <a:spcPct val="100000"/>
              </a:lnSpc>
              <a:spcBef>
                <a:spcPct val="0"/>
              </a:spcBef>
              <a:spcAft>
                <a:spcPct val="0"/>
              </a:spcAft>
              <a:buNone/>
            </a:pPr>
            <a:r>
              <a:rPr lang="en-GB" altLang="en-US" dirty="0">
                <a:latin typeface="Calibri" panose="020F0502020204030204" pitchFamily="34" charset="0"/>
                <a:ea typeface="Calibri" panose="020F0502020204030204" pitchFamily="34" charset="0"/>
                <a:cs typeface="MyriadPro-Light"/>
              </a:rPr>
              <a:t>Exploitation of the mineral resources of Antarctica is currently illegal but it is known that there are reserves of gold, silver, nickel, titanium, uranium, coal, oil, and others potentially exploitable resources.</a:t>
            </a:r>
            <a:endParaRPr lang="en-GB" altLang="en-US" sz="1200" dirty="0"/>
          </a:p>
          <a:p>
            <a:pPr marL="0" lvl="0" indent="0" eaLnBrk="0" fontAlgn="base" hangingPunct="0">
              <a:lnSpc>
                <a:spcPct val="100000"/>
              </a:lnSpc>
              <a:spcBef>
                <a:spcPct val="0"/>
              </a:spcBef>
              <a:spcAft>
                <a:spcPct val="0"/>
              </a:spcAft>
              <a:buNone/>
            </a:pPr>
            <a:r>
              <a:rPr lang="en-GB" altLang="en-US" b="1" dirty="0">
                <a:latin typeface="Calibri" panose="020F0502020204030204" pitchFamily="34" charset="0"/>
                <a:ea typeface="Calibri" panose="020F0502020204030204" pitchFamily="34" charset="0"/>
                <a:cs typeface="MyriadPro-Semibold" panose="020B0603030403020204" pitchFamily="34" charset="0"/>
              </a:rPr>
              <a:t>Research</a:t>
            </a:r>
            <a:r>
              <a:rPr lang="en-GB" altLang="en-US" dirty="0">
                <a:latin typeface="Calibri" panose="020F0502020204030204" pitchFamily="34" charset="0"/>
                <a:ea typeface="Calibri" panose="020F0502020204030204" pitchFamily="34" charset="0"/>
                <a:cs typeface="MyriadPro-Semibold" panose="020B0603030403020204" pitchFamily="34" charset="0"/>
              </a:rPr>
              <a:t> - </a:t>
            </a:r>
            <a:r>
              <a:rPr lang="en-GB" altLang="en-US" dirty="0">
                <a:latin typeface="Calibri" panose="020F0502020204030204" pitchFamily="34" charset="0"/>
                <a:ea typeface="Calibri" panose="020F0502020204030204" pitchFamily="34" charset="0"/>
                <a:cs typeface="MyriadPro-Light"/>
              </a:rPr>
              <a:t>Antarctica is a unique location for scientific research.</a:t>
            </a:r>
            <a:endParaRPr lang="en-GB" altLang="en-US" sz="1200" dirty="0"/>
          </a:p>
          <a:p>
            <a:pPr marL="0" lvl="0" indent="0" eaLnBrk="0" fontAlgn="base" hangingPunct="0">
              <a:lnSpc>
                <a:spcPct val="100000"/>
              </a:lnSpc>
              <a:spcBef>
                <a:spcPct val="0"/>
              </a:spcBef>
              <a:spcAft>
                <a:spcPct val="0"/>
              </a:spcAft>
              <a:buNone/>
            </a:pPr>
            <a:r>
              <a:rPr lang="en-GB" altLang="en-US" dirty="0">
                <a:latin typeface="Calibri" panose="020F0502020204030204" pitchFamily="34" charset="0"/>
                <a:ea typeface="Calibri" panose="020F0502020204030204" pitchFamily="34" charset="0"/>
                <a:cs typeface="MyriadPro-Light"/>
              </a:rPr>
              <a:t>It is the most isolated place on Earth so human influences are small.</a:t>
            </a:r>
            <a:endParaRPr lang="en-GB" altLang="en-US" sz="1200" dirty="0"/>
          </a:p>
          <a:p>
            <a:pPr marL="0" lvl="0" indent="0" eaLnBrk="0" fontAlgn="base" hangingPunct="0">
              <a:lnSpc>
                <a:spcPct val="100000"/>
              </a:lnSpc>
              <a:spcBef>
                <a:spcPct val="0"/>
              </a:spcBef>
              <a:spcAft>
                <a:spcPct val="0"/>
              </a:spcAft>
              <a:buNone/>
            </a:pPr>
            <a:r>
              <a:rPr lang="en-GB" altLang="en-US" dirty="0">
                <a:latin typeface="Calibri" panose="020F0502020204030204" pitchFamily="34" charset="0"/>
                <a:ea typeface="Calibri" panose="020F0502020204030204" pitchFamily="34" charset="0"/>
                <a:cs typeface="MyriadPro-Light"/>
              </a:rPr>
              <a:t>It is a good place for astronomical research as there is little pollution interference from light, infra-red, or radio waves. There is also little cloud cover to block observations.</a:t>
            </a:r>
            <a:endParaRPr lang="en-GB" altLang="en-US" sz="1200" dirty="0"/>
          </a:p>
          <a:p>
            <a:pPr marL="0" lvl="0" indent="0" eaLnBrk="0" fontAlgn="base" hangingPunct="0">
              <a:lnSpc>
                <a:spcPct val="100000"/>
              </a:lnSpc>
              <a:spcBef>
                <a:spcPct val="0"/>
              </a:spcBef>
              <a:spcAft>
                <a:spcPct val="0"/>
              </a:spcAft>
              <a:buNone/>
            </a:pPr>
            <a:r>
              <a:rPr lang="en-GB" altLang="en-US" dirty="0">
                <a:latin typeface="Calibri" panose="020F0502020204030204" pitchFamily="34" charset="0"/>
                <a:ea typeface="Calibri" panose="020F0502020204030204" pitchFamily="34" charset="0"/>
                <a:cs typeface="MyriadPro-Light"/>
              </a:rPr>
              <a:t>The climate is relatively stable and predictable so it is a good place for climate research.</a:t>
            </a:r>
            <a:endParaRPr lang="en-GB" altLang="en-US" sz="1200" dirty="0"/>
          </a:p>
          <a:p>
            <a:pPr marL="0" lvl="0" indent="0" eaLnBrk="0" fontAlgn="base" hangingPunct="0">
              <a:lnSpc>
                <a:spcPct val="100000"/>
              </a:lnSpc>
              <a:spcBef>
                <a:spcPct val="0"/>
              </a:spcBef>
              <a:spcAft>
                <a:spcPct val="0"/>
              </a:spcAft>
              <a:buNone/>
            </a:pPr>
            <a:r>
              <a:rPr lang="en-GB" altLang="en-US" dirty="0">
                <a:latin typeface="Calibri" panose="020F0502020204030204" pitchFamily="34" charset="0"/>
                <a:ea typeface="Calibri" panose="020F0502020204030204" pitchFamily="34" charset="0"/>
                <a:cs typeface="MyriadPro-Light"/>
              </a:rPr>
              <a:t>The unique wildlife makes it an important place for ecological research.</a:t>
            </a:r>
            <a:endParaRPr lang="en-GB" altLang="en-US" sz="1200" dirty="0"/>
          </a:p>
          <a:p>
            <a:pPr marL="0" lvl="0" indent="0" eaLnBrk="0" fontAlgn="base" hangingPunct="0">
              <a:lnSpc>
                <a:spcPct val="100000"/>
              </a:lnSpc>
              <a:spcBef>
                <a:spcPct val="0"/>
              </a:spcBef>
              <a:spcAft>
                <a:spcPct val="0"/>
              </a:spcAft>
              <a:buNone/>
            </a:pPr>
            <a:endParaRPr lang="en-GB" altLang="en-US" sz="3600" dirty="0">
              <a:latin typeface="Arial" panose="020B0604020202020204" pitchFamily="34" charset="0"/>
            </a:endParaRPr>
          </a:p>
          <a:p>
            <a:endParaRPr lang="en-GB" dirty="0"/>
          </a:p>
        </p:txBody>
      </p:sp>
      <p:pic>
        <p:nvPicPr>
          <p:cNvPr id="40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096" y="2403674"/>
            <a:ext cx="3368196" cy="18967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40235" y="3435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46561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52" y="694639"/>
            <a:ext cx="10515600" cy="524561"/>
          </a:xfrm>
        </p:spPr>
        <p:txBody>
          <a:bodyPr>
            <a:normAutofit fontScale="90000"/>
          </a:bodyPr>
          <a:lstStyle/>
          <a:p>
            <a:r>
              <a:rPr lang="en-GB" b="1" dirty="0"/>
              <a:t>Threats</a:t>
            </a:r>
            <a:r>
              <a:rPr lang="en-GB" dirty="0"/>
              <a:t/>
            </a:r>
            <a:br>
              <a:rPr lang="en-GB" dirty="0"/>
            </a:br>
            <a:endParaRPr lang="en-GB" dirty="0"/>
          </a:p>
        </p:txBody>
      </p:sp>
      <p:sp>
        <p:nvSpPr>
          <p:cNvPr id="3" name="Content Placeholder 2"/>
          <p:cNvSpPr>
            <a:spLocks noGrp="1"/>
          </p:cNvSpPr>
          <p:nvPr>
            <p:ph idx="1"/>
          </p:nvPr>
        </p:nvSpPr>
        <p:spPr>
          <a:xfrm>
            <a:off x="181232" y="1095632"/>
            <a:ext cx="11172568" cy="5081331"/>
          </a:xfrm>
        </p:spPr>
        <p:txBody>
          <a:bodyPr>
            <a:normAutofit fontScale="92500"/>
          </a:bodyPr>
          <a:lstStyle/>
          <a:p>
            <a:r>
              <a:rPr lang="en-GB" b="1" dirty="0" smtClean="0"/>
              <a:t>Global </a:t>
            </a:r>
            <a:r>
              <a:rPr lang="en-GB" b="1" dirty="0"/>
              <a:t>climate change: </a:t>
            </a:r>
            <a:r>
              <a:rPr lang="en-GB" dirty="0"/>
              <a:t>the rises in temperature and sea level caused by global</a:t>
            </a:r>
          </a:p>
          <a:p>
            <a:r>
              <a:rPr lang="en-GB" dirty="0"/>
              <a:t>climate change are having significant impacts, especially around the coast and on the Antarctic peninsula which extends further north than the rest of the Antarctic land mass. Although the rise in global temperatures caused by climate change is unlikely to melt much of the ice in Antarctica because it is so cold, if any ice did melt it is likely it would impact the remaining ice significantly. Glaciers could move more rapidly towards the ocean caused by lubrication from released water. At the same time, ice shelves in the coastal waters which block the seaward movement of glaciers could break up as the seas heat up, enabling the glaciers to move towards the sea more easily. The sea level rise may also cause an ice shelf to lift off the seabed on which it was grounded. It may then break up into icebergs and float away, removing the barrier to land ice behind it which could then flow towards the sea.</a:t>
            </a:r>
          </a:p>
          <a:p>
            <a:endParaRPr lang="en-GB" dirty="0"/>
          </a:p>
        </p:txBody>
      </p:sp>
    </p:spTree>
    <p:extLst>
      <p:ext uri="{BB962C8B-B14F-4D97-AF65-F5344CB8AC3E}">
        <p14:creationId xmlns:p14="http://schemas.microsoft.com/office/powerpoint/2010/main" val="398110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2" y="-186810"/>
            <a:ext cx="10515600" cy="1325563"/>
          </a:xfrm>
        </p:spPr>
        <p:txBody>
          <a:bodyPr/>
          <a:lstStyle/>
          <a:p>
            <a:r>
              <a:rPr lang="en-GB" dirty="0" smtClean="0"/>
              <a:t>Threats</a:t>
            </a:r>
            <a:endParaRPr lang="en-GB" dirty="0"/>
          </a:p>
        </p:txBody>
      </p:sp>
      <p:sp>
        <p:nvSpPr>
          <p:cNvPr id="3" name="Content Placeholder 2"/>
          <p:cNvSpPr>
            <a:spLocks noGrp="1"/>
          </p:cNvSpPr>
          <p:nvPr>
            <p:ph idx="1"/>
          </p:nvPr>
        </p:nvSpPr>
        <p:spPr>
          <a:xfrm>
            <a:off x="0" y="972065"/>
            <a:ext cx="12019005" cy="5404022"/>
          </a:xfrm>
        </p:spPr>
        <p:txBody>
          <a:bodyPr>
            <a:normAutofit fontScale="92500" lnSpcReduction="20000"/>
          </a:bodyPr>
          <a:lstStyle/>
          <a:p>
            <a:r>
              <a:rPr lang="en-GB" dirty="0"/>
              <a:t>Despite the rising temperature of the air and sea around Antarctica, the area of sea ice that forms each winter shows an upward trend. The exact causes for this are not fully understood but there are several possible explanations:</a:t>
            </a:r>
          </a:p>
          <a:p>
            <a:pPr marL="457200" lvl="1" indent="0">
              <a:buNone/>
            </a:pPr>
            <a:r>
              <a:rPr lang="en-GB" dirty="0"/>
              <a:t>• stronger winds may be spreading the ice further;</a:t>
            </a:r>
          </a:p>
          <a:p>
            <a:pPr marL="457200" lvl="1" indent="0">
              <a:buNone/>
            </a:pPr>
            <a:r>
              <a:rPr lang="en-GB" dirty="0"/>
              <a:t>• warmer air can hold more water vapour which may cause more snow to fall. This increased snow and the slush ice on which it falls may freeze together to form ice;</a:t>
            </a:r>
          </a:p>
          <a:p>
            <a:pPr marL="457200" lvl="1" indent="0">
              <a:buNone/>
            </a:pPr>
            <a:r>
              <a:rPr lang="en-GB" dirty="0"/>
              <a:t>• ice on land that melts and flows into the sea may produce a layer of floating fresh water which freezes more easily than sea water</a:t>
            </a:r>
            <a:r>
              <a:rPr lang="en-GB" dirty="0" smtClean="0"/>
              <a:t>.</a:t>
            </a:r>
            <a:r>
              <a:rPr lang="en-GB" dirty="0"/>
              <a:t> </a:t>
            </a:r>
          </a:p>
          <a:p>
            <a:r>
              <a:rPr lang="en-GB" dirty="0"/>
              <a:t>The long-term trend may be for a reduction in the extent of sea ice. This would</a:t>
            </a:r>
          </a:p>
          <a:p>
            <a:r>
              <a:rPr lang="en-GB" dirty="0"/>
              <a:t>affect the marine food web as the decline in the populations of algae and krill that live under the sea ice would affect the species that rely on them for food.</a:t>
            </a:r>
          </a:p>
          <a:p>
            <a:r>
              <a:rPr lang="en-GB" dirty="0"/>
              <a:t>The ice on land in Antarctica has a mean thickness of 1,800m, so there will be no significant reduction in the area of land ice for a very long time even if melting increases. However, sea ice is only one to two metres thick, so warming could cause a reduction in sea ice area. This would reduce the albedo of the area and allow further warming as more sunlight is absorbed.</a:t>
            </a:r>
            <a:endParaRPr lang="en-GB" dirty="0"/>
          </a:p>
        </p:txBody>
      </p:sp>
    </p:spTree>
    <p:extLst>
      <p:ext uri="{BB962C8B-B14F-4D97-AF65-F5344CB8AC3E}">
        <p14:creationId xmlns:p14="http://schemas.microsoft.com/office/powerpoint/2010/main" val="272356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Threats</a:t>
            </a:r>
            <a:endParaRPr lang="en-GB" dirty="0"/>
          </a:p>
        </p:txBody>
      </p:sp>
      <p:sp>
        <p:nvSpPr>
          <p:cNvPr id="3" name="Content Placeholder 2"/>
          <p:cNvSpPr>
            <a:spLocks noGrp="1"/>
          </p:cNvSpPr>
          <p:nvPr>
            <p:ph idx="1"/>
          </p:nvPr>
        </p:nvSpPr>
        <p:spPr/>
        <p:txBody>
          <a:bodyPr/>
          <a:lstStyle/>
          <a:p>
            <a:r>
              <a:rPr lang="en-GB" b="1" dirty="0"/>
              <a:t>Ozone depletion: </a:t>
            </a:r>
            <a:r>
              <a:rPr lang="en-GB" dirty="0"/>
              <a:t>raised UV levels caused by ozone depletion has had little</a:t>
            </a:r>
          </a:p>
          <a:p>
            <a:r>
              <a:rPr lang="en-GB" dirty="0"/>
              <a:t>impact on the organisms that live on land because there are few of them and the animals that are present often have thick feathers or fur. Planktonic organisms in surface waters are more vulnerable to raised levels of UV, for example, algae, krill, and the larvae of fish and sea urchins.</a:t>
            </a:r>
          </a:p>
          <a:p>
            <a:endParaRPr lang="en-GB" dirty="0"/>
          </a:p>
        </p:txBody>
      </p:sp>
    </p:spTree>
    <p:extLst>
      <p:ext uri="{BB962C8B-B14F-4D97-AF65-F5344CB8AC3E}">
        <p14:creationId xmlns:p14="http://schemas.microsoft.com/office/powerpoint/2010/main" val="137007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Threats</a:t>
            </a:r>
            <a:endParaRPr lang="en-GB" dirty="0"/>
          </a:p>
        </p:txBody>
      </p:sp>
      <p:sp>
        <p:nvSpPr>
          <p:cNvPr id="3" name="Content Placeholder 2"/>
          <p:cNvSpPr>
            <a:spLocks noGrp="1"/>
          </p:cNvSpPr>
          <p:nvPr>
            <p:ph idx="1"/>
          </p:nvPr>
        </p:nvSpPr>
        <p:spPr>
          <a:xfrm>
            <a:off x="189470" y="1532238"/>
            <a:ext cx="11164330" cy="4644725"/>
          </a:xfrm>
        </p:spPr>
        <p:txBody>
          <a:bodyPr>
            <a:normAutofit/>
          </a:bodyPr>
          <a:lstStyle/>
          <a:p>
            <a:r>
              <a:rPr lang="en-GB" b="1" dirty="0"/>
              <a:t>Tourism: </a:t>
            </a:r>
            <a:r>
              <a:rPr lang="en-GB" dirty="0"/>
              <a:t>unregulated tourism could threaten Antarctic wildlife through</a:t>
            </a:r>
          </a:p>
          <a:p>
            <a:r>
              <a:rPr lang="en-GB" dirty="0"/>
              <a:t>disturbance and the introduction of non-indigenous species and pathogens from humans. Pollution caused by fuel, sewage, and wastes could also increase. The number of tourists visiting Antarctica is increasing rapidly although there have been proposals for a cap on numbers. Most people visit by ship as there is no tourist accommodation on Antarctica. Most tourists visit a small number of landing sites which reduces the wider impact but increases the dangers for these sites.</a:t>
            </a:r>
          </a:p>
          <a:p>
            <a:r>
              <a:rPr lang="en-GB" dirty="0"/>
              <a:t>Disposal of wastes, oil spills, and the disturbance of wildlife are all </a:t>
            </a:r>
            <a:r>
              <a:rPr lang="en-GB" dirty="0" smtClean="0"/>
              <a:t>potential problems</a:t>
            </a:r>
            <a:r>
              <a:rPr lang="en-GB" dirty="0"/>
              <a:t>. There are also concerns that pathogens may spread from humans </a:t>
            </a:r>
            <a:r>
              <a:rPr lang="en-GB" dirty="0" smtClean="0"/>
              <a:t>to wildlife</a:t>
            </a:r>
            <a:r>
              <a:rPr lang="en-GB" dirty="0"/>
              <a:t>. </a:t>
            </a:r>
            <a:endParaRPr lang="en-GB" dirty="0"/>
          </a:p>
        </p:txBody>
      </p:sp>
    </p:spTree>
    <p:extLst>
      <p:ext uri="{BB962C8B-B14F-4D97-AF65-F5344CB8AC3E}">
        <p14:creationId xmlns:p14="http://schemas.microsoft.com/office/powerpoint/2010/main" val="2296375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1634</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CalvertMTStd-Bold</vt:lpstr>
      <vt:lpstr>MyriadPro-Bold</vt:lpstr>
      <vt:lpstr>MyriadPro-Light</vt:lpstr>
      <vt:lpstr>MyriadPro-Semibold</vt:lpstr>
      <vt:lpstr>Office Theme</vt:lpstr>
      <vt:lpstr>Antarctica </vt:lpstr>
      <vt:lpstr>Antarctica’s wildlife </vt:lpstr>
      <vt:lpstr>PowerPoint Presentation</vt:lpstr>
      <vt:lpstr>Importance of Antarctica </vt:lpstr>
      <vt:lpstr>PowerPoint Presentation</vt:lpstr>
      <vt:lpstr>Threats </vt:lpstr>
      <vt:lpstr>Threats</vt:lpstr>
      <vt:lpstr>Threats</vt:lpstr>
      <vt:lpstr>Threats</vt:lpstr>
      <vt:lpstr>Threats</vt:lpstr>
      <vt:lpstr>Threats</vt:lpstr>
      <vt:lpstr>Threats</vt:lpstr>
      <vt:lpstr>Conservation efforts </vt:lpstr>
      <vt:lpstr>Conservation efforts </vt:lpstr>
      <vt:lpstr>Conservation efforts </vt:lpstr>
      <vt:lpstr>Conservation efforts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Antarctica </dc:title>
  <dc:creator>Deborah Haggar</dc:creator>
  <cp:lastModifiedBy>Deborah Haggar</cp:lastModifiedBy>
  <cp:revision>1</cp:revision>
  <dcterms:created xsi:type="dcterms:W3CDTF">2017-11-16T16:01:21Z</dcterms:created>
  <dcterms:modified xsi:type="dcterms:W3CDTF">2017-11-16T16:01:26Z</dcterms:modified>
</cp:coreProperties>
</file>