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6"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EB2E005-1262-4028-B4D0-FDA58ABC6FC5}"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7FC964-9CFF-4CE9-B90B-70E60AD0EFA8}" type="slidenum">
              <a:rPr lang="en-GB" smtClean="0"/>
              <a:t>‹#›</a:t>
            </a:fld>
            <a:endParaRPr lang="en-GB"/>
          </a:p>
        </p:txBody>
      </p:sp>
    </p:spTree>
    <p:extLst>
      <p:ext uri="{BB962C8B-B14F-4D97-AF65-F5344CB8AC3E}">
        <p14:creationId xmlns:p14="http://schemas.microsoft.com/office/powerpoint/2010/main" val="659320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B2E005-1262-4028-B4D0-FDA58ABC6FC5}"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7FC964-9CFF-4CE9-B90B-70E60AD0EFA8}" type="slidenum">
              <a:rPr lang="en-GB" smtClean="0"/>
              <a:t>‹#›</a:t>
            </a:fld>
            <a:endParaRPr lang="en-GB"/>
          </a:p>
        </p:txBody>
      </p:sp>
    </p:spTree>
    <p:extLst>
      <p:ext uri="{BB962C8B-B14F-4D97-AF65-F5344CB8AC3E}">
        <p14:creationId xmlns:p14="http://schemas.microsoft.com/office/powerpoint/2010/main" val="1526876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B2E005-1262-4028-B4D0-FDA58ABC6FC5}"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7FC964-9CFF-4CE9-B90B-70E60AD0EFA8}" type="slidenum">
              <a:rPr lang="en-GB" smtClean="0"/>
              <a:t>‹#›</a:t>
            </a:fld>
            <a:endParaRPr lang="en-GB"/>
          </a:p>
        </p:txBody>
      </p:sp>
    </p:spTree>
    <p:extLst>
      <p:ext uri="{BB962C8B-B14F-4D97-AF65-F5344CB8AC3E}">
        <p14:creationId xmlns:p14="http://schemas.microsoft.com/office/powerpoint/2010/main" val="1993171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B2E005-1262-4028-B4D0-FDA58ABC6FC5}"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7FC964-9CFF-4CE9-B90B-70E60AD0EFA8}" type="slidenum">
              <a:rPr lang="en-GB" smtClean="0"/>
              <a:t>‹#›</a:t>
            </a:fld>
            <a:endParaRPr lang="en-GB"/>
          </a:p>
        </p:txBody>
      </p:sp>
    </p:spTree>
    <p:extLst>
      <p:ext uri="{BB962C8B-B14F-4D97-AF65-F5344CB8AC3E}">
        <p14:creationId xmlns:p14="http://schemas.microsoft.com/office/powerpoint/2010/main" val="1472357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B2E005-1262-4028-B4D0-FDA58ABC6FC5}" type="datetimeFigureOut">
              <a:rPr lang="en-GB" smtClean="0"/>
              <a:t>13/11/2017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7FC964-9CFF-4CE9-B90B-70E60AD0EFA8}" type="slidenum">
              <a:rPr lang="en-GB" smtClean="0"/>
              <a:t>‹#›</a:t>
            </a:fld>
            <a:endParaRPr lang="en-GB"/>
          </a:p>
        </p:txBody>
      </p:sp>
    </p:spTree>
    <p:extLst>
      <p:ext uri="{BB962C8B-B14F-4D97-AF65-F5344CB8AC3E}">
        <p14:creationId xmlns:p14="http://schemas.microsoft.com/office/powerpoint/2010/main" val="261711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EB2E005-1262-4028-B4D0-FDA58ABC6FC5}"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7FC964-9CFF-4CE9-B90B-70E60AD0EFA8}" type="slidenum">
              <a:rPr lang="en-GB" smtClean="0"/>
              <a:t>‹#›</a:t>
            </a:fld>
            <a:endParaRPr lang="en-GB"/>
          </a:p>
        </p:txBody>
      </p:sp>
    </p:spTree>
    <p:extLst>
      <p:ext uri="{BB962C8B-B14F-4D97-AF65-F5344CB8AC3E}">
        <p14:creationId xmlns:p14="http://schemas.microsoft.com/office/powerpoint/2010/main" val="3631133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EB2E005-1262-4028-B4D0-FDA58ABC6FC5}" type="datetimeFigureOut">
              <a:rPr lang="en-GB" smtClean="0"/>
              <a:t>13/11/2017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7FC964-9CFF-4CE9-B90B-70E60AD0EFA8}" type="slidenum">
              <a:rPr lang="en-GB" smtClean="0"/>
              <a:t>‹#›</a:t>
            </a:fld>
            <a:endParaRPr lang="en-GB"/>
          </a:p>
        </p:txBody>
      </p:sp>
    </p:spTree>
    <p:extLst>
      <p:ext uri="{BB962C8B-B14F-4D97-AF65-F5344CB8AC3E}">
        <p14:creationId xmlns:p14="http://schemas.microsoft.com/office/powerpoint/2010/main" val="743438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EB2E005-1262-4028-B4D0-FDA58ABC6FC5}" type="datetimeFigureOut">
              <a:rPr lang="en-GB" smtClean="0"/>
              <a:t>13/11/2017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7FC964-9CFF-4CE9-B90B-70E60AD0EFA8}" type="slidenum">
              <a:rPr lang="en-GB" smtClean="0"/>
              <a:t>‹#›</a:t>
            </a:fld>
            <a:endParaRPr lang="en-GB"/>
          </a:p>
        </p:txBody>
      </p:sp>
    </p:spTree>
    <p:extLst>
      <p:ext uri="{BB962C8B-B14F-4D97-AF65-F5344CB8AC3E}">
        <p14:creationId xmlns:p14="http://schemas.microsoft.com/office/powerpoint/2010/main" val="3444401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B2E005-1262-4028-B4D0-FDA58ABC6FC5}" type="datetimeFigureOut">
              <a:rPr lang="en-GB" smtClean="0"/>
              <a:t>13/11/2017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7FC964-9CFF-4CE9-B90B-70E60AD0EFA8}" type="slidenum">
              <a:rPr lang="en-GB" smtClean="0"/>
              <a:t>‹#›</a:t>
            </a:fld>
            <a:endParaRPr lang="en-GB"/>
          </a:p>
        </p:txBody>
      </p:sp>
    </p:spTree>
    <p:extLst>
      <p:ext uri="{BB962C8B-B14F-4D97-AF65-F5344CB8AC3E}">
        <p14:creationId xmlns:p14="http://schemas.microsoft.com/office/powerpoint/2010/main" val="1824460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B2E005-1262-4028-B4D0-FDA58ABC6FC5}"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7FC964-9CFF-4CE9-B90B-70E60AD0EFA8}" type="slidenum">
              <a:rPr lang="en-GB" smtClean="0"/>
              <a:t>‹#›</a:t>
            </a:fld>
            <a:endParaRPr lang="en-GB"/>
          </a:p>
        </p:txBody>
      </p:sp>
    </p:spTree>
    <p:extLst>
      <p:ext uri="{BB962C8B-B14F-4D97-AF65-F5344CB8AC3E}">
        <p14:creationId xmlns:p14="http://schemas.microsoft.com/office/powerpoint/2010/main" val="2135246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B2E005-1262-4028-B4D0-FDA58ABC6FC5}" type="datetimeFigureOut">
              <a:rPr lang="en-GB" smtClean="0"/>
              <a:t>13/11/2017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7FC964-9CFF-4CE9-B90B-70E60AD0EFA8}" type="slidenum">
              <a:rPr lang="en-GB" smtClean="0"/>
              <a:t>‹#›</a:t>
            </a:fld>
            <a:endParaRPr lang="en-GB"/>
          </a:p>
        </p:txBody>
      </p:sp>
    </p:spTree>
    <p:extLst>
      <p:ext uri="{BB962C8B-B14F-4D97-AF65-F5344CB8AC3E}">
        <p14:creationId xmlns:p14="http://schemas.microsoft.com/office/powerpoint/2010/main" val="2164920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B2E005-1262-4028-B4D0-FDA58ABC6FC5}" type="datetimeFigureOut">
              <a:rPr lang="en-GB" smtClean="0"/>
              <a:t>13/11/2017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7FC964-9CFF-4CE9-B90B-70E60AD0EFA8}" type="slidenum">
              <a:rPr lang="en-GB" smtClean="0"/>
              <a:t>‹#›</a:t>
            </a:fld>
            <a:endParaRPr lang="en-GB"/>
          </a:p>
        </p:txBody>
      </p:sp>
    </p:spTree>
    <p:extLst>
      <p:ext uri="{BB962C8B-B14F-4D97-AF65-F5344CB8AC3E}">
        <p14:creationId xmlns:p14="http://schemas.microsoft.com/office/powerpoint/2010/main" val="4140125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9P7jXveokDY" TargetMode="External"/><Relationship Id="rId2" Type="http://schemas.openxmlformats.org/officeDocument/2006/relationships/hyperlink" Target="https://www.youtube.com/watch?v=bk7W0mjH_Hg" TargetMode="External"/><Relationship Id="rId1" Type="http://schemas.openxmlformats.org/officeDocument/2006/relationships/slideLayout" Target="../slideLayouts/slideLayout2.xml"/><Relationship Id="rId4" Type="http://schemas.openxmlformats.org/officeDocument/2006/relationships/hyperlink" Target="https://www.youtube.com/watch?v=Z5wRA6AipH4"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Oceanic islands</a:t>
            </a:r>
            <a:r>
              <a:rPr lang="en-GB" dirty="0"/>
              <a:t/>
            </a:r>
            <a:br>
              <a:rPr lang="en-GB" dirty="0"/>
            </a:br>
            <a:endParaRPr lang="en-GB" dirty="0"/>
          </a:p>
        </p:txBody>
      </p:sp>
      <p:sp>
        <p:nvSpPr>
          <p:cNvPr id="3" name="Content Placeholder 2"/>
          <p:cNvSpPr>
            <a:spLocks noGrp="1"/>
          </p:cNvSpPr>
          <p:nvPr>
            <p:ph idx="1"/>
          </p:nvPr>
        </p:nvSpPr>
        <p:spPr/>
        <p:txBody>
          <a:bodyPr/>
          <a:lstStyle/>
          <a:p>
            <a:r>
              <a:rPr lang="en-GB" dirty="0" smtClean="0"/>
              <a:t>These </a:t>
            </a:r>
            <a:r>
              <a:rPr lang="en-GB" dirty="0"/>
              <a:t>are islands that are sufficiently isolated from major land masses so it is difficult for species to colonise. This often produces unusual communities of species.</a:t>
            </a:r>
          </a:p>
          <a:p>
            <a:r>
              <a:rPr lang="en-GB" u="sng" dirty="0">
                <a:hlinkClick r:id="rId2"/>
              </a:rPr>
              <a:t>https://www.youtube.com/watch?v=bk7W0mjH_Hg</a:t>
            </a:r>
            <a:endParaRPr lang="en-GB" dirty="0"/>
          </a:p>
          <a:p>
            <a:r>
              <a:rPr lang="en-GB" u="sng" dirty="0">
                <a:hlinkClick r:id="rId3"/>
              </a:rPr>
              <a:t>https://www.youtube.com/watch?v=9P7jXveokDY</a:t>
            </a:r>
            <a:endParaRPr lang="en-GB" dirty="0"/>
          </a:p>
          <a:p>
            <a:r>
              <a:rPr lang="en-GB" u="sng" dirty="0">
                <a:hlinkClick r:id="rId4"/>
              </a:rPr>
              <a:t>https://www.youtube.com/watch?v=Z5wRA6AipH4</a:t>
            </a:r>
            <a:endParaRPr lang="en-GB" dirty="0"/>
          </a:p>
        </p:txBody>
      </p:sp>
    </p:spTree>
    <p:extLst>
      <p:ext uri="{BB962C8B-B14F-4D97-AF65-F5344CB8AC3E}">
        <p14:creationId xmlns:p14="http://schemas.microsoft.com/office/powerpoint/2010/main" val="1688292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844814363"/>
              </p:ext>
            </p:extLst>
          </p:nvPr>
        </p:nvGraphicFramePr>
        <p:xfrm>
          <a:off x="292100" y="98425"/>
          <a:ext cx="10515600" cy="649224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en-GB" sz="3200" dirty="0" smtClean="0">
                          <a:latin typeface="+mn-lt"/>
                        </a:rPr>
                        <a:t>Islands</a:t>
                      </a:r>
                      <a:endParaRPr lang="en-GB" sz="3200" dirty="0">
                        <a:latin typeface="+mn-lt"/>
                      </a:endParaRPr>
                    </a:p>
                  </a:txBody>
                  <a:tcPr/>
                </a:tc>
                <a:tc>
                  <a:txBody>
                    <a:bodyPr/>
                    <a:lstStyle/>
                    <a:p>
                      <a:r>
                        <a:rPr lang="en-GB" sz="3200" dirty="0" smtClean="0">
                          <a:latin typeface="+mn-lt"/>
                        </a:rPr>
                        <a:t>Introduced</a:t>
                      </a:r>
                      <a:r>
                        <a:rPr lang="en-GB" sz="3200" baseline="0" dirty="0" smtClean="0">
                          <a:latin typeface="+mn-lt"/>
                        </a:rPr>
                        <a:t> species controlled</a:t>
                      </a:r>
                      <a:endParaRPr lang="en-GB" sz="3200" dirty="0">
                        <a:latin typeface="+mn-lt"/>
                      </a:endParaRPr>
                    </a:p>
                  </a:txBody>
                  <a:tcPr/>
                </a:tc>
              </a:tr>
              <a:tr h="370840">
                <a:tc>
                  <a:txBody>
                    <a:bodyPr/>
                    <a:lstStyle/>
                    <a:p>
                      <a:r>
                        <a:rPr lang="en-GB" sz="3200" dirty="0" smtClean="0">
                          <a:latin typeface="+mn-lt"/>
                        </a:rPr>
                        <a:t>Ramsay Island (Wales, UK) </a:t>
                      </a:r>
                      <a:endParaRPr lang="en-GB" sz="3200" dirty="0">
                        <a:latin typeface="+mn-lt"/>
                      </a:endParaRPr>
                    </a:p>
                  </a:txBody>
                  <a:tcPr/>
                </a:tc>
                <a:tc>
                  <a:txBody>
                    <a:bodyPr/>
                    <a:lstStyle/>
                    <a:p>
                      <a:r>
                        <a:rPr lang="en-GB" sz="3200" dirty="0" smtClean="0">
                          <a:latin typeface="+mn-lt"/>
                        </a:rPr>
                        <a:t>Rats</a:t>
                      </a:r>
                      <a:endParaRPr lang="en-GB" sz="3200" dirty="0">
                        <a:latin typeface="+mn-lt"/>
                      </a:endParaRPr>
                    </a:p>
                  </a:txBody>
                  <a:tcPr/>
                </a:tc>
              </a:tr>
              <a:tr h="370840">
                <a:tc>
                  <a:txBody>
                    <a:bodyPr/>
                    <a:lstStyle/>
                    <a:p>
                      <a:r>
                        <a:rPr lang="en-GB" sz="3200" dirty="0" smtClean="0">
                          <a:latin typeface="+mn-lt"/>
                        </a:rPr>
                        <a:t>Lewis and Harris (Scotland, UK) </a:t>
                      </a:r>
                      <a:endParaRPr lang="en-GB" sz="3200" dirty="0">
                        <a:latin typeface="+mn-lt"/>
                      </a:endParaRPr>
                    </a:p>
                  </a:txBody>
                  <a:tcPr/>
                </a:tc>
                <a:tc>
                  <a:txBody>
                    <a:bodyPr/>
                    <a:lstStyle/>
                    <a:p>
                      <a:r>
                        <a:rPr lang="en-GB" sz="3200" dirty="0" smtClean="0">
                          <a:latin typeface="+mn-lt"/>
                        </a:rPr>
                        <a:t>Weasel</a:t>
                      </a:r>
                      <a:endParaRPr lang="en-GB" sz="3200" dirty="0">
                        <a:latin typeface="+mn-lt"/>
                      </a:endParaRPr>
                    </a:p>
                  </a:txBody>
                  <a:tcPr/>
                </a:tc>
              </a:tr>
              <a:tr h="370840">
                <a:tc>
                  <a:txBody>
                    <a:bodyPr/>
                    <a:lstStyle/>
                    <a:p>
                      <a:r>
                        <a:rPr lang="en-GB" sz="3200" dirty="0" smtClean="0">
                          <a:latin typeface="+mn-lt"/>
                        </a:rPr>
                        <a:t>South Georgia (British Overseas Territory, South</a:t>
                      </a:r>
                    </a:p>
                    <a:p>
                      <a:r>
                        <a:rPr lang="en-GB" sz="3200" dirty="0" smtClean="0">
                          <a:latin typeface="+mn-lt"/>
                        </a:rPr>
                        <a:t>Atlantic)</a:t>
                      </a:r>
                    </a:p>
                    <a:p>
                      <a:endParaRPr lang="en-GB" sz="3200" dirty="0">
                        <a:latin typeface="+mn-lt"/>
                      </a:endParaRPr>
                    </a:p>
                  </a:txBody>
                  <a:tcPr/>
                </a:tc>
                <a:tc>
                  <a:txBody>
                    <a:bodyPr/>
                    <a:lstStyle/>
                    <a:p>
                      <a:r>
                        <a:rPr lang="en-GB" sz="3200" dirty="0" smtClean="0">
                          <a:latin typeface="+mn-lt"/>
                        </a:rPr>
                        <a:t>Rats</a:t>
                      </a:r>
                      <a:endParaRPr lang="en-GB" sz="3200" dirty="0">
                        <a:latin typeface="+mn-lt"/>
                      </a:endParaRPr>
                    </a:p>
                  </a:txBody>
                  <a:tcPr/>
                </a:tc>
              </a:tr>
              <a:tr h="370840">
                <a:tc>
                  <a:txBody>
                    <a:bodyPr/>
                    <a:lstStyle/>
                    <a:p>
                      <a:r>
                        <a:rPr lang="en-GB" sz="3200" dirty="0" err="1" smtClean="0">
                          <a:latin typeface="+mn-lt"/>
                        </a:rPr>
                        <a:t>Flatey</a:t>
                      </a:r>
                      <a:r>
                        <a:rPr lang="en-GB" sz="3200" dirty="0" smtClean="0">
                          <a:latin typeface="+mn-lt"/>
                        </a:rPr>
                        <a:t> (Iceland) </a:t>
                      </a:r>
                      <a:endParaRPr lang="en-GB" sz="3200" dirty="0">
                        <a:latin typeface="+mn-lt"/>
                      </a:endParaRPr>
                    </a:p>
                  </a:txBody>
                  <a:tcPr/>
                </a:tc>
                <a:tc>
                  <a:txBody>
                    <a:bodyPr/>
                    <a:lstStyle/>
                    <a:p>
                      <a:r>
                        <a:rPr lang="en-GB" sz="3200" dirty="0" smtClean="0">
                          <a:latin typeface="+mn-lt"/>
                        </a:rPr>
                        <a:t>Rats, House mice</a:t>
                      </a:r>
                      <a:endParaRPr lang="en-GB" sz="3200" dirty="0">
                        <a:latin typeface="+mn-lt"/>
                      </a:endParaRPr>
                    </a:p>
                  </a:txBody>
                  <a:tcPr/>
                </a:tc>
              </a:tr>
              <a:tr h="370840">
                <a:tc>
                  <a:txBody>
                    <a:bodyPr/>
                    <a:lstStyle/>
                    <a:p>
                      <a:r>
                        <a:rPr lang="en-GB" sz="3200" dirty="0" smtClean="0">
                          <a:latin typeface="+mn-lt"/>
                        </a:rPr>
                        <a:t>Diego Garcia (British Indian Ocean Territory) </a:t>
                      </a:r>
                      <a:endParaRPr lang="en-GB" sz="3200" dirty="0">
                        <a:latin typeface="+mn-lt"/>
                      </a:endParaRPr>
                    </a:p>
                  </a:txBody>
                  <a:tcPr/>
                </a:tc>
                <a:tc>
                  <a:txBody>
                    <a:bodyPr/>
                    <a:lstStyle/>
                    <a:p>
                      <a:r>
                        <a:rPr lang="en-GB" sz="3200" dirty="0" smtClean="0">
                          <a:latin typeface="+mn-lt"/>
                        </a:rPr>
                        <a:t>Cats</a:t>
                      </a:r>
                      <a:endParaRPr lang="en-GB" sz="3200" dirty="0">
                        <a:latin typeface="+mn-lt"/>
                      </a:endParaRPr>
                    </a:p>
                  </a:txBody>
                  <a:tcPr/>
                </a:tc>
              </a:tr>
              <a:tr h="370840">
                <a:tc>
                  <a:txBody>
                    <a:bodyPr/>
                    <a:lstStyle/>
                    <a:p>
                      <a:r>
                        <a:rPr lang="en-GB" sz="3200" dirty="0" smtClean="0">
                          <a:latin typeface="+mn-lt"/>
                        </a:rPr>
                        <a:t>Hawaii - several islands (USA) </a:t>
                      </a:r>
                      <a:endParaRPr lang="en-GB" sz="3200" dirty="0">
                        <a:latin typeface="+mn-lt"/>
                      </a:endParaRPr>
                    </a:p>
                  </a:txBody>
                  <a:tcPr/>
                </a:tc>
                <a:tc>
                  <a:txBody>
                    <a:bodyPr/>
                    <a:lstStyle/>
                    <a:p>
                      <a:r>
                        <a:rPr lang="en-GB" sz="3200" dirty="0" smtClean="0">
                          <a:latin typeface="+mn-lt"/>
                        </a:rPr>
                        <a:t>Rats</a:t>
                      </a:r>
                      <a:endParaRPr lang="en-GB" sz="3200" dirty="0">
                        <a:latin typeface="+mn-lt"/>
                      </a:endParaRPr>
                    </a:p>
                  </a:txBody>
                  <a:tcPr/>
                </a:tc>
              </a:tr>
            </a:tbl>
          </a:graphicData>
        </a:graphic>
      </p:graphicFrame>
    </p:spTree>
    <p:extLst>
      <p:ext uri="{BB962C8B-B14F-4D97-AF65-F5344CB8AC3E}">
        <p14:creationId xmlns:p14="http://schemas.microsoft.com/office/powerpoint/2010/main" val="39946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17717"/>
          </a:xfrm>
        </p:spPr>
        <p:txBody>
          <a:bodyPr>
            <a:normAutofit fontScale="90000"/>
          </a:bodyPr>
          <a:lstStyle/>
          <a:p>
            <a:r>
              <a:rPr lang="en-GB" b="1" dirty="0"/>
              <a:t>Ecological features</a:t>
            </a:r>
            <a:r>
              <a:rPr lang="en-GB" dirty="0"/>
              <a:t/>
            </a:r>
            <a:br>
              <a:rPr lang="en-GB" dirty="0"/>
            </a:br>
            <a:endParaRPr lang="en-GB" dirty="0"/>
          </a:p>
        </p:txBody>
      </p:sp>
      <p:sp>
        <p:nvSpPr>
          <p:cNvPr id="3" name="Content Placeholder 2"/>
          <p:cNvSpPr>
            <a:spLocks noGrp="1"/>
          </p:cNvSpPr>
          <p:nvPr>
            <p:ph idx="1"/>
          </p:nvPr>
        </p:nvSpPr>
        <p:spPr>
          <a:xfrm>
            <a:off x="32084" y="863099"/>
            <a:ext cx="10515600" cy="4351338"/>
          </a:xfrm>
        </p:spPr>
        <p:txBody>
          <a:bodyPr/>
          <a:lstStyle/>
          <a:p>
            <a:r>
              <a:rPr lang="en-GB" b="1" dirty="0" smtClean="0"/>
              <a:t>Isolation </a:t>
            </a:r>
            <a:r>
              <a:rPr lang="en-GB" b="1" dirty="0"/>
              <a:t>and biodiversity</a:t>
            </a:r>
            <a:r>
              <a:rPr lang="en-GB" dirty="0"/>
              <a:t>: most oceanic islands were formed by volcanic eruptions or the build-up of sand from nearby coral reefs. Their isolated positions make it difficult for most continental species to colonise. Marine species and seabirds can colonise relatively easily as can plants with floating seeds. Some species may have colonised by chance such as tortoises carried on drifting logs, or terrestrial birds carried by strong winds.</a:t>
            </a:r>
          </a:p>
          <a:p>
            <a:endParaRPr lang="en-GB" dirty="0"/>
          </a:p>
        </p:txBody>
      </p:sp>
      <p:pic>
        <p:nvPicPr>
          <p:cNvPr id="4" name="Picture 3"/>
          <p:cNvPicPr>
            <a:picLocks noChangeAspect="1"/>
          </p:cNvPicPr>
          <p:nvPr/>
        </p:nvPicPr>
        <p:blipFill>
          <a:blip r:embed="rId2"/>
          <a:stretch>
            <a:fillRect/>
          </a:stretch>
        </p:blipFill>
        <p:spPr>
          <a:xfrm>
            <a:off x="7519736" y="3594639"/>
            <a:ext cx="4672263" cy="3100683"/>
          </a:xfrm>
          <a:prstGeom prst="rect">
            <a:avLst/>
          </a:prstGeom>
        </p:spPr>
      </p:pic>
    </p:spTree>
    <p:extLst>
      <p:ext uri="{BB962C8B-B14F-4D97-AF65-F5344CB8AC3E}">
        <p14:creationId xmlns:p14="http://schemas.microsoft.com/office/powerpoint/2010/main" val="549206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431" y="574341"/>
            <a:ext cx="11650579" cy="5898648"/>
          </a:xfrm>
        </p:spPr>
        <p:txBody>
          <a:bodyPr>
            <a:normAutofit/>
          </a:bodyPr>
          <a:lstStyle/>
          <a:p>
            <a:r>
              <a:rPr lang="en-GB" dirty="0"/>
              <a:t>The species that succeed in colonising will gradually evolve to occupy the available ecological niches. Evolution has produced unique species on different islands because the conditions that affected selection pressure, and the characteristics that provide survival advantage, are different on different islands.</a:t>
            </a:r>
          </a:p>
          <a:p>
            <a:endParaRPr lang="en-GB" dirty="0"/>
          </a:p>
          <a:p>
            <a:r>
              <a:rPr lang="en-GB" dirty="0"/>
              <a:t>The </a:t>
            </a:r>
            <a:r>
              <a:rPr lang="en-GB" b="1" dirty="0"/>
              <a:t>biodiversity of isolated islands may be low</a:t>
            </a:r>
            <a:r>
              <a:rPr lang="en-GB" dirty="0"/>
              <a:t> because they are difficult to colonise, so some taxa may be absent or have few original colonists, such as mammals, land birds, reptiles, </a:t>
            </a:r>
            <a:r>
              <a:rPr lang="en-GB" dirty="0" err="1"/>
              <a:t>amphibia</a:t>
            </a:r>
            <a:r>
              <a:rPr lang="en-GB" dirty="0"/>
              <a:t>, and land plants. The local evolutionary processes may produce </a:t>
            </a:r>
            <a:r>
              <a:rPr lang="en-GB" b="1" dirty="0"/>
              <a:t>many endemic species</a:t>
            </a:r>
            <a:r>
              <a:rPr lang="en-GB" dirty="0"/>
              <a:t> with small ranges and small populations that make them vulnerable to extinction.</a:t>
            </a:r>
          </a:p>
          <a:p>
            <a:endParaRPr lang="en-GB" dirty="0"/>
          </a:p>
        </p:txBody>
      </p:sp>
    </p:spTree>
    <p:extLst>
      <p:ext uri="{BB962C8B-B14F-4D97-AF65-F5344CB8AC3E}">
        <p14:creationId xmlns:p14="http://schemas.microsoft.com/office/powerpoint/2010/main" val="2025166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Lack of mammal predators</a:t>
            </a:r>
            <a:r>
              <a:rPr lang="en-GB" dirty="0"/>
              <a:t>:</a:t>
            </a:r>
          </a:p>
        </p:txBody>
      </p:sp>
      <p:sp>
        <p:nvSpPr>
          <p:cNvPr id="3" name="Content Placeholder 2"/>
          <p:cNvSpPr>
            <a:spLocks noGrp="1"/>
          </p:cNvSpPr>
          <p:nvPr>
            <p:ph idx="1"/>
          </p:nvPr>
        </p:nvSpPr>
        <p:spPr/>
        <p:txBody>
          <a:bodyPr/>
          <a:lstStyle/>
          <a:p>
            <a:r>
              <a:rPr lang="en-GB" dirty="0" smtClean="0"/>
              <a:t>It </a:t>
            </a:r>
            <a:r>
              <a:rPr lang="en-GB" dirty="0"/>
              <a:t>is difficult for mammals to colonise isolated islands. Seals and bats may do so but not terrestrial mammals. Some larger islands still have mammal species from when they were attached to larger continents but they have evolved into unique species, for example, the marsupials of Australia or the lemurs of Madagascar</a:t>
            </a:r>
          </a:p>
        </p:txBody>
      </p:sp>
      <p:pic>
        <p:nvPicPr>
          <p:cNvPr id="9" name="Picture 8"/>
          <p:cNvPicPr/>
          <p:nvPr/>
        </p:nvPicPr>
        <p:blipFill>
          <a:blip r:embed="rId2">
            <a:extLst>
              <a:ext uri="{28A0092B-C50C-407E-A947-70E740481C1C}">
                <a14:useLocalDpi xmlns:a14="http://schemas.microsoft.com/office/drawing/2010/main" val="0"/>
              </a:ext>
            </a:extLst>
          </a:blip>
          <a:stretch>
            <a:fillRect/>
          </a:stretch>
        </p:blipFill>
        <p:spPr>
          <a:xfrm>
            <a:off x="352425" y="3982454"/>
            <a:ext cx="3437522" cy="2579020"/>
          </a:xfrm>
          <a:prstGeom prst="rect">
            <a:avLst/>
          </a:prstGeom>
        </p:spPr>
      </p:pic>
      <p:pic>
        <p:nvPicPr>
          <p:cNvPr id="10" name="Picture 9"/>
          <p:cNvPicPr/>
          <p:nvPr/>
        </p:nvPicPr>
        <p:blipFill>
          <a:blip r:embed="rId3">
            <a:extLst>
              <a:ext uri="{28A0092B-C50C-407E-A947-70E740481C1C}">
                <a14:useLocalDpi xmlns:a14="http://schemas.microsoft.com/office/drawing/2010/main" val="0"/>
              </a:ext>
            </a:extLst>
          </a:blip>
          <a:stretch>
            <a:fillRect/>
          </a:stretch>
        </p:blipFill>
        <p:spPr>
          <a:xfrm>
            <a:off x="5560578" y="4117391"/>
            <a:ext cx="3547327" cy="2194509"/>
          </a:xfrm>
          <a:prstGeom prst="rect">
            <a:avLst/>
          </a:prstGeom>
        </p:spPr>
      </p:pic>
    </p:spTree>
    <p:extLst>
      <p:ext uri="{BB962C8B-B14F-4D97-AF65-F5344CB8AC3E}">
        <p14:creationId xmlns:p14="http://schemas.microsoft.com/office/powerpoint/2010/main" val="1684623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Importance of oceanic islands</a:t>
            </a:r>
            <a:endParaRPr lang="en-GB" dirty="0"/>
          </a:p>
        </p:txBody>
      </p:sp>
      <p:sp>
        <p:nvSpPr>
          <p:cNvPr id="3" name="Content Placeholder 2"/>
          <p:cNvSpPr>
            <a:spLocks noGrp="1"/>
          </p:cNvSpPr>
          <p:nvPr>
            <p:ph idx="1"/>
          </p:nvPr>
        </p:nvSpPr>
        <p:spPr/>
        <p:txBody>
          <a:bodyPr/>
          <a:lstStyle/>
          <a:p>
            <a:r>
              <a:rPr lang="en-GB" dirty="0" smtClean="0"/>
              <a:t>The </a:t>
            </a:r>
            <a:r>
              <a:rPr lang="en-GB" dirty="0"/>
              <a:t>high proportion of endemic species increases the possibility of the discovery of unique medicines or features that could be used in </a:t>
            </a:r>
            <a:r>
              <a:rPr lang="en-GB" dirty="0" err="1"/>
              <a:t>biomimetics</a:t>
            </a:r>
            <a:endParaRPr lang="en-GB" dirty="0"/>
          </a:p>
        </p:txBody>
      </p:sp>
    </p:spTree>
    <p:extLst>
      <p:ext uri="{BB962C8B-B14F-4D97-AF65-F5344CB8AC3E}">
        <p14:creationId xmlns:p14="http://schemas.microsoft.com/office/powerpoint/2010/main" val="1707329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Threats</a:t>
            </a:r>
            <a:endParaRPr lang="en-GB" dirty="0"/>
          </a:p>
        </p:txBody>
      </p:sp>
      <p:sp>
        <p:nvSpPr>
          <p:cNvPr id="3" name="Content Placeholder 2"/>
          <p:cNvSpPr>
            <a:spLocks noGrp="1"/>
          </p:cNvSpPr>
          <p:nvPr>
            <p:ph idx="1"/>
          </p:nvPr>
        </p:nvSpPr>
        <p:spPr/>
        <p:txBody>
          <a:bodyPr/>
          <a:lstStyle/>
          <a:p>
            <a:r>
              <a:rPr lang="en-GB" b="1" dirty="0"/>
              <a:t>Exploitation of species</a:t>
            </a:r>
            <a:r>
              <a:rPr lang="en-GB" dirty="0"/>
              <a:t>: some island species were heavily exploited in the past</a:t>
            </a:r>
            <a:r>
              <a:rPr lang="en-GB" dirty="0" smtClean="0"/>
              <a:t>, usually </a:t>
            </a:r>
            <a:r>
              <a:rPr lang="en-GB" dirty="0"/>
              <a:t>for food, for example, the Dodo, giant tortoises, and marine turtles</a:t>
            </a:r>
            <a:r>
              <a:rPr lang="en-GB" dirty="0" smtClean="0"/>
              <a:t>.</a:t>
            </a:r>
          </a:p>
          <a:p>
            <a:endParaRPr lang="en-GB" dirty="0"/>
          </a:p>
        </p:txBody>
      </p:sp>
    </p:spTree>
    <p:extLst>
      <p:ext uri="{BB962C8B-B14F-4D97-AF65-F5344CB8AC3E}">
        <p14:creationId xmlns:p14="http://schemas.microsoft.com/office/powerpoint/2010/main" val="544272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Introduced species:</a:t>
            </a:r>
          </a:p>
        </p:txBody>
      </p:sp>
      <p:sp>
        <p:nvSpPr>
          <p:cNvPr id="3" name="Content Placeholder 2"/>
          <p:cNvSpPr>
            <a:spLocks noGrp="1"/>
          </p:cNvSpPr>
          <p:nvPr>
            <p:ph idx="1"/>
          </p:nvPr>
        </p:nvSpPr>
        <p:spPr>
          <a:xfrm>
            <a:off x="156411" y="1419726"/>
            <a:ext cx="11875168" cy="5197642"/>
          </a:xfrm>
        </p:spPr>
        <p:txBody>
          <a:bodyPr>
            <a:normAutofit fontScale="92500" lnSpcReduction="10000"/>
          </a:bodyPr>
          <a:lstStyle/>
          <a:p>
            <a:r>
              <a:rPr lang="en-GB" dirty="0"/>
              <a:t>L</a:t>
            </a:r>
            <a:r>
              <a:rPr lang="en-GB" dirty="0" smtClean="0"/>
              <a:t>ack </a:t>
            </a:r>
            <a:r>
              <a:rPr lang="en-GB" dirty="0"/>
              <a:t>of mammal predators meant that the indigenous </a:t>
            </a:r>
            <a:r>
              <a:rPr lang="en-GB" dirty="0" smtClean="0"/>
              <a:t>species did </a:t>
            </a:r>
            <a:r>
              <a:rPr lang="en-GB" dirty="0"/>
              <a:t>not have to adapt to survive the arrival of predatory species such as rats </a:t>
            </a:r>
            <a:r>
              <a:rPr lang="en-GB" dirty="0" smtClean="0"/>
              <a:t>from shipwrecks</a:t>
            </a:r>
            <a:r>
              <a:rPr lang="en-GB" dirty="0"/>
              <a:t>, or cats that were introduced as pets. </a:t>
            </a:r>
            <a:endParaRPr lang="en-GB" dirty="0" smtClean="0"/>
          </a:p>
          <a:p>
            <a:r>
              <a:rPr lang="en-GB" dirty="0" smtClean="0"/>
              <a:t>Introduced </a:t>
            </a:r>
            <a:r>
              <a:rPr lang="en-GB" dirty="0"/>
              <a:t>herbivores such </a:t>
            </a:r>
            <a:r>
              <a:rPr lang="en-GB" dirty="0" smtClean="0"/>
              <a:t>as goats </a:t>
            </a:r>
            <a:r>
              <a:rPr lang="en-GB" dirty="0"/>
              <a:t>and rabbits often destroy the indigenous plant communities. </a:t>
            </a:r>
            <a:endParaRPr lang="en-GB" dirty="0" smtClean="0"/>
          </a:p>
          <a:p>
            <a:r>
              <a:rPr lang="en-GB" dirty="0" smtClean="0"/>
              <a:t>The </a:t>
            </a:r>
            <a:r>
              <a:rPr lang="en-GB" dirty="0"/>
              <a:t>lack </a:t>
            </a:r>
            <a:r>
              <a:rPr lang="en-GB" dirty="0" smtClean="0"/>
              <a:t>of predators </a:t>
            </a:r>
            <a:r>
              <a:rPr lang="en-GB" dirty="0"/>
              <a:t>allowed herbivore populations to become very large.</a:t>
            </a:r>
          </a:p>
          <a:p>
            <a:r>
              <a:rPr lang="en-GB" dirty="0"/>
              <a:t>Introduced plants may have colonised and out-competed the indigenous</a:t>
            </a:r>
          </a:p>
          <a:p>
            <a:r>
              <a:rPr lang="en-GB" dirty="0"/>
              <a:t>vegetation.</a:t>
            </a:r>
          </a:p>
          <a:p>
            <a:r>
              <a:rPr lang="en-GB" dirty="0"/>
              <a:t>Pathogens may have been introduced that </a:t>
            </a:r>
            <a:r>
              <a:rPr lang="en-GB" dirty="0" smtClean="0"/>
              <a:t>affect </a:t>
            </a:r>
            <a:r>
              <a:rPr lang="en-GB" dirty="0"/>
              <a:t>the indigenous species. </a:t>
            </a:r>
            <a:r>
              <a:rPr lang="en-GB" dirty="0" smtClean="0"/>
              <a:t>Avian malaria </a:t>
            </a:r>
            <a:r>
              <a:rPr lang="en-GB" dirty="0"/>
              <a:t>was introduced to Hawaii which has killed off many bird species. </a:t>
            </a:r>
            <a:r>
              <a:rPr lang="en-GB" dirty="0" smtClean="0"/>
              <a:t>Above 1500m </a:t>
            </a:r>
            <a:r>
              <a:rPr lang="en-GB" dirty="0"/>
              <a:t>malaria rarely occurs because it is too cold, but as global warming </a:t>
            </a:r>
            <a:r>
              <a:rPr lang="en-GB" dirty="0" smtClean="0"/>
              <a:t>cause temperatures </a:t>
            </a:r>
            <a:r>
              <a:rPr lang="en-GB" dirty="0"/>
              <a:t>to rise, avian malaria spreads to higher altitudes and the range </a:t>
            </a:r>
            <a:r>
              <a:rPr lang="en-GB" dirty="0" smtClean="0"/>
              <a:t>of indigenous </a:t>
            </a:r>
            <a:r>
              <a:rPr lang="en-GB" dirty="0"/>
              <a:t>bird species is reducing.</a:t>
            </a:r>
          </a:p>
        </p:txBody>
      </p:sp>
    </p:spTree>
    <p:extLst>
      <p:ext uri="{BB962C8B-B14F-4D97-AF65-F5344CB8AC3E}">
        <p14:creationId xmlns:p14="http://schemas.microsoft.com/office/powerpoint/2010/main" val="3109097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Habitat change/destruction</a:t>
            </a:r>
            <a:r>
              <a:rPr lang="en-GB" dirty="0"/>
              <a:t>:</a:t>
            </a:r>
          </a:p>
        </p:txBody>
      </p:sp>
      <p:sp>
        <p:nvSpPr>
          <p:cNvPr id="3" name="Content Placeholder 2"/>
          <p:cNvSpPr>
            <a:spLocks noGrp="1"/>
          </p:cNvSpPr>
          <p:nvPr>
            <p:ph idx="1"/>
          </p:nvPr>
        </p:nvSpPr>
        <p:spPr/>
        <p:txBody>
          <a:bodyPr/>
          <a:lstStyle/>
          <a:p>
            <a:r>
              <a:rPr lang="en-GB" dirty="0" smtClean="0"/>
              <a:t>urban </a:t>
            </a:r>
            <a:r>
              <a:rPr lang="en-GB" dirty="0"/>
              <a:t>development, the expansion of </a:t>
            </a:r>
            <a:r>
              <a:rPr lang="en-GB" dirty="0" smtClean="0"/>
              <a:t>agriculture and </a:t>
            </a:r>
            <a:r>
              <a:rPr lang="en-GB" dirty="0"/>
              <a:t>tourist developments have caused habitat destruction on many islands.</a:t>
            </a:r>
          </a:p>
        </p:txBody>
      </p:sp>
    </p:spTree>
    <p:extLst>
      <p:ext uri="{BB962C8B-B14F-4D97-AF65-F5344CB8AC3E}">
        <p14:creationId xmlns:p14="http://schemas.microsoft.com/office/powerpoint/2010/main" val="1065234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Conservation </a:t>
            </a:r>
            <a:r>
              <a:rPr lang="en-GB" b="1" dirty="0" smtClean="0"/>
              <a:t>efforts</a:t>
            </a:r>
            <a:r>
              <a:rPr lang="en-GB" b="1" dirty="0"/>
              <a:t/>
            </a:r>
            <a:br>
              <a:rPr lang="en-GB" b="1" dirty="0"/>
            </a:br>
            <a:endParaRPr lang="en-GB" dirty="0"/>
          </a:p>
        </p:txBody>
      </p:sp>
      <p:sp>
        <p:nvSpPr>
          <p:cNvPr id="3" name="Content Placeholder 2"/>
          <p:cNvSpPr>
            <a:spLocks noGrp="1"/>
          </p:cNvSpPr>
          <p:nvPr>
            <p:ph idx="1"/>
          </p:nvPr>
        </p:nvSpPr>
        <p:spPr>
          <a:xfrm>
            <a:off x="240632" y="1443789"/>
            <a:ext cx="11113168" cy="4733174"/>
          </a:xfrm>
        </p:spPr>
        <p:txBody>
          <a:bodyPr/>
          <a:lstStyle/>
          <a:p>
            <a:r>
              <a:rPr lang="en-GB" dirty="0" smtClean="0"/>
              <a:t>These </a:t>
            </a:r>
            <a:r>
              <a:rPr lang="en-GB" dirty="0"/>
              <a:t>usually involve attempts to stop or reverse the damaging </a:t>
            </a:r>
            <a:r>
              <a:rPr lang="en-GB" dirty="0" smtClean="0"/>
              <a:t>effects </a:t>
            </a:r>
            <a:r>
              <a:rPr lang="en-GB" dirty="0"/>
              <a:t>of human actions.</a:t>
            </a:r>
          </a:p>
          <a:p>
            <a:r>
              <a:rPr lang="en-GB" dirty="0"/>
              <a:t>The biggest single action that has conserved endemic species has been the </a:t>
            </a:r>
            <a:r>
              <a:rPr lang="en-GB" dirty="0" smtClean="0"/>
              <a:t>eradication of </a:t>
            </a:r>
            <a:r>
              <a:rPr lang="en-GB" dirty="0"/>
              <a:t>introduced species such as rats, goats, cats, and rabbits. </a:t>
            </a:r>
            <a:endParaRPr lang="en-GB" dirty="0" smtClean="0"/>
          </a:p>
          <a:p>
            <a:r>
              <a:rPr lang="en-GB" dirty="0" smtClean="0"/>
              <a:t>Introduced </a:t>
            </a:r>
            <a:r>
              <a:rPr lang="en-GB" dirty="0"/>
              <a:t>species have </a:t>
            </a:r>
            <a:r>
              <a:rPr lang="en-GB" dirty="0" smtClean="0"/>
              <a:t>been successfully </a:t>
            </a:r>
            <a:r>
              <a:rPr lang="en-GB" dirty="0"/>
              <a:t>eradicated from nearly 1000 islands.</a:t>
            </a:r>
            <a:endParaRPr lang="en-GB" dirty="0"/>
          </a:p>
        </p:txBody>
      </p:sp>
    </p:spTree>
    <p:extLst>
      <p:ext uri="{BB962C8B-B14F-4D97-AF65-F5344CB8AC3E}">
        <p14:creationId xmlns:p14="http://schemas.microsoft.com/office/powerpoint/2010/main" val="3795853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613</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Oceanic islands </vt:lpstr>
      <vt:lpstr>Ecological features </vt:lpstr>
      <vt:lpstr>PowerPoint Presentation</vt:lpstr>
      <vt:lpstr>Lack of mammal predators:</vt:lpstr>
      <vt:lpstr>Importance of oceanic islands</vt:lpstr>
      <vt:lpstr>Threats</vt:lpstr>
      <vt:lpstr>Introduced species:</vt:lpstr>
      <vt:lpstr>Habitat change/destruction:</vt:lpstr>
      <vt:lpstr>Conservation efforts </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Oceanic islands </dc:title>
  <dc:creator>Deborah Haggar</dc:creator>
  <cp:lastModifiedBy>Deborah Haggar</cp:lastModifiedBy>
  <cp:revision>2</cp:revision>
  <dcterms:created xsi:type="dcterms:W3CDTF">2017-11-13T11:58:28Z</dcterms:created>
  <dcterms:modified xsi:type="dcterms:W3CDTF">2017-11-13T12:02:05Z</dcterms:modified>
</cp:coreProperties>
</file>