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2FB-8266-498A-AD4D-BBE4B7052CB5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A05E-FA2A-4B02-9C02-711E5C45E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82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2FB-8266-498A-AD4D-BBE4B7052CB5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A05E-FA2A-4B02-9C02-711E5C45E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0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2FB-8266-498A-AD4D-BBE4B7052CB5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A05E-FA2A-4B02-9C02-711E5C45E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3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2FB-8266-498A-AD4D-BBE4B7052CB5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A05E-FA2A-4B02-9C02-711E5C45E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32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2FB-8266-498A-AD4D-BBE4B7052CB5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A05E-FA2A-4B02-9C02-711E5C45E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8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2FB-8266-498A-AD4D-BBE4B7052CB5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A05E-FA2A-4B02-9C02-711E5C45E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32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2FB-8266-498A-AD4D-BBE4B7052CB5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A05E-FA2A-4B02-9C02-711E5C45E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36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2FB-8266-498A-AD4D-BBE4B7052CB5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A05E-FA2A-4B02-9C02-711E5C45E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8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2FB-8266-498A-AD4D-BBE4B7052CB5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A05E-FA2A-4B02-9C02-711E5C45E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4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2FB-8266-498A-AD4D-BBE4B7052CB5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A05E-FA2A-4B02-9C02-711E5C45E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4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2FB-8266-498A-AD4D-BBE4B7052CB5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A05E-FA2A-4B02-9C02-711E5C45E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4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92FB-8266-498A-AD4D-BBE4B7052CB5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A05E-FA2A-4B02-9C02-711E5C45E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82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ctentt_vD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ervationleadershipprogramme.org/project/primate-conservation-korup-national-park-cameroo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nnovatedevelopment.org/2014/11/26/de-railing-deforestation-with-a-new-amazonian-reserve" TargetMode="External"/><Relationship Id="rId2" Type="http://schemas.openxmlformats.org/officeDocument/2006/relationships/hyperlink" Target="http://www.planetexperts.com/brazil-creates-rainforest-reserve-thats-larger-delawa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DgU7gsBOhU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fbelize.org/conserv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EsV5rqbVN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Tropical Rainforest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6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wide range of human activities threaten tropical rainforests. Some take place in the </a:t>
            </a:r>
            <a:r>
              <a:rPr lang="en-GB" dirty="0" smtClean="0"/>
              <a:t>forest area </a:t>
            </a:r>
            <a:r>
              <a:rPr lang="en-GB" dirty="0"/>
              <a:t>itself but some threats start elsewhere such as atmospheric pollution</a:t>
            </a:r>
            <a:r>
              <a:rPr lang="en-GB" dirty="0" smtClean="0"/>
              <a:t>.</a:t>
            </a:r>
          </a:p>
          <a:p>
            <a:r>
              <a:rPr lang="en-GB" b="1" dirty="0"/>
              <a:t>Fuelwood collection</a:t>
            </a:r>
          </a:p>
          <a:p>
            <a:r>
              <a:rPr lang="en-GB" dirty="0"/>
              <a:t>Wood is the most important domestic fuel in rural areas of LEDCs. The rate of </a:t>
            </a:r>
            <a:r>
              <a:rPr lang="en-GB" dirty="0" smtClean="0"/>
              <a:t>wood collection </a:t>
            </a:r>
            <a:r>
              <a:rPr lang="en-GB" dirty="0"/>
              <a:t>is usually faster than the rate of re-planting and natural re-growth.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07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Timber harvesting</a:t>
            </a:r>
          </a:p>
          <a:p>
            <a:r>
              <a:rPr lang="en-GB" dirty="0"/>
              <a:t>Timber from tropical rainforests is harvested for use in two main ways:</a:t>
            </a:r>
          </a:p>
          <a:p>
            <a:r>
              <a:rPr lang="en-GB" dirty="0"/>
              <a:t>use in the country of origin for house construction and furniture;</a:t>
            </a:r>
          </a:p>
          <a:p>
            <a:r>
              <a:rPr lang="en-GB" dirty="0"/>
              <a:t>export to MEDCs for use in products such as furniture, doors, windows, decking</a:t>
            </a:r>
            <a:r>
              <a:rPr lang="en-GB" dirty="0" smtClean="0"/>
              <a:t>, and </a:t>
            </a:r>
            <a:r>
              <a:rPr lang="en-GB" dirty="0"/>
              <a:t>plywood.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3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 - </a:t>
            </a:r>
            <a:r>
              <a:rPr lang="en-GB" b="1" dirty="0"/>
              <a:t>Clearance for alternative land uses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11" y="1342768"/>
            <a:ext cx="11090189" cy="483419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Large </a:t>
            </a:r>
            <a:r>
              <a:rPr lang="en-GB" dirty="0"/>
              <a:t>areas of rainforest are cleared for other uses, mainly agriculture.</a:t>
            </a:r>
          </a:p>
          <a:p>
            <a:r>
              <a:rPr lang="en-GB" b="1" dirty="0"/>
              <a:t>Subsistence agriculture: </a:t>
            </a:r>
            <a:r>
              <a:rPr lang="en-GB" dirty="0"/>
              <a:t>‘slash and burn’ or ‘shifting </a:t>
            </a:r>
            <a:r>
              <a:rPr lang="en-GB" dirty="0" smtClean="0"/>
              <a:t>field</a:t>
            </a:r>
            <a:r>
              <a:rPr lang="en-GB" dirty="0"/>
              <a:t>’ agriculture </a:t>
            </a:r>
            <a:r>
              <a:rPr lang="en-GB" dirty="0" smtClean="0"/>
              <a:t>has been </a:t>
            </a:r>
            <a:r>
              <a:rPr lang="en-GB" dirty="0"/>
              <a:t>carried out in rainforests for hundreds of years and generally caused </a:t>
            </a:r>
            <a:r>
              <a:rPr lang="en-GB" dirty="0" smtClean="0"/>
              <a:t>few environmental </a:t>
            </a:r>
            <a:r>
              <a:rPr lang="en-GB" dirty="0"/>
              <a:t>problems. </a:t>
            </a:r>
            <a:endParaRPr lang="en-GB" dirty="0" smtClean="0"/>
          </a:p>
          <a:p>
            <a:r>
              <a:rPr lang="en-GB" dirty="0" smtClean="0"/>
              <a:t>Small </a:t>
            </a:r>
            <a:r>
              <a:rPr lang="en-GB" dirty="0"/>
              <a:t>clearings were made by felling trees to </a:t>
            </a:r>
            <a:r>
              <a:rPr lang="en-GB" dirty="0" smtClean="0"/>
              <a:t>create an </a:t>
            </a:r>
            <a:r>
              <a:rPr lang="en-GB" dirty="0"/>
              <a:t>area that could be farmed by a family. These would be farmed for a few </a:t>
            </a:r>
            <a:r>
              <a:rPr lang="en-GB" dirty="0" smtClean="0"/>
              <a:t>years then </a:t>
            </a:r>
            <a:r>
              <a:rPr lang="en-GB" dirty="0"/>
              <a:t>abandoned as nutrients were depleted and forest regrowth reclaimed </a:t>
            </a:r>
            <a:r>
              <a:rPr lang="en-GB" dirty="0" smtClean="0"/>
              <a:t>the clearing</a:t>
            </a:r>
            <a:r>
              <a:rPr lang="en-GB" dirty="0"/>
              <a:t>. </a:t>
            </a:r>
            <a:r>
              <a:rPr lang="en-GB" dirty="0" smtClean="0"/>
              <a:t>The </a:t>
            </a:r>
            <a:r>
              <a:rPr lang="en-GB" dirty="0"/>
              <a:t>family would make a new clearing elsewhere.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type of </a:t>
            </a:r>
            <a:r>
              <a:rPr lang="en-GB" dirty="0" smtClean="0"/>
              <a:t>agriculture is </a:t>
            </a:r>
            <a:r>
              <a:rPr lang="en-GB" dirty="0"/>
              <a:t>sustainable as long as there is enough time for the forest to recolonise </a:t>
            </a:r>
            <a:r>
              <a:rPr lang="en-GB" dirty="0" smtClean="0"/>
              <a:t>the cleared </a:t>
            </a:r>
            <a:r>
              <a:rPr lang="en-GB" dirty="0"/>
              <a:t>area and for the soil fertility to recover before it is cleared again. If </a:t>
            </a:r>
            <a:r>
              <a:rPr lang="en-GB" dirty="0" smtClean="0"/>
              <a:t>the human </a:t>
            </a:r>
            <a:r>
              <a:rPr lang="en-GB" dirty="0"/>
              <a:t>population density is too high, then the time gap between an </a:t>
            </a:r>
            <a:r>
              <a:rPr lang="en-GB" dirty="0" smtClean="0"/>
              <a:t>area being </a:t>
            </a:r>
            <a:r>
              <a:rPr lang="en-GB" dirty="0"/>
              <a:t>abandoned and cleared again will be too short.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forest would not </a:t>
            </a:r>
            <a:r>
              <a:rPr lang="en-GB" dirty="0" smtClean="0"/>
              <a:t>have recolonised </a:t>
            </a:r>
            <a:r>
              <a:rPr lang="en-GB" dirty="0"/>
              <a:t>fully and the soil would not have regained its fertility. The family </a:t>
            </a:r>
            <a:r>
              <a:rPr lang="en-GB" dirty="0" smtClean="0"/>
              <a:t>could not </a:t>
            </a:r>
            <a:r>
              <a:rPr lang="en-GB" dirty="0"/>
              <a:t>farm the area for as long as previously. If this continues then the forest will </a:t>
            </a:r>
            <a:r>
              <a:rPr lang="en-GB" dirty="0" smtClean="0"/>
              <a:t>be degraded </a:t>
            </a:r>
            <a:r>
              <a:rPr lang="en-GB" dirty="0"/>
              <a:t>and the soil fertility will decline</a:t>
            </a:r>
            <a:r>
              <a:rPr lang="en-GB" dirty="0" smtClean="0"/>
              <a:t>.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www.youtube.com/watch?v=sctentt_vDY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70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9" y="1474573"/>
            <a:ext cx="11081951" cy="4702390"/>
          </a:xfrm>
        </p:spPr>
        <p:txBody>
          <a:bodyPr>
            <a:normAutofit/>
          </a:bodyPr>
          <a:lstStyle/>
          <a:p>
            <a:r>
              <a:rPr lang="en-GB" b="1" dirty="0"/>
              <a:t>Commercial agriculture</a:t>
            </a:r>
            <a:r>
              <a:rPr lang="en-GB" dirty="0"/>
              <a:t>: as human populations grow, the demand for </a:t>
            </a:r>
            <a:r>
              <a:rPr lang="en-GB" dirty="0" smtClean="0"/>
              <a:t>farmland increases </a:t>
            </a:r>
            <a:r>
              <a:rPr lang="en-GB" dirty="0"/>
              <a:t>and habitats such as rainforests may be cleared. </a:t>
            </a:r>
            <a:endParaRPr lang="en-GB" dirty="0" smtClean="0"/>
          </a:p>
          <a:p>
            <a:r>
              <a:rPr lang="en-GB" dirty="0" smtClean="0"/>
              <a:t>Rainforest clearance for </a:t>
            </a:r>
            <a:r>
              <a:rPr lang="en-GB" dirty="0"/>
              <a:t>cash crops and cattle ranching is often unsustainable, as the poor </a:t>
            </a:r>
            <a:r>
              <a:rPr lang="en-GB" dirty="0" smtClean="0"/>
              <a:t>tropical soils </a:t>
            </a:r>
            <a:r>
              <a:rPr lang="en-GB" dirty="0"/>
              <a:t>may become infertile and fail to provide high yields </a:t>
            </a:r>
            <a:r>
              <a:rPr lang="en-GB" dirty="0" smtClean="0"/>
              <a:t>indefinitely</a:t>
            </a:r>
            <a:r>
              <a:rPr lang="en-GB" dirty="0"/>
              <a:t>. If the land </a:t>
            </a:r>
            <a:r>
              <a:rPr lang="en-GB" dirty="0" smtClean="0"/>
              <a:t>is abandoned</a:t>
            </a:r>
            <a:r>
              <a:rPr lang="en-GB" dirty="0"/>
              <a:t>, it may be </a:t>
            </a:r>
            <a:r>
              <a:rPr lang="en-GB" dirty="0" smtClean="0"/>
              <a:t>difficult </a:t>
            </a:r>
            <a:r>
              <a:rPr lang="en-GB" dirty="0"/>
              <a:t>for the forest to re-colonise if there are no </a:t>
            </a:r>
            <a:r>
              <a:rPr lang="en-GB" dirty="0" smtClean="0"/>
              <a:t>surviving forest </a:t>
            </a:r>
            <a:r>
              <a:rPr lang="en-GB" dirty="0"/>
              <a:t>areas nearby from which species could recolonise. </a:t>
            </a:r>
            <a:endParaRPr lang="en-GB" dirty="0" smtClean="0"/>
          </a:p>
          <a:p>
            <a:r>
              <a:rPr lang="en-GB" dirty="0" smtClean="0"/>
              <a:t>Large </a:t>
            </a:r>
            <a:r>
              <a:rPr lang="en-GB" dirty="0"/>
              <a:t>areas of </a:t>
            </a:r>
            <a:r>
              <a:rPr lang="en-GB" dirty="0" smtClean="0"/>
              <a:t>rainforest have </a:t>
            </a:r>
            <a:r>
              <a:rPr lang="en-GB" dirty="0"/>
              <a:t>been cleared for commercial cultivation of cash crops, mainly for export, </a:t>
            </a:r>
            <a:r>
              <a:rPr lang="en-GB" dirty="0" smtClean="0"/>
              <a:t>for example</a:t>
            </a:r>
            <a:r>
              <a:rPr lang="en-GB" dirty="0"/>
              <a:t>, palm oil plantations in South East Asia, soya bean production in Brazil</a:t>
            </a:r>
            <a:r>
              <a:rPr lang="en-GB" dirty="0" smtClean="0"/>
              <a:t>, and coffee </a:t>
            </a:r>
            <a:r>
              <a:rPr lang="en-GB" dirty="0"/>
              <a:t>plantations in Vietnam.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9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Mineral extraction: </a:t>
            </a:r>
            <a:r>
              <a:rPr lang="en-GB" dirty="0"/>
              <a:t>there are many valuable deposits of metal minerals </a:t>
            </a:r>
            <a:r>
              <a:rPr lang="en-GB" dirty="0" smtClean="0"/>
              <a:t>present under </a:t>
            </a:r>
            <a:r>
              <a:rPr lang="en-GB" dirty="0"/>
              <a:t>tropical rainforests, including aluminium, iron, gold, silver, and copper.</a:t>
            </a:r>
          </a:p>
          <a:p>
            <a:r>
              <a:rPr lang="en-GB" dirty="0"/>
              <a:t>Extraction results in habitat loss and can cause water pollution when the mineral </a:t>
            </a:r>
            <a:r>
              <a:rPr lang="en-GB" dirty="0" smtClean="0"/>
              <a:t>is processed</a:t>
            </a:r>
            <a:r>
              <a:rPr lang="en-GB" dirty="0"/>
              <a:t>, such as discharges of turbid drainage water, cyanide, and mercury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93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Reservoirs: </a:t>
            </a:r>
            <a:r>
              <a:rPr lang="en-GB" dirty="0"/>
              <a:t>new hydroelectric power schemes can </a:t>
            </a:r>
            <a:r>
              <a:rPr lang="en-GB" dirty="0" smtClean="0"/>
              <a:t>flood </a:t>
            </a:r>
            <a:r>
              <a:rPr lang="en-GB" dirty="0"/>
              <a:t>large areas of </a:t>
            </a:r>
            <a:r>
              <a:rPr lang="en-GB" dirty="0" smtClean="0"/>
              <a:t>forest and </a:t>
            </a:r>
            <a:r>
              <a:rPr lang="en-GB" dirty="0"/>
              <a:t>create a barrier to mobile species such as migratory </a:t>
            </a:r>
            <a:r>
              <a:rPr lang="en-GB" dirty="0" smtClean="0"/>
              <a:t>fish </a:t>
            </a:r>
            <a:r>
              <a:rPr lang="en-GB" dirty="0"/>
              <a:t>and river dolphins.</a:t>
            </a:r>
          </a:p>
          <a:p>
            <a:r>
              <a:rPr lang="en-GB" dirty="0"/>
              <a:t>The reservoir of The </a:t>
            </a:r>
            <a:r>
              <a:rPr lang="en-GB" dirty="0" err="1"/>
              <a:t>Tucurui</a:t>
            </a:r>
            <a:r>
              <a:rPr lang="en-GB" dirty="0"/>
              <a:t> HEP scheme in Brazil covers an area of 2850 km2. </a:t>
            </a:r>
            <a:endParaRPr lang="en-GB" dirty="0" smtClean="0"/>
          </a:p>
          <a:p>
            <a:r>
              <a:rPr lang="en-GB" dirty="0" smtClean="0"/>
              <a:t>The decomposition </a:t>
            </a:r>
            <a:r>
              <a:rPr lang="en-GB" dirty="0"/>
              <a:t>of dead organic matter in deep, static, reservoir water can </a:t>
            </a:r>
            <a:r>
              <a:rPr lang="en-GB" dirty="0" smtClean="0"/>
              <a:t>produce acidic</a:t>
            </a:r>
            <a:r>
              <a:rPr lang="en-GB" dirty="0"/>
              <a:t>, deoxygenated water that may be harmful to aquatic life downstream. </a:t>
            </a:r>
            <a:endParaRPr lang="en-GB" dirty="0" smtClean="0"/>
          </a:p>
          <a:p>
            <a:r>
              <a:rPr lang="en-GB" dirty="0" smtClean="0"/>
              <a:t>The flow </a:t>
            </a:r>
            <a:r>
              <a:rPr lang="en-GB" dirty="0"/>
              <a:t>of water out of the reservoir may be controlled to generate electricity </a:t>
            </a:r>
            <a:r>
              <a:rPr lang="en-GB" dirty="0" smtClean="0"/>
              <a:t>to  match </a:t>
            </a:r>
            <a:r>
              <a:rPr lang="en-GB" dirty="0"/>
              <a:t>demand. </a:t>
            </a:r>
            <a:endParaRPr lang="en-GB" dirty="0" smtClean="0"/>
          </a:p>
          <a:p>
            <a:r>
              <a:rPr lang="en-GB" dirty="0" smtClean="0"/>
              <a:t>Fluctuating </a:t>
            </a:r>
            <a:r>
              <a:rPr lang="en-GB" dirty="0"/>
              <a:t>river levels downstream can </a:t>
            </a:r>
            <a:r>
              <a:rPr lang="en-GB" dirty="0" smtClean="0"/>
              <a:t>affect </a:t>
            </a:r>
            <a:r>
              <a:rPr lang="en-GB" dirty="0"/>
              <a:t>wildlife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85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 -</a:t>
            </a:r>
            <a:r>
              <a:rPr lang="en-GB" b="1" dirty="0"/>
              <a:t> Climate change</a:t>
            </a:r>
            <a:r>
              <a:rPr lang="en-GB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11" y="1466335"/>
            <a:ext cx="11090189" cy="47106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temperature rise caused by climate change may </a:t>
            </a:r>
            <a:r>
              <a:rPr lang="en-GB" dirty="0" smtClean="0"/>
              <a:t>directly affect </a:t>
            </a:r>
            <a:r>
              <a:rPr lang="en-GB" dirty="0"/>
              <a:t>the survival of some species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Temperature change will also </a:t>
            </a:r>
            <a:r>
              <a:rPr lang="en-GB" dirty="0" smtClean="0"/>
              <a:t>affect </a:t>
            </a:r>
            <a:r>
              <a:rPr lang="en-GB" dirty="0"/>
              <a:t>wind </a:t>
            </a:r>
            <a:r>
              <a:rPr lang="en-GB" dirty="0" smtClean="0"/>
              <a:t>and precipitation </a:t>
            </a:r>
            <a:r>
              <a:rPr lang="en-GB" dirty="0"/>
              <a:t>changes. </a:t>
            </a:r>
            <a:endParaRPr lang="en-GB" dirty="0" smtClean="0"/>
          </a:p>
          <a:p>
            <a:r>
              <a:rPr lang="en-GB" dirty="0" smtClean="0"/>
              <a:t>Droughts </a:t>
            </a:r>
            <a:r>
              <a:rPr lang="en-GB" dirty="0"/>
              <a:t>in tropical rainforests caused by climate </a:t>
            </a:r>
            <a:r>
              <a:rPr lang="en-GB" dirty="0" smtClean="0"/>
              <a:t>change will </a:t>
            </a:r>
            <a:r>
              <a:rPr lang="en-GB" dirty="0"/>
              <a:t>increase the number of forest </a:t>
            </a:r>
            <a:r>
              <a:rPr lang="en-GB" dirty="0" smtClean="0"/>
              <a:t>fires </a:t>
            </a:r>
            <a:r>
              <a:rPr lang="en-GB" dirty="0"/>
              <a:t>and the area the </a:t>
            </a:r>
            <a:r>
              <a:rPr lang="en-GB" dirty="0" smtClean="0"/>
              <a:t>fires </a:t>
            </a:r>
            <a:r>
              <a:rPr lang="en-GB" dirty="0"/>
              <a:t>cover. Fires are </a:t>
            </a:r>
            <a:r>
              <a:rPr lang="en-GB" dirty="0" smtClean="0"/>
              <a:t>also likely </a:t>
            </a:r>
            <a:r>
              <a:rPr lang="en-GB" dirty="0"/>
              <a:t>to last longer, causing more severe damage. A short </a:t>
            </a:r>
            <a:r>
              <a:rPr lang="en-GB" dirty="0" smtClean="0"/>
              <a:t>fire </a:t>
            </a:r>
            <a:r>
              <a:rPr lang="en-GB" dirty="0"/>
              <a:t>may just burn </a:t>
            </a:r>
            <a:r>
              <a:rPr lang="en-GB" dirty="0" smtClean="0"/>
              <a:t>off dead </a:t>
            </a:r>
            <a:r>
              <a:rPr lang="en-GB" dirty="0"/>
              <a:t>vegetation and leaf litter, but a long </a:t>
            </a:r>
            <a:r>
              <a:rPr lang="en-GB" dirty="0" smtClean="0"/>
              <a:t>fire </a:t>
            </a:r>
            <a:r>
              <a:rPr lang="en-GB" dirty="0"/>
              <a:t>may boil tree sap and kill the trees.</a:t>
            </a:r>
          </a:p>
          <a:p>
            <a:r>
              <a:rPr lang="en-GB" dirty="0"/>
              <a:t>The populations of many frogs and toads in cloud rainforest, in countries such </a:t>
            </a:r>
            <a:r>
              <a:rPr lang="en-GB" dirty="0" smtClean="0"/>
              <a:t>as Costa </a:t>
            </a:r>
            <a:r>
              <a:rPr lang="en-GB" dirty="0"/>
              <a:t>Rica, are declining. </a:t>
            </a:r>
            <a:r>
              <a:rPr lang="en-GB" dirty="0" smtClean="0"/>
              <a:t>Rising </a:t>
            </a:r>
            <a:r>
              <a:rPr lang="en-GB" dirty="0"/>
              <a:t>temperatures are producing less humid air </a:t>
            </a:r>
            <a:r>
              <a:rPr lang="en-GB" dirty="0" smtClean="0"/>
              <a:t>and clouds </a:t>
            </a:r>
            <a:r>
              <a:rPr lang="en-GB" dirty="0"/>
              <a:t>are forming higher up the mountains. This reduces the area of habitat </a:t>
            </a:r>
            <a:r>
              <a:rPr lang="en-GB" dirty="0" smtClean="0"/>
              <a:t>that is sufficiently </a:t>
            </a:r>
            <a:r>
              <a:rPr lang="en-GB" dirty="0"/>
              <a:t>humid for them to survive.</a:t>
            </a:r>
          </a:p>
          <a:p>
            <a:r>
              <a:rPr lang="en-GB" dirty="0"/>
              <a:t>Epiphytic plants such as orchids and air plants absorb water from the bark </a:t>
            </a:r>
            <a:r>
              <a:rPr lang="en-GB" dirty="0" smtClean="0"/>
              <a:t>surface of </a:t>
            </a:r>
            <a:r>
              <a:rPr lang="en-GB" dirty="0"/>
              <a:t>the trees they live on. Their populations decline if the air is less humid.</a:t>
            </a:r>
          </a:p>
          <a:p>
            <a:r>
              <a:rPr lang="en-GB" dirty="0"/>
              <a:t>Some models predict that some rainforest areas will be replaced by </a:t>
            </a:r>
            <a:r>
              <a:rPr lang="en-GB" dirty="0" smtClean="0"/>
              <a:t>savannah grassland</a:t>
            </a:r>
            <a:r>
              <a:rPr lang="en-GB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88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 - Tourism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32" y="1690688"/>
            <a:ext cx="11172568" cy="4486275"/>
          </a:xfrm>
        </p:spPr>
        <p:txBody>
          <a:bodyPr/>
          <a:lstStyle/>
          <a:p>
            <a:r>
              <a:rPr lang="en-GB" dirty="0" smtClean="0"/>
              <a:t>As </a:t>
            </a:r>
            <a:r>
              <a:rPr lang="en-GB" dirty="0"/>
              <a:t>with any developments, an expansion of tourism facilities </a:t>
            </a:r>
            <a:r>
              <a:rPr lang="en-GB" dirty="0" smtClean="0"/>
              <a:t>can threaten </a:t>
            </a:r>
            <a:r>
              <a:rPr lang="en-GB" dirty="0"/>
              <a:t>habitats and wildlife. </a:t>
            </a:r>
            <a:endParaRPr lang="en-GB" dirty="0" smtClean="0"/>
          </a:p>
          <a:p>
            <a:r>
              <a:rPr lang="en-GB" dirty="0" smtClean="0"/>
              <a:t>Ecotourism </a:t>
            </a:r>
            <a:r>
              <a:rPr lang="en-GB" dirty="0"/>
              <a:t>is an increasingly important </a:t>
            </a:r>
            <a:r>
              <a:rPr lang="en-GB" dirty="0" smtClean="0"/>
              <a:t>way of </a:t>
            </a:r>
            <a:r>
              <a:rPr lang="en-GB" dirty="0"/>
              <a:t>generating income without having to destroy the forest. </a:t>
            </a:r>
            <a:endParaRPr lang="en-GB" dirty="0" smtClean="0"/>
          </a:p>
          <a:p>
            <a:r>
              <a:rPr lang="en-GB" dirty="0" smtClean="0"/>
              <a:t>However</a:t>
            </a:r>
            <a:r>
              <a:rPr lang="en-GB" dirty="0"/>
              <a:t>, in </a:t>
            </a:r>
            <a:r>
              <a:rPr lang="en-GB" dirty="0" smtClean="0"/>
              <a:t>some countries </a:t>
            </a:r>
            <a:r>
              <a:rPr lang="en-GB" dirty="0"/>
              <a:t>the large numbers of visitors can cause damage as has been found </a:t>
            </a:r>
            <a:r>
              <a:rPr lang="en-GB" dirty="0" smtClean="0"/>
              <a:t>in Costa </a:t>
            </a:r>
            <a:r>
              <a:rPr lang="en-GB" dirty="0"/>
              <a:t>Rica and Malaysia.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7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Conservation efforts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</a:t>
            </a:r>
            <a:r>
              <a:rPr lang="en-GB" dirty="0"/>
              <a:t>protected areas have been established to conserve tropical rainforest</a:t>
            </a:r>
            <a:r>
              <a:rPr lang="en-GB" dirty="0" smtClean="0"/>
              <a:t>.</a:t>
            </a:r>
          </a:p>
          <a:p>
            <a:r>
              <a:rPr lang="en-GB" dirty="0" err="1"/>
              <a:t>Korup</a:t>
            </a:r>
            <a:r>
              <a:rPr lang="en-GB" dirty="0"/>
              <a:t> National Park in Cameroon, </a:t>
            </a:r>
            <a:r>
              <a:rPr lang="en-GB" dirty="0" smtClean="0"/>
              <a:t>Africa</a:t>
            </a:r>
          </a:p>
          <a:p>
            <a:r>
              <a:rPr lang="en-GB" dirty="0">
                <a:hlinkClick r:id="rId2"/>
              </a:rPr>
              <a:t>http://www.conservationleadershipprogramme.org/project/primate-conservation-korup-national-park-cameroon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2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Alto </a:t>
            </a:r>
            <a:r>
              <a:rPr lang="en-GB" dirty="0" err="1"/>
              <a:t>Maues</a:t>
            </a:r>
            <a:r>
              <a:rPr lang="en-GB" dirty="0"/>
              <a:t> reserve, Brazil 2014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://www.planetexperts.com/brazil-creates-rainforest-reserve-thats-larger-delaware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innovatedevelopment.org/2014/11/26/de-railing-deforestation-with-a-new-amazonian-reserve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990" y="3921211"/>
            <a:ext cx="3757590" cy="25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2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Tropical </a:t>
            </a:r>
            <a:r>
              <a:rPr lang="en-GB" dirty="0" smtClean="0"/>
              <a:t>Rainforest</a:t>
            </a:r>
            <a:br>
              <a:rPr lang="en-GB" dirty="0" smtClean="0"/>
            </a:br>
            <a:r>
              <a:rPr lang="en-GB" sz="1800" dirty="0" smtClean="0">
                <a:hlinkClick r:id="rId2"/>
              </a:rPr>
              <a:t>https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www.youtube.com/watch?v=DgU7gsBOhUI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14751" cy="4351338"/>
          </a:xfrm>
        </p:spPr>
        <p:txBody>
          <a:bodyPr/>
          <a:lstStyle/>
          <a:p>
            <a:r>
              <a:rPr lang="en-GB" dirty="0"/>
              <a:t>Tropical rainforests are the most biodiverse terrestrial ecosystems. </a:t>
            </a:r>
            <a:endParaRPr lang="en-GB" dirty="0" smtClean="0"/>
          </a:p>
          <a:p>
            <a:r>
              <a:rPr lang="en-GB" dirty="0" smtClean="0"/>
              <a:t>They </a:t>
            </a:r>
            <a:r>
              <a:rPr lang="en-GB" dirty="0"/>
              <a:t>have not been </a:t>
            </a:r>
            <a:r>
              <a:rPr lang="en-GB" dirty="0" smtClean="0"/>
              <a:t>fully researched </a:t>
            </a:r>
            <a:r>
              <a:rPr lang="en-GB" dirty="0"/>
              <a:t>but the relative ease with which new species can be discovered suggests </a:t>
            </a:r>
            <a:r>
              <a:rPr lang="en-GB" dirty="0" smtClean="0"/>
              <a:t>that over </a:t>
            </a:r>
            <a:r>
              <a:rPr lang="en-GB" dirty="0"/>
              <a:t>half of all terrestrial species live in tropical rainforests, although the rainforests </a:t>
            </a:r>
            <a:r>
              <a:rPr lang="en-GB" dirty="0" smtClean="0"/>
              <a:t>only cover </a:t>
            </a:r>
            <a:r>
              <a:rPr lang="en-GB" dirty="0"/>
              <a:t>about ten per cent of the Earth’s land area.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610" y="365125"/>
            <a:ext cx="4214812" cy="33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1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Rio Bravo Conservation and Management Area in Belize, </a:t>
            </a:r>
            <a:r>
              <a:rPr lang="en-GB" dirty="0" smtClean="0"/>
              <a:t>Central America</a:t>
            </a:r>
            <a:r>
              <a:rPr lang="en-GB" dirty="0"/>
              <a:t>,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http://www.pfbelize.org/conservation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954" y="1899207"/>
            <a:ext cx="238125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83" y="2862649"/>
            <a:ext cx="2676525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951" y="3700849"/>
            <a:ext cx="3690551" cy="25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61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Debt </a:t>
            </a:r>
            <a:r>
              <a:rPr lang="en-GB" b="1" dirty="0"/>
              <a:t>for nature swaps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Many </a:t>
            </a:r>
            <a:r>
              <a:rPr lang="en-GB" dirty="0"/>
              <a:t>countries that have threatened rainforests are in debt to other countries, with </a:t>
            </a:r>
            <a:r>
              <a:rPr lang="en-GB" dirty="0" smtClean="0"/>
              <a:t>little realistic </a:t>
            </a:r>
            <a:r>
              <a:rPr lang="en-GB" dirty="0"/>
              <a:t>chance of being able to pay it all back.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country that lent the money may </a:t>
            </a:r>
            <a:r>
              <a:rPr lang="en-GB" dirty="0" smtClean="0"/>
              <a:t>be prepared </a:t>
            </a:r>
            <a:r>
              <a:rPr lang="en-GB" dirty="0"/>
              <a:t>to cancel the debt in return for a partial repayment or a guarantee that an area </a:t>
            </a:r>
            <a:r>
              <a:rPr lang="en-GB" dirty="0" smtClean="0"/>
              <a:t>of the </a:t>
            </a:r>
            <a:r>
              <a:rPr lang="en-GB" dirty="0"/>
              <a:t>rainforest will be protected.</a:t>
            </a:r>
          </a:p>
          <a:p>
            <a:r>
              <a:rPr lang="en-GB" dirty="0"/>
              <a:t>The USA has cancelled debts of $24m owed by Guatemala and $21m owed by Brazil.</a:t>
            </a:r>
          </a:p>
          <a:p>
            <a:r>
              <a:rPr lang="en-GB" dirty="0"/>
              <a:t>Sometimes an intermediary organisation such as a conservation charity may negotiate </a:t>
            </a:r>
            <a:r>
              <a:rPr lang="en-GB" dirty="0" smtClean="0"/>
              <a:t>to pay </a:t>
            </a:r>
            <a:r>
              <a:rPr lang="en-GB" dirty="0"/>
              <a:t>off part of a debt in return for the balance of the debt being cancelled. </a:t>
            </a:r>
            <a:endParaRPr lang="en-GB" dirty="0" smtClean="0"/>
          </a:p>
          <a:p>
            <a:r>
              <a:rPr lang="en-GB" dirty="0" smtClean="0"/>
              <a:t>The country that </a:t>
            </a:r>
            <a:r>
              <a:rPr lang="en-GB" dirty="0"/>
              <a:t>has had its debt cancelled agrees to conserve a wildlife habitat.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WWF </a:t>
            </a:r>
            <a:r>
              <a:rPr lang="en-GB" dirty="0" smtClean="0"/>
              <a:t>has organized </a:t>
            </a:r>
            <a:r>
              <a:rPr lang="en-GB" dirty="0"/>
              <a:t>debt for nature swaps in this way to protect rainforests in Costa Rica and the</a:t>
            </a:r>
          </a:p>
          <a:p>
            <a:r>
              <a:rPr lang="en-GB" dirty="0"/>
              <a:t>Philippines.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67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Ecological features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8" y="1375719"/>
            <a:ext cx="10966622" cy="4801244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tropical climate has been relatively stable over long time periods, compared </a:t>
            </a:r>
            <a:r>
              <a:rPr lang="en-GB" dirty="0" smtClean="0"/>
              <a:t>with regions </a:t>
            </a:r>
            <a:r>
              <a:rPr lang="en-GB" dirty="0"/>
              <a:t>further away from the equator.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has given rainforest species a long time </a:t>
            </a:r>
            <a:r>
              <a:rPr lang="en-GB" dirty="0" smtClean="0"/>
              <a:t>to evolve </a:t>
            </a:r>
            <a:r>
              <a:rPr lang="en-GB" dirty="0"/>
              <a:t>and become adapted to local abiotic and biotic factors.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has produced a </a:t>
            </a:r>
            <a:r>
              <a:rPr lang="en-GB" dirty="0" smtClean="0"/>
              <a:t>huge number </a:t>
            </a:r>
            <a:r>
              <a:rPr lang="en-GB" dirty="0"/>
              <a:t>of </a:t>
            </a:r>
            <a:r>
              <a:rPr lang="en-GB" dirty="0" smtClean="0"/>
              <a:t>different </a:t>
            </a:r>
            <a:r>
              <a:rPr lang="en-GB" dirty="0"/>
              <a:t>species, although many are relatively rare and may have small ranges.</a:t>
            </a:r>
          </a:p>
          <a:p>
            <a:r>
              <a:rPr lang="en-GB" dirty="0"/>
              <a:t>Being adapted to relatively stable conditions can make species vulnerable to </a:t>
            </a:r>
            <a:r>
              <a:rPr lang="en-GB" dirty="0" smtClean="0"/>
              <a:t>extinction as </a:t>
            </a:r>
            <a:r>
              <a:rPr lang="en-GB" dirty="0"/>
              <a:t>a small change in environmental conditions may move them outside their range </a:t>
            </a:r>
            <a:r>
              <a:rPr lang="en-GB" dirty="0" smtClean="0"/>
              <a:t>of tolerance.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www.youtube.com/watch?v=JEsV5rqbVNQ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02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High light levels allow photosynthesis rates to be high</a:t>
            </a:r>
            <a:r>
              <a:rPr lang="en-GB" dirty="0"/>
              <a:t>, providing a lot of food energy to support a rich food web.</a:t>
            </a:r>
          </a:p>
          <a:p>
            <a:r>
              <a:rPr lang="en-GB" b="1" dirty="0"/>
              <a:t>Constant warm temperatures and regular high rainfall</a:t>
            </a:r>
            <a:r>
              <a:rPr lang="en-GB" dirty="0"/>
              <a:t> allow plants to grow throughout the year without the seasonal changes that occur in higher latitudes.</a:t>
            </a:r>
          </a:p>
          <a:p>
            <a:r>
              <a:rPr lang="en-GB" dirty="0"/>
              <a:t>This ensures </a:t>
            </a:r>
            <a:r>
              <a:rPr lang="en-GB" b="1" dirty="0"/>
              <a:t>reliable food supplies</a:t>
            </a:r>
            <a:r>
              <a:rPr lang="en-GB" dirty="0"/>
              <a:t> are available to animals throughout the year.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88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43" y="309862"/>
            <a:ext cx="8791703" cy="6403975"/>
          </a:xfrm>
        </p:spPr>
        <p:txBody>
          <a:bodyPr>
            <a:normAutofit/>
          </a:bodyPr>
          <a:lstStyle/>
          <a:p>
            <a:r>
              <a:rPr lang="en-GB" dirty="0"/>
              <a:t>Although there are high light levels, there is also </a:t>
            </a:r>
            <a:r>
              <a:rPr lang="en-GB" b="1" dirty="0"/>
              <a:t>a lot of competition for light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Plants </a:t>
            </a:r>
            <a:r>
              <a:rPr lang="en-GB" dirty="0"/>
              <a:t>that have evolved to grow a tall trunk will have better access to light but must invest a lot of energy over a long time to produce it. </a:t>
            </a:r>
            <a:endParaRPr lang="en-GB" dirty="0" smtClean="0"/>
          </a:p>
          <a:p>
            <a:r>
              <a:rPr lang="en-GB" dirty="0" smtClean="0"/>
              <a:t>Smaller </a:t>
            </a:r>
            <a:r>
              <a:rPr lang="en-GB" dirty="0"/>
              <a:t>plants may need to evolve methods of utilising lower light levels, such as denser chlorophyll or additional pigments to absorb other wavelengths of light. </a:t>
            </a:r>
            <a:endParaRPr lang="en-GB" dirty="0" smtClean="0"/>
          </a:p>
          <a:p>
            <a:r>
              <a:rPr lang="en-GB" dirty="0" smtClean="0"/>
              <a:t>Plants </a:t>
            </a:r>
            <a:r>
              <a:rPr lang="en-GB" dirty="0"/>
              <a:t>that are epiphytes have greater access to light without being tall but may have less reliable water and nutrient supplies.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746" y="2097945"/>
            <a:ext cx="33242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8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62" y="175655"/>
            <a:ext cx="10515600" cy="1325563"/>
          </a:xfrm>
        </p:spPr>
        <p:txBody>
          <a:bodyPr/>
          <a:lstStyle/>
          <a:p>
            <a:r>
              <a:rPr lang="en-GB" b="1" dirty="0"/>
              <a:t>Very high biodiversity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84" y="1145059"/>
            <a:ext cx="11139616" cy="5031904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High </a:t>
            </a:r>
            <a:r>
              <a:rPr lang="en-GB" b="1" dirty="0"/>
              <a:t>biodiversity </a:t>
            </a:r>
            <a:r>
              <a:rPr lang="en-GB" dirty="0"/>
              <a:t>on its own does not make an area important but it does increase </a:t>
            </a:r>
            <a:r>
              <a:rPr lang="en-GB" dirty="0" smtClean="0"/>
              <a:t>the chances </a:t>
            </a:r>
            <a:r>
              <a:rPr lang="en-GB" dirty="0"/>
              <a:t>of </a:t>
            </a:r>
            <a:r>
              <a:rPr lang="en-GB" dirty="0" smtClean="0"/>
              <a:t>finding </a:t>
            </a:r>
            <a:r>
              <a:rPr lang="en-GB" dirty="0"/>
              <a:t>species that are useful to humans, for example, new food species</a:t>
            </a:r>
            <a:r>
              <a:rPr lang="en-GB" dirty="0" smtClean="0"/>
              <a:t>, medical </a:t>
            </a:r>
            <a:r>
              <a:rPr lang="en-GB" dirty="0"/>
              <a:t>discoveries, biomimetic applications.</a:t>
            </a:r>
          </a:p>
          <a:p>
            <a:r>
              <a:rPr lang="en-GB" dirty="0"/>
              <a:t>Because there are </a:t>
            </a:r>
            <a:r>
              <a:rPr lang="en-GB" b="1" dirty="0"/>
              <a:t>no cold winters </a:t>
            </a:r>
            <a:r>
              <a:rPr lang="en-GB" dirty="0"/>
              <a:t>to kill off herbivores, plants need to protect </a:t>
            </a:r>
            <a:r>
              <a:rPr lang="en-GB" dirty="0" smtClean="0"/>
              <a:t>themselves from </a:t>
            </a:r>
            <a:r>
              <a:rPr lang="en-GB" dirty="0"/>
              <a:t>being eaten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</a:t>
            </a:r>
            <a:r>
              <a:rPr lang="en-GB" dirty="0"/>
              <a:t>is often done by producing toxic chemicals such as </a:t>
            </a:r>
            <a:r>
              <a:rPr lang="en-GB" dirty="0" smtClean="0"/>
              <a:t>alkaloids that </a:t>
            </a:r>
            <a:r>
              <a:rPr lang="en-GB" dirty="0"/>
              <a:t>may have medicinal value for humans. </a:t>
            </a:r>
            <a:endParaRPr lang="en-GB" dirty="0" smtClean="0"/>
          </a:p>
          <a:p>
            <a:r>
              <a:rPr lang="en-GB" dirty="0" smtClean="0"/>
              <a:t>Animals </a:t>
            </a:r>
            <a:r>
              <a:rPr lang="en-GB" dirty="0"/>
              <a:t>also produce medicinally </a:t>
            </a:r>
            <a:r>
              <a:rPr lang="en-GB" dirty="0" smtClean="0"/>
              <a:t>valuable chemicals </a:t>
            </a:r>
            <a:r>
              <a:rPr lang="en-GB" dirty="0"/>
              <a:t>to avoid predation, especially those that cannot protect themselves with </a:t>
            </a:r>
            <a:r>
              <a:rPr lang="en-GB" dirty="0" smtClean="0"/>
              <a:t>teeth or </a:t>
            </a:r>
            <a:r>
              <a:rPr lang="en-GB" dirty="0"/>
              <a:t>claws, or those that use venom to catch prey. </a:t>
            </a:r>
            <a:endParaRPr lang="en-GB" dirty="0" smtClean="0"/>
          </a:p>
          <a:p>
            <a:r>
              <a:rPr lang="en-GB" dirty="0" smtClean="0"/>
              <a:t>So</a:t>
            </a:r>
            <a:r>
              <a:rPr lang="en-GB" dirty="0"/>
              <a:t>, taxa such as frogs and reptiles </a:t>
            </a:r>
            <a:r>
              <a:rPr lang="en-GB" dirty="0" smtClean="0"/>
              <a:t>are much </a:t>
            </a:r>
            <a:r>
              <a:rPr lang="en-GB" dirty="0"/>
              <a:t>more likely to produce medicinally useful chemicals than mammals or birds.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98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0934" y="573473"/>
          <a:ext cx="11930449" cy="619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207"/>
                <a:gridCol w="839524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Resource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Uses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Timber </a:t>
                      </a: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Medicines Captopril that reduces blood pressure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 construction, furniture, tools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Fibres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Cotton</a:t>
                      </a: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Hemp – rope</a:t>
                      </a: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Raffi a – rope, baskets</a:t>
                      </a: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Wood cellulose -rayon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Resins, oils, and waxes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Rubber – latex gloves, vehicle tyres</a:t>
                      </a:r>
                    </a:p>
                    <a:p>
                      <a:r>
                        <a:rPr lang="en-GB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Carnuba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wax – floor and car polish, confectionary coating</a:t>
                      </a: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palm oil – processed foods, cooking oil, biofuels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Food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Chocolate from cacao,</a:t>
                      </a: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Pineapples, lemons, Brazil nuts, vanilla, </a:t>
                      </a:r>
                      <a:r>
                        <a:rPr lang="en-GB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coff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ee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bananas, oranges,</a:t>
                      </a: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Spices – pepper, turmeric, cinnamon</a:t>
                      </a:r>
                    </a:p>
                    <a:p>
                      <a:r>
                        <a:rPr lang="en-GB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Bushmeat</a:t>
                      </a:r>
                      <a:endParaRPr lang="en-GB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food species</a:t>
                      </a: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Genetic resources for crop breeding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Medicines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Cinchona trees produce quinine which is used to prevent malaria</a:t>
                      </a: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Mexican wild yams produce </a:t>
                      </a:r>
                      <a:r>
                        <a:rPr lang="en-GB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diosgenin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used to make medicines</a:t>
                      </a: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such as cortisone to treat arthritis and asthma</a:t>
                      </a: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Curare lianas produce d-</a:t>
                      </a:r>
                      <a:r>
                        <a:rPr lang="en-GB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turbocuarine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used to treat multiple</a:t>
                      </a: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sclerosis and Parkinson’s disease and used in anaesthesia</a:t>
                      </a:r>
                    </a:p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Venom of the Fer-de-Lance snake, used to develop the medicine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63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Climate maintenance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73" y="1276865"/>
            <a:ext cx="11098427" cy="4900098"/>
          </a:xfrm>
        </p:spPr>
        <p:txBody>
          <a:bodyPr>
            <a:normAutofit/>
          </a:bodyPr>
          <a:lstStyle/>
          <a:p>
            <a:r>
              <a:rPr lang="en-GB" dirty="0" smtClean="0"/>
              <a:t>Tropical </a:t>
            </a:r>
            <a:r>
              <a:rPr lang="en-GB" dirty="0"/>
              <a:t>rainforests are very important for increasing downwind rainfall. </a:t>
            </a:r>
            <a:endParaRPr lang="en-GB" dirty="0" smtClean="0"/>
          </a:p>
          <a:p>
            <a:r>
              <a:rPr lang="en-GB" dirty="0" smtClean="0"/>
              <a:t>Over </a:t>
            </a:r>
            <a:r>
              <a:rPr lang="en-GB" dirty="0"/>
              <a:t>half </a:t>
            </a:r>
            <a:r>
              <a:rPr lang="en-GB" dirty="0" smtClean="0"/>
              <a:t>the rainfall </a:t>
            </a:r>
            <a:r>
              <a:rPr lang="en-GB" dirty="0"/>
              <a:t>in the Amazon rainforest results from transpiration elsewhere in the forest </a:t>
            </a:r>
            <a:r>
              <a:rPr lang="en-GB" dirty="0" smtClean="0"/>
              <a:t>rather than </a:t>
            </a:r>
            <a:r>
              <a:rPr lang="en-GB" dirty="0"/>
              <a:t>coming directly from the evaporation of seawater.</a:t>
            </a:r>
          </a:p>
          <a:p>
            <a:r>
              <a:rPr lang="en-GB" dirty="0"/>
              <a:t>As with temperate broadleaf woodland and all trees, carbon sequestration </a:t>
            </a:r>
            <a:r>
              <a:rPr lang="en-GB" dirty="0" smtClean="0"/>
              <a:t>by photosynthesis </a:t>
            </a:r>
            <a:r>
              <a:rPr lang="en-GB" dirty="0"/>
              <a:t>stores large amounts of carbon in tropical rainforests which helps </a:t>
            </a:r>
            <a:r>
              <a:rPr lang="en-GB" dirty="0" smtClean="0"/>
              <a:t>to reduce </a:t>
            </a:r>
            <a:r>
              <a:rPr lang="en-GB" dirty="0"/>
              <a:t>the natural greenhouse </a:t>
            </a:r>
            <a:r>
              <a:rPr lang="en-GB" dirty="0" smtClean="0"/>
              <a:t>effect</a:t>
            </a:r>
            <a:r>
              <a:rPr lang="en-GB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55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</a:t>
            </a:r>
            <a:r>
              <a:rPr lang="en-GB" dirty="0" err="1" smtClean="0"/>
              <a:t>maintanance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warm, moist conditions make dead vegetation decay very rapidly so nutrients </a:t>
            </a:r>
            <a:r>
              <a:rPr lang="en-GB" dirty="0" smtClean="0"/>
              <a:t>are re-absorbed </a:t>
            </a:r>
            <a:r>
              <a:rPr lang="en-GB" dirty="0"/>
              <a:t>by trees very quickly. </a:t>
            </a:r>
            <a:endParaRPr lang="en-GB" dirty="0" smtClean="0"/>
          </a:p>
          <a:p>
            <a:r>
              <a:rPr lang="en-GB" dirty="0" smtClean="0"/>
              <a:t>Because </a:t>
            </a:r>
            <a:r>
              <a:rPr lang="en-GB" dirty="0"/>
              <a:t>of this, soils in tropical rainforests are often </a:t>
            </a:r>
            <a:r>
              <a:rPr lang="en-GB" dirty="0" smtClean="0"/>
              <a:t>very shallow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vegetation cover and tree roots are important in preventing the soil that </a:t>
            </a:r>
            <a:r>
              <a:rPr lang="en-GB" dirty="0" smtClean="0"/>
              <a:t>is present </a:t>
            </a:r>
            <a:r>
              <a:rPr lang="en-GB" dirty="0"/>
              <a:t>from being eroded, as the foliage protects the soil from heavy rain and the </a:t>
            </a:r>
            <a:r>
              <a:rPr lang="en-GB" dirty="0" smtClean="0"/>
              <a:t>roots hold </a:t>
            </a:r>
            <a:r>
              <a:rPr lang="en-GB" dirty="0"/>
              <a:t>the soil together. </a:t>
            </a:r>
            <a:endParaRPr lang="en-GB" dirty="0" smtClean="0"/>
          </a:p>
          <a:p>
            <a:r>
              <a:rPr lang="en-GB" dirty="0" smtClean="0"/>
              <a:t>Forest </a:t>
            </a:r>
            <a:r>
              <a:rPr lang="en-GB" dirty="0"/>
              <a:t>clearance can lead to serious soil erosion.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0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1786</Words>
  <Application>Microsoft Office PowerPoint</Application>
  <PresentationFormat>Widescreen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Tropical Rainforest</vt:lpstr>
      <vt:lpstr>Tropical Rainforest https://www.youtube.com/watch?v=DgU7gsBOhUI </vt:lpstr>
      <vt:lpstr>Ecological features</vt:lpstr>
      <vt:lpstr>PowerPoint Presentation</vt:lpstr>
      <vt:lpstr>PowerPoint Presentation</vt:lpstr>
      <vt:lpstr>Very high biodiversity </vt:lpstr>
      <vt:lpstr>PowerPoint Presentation</vt:lpstr>
      <vt:lpstr>Climate maintenance </vt:lpstr>
      <vt:lpstr>Soil maintanance</vt:lpstr>
      <vt:lpstr>Threats</vt:lpstr>
      <vt:lpstr>Threats</vt:lpstr>
      <vt:lpstr>Threats - Clearance for alternative land uses </vt:lpstr>
      <vt:lpstr>Threats</vt:lpstr>
      <vt:lpstr>Threats</vt:lpstr>
      <vt:lpstr>Threats</vt:lpstr>
      <vt:lpstr>Threats - Climate change: </vt:lpstr>
      <vt:lpstr>Threats - Tourism</vt:lpstr>
      <vt:lpstr>Conservation efforts </vt:lpstr>
      <vt:lpstr>Alto Maues reserve, Brazil 2014 </vt:lpstr>
      <vt:lpstr>Rio Bravo Conservation and Management Area in Belize, Central America,</vt:lpstr>
      <vt:lpstr>Debt for nature swaps 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Rainforest</dc:title>
  <dc:creator>Deborah Haggar</dc:creator>
  <cp:lastModifiedBy>Deborah Haggar</cp:lastModifiedBy>
  <cp:revision>2</cp:revision>
  <dcterms:created xsi:type="dcterms:W3CDTF">2017-11-09T17:35:42Z</dcterms:created>
  <dcterms:modified xsi:type="dcterms:W3CDTF">2017-11-09T17:36:58Z</dcterms:modified>
</cp:coreProperties>
</file>