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CC9BB9-E789-4EF4-A51E-0C0B18BD1E12}"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1932160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CC9BB9-E789-4EF4-A51E-0C0B18BD1E12}"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37630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CC9BB9-E789-4EF4-A51E-0C0B18BD1E12}"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306171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CC9BB9-E789-4EF4-A51E-0C0B18BD1E12}"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1018442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CC9BB9-E789-4EF4-A51E-0C0B18BD1E12}"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3655310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4CC9BB9-E789-4EF4-A51E-0C0B18BD1E12}"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4073200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4CC9BB9-E789-4EF4-A51E-0C0B18BD1E12}" type="datetimeFigureOut">
              <a:rPr lang="en-GB" smtClean="0"/>
              <a:t>13/11/2017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241411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4CC9BB9-E789-4EF4-A51E-0C0B18BD1E12}" type="datetimeFigureOut">
              <a:rPr lang="en-GB" smtClean="0"/>
              <a:t>13/11/2017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2681560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C9BB9-E789-4EF4-A51E-0C0B18BD1E12}" type="datetimeFigureOut">
              <a:rPr lang="en-GB" smtClean="0"/>
              <a:t>13/11/2017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292097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CC9BB9-E789-4EF4-A51E-0C0B18BD1E12}"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1474468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CC9BB9-E789-4EF4-A51E-0C0B18BD1E12}"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36E660-7635-4131-B75A-C7713B7A060E}" type="slidenum">
              <a:rPr lang="en-GB" smtClean="0"/>
              <a:t>‹#›</a:t>
            </a:fld>
            <a:endParaRPr lang="en-GB"/>
          </a:p>
        </p:txBody>
      </p:sp>
    </p:spTree>
    <p:extLst>
      <p:ext uri="{BB962C8B-B14F-4D97-AF65-F5344CB8AC3E}">
        <p14:creationId xmlns:p14="http://schemas.microsoft.com/office/powerpoint/2010/main" val="2804189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C9BB9-E789-4EF4-A51E-0C0B18BD1E12}" type="datetimeFigureOut">
              <a:rPr lang="en-GB" smtClean="0"/>
              <a:t>13/11/2017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36E660-7635-4131-B75A-C7713B7A060E}" type="slidenum">
              <a:rPr lang="en-GB" smtClean="0"/>
              <a:t>‹#›</a:t>
            </a:fld>
            <a:endParaRPr lang="en-GB"/>
          </a:p>
        </p:txBody>
      </p:sp>
    </p:spTree>
    <p:extLst>
      <p:ext uri="{BB962C8B-B14F-4D97-AF65-F5344CB8AC3E}">
        <p14:creationId xmlns:p14="http://schemas.microsoft.com/office/powerpoint/2010/main" val="1006270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LVmvaNYcjeg" TargetMode="External"/><Relationship Id="rId2" Type="http://schemas.openxmlformats.org/officeDocument/2006/relationships/hyperlink" Target="https://www.youtube.com/watch?v=HxZdgl8RHKI" TargetMode="External"/><Relationship Id="rId1" Type="http://schemas.openxmlformats.org/officeDocument/2006/relationships/slideLayout" Target="../slideLayouts/slideLayout2.xml"/><Relationship Id="rId5" Type="http://schemas.openxmlformats.org/officeDocument/2006/relationships/hyperlink" Target="https://www.youtube.com/watch?v=cJX-QumbBLc" TargetMode="External"/><Relationship Id="rId4" Type="http://schemas.openxmlformats.org/officeDocument/2006/relationships/hyperlink" Target="https://oceantoday.noaa.gov/coralforestsofthedee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Deep water coral </a:t>
            </a:r>
            <a:r>
              <a:rPr lang="en-GB" b="1" dirty="0" smtClean="0"/>
              <a:t>reefs</a:t>
            </a:r>
            <a:br>
              <a:rPr lang="en-GB" b="1" dirty="0" smtClean="0"/>
            </a:br>
            <a:r>
              <a:rPr lang="en-GB" b="1" dirty="0"/>
              <a:t/>
            </a:r>
            <a:br>
              <a:rPr lang="en-GB" b="1" dirty="0"/>
            </a:br>
            <a:endParaRPr lang="en-GB" dirty="0"/>
          </a:p>
        </p:txBody>
      </p:sp>
      <p:sp>
        <p:nvSpPr>
          <p:cNvPr id="3" name="Content Placeholder 2"/>
          <p:cNvSpPr>
            <a:spLocks noGrp="1"/>
          </p:cNvSpPr>
          <p:nvPr>
            <p:ph idx="1"/>
          </p:nvPr>
        </p:nvSpPr>
        <p:spPr/>
        <p:txBody>
          <a:bodyPr/>
          <a:lstStyle/>
          <a:p>
            <a:r>
              <a:rPr lang="en-GB" dirty="0" smtClean="0"/>
              <a:t>These </a:t>
            </a:r>
            <a:r>
              <a:rPr lang="en-GB" dirty="0"/>
              <a:t>are coral reefs that are found in water where sunlight does not reach them. </a:t>
            </a:r>
            <a:endParaRPr lang="en-GB" dirty="0" smtClean="0"/>
          </a:p>
          <a:p>
            <a:r>
              <a:rPr lang="en-GB" dirty="0" smtClean="0"/>
              <a:t>They are </a:t>
            </a:r>
            <a:r>
              <a:rPr lang="en-GB" dirty="0"/>
              <a:t>also called cold water coral reefs. Neither name is perfect as some are found in </a:t>
            </a:r>
            <a:r>
              <a:rPr lang="en-GB" dirty="0" smtClean="0"/>
              <a:t>shallow water </a:t>
            </a:r>
            <a:r>
              <a:rPr lang="en-GB" dirty="0"/>
              <a:t>while others are found where the water is relatively warm. </a:t>
            </a:r>
            <a:endParaRPr lang="en-GB" dirty="0" smtClean="0"/>
          </a:p>
          <a:p>
            <a:r>
              <a:rPr lang="en-GB" dirty="0" smtClean="0"/>
              <a:t>The </a:t>
            </a:r>
            <a:r>
              <a:rPr lang="en-GB" dirty="0"/>
              <a:t>common feature </a:t>
            </a:r>
            <a:r>
              <a:rPr lang="en-GB" dirty="0" smtClean="0"/>
              <a:t>is the </a:t>
            </a:r>
            <a:r>
              <a:rPr lang="en-GB" dirty="0"/>
              <a:t>lack of sunlight to support photosynthetic algae.</a:t>
            </a:r>
          </a:p>
        </p:txBody>
      </p:sp>
    </p:spTree>
    <p:extLst>
      <p:ext uri="{BB962C8B-B14F-4D97-AF65-F5344CB8AC3E}">
        <p14:creationId xmlns:p14="http://schemas.microsoft.com/office/powerpoint/2010/main" val="3497023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sp>
        <p:nvSpPr>
          <p:cNvPr id="4" name="Rectangle 3"/>
          <p:cNvSpPr/>
          <p:nvPr/>
        </p:nvSpPr>
        <p:spPr>
          <a:xfrm>
            <a:off x="1257300" y="1917700"/>
            <a:ext cx="9385300" cy="1566198"/>
          </a:xfrm>
          <a:prstGeom prst="rect">
            <a:avLst/>
          </a:prstGeom>
        </p:spPr>
        <p:txBody>
          <a:bodyPr wrap="square">
            <a:spAutoFit/>
          </a:bodyPr>
          <a:lstStyle/>
          <a:p>
            <a:pPr>
              <a:lnSpc>
                <a:spcPct val="107000"/>
              </a:lnSpc>
              <a:spcAft>
                <a:spcPts val="800"/>
              </a:spcAft>
            </a:pPr>
            <a:r>
              <a:rPr lang="en-GB"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https://www.youtube.com/watch?v=HxZdgl8RHKI</a:t>
            </a: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https://www.youtube.com/watch?v=LVmvaNYcjeg</a:t>
            </a: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https://oceantoday.noaa.gov/coralforestsofthedeep/</a:t>
            </a: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GB"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https://www.youtube.com/watch?v=cJX-QumbBLc</a:t>
            </a:r>
            <a:endParaRPr lang="en-GB" dirty="0"/>
          </a:p>
        </p:txBody>
      </p:sp>
    </p:spTree>
    <p:extLst>
      <p:ext uri="{BB962C8B-B14F-4D97-AF65-F5344CB8AC3E}">
        <p14:creationId xmlns:p14="http://schemas.microsoft.com/office/powerpoint/2010/main" val="171589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8889"/>
          </a:xfrm>
        </p:spPr>
        <p:txBody>
          <a:bodyPr>
            <a:normAutofit fontScale="90000"/>
          </a:bodyPr>
          <a:lstStyle/>
          <a:p>
            <a:r>
              <a:rPr lang="en-GB" b="1" dirty="0"/>
              <a:t>Ecological features</a:t>
            </a:r>
            <a:br>
              <a:rPr lang="en-GB" b="1" dirty="0"/>
            </a:br>
            <a:endParaRPr lang="en-GB" dirty="0"/>
          </a:p>
        </p:txBody>
      </p:sp>
      <p:sp>
        <p:nvSpPr>
          <p:cNvPr id="3" name="Content Placeholder 2"/>
          <p:cNvSpPr>
            <a:spLocks noGrp="1"/>
          </p:cNvSpPr>
          <p:nvPr>
            <p:ph idx="1"/>
          </p:nvPr>
        </p:nvSpPr>
        <p:spPr>
          <a:xfrm>
            <a:off x="212271" y="914400"/>
            <a:ext cx="11805558" cy="5262563"/>
          </a:xfrm>
        </p:spPr>
        <p:txBody>
          <a:bodyPr>
            <a:normAutofit/>
          </a:bodyPr>
          <a:lstStyle/>
          <a:p>
            <a:r>
              <a:rPr lang="en-GB" sz="3600" dirty="0" smtClean="0"/>
              <a:t>The </a:t>
            </a:r>
            <a:r>
              <a:rPr lang="en-GB" sz="3600" dirty="0"/>
              <a:t>coral polyps that form deep water coral reefs do not have </a:t>
            </a:r>
            <a:r>
              <a:rPr lang="en-GB" sz="3600" dirty="0" smtClean="0"/>
              <a:t>the symbiotic photosynthetic </a:t>
            </a:r>
            <a:r>
              <a:rPr lang="en-GB" sz="3600" dirty="0"/>
              <a:t>algae that are found in tropical coral reefs so they have </a:t>
            </a:r>
            <a:r>
              <a:rPr lang="en-GB" sz="3600" dirty="0" smtClean="0"/>
              <a:t>much less </a:t>
            </a:r>
            <a:r>
              <a:rPr lang="en-GB" sz="3600" dirty="0"/>
              <a:t>food energy available and grow much more slowly than </a:t>
            </a:r>
            <a:r>
              <a:rPr lang="en-GB" sz="3600" dirty="0" smtClean="0"/>
              <a:t>shallow-water tropical </a:t>
            </a:r>
            <a:r>
              <a:rPr lang="en-GB" sz="3600" dirty="0"/>
              <a:t>coral reefs.</a:t>
            </a:r>
          </a:p>
          <a:p>
            <a:r>
              <a:rPr lang="en-GB" sz="3600" dirty="0" smtClean="0"/>
              <a:t>The </a:t>
            </a:r>
            <a:r>
              <a:rPr lang="en-GB" sz="3600" dirty="0"/>
              <a:t>slow rate of deep water coral growth means that reefs recover </a:t>
            </a:r>
            <a:r>
              <a:rPr lang="en-GB" sz="3600" dirty="0" smtClean="0"/>
              <a:t>much more </a:t>
            </a:r>
            <a:r>
              <a:rPr lang="en-GB" sz="3600" dirty="0"/>
              <a:t>slowly from damage than tropical coral reefs.</a:t>
            </a:r>
          </a:p>
        </p:txBody>
      </p:sp>
    </p:spTree>
    <p:extLst>
      <p:ext uri="{BB962C8B-B14F-4D97-AF65-F5344CB8AC3E}">
        <p14:creationId xmlns:p14="http://schemas.microsoft.com/office/powerpoint/2010/main" val="113975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0196"/>
            <a:ext cx="10515600" cy="1325563"/>
          </a:xfrm>
        </p:spPr>
        <p:txBody>
          <a:bodyPr/>
          <a:lstStyle/>
          <a:p>
            <a:r>
              <a:rPr lang="en-GB" dirty="0" smtClean="0"/>
              <a:t>The importance of deep water coral reefs</a:t>
            </a:r>
            <a:endParaRPr lang="en-GB" dirty="0"/>
          </a:p>
        </p:txBody>
      </p:sp>
      <p:sp>
        <p:nvSpPr>
          <p:cNvPr id="3" name="Content Placeholder 2"/>
          <p:cNvSpPr>
            <a:spLocks noGrp="1"/>
          </p:cNvSpPr>
          <p:nvPr>
            <p:ph idx="1"/>
          </p:nvPr>
        </p:nvSpPr>
        <p:spPr>
          <a:xfrm>
            <a:off x="0" y="1143000"/>
            <a:ext cx="12192000" cy="5584371"/>
          </a:xfrm>
        </p:spPr>
        <p:txBody>
          <a:bodyPr>
            <a:normAutofit lnSpcReduction="10000"/>
          </a:bodyPr>
          <a:lstStyle/>
          <a:p>
            <a:r>
              <a:rPr lang="en-GB" dirty="0"/>
              <a:t>Deep water coral reefs have only been discovered since the 1970s, with many being found since 2010, so there has been little time for research into their importance, their ecological roles, or the resources they may contain.</a:t>
            </a:r>
          </a:p>
          <a:p>
            <a:endParaRPr lang="en-GB" dirty="0"/>
          </a:p>
          <a:p>
            <a:r>
              <a:rPr lang="en-GB" dirty="0"/>
              <a:t>Deep water coral reefs often support a large biomass of fish but these are often slow-growing species with a low reproductive rate so it is easy to over-exploit the populations. </a:t>
            </a:r>
          </a:p>
          <a:p>
            <a:r>
              <a:rPr lang="en-GB" dirty="0"/>
              <a:t>The </a:t>
            </a:r>
            <a:r>
              <a:rPr lang="en-GB" dirty="0" err="1"/>
              <a:t>Roundnose</a:t>
            </a:r>
            <a:r>
              <a:rPr lang="en-GB" dirty="0"/>
              <a:t> Grenadier, Blue Whiting, and Orange </a:t>
            </a:r>
            <a:r>
              <a:rPr lang="en-GB" dirty="0" err="1"/>
              <a:t>Roughy</a:t>
            </a:r>
            <a:r>
              <a:rPr lang="en-GB" dirty="0"/>
              <a:t> are deep water species that have been commercially fished.</a:t>
            </a:r>
          </a:p>
          <a:p>
            <a:r>
              <a:rPr lang="en-GB" dirty="0"/>
              <a:t>The Orange </a:t>
            </a:r>
            <a:r>
              <a:rPr lang="en-GB" dirty="0" err="1"/>
              <a:t>Roughy</a:t>
            </a:r>
            <a:r>
              <a:rPr lang="en-GB" dirty="0"/>
              <a:t> was not exploited on a large commercial scale until 1980 but, by 1990, the global catch was declining because the population had been over-exploited. Fishing of some populations has been banned in an attempt to let them recover.</a:t>
            </a:r>
          </a:p>
          <a:p>
            <a:endParaRPr lang="en-GB" dirty="0"/>
          </a:p>
        </p:txBody>
      </p:sp>
    </p:spTree>
    <p:extLst>
      <p:ext uri="{BB962C8B-B14F-4D97-AF65-F5344CB8AC3E}">
        <p14:creationId xmlns:p14="http://schemas.microsoft.com/office/powerpoint/2010/main" val="12430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3575"/>
          </a:xfrm>
        </p:spPr>
        <p:txBody>
          <a:bodyPr>
            <a:normAutofit fontScale="90000"/>
          </a:bodyPr>
          <a:lstStyle/>
          <a:p>
            <a:r>
              <a:rPr lang="en-GB" b="1" dirty="0"/>
              <a:t>Threats</a:t>
            </a:r>
            <a:br>
              <a:rPr lang="en-GB" b="1" dirty="0"/>
            </a:br>
            <a:endParaRPr lang="en-GB" dirty="0"/>
          </a:p>
        </p:txBody>
      </p:sp>
      <p:sp>
        <p:nvSpPr>
          <p:cNvPr id="3" name="Content Placeholder 2"/>
          <p:cNvSpPr>
            <a:spLocks noGrp="1"/>
          </p:cNvSpPr>
          <p:nvPr>
            <p:ph idx="1"/>
          </p:nvPr>
        </p:nvSpPr>
        <p:spPr>
          <a:xfrm>
            <a:off x="0" y="751114"/>
            <a:ext cx="12192000" cy="5976257"/>
          </a:xfrm>
        </p:spPr>
        <p:txBody>
          <a:bodyPr>
            <a:normAutofit/>
          </a:bodyPr>
          <a:lstStyle/>
          <a:p>
            <a:r>
              <a:rPr lang="en-GB" sz="3600" dirty="0" smtClean="0"/>
              <a:t>Deep </a:t>
            </a:r>
            <a:r>
              <a:rPr lang="en-GB" sz="3600" dirty="0"/>
              <a:t>water trawling has over-exploited </a:t>
            </a:r>
            <a:r>
              <a:rPr lang="en-GB" sz="3600" dirty="0" smtClean="0"/>
              <a:t>fish </a:t>
            </a:r>
            <a:r>
              <a:rPr lang="en-GB" sz="3600" dirty="0"/>
              <a:t>populations, killed a lot of </a:t>
            </a:r>
            <a:r>
              <a:rPr lang="en-GB" sz="3600" dirty="0" smtClean="0"/>
              <a:t>bycatch species</a:t>
            </a:r>
            <a:r>
              <a:rPr lang="en-GB" sz="3600" dirty="0"/>
              <a:t>, and damaged the deep water reefs that support the </a:t>
            </a:r>
            <a:r>
              <a:rPr lang="en-GB" sz="3600" dirty="0" smtClean="0"/>
              <a:t>fish</a:t>
            </a:r>
            <a:r>
              <a:rPr lang="en-GB" sz="3600" dirty="0"/>
              <a:t>. </a:t>
            </a:r>
            <a:endParaRPr lang="en-GB" sz="3600" dirty="0" smtClean="0"/>
          </a:p>
          <a:p>
            <a:r>
              <a:rPr lang="en-GB" sz="3600" dirty="0" smtClean="0"/>
              <a:t>The slow </a:t>
            </a:r>
            <a:r>
              <a:rPr lang="en-GB" sz="3600" dirty="0"/>
              <a:t>rate of coral reef growth means it will take many hundreds of years </a:t>
            </a:r>
            <a:r>
              <a:rPr lang="en-GB" sz="3600" dirty="0" smtClean="0"/>
              <a:t>for the </a:t>
            </a:r>
            <a:r>
              <a:rPr lang="en-GB" sz="3600" dirty="0"/>
              <a:t>damage to be repaired.</a:t>
            </a:r>
          </a:p>
          <a:p>
            <a:r>
              <a:rPr lang="en-GB" sz="3600" dirty="0"/>
              <a:t>The expansion of oil and gas exploration in deep water is a future threat, </a:t>
            </a:r>
            <a:r>
              <a:rPr lang="en-GB" sz="3600" dirty="0" smtClean="0"/>
              <a:t>as more </a:t>
            </a:r>
            <a:r>
              <a:rPr lang="en-GB" sz="3600" dirty="0"/>
              <a:t>accessible supplies of oil and gas on land and in shallower water </a:t>
            </a:r>
            <a:r>
              <a:rPr lang="en-GB" sz="3600" dirty="0" smtClean="0"/>
              <a:t>are depleted</a:t>
            </a:r>
            <a:r>
              <a:rPr lang="en-GB" sz="3600" dirty="0"/>
              <a:t>.</a:t>
            </a:r>
          </a:p>
          <a:p>
            <a:r>
              <a:rPr lang="en-GB" sz="3600" dirty="0"/>
              <a:t>Increased releases of carbon dioxide are gradually causing the </a:t>
            </a:r>
            <a:r>
              <a:rPr lang="en-GB" sz="3600" dirty="0" smtClean="0"/>
              <a:t>acidification of oceans</a:t>
            </a:r>
            <a:r>
              <a:rPr lang="en-GB" sz="3600" dirty="0"/>
              <a:t>. This may eventually threaten the survival of deep water corals.</a:t>
            </a:r>
          </a:p>
        </p:txBody>
      </p:sp>
    </p:spTree>
    <p:extLst>
      <p:ext uri="{BB962C8B-B14F-4D97-AF65-F5344CB8AC3E}">
        <p14:creationId xmlns:p14="http://schemas.microsoft.com/office/powerpoint/2010/main" val="263769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Conservation </a:t>
            </a:r>
            <a:r>
              <a:rPr lang="en-GB" b="1" dirty="0" smtClean="0"/>
              <a:t>efforts</a:t>
            </a:r>
            <a:r>
              <a:rPr lang="en-GB" b="1" dirty="0"/>
              <a:t/>
            </a:r>
            <a:br>
              <a:rPr lang="en-GB" b="1" dirty="0"/>
            </a:br>
            <a:endParaRPr lang="en-GB" dirty="0"/>
          </a:p>
        </p:txBody>
      </p:sp>
      <p:sp>
        <p:nvSpPr>
          <p:cNvPr id="3" name="Content Placeholder 2"/>
          <p:cNvSpPr>
            <a:spLocks noGrp="1"/>
          </p:cNvSpPr>
          <p:nvPr>
            <p:ph idx="1"/>
          </p:nvPr>
        </p:nvSpPr>
        <p:spPr>
          <a:xfrm>
            <a:off x="-130629" y="1191986"/>
            <a:ext cx="11484429" cy="4984977"/>
          </a:xfrm>
        </p:spPr>
        <p:txBody>
          <a:bodyPr>
            <a:normAutofit/>
          </a:bodyPr>
          <a:lstStyle/>
          <a:p>
            <a:r>
              <a:rPr lang="en-GB" sz="3600" dirty="0" smtClean="0"/>
              <a:t>Protected </a:t>
            </a:r>
            <a:r>
              <a:rPr lang="en-GB" sz="3600" dirty="0"/>
              <a:t>areas have been established to stop damaging activities, such </a:t>
            </a:r>
            <a:r>
              <a:rPr lang="en-GB" sz="3600" dirty="0" smtClean="0"/>
              <a:t>as trawling</a:t>
            </a:r>
            <a:r>
              <a:rPr lang="en-GB" sz="3600" dirty="0"/>
              <a:t>, for example, Darwin Mounds SAC off the NW coast of Scotland </a:t>
            </a:r>
            <a:r>
              <a:rPr lang="en-GB" sz="3600" dirty="0" smtClean="0"/>
              <a:t>and </a:t>
            </a:r>
            <a:r>
              <a:rPr lang="en-GB" sz="3600" dirty="0" err="1" smtClean="0"/>
              <a:t>Oculina</a:t>
            </a:r>
            <a:r>
              <a:rPr lang="en-GB" sz="3600" dirty="0" smtClean="0"/>
              <a:t> </a:t>
            </a:r>
            <a:r>
              <a:rPr lang="en-GB" sz="3600" dirty="0"/>
              <a:t>Bank off the coast of Florida.</a:t>
            </a:r>
          </a:p>
        </p:txBody>
      </p:sp>
    </p:spTree>
    <p:extLst>
      <p:ext uri="{BB962C8B-B14F-4D97-AF65-F5344CB8AC3E}">
        <p14:creationId xmlns:p14="http://schemas.microsoft.com/office/powerpoint/2010/main" val="730109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430</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Deep water coral reefs  </vt:lpstr>
      <vt:lpstr>PowerPoint Presentation</vt:lpstr>
      <vt:lpstr>Ecological features </vt:lpstr>
      <vt:lpstr>The importance of deep water coral reefs</vt:lpstr>
      <vt:lpstr>Threats </vt:lpstr>
      <vt:lpstr>Conservation efforts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Haggar</dc:creator>
  <cp:lastModifiedBy>Deborah Haggar</cp:lastModifiedBy>
  <cp:revision>2</cp:revision>
  <dcterms:created xsi:type="dcterms:W3CDTF">2017-11-13T12:07:07Z</dcterms:created>
  <dcterms:modified xsi:type="dcterms:W3CDTF">2017-11-13T12:15:01Z</dcterms:modified>
</cp:coreProperties>
</file>