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0" r:id="rId10"/>
    <p:sldId id="266" r:id="rId11"/>
    <p:sldId id="261" r:id="rId12"/>
    <p:sldId id="275" r:id="rId13"/>
    <p:sldId id="274" r:id="rId14"/>
    <p:sldId id="267" r:id="rId15"/>
    <p:sldId id="269" r:id="rId16"/>
    <p:sldId id="270" r:id="rId17"/>
    <p:sldId id="272" r:id="rId18"/>
    <p:sldId id="268" r:id="rId19"/>
    <p:sldId id="273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276DC9-6755-496D-97F3-7465378E2778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64D023-EFF7-40A4-A260-C8780CD218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448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9pPr>
          </a:lstStyle>
          <a:p>
            <a:pPr eaLnBrk="1" hangingPunct="1"/>
            <a:fld id="{17ADD080-E4D1-4664-AAAC-16FDB02A74E6}" type="slidenum">
              <a:rPr lang="en-GB" smtClean="0"/>
              <a:pPr eaLnBrk="1" hangingPunct="1"/>
              <a:t>15</a:t>
            </a:fld>
            <a:endParaRPr lang="en-GB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52064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9pPr>
          </a:lstStyle>
          <a:p>
            <a:pPr eaLnBrk="1" hangingPunct="1"/>
            <a:fld id="{1A89F5DF-7894-45B1-A3C7-141701661EC9}" type="slidenum">
              <a:rPr lang="en-GB" smtClean="0"/>
              <a:pPr eaLnBrk="1" hangingPunct="1"/>
              <a:t>16</a:t>
            </a:fld>
            <a:endParaRPr lang="en-GB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74237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9pPr>
          </a:lstStyle>
          <a:p>
            <a:pPr eaLnBrk="1" hangingPunct="1"/>
            <a:fld id="{B8B11DF3-DB23-4C6A-865F-69D607245ABB}" type="slidenum">
              <a:rPr lang="en-GB" smtClean="0"/>
              <a:pPr eaLnBrk="1" hangingPunct="1"/>
              <a:t>17</a:t>
            </a:fld>
            <a:endParaRPr lang="en-GB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88957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005B-7ECB-4C3D-AEC5-67B0B79B9986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50355-9A44-40BB-BA38-DEB333874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928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005B-7ECB-4C3D-AEC5-67B0B79B9986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50355-9A44-40BB-BA38-DEB333874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80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005B-7ECB-4C3D-AEC5-67B0B79B9986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50355-9A44-40BB-BA38-DEB333874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359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005B-7ECB-4C3D-AEC5-67B0B79B9986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50355-9A44-40BB-BA38-DEB333874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004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005B-7ECB-4C3D-AEC5-67B0B79B9986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50355-9A44-40BB-BA38-DEB333874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288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005B-7ECB-4C3D-AEC5-67B0B79B9986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50355-9A44-40BB-BA38-DEB333874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543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005B-7ECB-4C3D-AEC5-67B0B79B9986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50355-9A44-40BB-BA38-DEB333874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319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005B-7ECB-4C3D-AEC5-67B0B79B9986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50355-9A44-40BB-BA38-DEB333874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531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005B-7ECB-4C3D-AEC5-67B0B79B9986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50355-9A44-40BB-BA38-DEB333874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16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005B-7ECB-4C3D-AEC5-67B0B79B9986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50355-9A44-40BB-BA38-DEB333874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394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005B-7ECB-4C3D-AEC5-67B0B79B9986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50355-9A44-40BB-BA38-DEB333874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187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A005B-7ECB-4C3D-AEC5-67B0B79B9986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50355-9A44-40BB-BA38-DEB333874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93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cbwpzr92P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68mTvSsYS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Methods of conserving biodiversity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507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8897" y="289679"/>
            <a:ext cx="890510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i="0" u="none" strike="noStrike" baseline="0" dirty="0" smtClean="0">
                <a:solidFill>
                  <a:srgbClr val="DF4500"/>
                </a:solidFill>
                <a:latin typeface="MyriadPro-Bold" panose="020B0703030403020204" pitchFamily="34" charset="0"/>
              </a:rPr>
              <a:t>Threats</a:t>
            </a:r>
          </a:p>
          <a:p>
            <a:r>
              <a:rPr lang="en-GB" b="0" i="0" u="none" strike="noStrike" baseline="0" dirty="0" smtClean="0">
                <a:solidFill>
                  <a:srgbClr val="000000"/>
                </a:solidFill>
                <a:latin typeface="MyriadPro-Semibold" panose="020B0603030403020204" pitchFamily="34" charset="0"/>
              </a:rPr>
              <a:t>Woodland clearance: </a:t>
            </a:r>
            <a:r>
              <a:rPr lang="en-GB" b="0" i="0" u="none" strike="noStrike" baseline="0" dirty="0" smtClean="0">
                <a:solidFill>
                  <a:srgbClr val="000000"/>
                </a:solidFill>
                <a:latin typeface="MyriadPro-Light"/>
              </a:rPr>
              <a:t>as societies have developed and populations have grown,</a:t>
            </a:r>
          </a:p>
          <a:p>
            <a:r>
              <a:rPr lang="en-GB" b="0" i="0" u="none" strike="noStrike" baseline="0" dirty="0" smtClean="0">
                <a:solidFill>
                  <a:srgbClr val="000000"/>
                </a:solidFill>
                <a:latin typeface="MyriadPro-Light"/>
              </a:rPr>
              <a:t>natural woodland habitats have been cleared to provide space for new land uses:</a:t>
            </a:r>
          </a:p>
          <a:p>
            <a:r>
              <a:rPr lang="en-GB" sz="2800" b="0" i="0" u="none" strike="noStrike" baseline="0" dirty="0" smtClean="0">
                <a:solidFill>
                  <a:srgbClr val="DF4500"/>
                </a:solidFill>
                <a:latin typeface="MyriadPro-Black"/>
              </a:rPr>
              <a:t>• </a:t>
            </a:r>
            <a:r>
              <a:rPr lang="en-GB" b="0" i="0" u="none" strike="noStrike" baseline="0" dirty="0" smtClean="0">
                <a:solidFill>
                  <a:srgbClr val="000000"/>
                </a:solidFill>
                <a:latin typeface="MyriadPro-Light"/>
              </a:rPr>
              <a:t>farmland;</a:t>
            </a:r>
          </a:p>
          <a:p>
            <a:r>
              <a:rPr lang="en-GB" sz="2800" b="0" i="0" u="none" strike="noStrike" baseline="0" dirty="0" smtClean="0">
                <a:solidFill>
                  <a:srgbClr val="DF4500"/>
                </a:solidFill>
                <a:latin typeface="MyriadPro-Black"/>
              </a:rPr>
              <a:t>• </a:t>
            </a:r>
            <a:r>
              <a:rPr lang="en-GB" b="0" i="0" u="none" strike="noStrike" baseline="0" dirty="0" smtClean="0">
                <a:solidFill>
                  <a:srgbClr val="000000"/>
                </a:solidFill>
                <a:latin typeface="MyriadPro-Light"/>
              </a:rPr>
              <a:t>plantations of single species or non-indigenous species;</a:t>
            </a:r>
          </a:p>
          <a:p>
            <a:r>
              <a:rPr lang="en-GB" sz="2800" b="0" i="0" u="none" strike="noStrike" baseline="0" dirty="0" smtClean="0">
                <a:solidFill>
                  <a:srgbClr val="DF4500"/>
                </a:solidFill>
                <a:latin typeface="MyriadPro-Black"/>
              </a:rPr>
              <a:t>• </a:t>
            </a:r>
            <a:r>
              <a:rPr lang="en-GB" b="0" i="0" u="none" strike="noStrike" baseline="0" dirty="0" smtClean="0">
                <a:solidFill>
                  <a:srgbClr val="000000"/>
                </a:solidFill>
                <a:latin typeface="MyriadPro-Light"/>
              </a:rPr>
              <a:t>urban developments;</a:t>
            </a:r>
          </a:p>
          <a:p>
            <a:r>
              <a:rPr lang="en-GB" sz="2800" b="0" i="0" u="none" strike="noStrike" baseline="0" dirty="0" smtClean="0">
                <a:solidFill>
                  <a:srgbClr val="DF4500"/>
                </a:solidFill>
                <a:latin typeface="MyriadPro-Black"/>
              </a:rPr>
              <a:t>• </a:t>
            </a:r>
            <a:r>
              <a:rPr lang="en-GB" b="0" i="0" u="none" strike="noStrike" baseline="0" dirty="0" smtClean="0">
                <a:solidFill>
                  <a:srgbClr val="000000"/>
                </a:solidFill>
                <a:latin typeface="MyriadPro-Light"/>
              </a:rPr>
              <a:t>transportation infrastructure, for example, new roads;</a:t>
            </a:r>
          </a:p>
          <a:p>
            <a:r>
              <a:rPr lang="en-GB" sz="2800" b="0" i="0" u="none" strike="noStrike" baseline="0" dirty="0" smtClean="0">
                <a:solidFill>
                  <a:srgbClr val="DF4500"/>
                </a:solidFill>
                <a:latin typeface="MyriadPro-Black"/>
              </a:rPr>
              <a:t>• </a:t>
            </a:r>
            <a:r>
              <a:rPr lang="en-GB" b="0" i="0" u="none" strike="noStrike" baseline="0" dirty="0" smtClean="0">
                <a:solidFill>
                  <a:srgbClr val="000000"/>
                </a:solidFill>
                <a:latin typeface="MyriadPro-Light"/>
              </a:rPr>
              <a:t>mineral extraction.</a:t>
            </a:r>
          </a:p>
          <a:p>
            <a:endParaRPr lang="en-GB" b="0" i="0" u="none" strike="noStrike" baseline="0" dirty="0" smtClean="0">
              <a:solidFill>
                <a:srgbClr val="000000"/>
              </a:solidFill>
              <a:latin typeface="MyriadPro-Light"/>
            </a:endParaRPr>
          </a:p>
          <a:p>
            <a:r>
              <a:rPr lang="en-GB" b="0" i="0" u="none" strike="noStrike" baseline="0" dirty="0" smtClean="0">
                <a:solidFill>
                  <a:srgbClr val="000000"/>
                </a:solidFill>
                <a:latin typeface="MyriadPro-Semibold" panose="020B0603030403020204" pitchFamily="34" charset="0"/>
              </a:rPr>
              <a:t>Habitat fragmentation: </a:t>
            </a:r>
            <a:r>
              <a:rPr lang="en-GB" b="0" i="0" u="none" strike="noStrike" baseline="0" dirty="0" smtClean="0">
                <a:solidFill>
                  <a:srgbClr val="000000"/>
                </a:solidFill>
                <a:latin typeface="MyriadPro-Light"/>
              </a:rPr>
              <a:t>woodland clearance may leave remaining areas that are</a:t>
            </a:r>
          </a:p>
          <a:p>
            <a:r>
              <a:rPr lang="en-GB" b="0" i="0" u="none" strike="noStrike" baseline="0" dirty="0" smtClean="0">
                <a:solidFill>
                  <a:srgbClr val="000000"/>
                </a:solidFill>
                <a:latin typeface="MyriadPro-Light"/>
              </a:rPr>
              <a:t>isolated from each other. If animals cannot move between these areas, then each</a:t>
            </a:r>
          </a:p>
          <a:p>
            <a:r>
              <a:rPr lang="en-GB" b="0" i="0" u="none" strike="noStrike" baseline="0" dirty="0" smtClean="0">
                <a:solidFill>
                  <a:srgbClr val="000000"/>
                </a:solidFill>
                <a:latin typeface="MyriadPro-Light"/>
              </a:rPr>
              <a:t>separate population becomes more vulnerable to extinction.</a:t>
            </a:r>
          </a:p>
          <a:p>
            <a:endParaRPr lang="en-GB" b="0" i="0" u="none" strike="noStrike" baseline="0" dirty="0" smtClean="0">
              <a:solidFill>
                <a:srgbClr val="000000"/>
              </a:solidFill>
              <a:latin typeface="MyriadPro-Light"/>
            </a:endParaRPr>
          </a:p>
          <a:p>
            <a:r>
              <a:rPr lang="en-GB" b="0" i="0" u="none" strike="noStrike" baseline="0" dirty="0" smtClean="0">
                <a:solidFill>
                  <a:srgbClr val="000000"/>
                </a:solidFill>
                <a:latin typeface="MyriadPro-Semibold" panose="020B0603030403020204" pitchFamily="34" charset="0"/>
              </a:rPr>
              <a:t>Conservation efforts</a:t>
            </a:r>
            <a:r>
              <a:rPr lang="en-GB" b="0" i="0" u="none" strike="noStrike" baseline="0" dirty="0" smtClean="0">
                <a:solidFill>
                  <a:srgbClr val="000000"/>
                </a:solidFill>
                <a:latin typeface="MyriadPro-Light"/>
              </a:rPr>
              <a:t>: different woodland management techniques create</a:t>
            </a:r>
          </a:p>
          <a:p>
            <a:r>
              <a:rPr lang="en-GB" b="0" i="0" u="none" strike="noStrike" baseline="0" dirty="0" smtClean="0">
                <a:solidFill>
                  <a:srgbClr val="000000"/>
                </a:solidFill>
                <a:latin typeface="MyriadPro-Light"/>
              </a:rPr>
              <a:t>woodlands of different wildlife value.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9567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Conservation efforts: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designated </a:t>
            </a:r>
            <a:r>
              <a:rPr lang="en-GB" dirty="0"/>
              <a:t>protected areas</a:t>
            </a:r>
          </a:p>
          <a:p>
            <a:r>
              <a:rPr lang="en-GB" dirty="0" smtClean="0"/>
              <a:t>legal </a:t>
            </a:r>
            <a:r>
              <a:rPr lang="en-GB" dirty="0"/>
              <a:t>protection of ancient woodland </a:t>
            </a:r>
            <a:r>
              <a:rPr lang="en-GB" dirty="0" smtClean="0"/>
              <a:t>in the </a:t>
            </a:r>
            <a:r>
              <a:rPr lang="en-GB" dirty="0"/>
              <a:t>UK</a:t>
            </a:r>
          </a:p>
          <a:p>
            <a:r>
              <a:rPr lang="en-GB" dirty="0" smtClean="0"/>
              <a:t>conservation </a:t>
            </a:r>
            <a:r>
              <a:rPr lang="en-GB" dirty="0"/>
              <a:t>management.</a:t>
            </a:r>
          </a:p>
        </p:txBody>
      </p:sp>
    </p:spTree>
    <p:extLst>
      <p:ext uri="{BB962C8B-B14F-4D97-AF65-F5344CB8AC3E}">
        <p14:creationId xmlns:p14="http://schemas.microsoft.com/office/powerpoint/2010/main" val="4058576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Designated protected areas</a:t>
            </a:r>
            <a:br>
              <a:rPr lang="en-GB" b="1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183" y="1260388"/>
            <a:ext cx="11829535" cy="524750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Sherwood </a:t>
            </a:r>
            <a:r>
              <a:rPr lang="en-GB" dirty="0"/>
              <a:t>Forest National Nature Reserve.</a:t>
            </a:r>
          </a:p>
          <a:p>
            <a:r>
              <a:rPr lang="en-GB" dirty="0"/>
              <a:t>Epping Forest SAC.</a:t>
            </a:r>
          </a:p>
          <a:p>
            <a:r>
              <a:rPr lang="en-GB" dirty="0"/>
              <a:t>There are many woodland SSSIs.</a:t>
            </a:r>
          </a:p>
          <a:p>
            <a:r>
              <a:rPr lang="en-GB" dirty="0"/>
              <a:t>Many UK National Parks have areas of deciduous woodland.</a:t>
            </a:r>
          </a:p>
          <a:p>
            <a:r>
              <a:rPr lang="en-GB" dirty="0"/>
              <a:t>The 2012 National Planning Policy Framework states that ‘…planning permission </a:t>
            </a:r>
            <a:r>
              <a:rPr lang="en-GB" dirty="0" smtClean="0"/>
              <a:t>should be </a:t>
            </a:r>
            <a:r>
              <a:rPr lang="en-GB" dirty="0"/>
              <a:t>refused for development resulting in the loss or deterioration of irreplaceable habitats</a:t>
            </a:r>
            <a:r>
              <a:rPr lang="en-GB" dirty="0" smtClean="0"/>
              <a:t>, including </a:t>
            </a:r>
            <a:r>
              <a:rPr lang="en-GB" dirty="0"/>
              <a:t>ancient woodland and the loss of aged or veteran trees found outside </a:t>
            </a:r>
            <a:r>
              <a:rPr lang="en-GB" dirty="0" smtClean="0"/>
              <a:t>ancient woodland</a:t>
            </a:r>
            <a:r>
              <a:rPr lang="en-GB" dirty="0"/>
              <a:t>, unless the need for, and </a:t>
            </a:r>
            <a:r>
              <a:rPr lang="en-GB" dirty="0" smtClean="0"/>
              <a:t>benefits </a:t>
            </a:r>
            <a:r>
              <a:rPr lang="en-GB" dirty="0"/>
              <a:t>of, the development in that location </a:t>
            </a:r>
            <a:r>
              <a:rPr lang="en-GB" dirty="0" smtClean="0"/>
              <a:t>clearly outweigh </a:t>
            </a:r>
            <a:r>
              <a:rPr lang="en-GB" dirty="0"/>
              <a:t>the loss’.</a:t>
            </a:r>
          </a:p>
          <a:p>
            <a:r>
              <a:rPr lang="en-GB" dirty="0"/>
              <a:t>Although ancient woodlands may be generally protected, overgrazing by deer </a:t>
            </a:r>
            <a:r>
              <a:rPr lang="en-GB" dirty="0" smtClean="0"/>
              <a:t>or deliberate </a:t>
            </a:r>
            <a:r>
              <a:rPr lang="en-GB" dirty="0"/>
              <a:t>clearance of ground vegetation may prevent regeneration by young trees </a:t>
            </a:r>
            <a:r>
              <a:rPr lang="en-GB" dirty="0" smtClean="0"/>
              <a:t>so the </a:t>
            </a:r>
            <a:r>
              <a:rPr lang="en-GB" dirty="0"/>
              <a:t>woodland may gradually become degraded and lose some of its wildlife value.</a:t>
            </a:r>
          </a:p>
        </p:txBody>
      </p:sp>
    </p:spTree>
    <p:extLst>
      <p:ext uri="{BB962C8B-B14F-4D97-AF65-F5344CB8AC3E}">
        <p14:creationId xmlns:p14="http://schemas.microsoft.com/office/powerpoint/2010/main" val="2388866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Legal protection of ancient woodlands</a:t>
            </a:r>
            <a:br>
              <a:rPr lang="en-GB" b="1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79636"/>
            <a:ext cx="10515600" cy="4351338"/>
          </a:xfrm>
        </p:spPr>
        <p:txBody>
          <a:bodyPr>
            <a:normAutofit/>
          </a:bodyPr>
          <a:lstStyle/>
          <a:p>
            <a:r>
              <a:rPr lang="en-GB" dirty="0" smtClean="0"/>
              <a:t>An </a:t>
            </a:r>
            <a:r>
              <a:rPr lang="en-GB" dirty="0"/>
              <a:t>‘ancient woodland’ in the UK is </a:t>
            </a:r>
            <a:r>
              <a:rPr lang="en-GB" dirty="0" smtClean="0"/>
              <a:t>defined </a:t>
            </a:r>
            <a:r>
              <a:rPr lang="en-GB" dirty="0"/>
              <a:t>as one that </a:t>
            </a:r>
            <a:r>
              <a:rPr lang="en-GB" dirty="0" smtClean="0"/>
              <a:t>existed before </a:t>
            </a:r>
            <a:r>
              <a:rPr lang="en-GB" dirty="0"/>
              <a:t>1600. Few woodlands were deliberately </a:t>
            </a:r>
            <a:r>
              <a:rPr lang="en-GB" dirty="0" smtClean="0"/>
              <a:t>planted before </a:t>
            </a:r>
            <a:r>
              <a:rPr lang="en-GB" dirty="0"/>
              <a:t>1600 so a wood that is over 400 years old is likely </a:t>
            </a:r>
            <a:r>
              <a:rPr lang="en-GB" dirty="0" smtClean="0"/>
              <a:t>to have </a:t>
            </a:r>
            <a:r>
              <a:rPr lang="en-GB" dirty="0"/>
              <a:t>developed naturally a long time ago.</a:t>
            </a:r>
          </a:p>
          <a:p>
            <a:r>
              <a:rPr lang="en-GB" dirty="0"/>
              <a:t>An ancient woodland usually has a very high </a:t>
            </a:r>
            <a:r>
              <a:rPr lang="en-GB" dirty="0" smtClean="0"/>
              <a:t>biodiversity because </a:t>
            </a:r>
            <a:r>
              <a:rPr lang="en-GB" dirty="0"/>
              <a:t>there has been a long time-period for species </a:t>
            </a:r>
            <a:r>
              <a:rPr lang="en-GB" dirty="0" smtClean="0"/>
              <a:t>to colonise</a:t>
            </a:r>
            <a:r>
              <a:rPr lang="en-GB" dirty="0"/>
              <a:t>. </a:t>
            </a:r>
            <a:endParaRPr lang="en-GB" dirty="0" smtClean="0"/>
          </a:p>
          <a:p>
            <a:r>
              <a:rPr lang="en-GB" dirty="0" smtClean="0"/>
              <a:t>Some </a:t>
            </a:r>
            <a:r>
              <a:rPr lang="en-GB" dirty="0"/>
              <a:t>species of wild plant colonise woodlands </a:t>
            </a:r>
            <a:r>
              <a:rPr lang="en-GB" dirty="0" smtClean="0"/>
              <a:t>very slowly</a:t>
            </a:r>
            <a:r>
              <a:rPr lang="en-GB" dirty="0"/>
              <a:t>, so the presence of many such species is evidence </a:t>
            </a:r>
            <a:r>
              <a:rPr lang="en-GB" dirty="0" smtClean="0"/>
              <a:t>that the </a:t>
            </a:r>
            <a:r>
              <a:rPr lang="en-GB" dirty="0"/>
              <a:t>woodland is ancient.</a:t>
            </a:r>
          </a:p>
        </p:txBody>
      </p:sp>
    </p:spTree>
    <p:extLst>
      <p:ext uri="{BB962C8B-B14F-4D97-AF65-F5344CB8AC3E}">
        <p14:creationId xmlns:p14="http://schemas.microsoft.com/office/powerpoint/2010/main" val="4161555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Woodland 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Historical methods</a:t>
            </a:r>
          </a:p>
          <a:p>
            <a:r>
              <a:rPr lang="en-GB" dirty="0" smtClean="0"/>
              <a:t>‘</a:t>
            </a:r>
            <a:r>
              <a:rPr lang="en-GB" dirty="0"/>
              <a:t>Wildwood’: areas where there was virtually no interference, for example, </a:t>
            </a:r>
            <a:r>
              <a:rPr lang="en-GB" dirty="0" smtClean="0"/>
              <a:t>hunting forests</a:t>
            </a:r>
            <a:r>
              <a:rPr lang="en-GB" dirty="0"/>
              <a:t>.</a:t>
            </a:r>
          </a:p>
          <a:p>
            <a:r>
              <a:rPr lang="en-GB" dirty="0" smtClean="0"/>
              <a:t>Mature </a:t>
            </a:r>
            <a:r>
              <a:rPr lang="en-GB" dirty="0"/>
              <a:t>‘standard’ trees: for example, oak for timber-framed houses, furniture, </a:t>
            </a:r>
            <a:r>
              <a:rPr lang="en-GB" dirty="0" smtClean="0"/>
              <a:t>and ships.</a:t>
            </a:r>
            <a:r>
              <a:rPr lang="en-GB" dirty="0"/>
              <a:t> </a:t>
            </a:r>
            <a:endParaRPr lang="en-GB" dirty="0" smtClean="0"/>
          </a:p>
          <a:p>
            <a:r>
              <a:rPr lang="en-GB" dirty="0" smtClean="0"/>
              <a:t>Coppiced </a:t>
            </a:r>
            <a:r>
              <a:rPr lang="en-GB" dirty="0"/>
              <a:t>woodland: for example, hazel for fencing, wall panels, oak for charcoal</a:t>
            </a:r>
            <a:r>
              <a:rPr lang="en-GB" dirty="0" smtClean="0"/>
              <a:t>, pit </a:t>
            </a:r>
            <a:r>
              <a:rPr lang="en-GB" dirty="0"/>
              <a:t>props and tannins for leather tanning.</a:t>
            </a:r>
          </a:p>
          <a:p>
            <a:r>
              <a:rPr lang="en-GB" dirty="0" smtClean="0"/>
              <a:t>Pollarding</a:t>
            </a:r>
            <a:r>
              <a:rPr lang="en-GB" dirty="0"/>
              <a:t>: similar to coppicing but cutting was carried out at a greater height </a:t>
            </a:r>
            <a:r>
              <a:rPr lang="en-GB" dirty="0" smtClean="0"/>
              <a:t>to reduce </a:t>
            </a:r>
            <a:r>
              <a:rPr lang="en-GB" dirty="0"/>
              <a:t>the problem of animals eating re-growing branches.</a:t>
            </a:r>
          </a:p>
        </p:txBody>
      </p:sp>
    </p:spTree>
    <p:extLst>
      <p:ext uri="{BB962C8B-B14F-4D97-AF65-F5344CB8AC3E}">
        <p14:creationId xmlns:p14="http://schemas.microsoft.com/office/powerpoint/2010/main" val="4286327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964" name="Picture 4" descr="coppice stools"/>
          <p:cNvPicPr>
            <a:picLocks noChangeAspect="1" noChangeArrowheads="1"/>
          </p:cNvPicPr>
          <p:nvPr/>
        </p:nvPicPr>
        <p:blipFill>
          <a:blip r:embed="rId3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4770439"/>
            <a:ext cx="3309938" cy="1906587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8970" name="Text Box 10"/>
          <p:cNvSpPr txBox="1">
            <a:spLocks noChangeArrowheads="1"/>
          </p:cNvSpPr>
          <p:nvPr/>
        </p:nvSpPr>
        <p:spPr bwMode="auto">
          <a:xfrm>
            <a:off x="1814513" y="3044825"/>
            <a:ext cx="8564562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0066"/>
                </a:solidFill>
              </a:rPr>
              <a:t>Provides trees of different sizes &amp; ages, open areas increases tree longevity </a:t>
            </a:r>
          </a:p>
          <a:p>
            <a:pPr eaLnBrk="1" hangingPunct="1"/>
            <a:r>
              <a:rPr lang="en-US" sz="2400">
                <a:solidFill>
                  <a:srgbClr val="000066"/>
                </a:solidFill>
              </a:rPr>
              <a:t>Provides a huge range of products</a:t>
            </a:r>
          </a:p>
          <a:p>
            <a:pPr eaLnBrk="1" hangingPunct="1"/>
            <a:r>
              <a:rPr lang="en-US" sz="2400">
                <a:solidFill>
                  <a:srgbClr val="000066"/>
                </a:solidFill>
              </a:rPr>
              <a:t>Involves periodically cutting tree stems to ground level to encourage multiple shoots</a:t>
            </a:r>
            <a:endParaRPr lang="en-GB" sz="2400">
              <a:solidFill>
                <a:srgbClr val="000066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n-GB" sz="2400"/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en-GB" smtClean="0"/>
              <a:t>Coppicing as a conservation technique</a:t>
            </a:r>
          </a:p>
        </p:txBody>
      </p:sp>
      <p:sp>
        <p:nvSpPr>
          <p:cNvPr id="168965" name="Rectangle 5"/>
          <p:cNvSpPr>
            <a:spLocks noChangeArrowheads="1"/>
          </p:cNvSpPr>
          <p:nvPr/>
        </p:nvSpPr>
        <p:spPr bwMode="auto">
          <a:xfrm>
            <a:off x="1844676" y="1568451"/>
            <a:ext cx="6988175" cy="144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en-US" sz="2400">
                <a:solidFill>
                  <a:srgbClr val="000066"/>
                </a:solidFill>
              </a:rPr>
              <a:t>Many deciduous species will coppice </a:t>
            </a:r>
            <a:endParaRPr lang="en-GB" sz="2400">
              <a:solidFill>
                <a:srgbClr val="000066"/>
              </a:solidFill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en-US" sz="2400">
                <a:solidFill>
                  <a:srgbClr val="000066"/>
                </a:solidFill>
                <a:cs typeface="Times New Roman" pitchFamily="18" charset="0"/>
              </a:rPr>
              <a:t>Woodland split into compartments, one of which is cut per year</a:t>
            </a:r>
            <a:r>
              <a:rPr lang="en-GB" sz="2400">
                <a:solidFill>
                  <a:srgbClr val="000066"/>
                </a:solidFill>
              </a:rPr>
              <a:t>.</a:t>
            </a:r>
          </a:p>
        </p:txBody>
      </p:sp>
      <p:pic>
        <p:nvPicPr>
          <p:cNvPr id="168969" name="Picture 9" descr="coppice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0350" y="1163637"/>
            <a:ext cx="1885950" cy="188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8972" name="Picture 12" descr="coppice copy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414" y="4941888"/>
            <a:ext cx="4702175" cy="191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4462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68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68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70" grpId="0"/>
      <p:bldP spid="16896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en-GB" smtClean="0"/>
              <a:t>Coppicing as a conservation technique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484314"/>
            <a:ext cx="8229600" cy="865187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en-GB" sz="2000"/>
              <a:t>Successive coppices are cut adjacent to each other, allowing species to move and creates larger areas of similar habitat for birds.</a:t>
            </a:r>
          </a:p>
          <a:p>
            <a:pPr eaLnBrk="1" hangingPunct="1"/>
            <a:r>
              <a:rPr lang="en-GB" sz="2000"/>
              <a:t>High structural diversity in coppice leads to many microhabitats = high biodiversity</a:t>
            </a:r>
            <a:endParaRPr lang="en-GB" sz="2000">
              <a:cs typeface="Times New Roman" pitchFamily="18" charset="0"/>
            </a:endParaRPr>
          </a:p>
        </p:txBody>
      </p:sp>
      <p:pic>
        <p:nvPicPr>
          <p:cNvPr id="175109" name="Picture 5" descr="coppice with standar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4" r="6062" b="5318"/>
          <a:stretch>
            <a:fillRect/>
          </a:stretch>
        </p:blipFill>
        <p:spPr bwMode="auto">
          <a:xfrm>
            <a:off x="4267200" y="4876800"/>
            <a:ext cx="34290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5140" name="Group 36"/>
          <p:cNvGrpSpPr>
            <a:grpSpLocks/>
          </p:cNvGrpSpPr>
          <p:nvPr/>
        </p:nvGrpSpPr>
        <p:grpSpPr bwMode="auto">
          <a:xfrm>
            <a:off x="3076576" y="3427414"/>
            <a:ext cx="1952625" cy="1677987"/>
            <a:chOff x="978" y="1487"/>
            <a:chExt cx="1230" cy="1057"/>
          </a:xfrm>
        </p:grpSpPr>
        <p:pic>
          <p:nvPicPr>
            <p:cNvPr id="52246" name="Picture 13" descr="Nuthatch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8" y="1499"/>
              <a:ext cx="960" cy="745"/>
            </a:xfrm>
            <a:prstGeom prst="rect">
              <a:avLst/>
            </a:prstGeom>
            <a:noFill/>
            <a:ln>
              <a:noFill/>
            </a:ln>
            <a:effectLst>
              <a:outerShdw dist="107763" dir="2700000" algn="ctr" rotWithShape="0">
                <a:srgbClr val="80808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2247" name="AutoShape 17"/>
            <p:cNvSpPr>
              <a:spLocks noChangeArrowheads="1"/>
            </p:cNvSpPr>
            <p:nvPr/>
          </p:nvSpPr>
          <p:spPr bwMode="auto">
            <a:xfrm rot="-7757360">
              <a:off x="2016" y="2352"/>
              <a:ext cx="240" cy="144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2BFF2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99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8" name="Text Box 30"/>
            <p:cNvSpPr txBox="1">
              <a:spLocks noChangeArrowheads="1"/>
            </p:cNvSpPr>
            <p:nvPr/>
          </p:nvSpPr>
          <p:spPr bwMode="auto">
            <a:xfrm>
              <a:off x="978" y="1487"/>
              <a:ext cx="68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810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GB" sz="1600">
                  <a:solidFill>
                    <a:srgbClr val="000066"/>
                  </a:solidFill>
                </a:rPr>
                <a:t>Nuthatch</a:t>
              </a:r>
            </a:p>
          </p:txBody>
        </p:sp>
      </p:grpSp>
      <p:grpSp>
        <p:nvGrpSpPr>
          <p:cNvPr id="175141" name="Group 37"/>
          <p:cNvGrpSpPr>
            <a:grpSpLocks/>
          </p:cNvGrpSpPr>
          <p:nvPr/>
        </p:nvGrpSpPr>
        <p:grpSpPr bwMode="auto">
          <a:xfrm>
            <a:off x="5295900" y="3124200"/>
            <a:ext cx="1600200" cy="1981200"/>
            <a:chOff x="2376" y="1296"/>
            <a:chExt cx="1008" cy="1248"/>
          </a:xfrm>
        </p:grpSpPr>
        <p:pic>
          <p:nvPicPr>
            <p:cNvPr id="52243" name="Picture 28" descr="brimston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525" b="4762"/>
            <a:stretch>
              <a:fillRect/>
            </a:stretch>
          </p:blipFill>
          <p:spPr bwMode="auto">
            <a:xfrm>
              <a:off x="2376" y="1296"/>
              <a:ext cx="1008" cy="864"/>
            </a:xfrm>
            <a:prstGeom prst="rect">
              <a:avLst/>
            </a:prstGeom>
            <a:noFill/>
            <a:ln>
              <a:noFill/>
            </a:ln>
            <a:effectLst>
              <a:outerShdw dist="107763" dir="2700000" algn="ctr" rotWithShape="0">
                <a:srgbClr val="80808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2244" name="AutoShape 29"/>
            <p:cNvSpPr>
              <a:spLocks noChangeArrowheads="1"/>
            </p:cNvSpPr>
            <p:nvPr/>
          </p:nvSpPr>
          <p:spPr bwMode="auto">
            <a:xfrm rot="-5400000">
              <a:off x="2784" y="2352"/>
              <a:ext cx="240" cy="144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2BFF2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99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5" name="Text Box 31"/>
            <p:cNvSpPr txBox="1">
              <a:spLocks noChangeArrowheads="1"/>
            </p:cNvSpPr>
            <p:nvPr/>
          </p:nvSpPr>
          <p:spPr bwMode="auto">
            <a:xfrm>
              <a:off x="2619" y="1947"/>
              <a:ext cx="74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810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9pPr>
            </a:lstStyle>
            <a:p>
              <a:pPr algn="r" eaLnBrk="1" hangingPunct="1"/>
              <a:r>
                <a:rPr lang="en-GB" sz="1600">
                  <a:solidFill>
                    <a:schemeClr val="bg1"/>
                  </a:solidFill>
                </a:rPr>
                <a:t>Brimstone</a:t>
              </a:r>
            </a:p>
          </p:txBody>
        </p:sp>
      </p:grpSp>
      <p:grpSp>
        <p:nvGrpSpPr>
          <p:cNvPr id="175142" name="Group 38"/>
          <p:cNvGrpSpPr>
            <a:grpSpLocks/>
          </p:cNvGrpSpPr>
          <p:nvPr/>
        </p:nvGrpSpPr>
        <p:grpSpPr bwMode="auto">
          <a:xfrm>
            <a:off x="7239000" y="3351214"/>
            <a:ext cx="1752600" cy="1754187"/>
            <a:chOff x="3600" y="1439"/>
            <a:chExt cx="1104" cy="1105"/>
          </a:xfrm>
        </p:grpSpPr>
        <p:pic>
          <p:nvPicPr>
            <p:cNvPr id="52240" name="Picture 10" descr="nightjar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4" y="1460"/>
              <a:ext cx="960" cy="748"/>
            </a:xfrm>
            <a:prstGeom prst="rect">
              <a:avLst/>
            </a:prstGeom>
            <a:noFill/>
            <a:ln>
              <a:noFill/>
            </a:ln>
            <a:effectLst>
              <a:outerShdw dist="107763" dir="2700000" algn="ctr" rotWithShape="0">
                <a:srgbClr val="80808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2241" name="AutoShape 20"/>
            <p:cNvSpPr>
              <a:spLocks noChangeArrowheads="1"/>
            </p:cNvSpPr>
            <p:nvPr/>
          </p:nvSpPr>
          <p:spPr bwMode="auto">
            <a:xfrm rot="-3175375">
              <a:off x="3552" y="2352"/>
              <a:ext cx="240" cy="144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2BFF2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99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2" name="Text Box 32"/>
            <p:cNvSpPr txBox="1">
              <a:spLocks noChangeArrowheads="1"/>
            </p:cNvSpPr>
            <p:nvPr/>
          </p:nvSpPr>
          <p:spPr bwMode="auto">
            <a:xfrm>
              <a:off x="3744" y="1439"/>
              <a:ext cx="61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810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GB" sz="1600">
                  <a:solidFill>
                    <a:schemeClr val="bg1"/>
                  </a:solidFill>
                </a:rPr>
                <a:t>Nightjar</a:t>
              </a:r>
            </a:p>
          </p:txBody>
        </p:sp>
      </p:grpSp>
      <p:grpSp>
        <p:nvGrpSpPr>
          <p:cNvPr id="175143" name="Group 39"/>
          <p:cNvGrpSpPr>
            <a:grpSpLocks/>
          </p:cNvGrpSpPr>
          <p:nvPr/>
        </p:nvGrpSpPr>
        <p:grpSpPr bwMode="auto">
          <a:xfrm>
            <a:off x="7772400" y="4979988"/>
            <a:ext cx="2362200" cy="1573212"/>
            <a:chOff x="3936" y="2465"/>
            <a:chExt cx="1488" cy="991"/>
          </a:xfrm>
        </p:grpSpPr>
        <p:pic>
          <p:nvPicPr>
            <p:cNvPr id="52237" name="Picture 9" descr="dormouse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000"/>
            <a:stretch>
              <a:fillRect/>
            </a:stretch>
          </p:blipFill>
          <p:spPr bwMode="auto">
            <a:xfrm>
              <a:off x="4272" y="2465"/>
              <a:ext cx="1152" cy="991"/>
            </a:xfrm>
            <a:prstGeom prst="rect">
              <a:avLst/>
            </a:prstGeom>
            <a:noFill/>
            <a:ln>
              <a:noFill/>
            </a:ln>
            <a:effectLst>
              <a:outerShdw dist="107763" dir="2700000" algn="ctr" rotWithShape="0">
                <a:srgbClr val="80808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2238" name="AutoShape 14"/>
            <p:cNvSpPr>
              <a:spLocks noChangeArrowheads="1"/>
            </p:cNvSpPr>
            <p:nvPr/>
          </p:nvSpPr>
          <p:spPr bwMode="auto">
            <a:xfrm rot="-1857826">
              <a:off x="3936" y="2880"/>
              <a:ext cx="240" cy="144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2BFF2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99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9" name="Text Box 33"/>
            <p:cNvSpPr txBox="1">
              <a:spLocks noChangeArrowheads="1"/>
            </p:cNvSpPr>
            <p:nvPr/>
          </p:nvSpPr>
          <p:spPr bwMode="auto">
            <a:xfrm>
              <a:off x="4272" y="3243"/>
              <a:ext cx="7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810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GB" sz="1600">
                  <a:solidFill>
                    <a:schemeClr val="bg1"/>
                  </a:solidFill>
                </a:rPr>
                <a:t>Dormouse</a:t>
              </a:r>
            </a:p>
          </p:txBody>
        </p:sp>
      </p:grpSp>
      <p:grpSp>
        <p:nvGrpSpPr>
          <p:cNvPr id="175139" name="Group 35"/>
          <p:cNvGrpSpPr>
            <a:grpSpLocks/>
          </p:cNvGrpSpPr>
          <p:nvPr/>
        </p:nvGrpSpPr>
        <p:grpSpPr bwMode="auto">
          <a:xfrm>
            <a:off x="2036764" y="5027614"/>
            <a:ext cx="2154237" cy="1576387"/>
            <a:chOff x="323" y="2495"/>
            <a:chExt cx="1357" cy="1153"/>
          </a:xfrm>
        </p:grpSpPr>
        <p:pic>
          <p:nvPicPr>
            <p:cNvPr id="52234" name="Picture 11" descr="orchid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2496"/>
              <a:ext cx="1008" cy="1152"/>
            </a:xfrm>
            <a:prstGeom prst="rect">
              <a:avLst/>
            </a:prstGeom>
            <a:noFill/>
            <a:ln>
              <a:noFill/>
            </a:ln>
            <a:effectLst>
              <a:outerShdw dist="107763" dir="2700000" algn="ctr" rotWithShape="0">
                <a:srgbClr val="80808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2235" name="AutoShape 15"/>
            <p:cNvSpPr>
              <a:spLocks noChangeArrowheads="1"/>
            </p:cNvSpPr>
            <p:nvPr/>
          </p:nvSpPr>
          <p:spPr bwMode="auto">
            <a:xfrm rot="-8950867">
              <a:off x="1440" y="3024"/>
              <a:ext cx="240" cy="144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2BFF2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99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6" name="Text Box 34"/>
            <p:cNvSpPr txBox="1">
              <a:spLocks noChangeArrowheads="1"/>
            </p:cNvSpPr>
            <p:nvPr/>
          </p:nvSpPr>
          <p:spPr bwMode="auto">
            <a:xfrm>
              <a:off x="323" y="2495"/>
              <a:ext cx="530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810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GB" sz="1600">
                  <a:solidFill>
                    <a:schemeClr val="bg1"/>
                  </a:solidFill>
                </a:rPr>
                <a:t>Orchid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507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7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7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7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7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smtClean="0"/>
              <a:t>Pollarding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4114800" cy="4525963"/>
          </a:xfrm>
        </p:spPr>
        <p:txBody>
          <a:bodyPr/>
          <a:lstStyle/>
          <a:p>
            <a:pPr eaLnBrk="1" hangingPunct="1"/>
            <a:r>
              <a:rPr lang="en-GB" smtClean="0"/>
              <a:t>To prevent the coppice shoots being grazed by cattle, trees can be cut higher up (2 - 5m)  so that the regenerating shoots are out of reach =  </a:t>
            </a:r>
            <a:r>
              <a:rPr lang="en-GB" b="1" smtClean="0"/>
              <a:t>pollarding</a:t>
            </a:r>
            <a:endParaRPr lang="en-GB" smtClean="0"/>
          </a:p>
        </p:txBody>
      </p:sp>
      <p:pic>
        <p:nvPicPr>
          <p:cNvPr id="177156" name="Picture 4" descr="pollar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676400"/>
            <a:ext cx="3581400" cy="4572000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9996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Woodland management - </a:t>
            </a:r>
            <a:r>
              <a:rPr lang="en-GB" dirty="0" smtClean="0"/>
              <a:t>Modern methods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Large </a:t>
            </a:r>
            <a:r>
              <a:rPr lang="en-GB" dirty="0"/>
              <a:t>monoculture plantations which usually have low wildlife value.</a:t>
            </a:r>
          </a:p>
          <a:p>
            <a:r>
              <a:rPr lang="en-GB" dirty="0" smtClean="0"/>
              <a:t>New </a:t>
            </a:r>
            <a:r>
              <a:rPr lang="en-GB" dirty="0"/>
              <a:t>woodland areas around </a:t>
            </a:r>
            <a:r>
              <a:rPr lang="en-GB" dirty="0" smtClean="0"/>
              <a:t>field </a:t>
            </a:r>
            <a:r>
              <a:rPr lang="en-GB" dirty="0"/>
              <a:t>margins.</a:t>
            </a:r>
          </a:p>
          <a:p>
            <a:r>
              <a:rPr lang="en-GB" dirty="0" smtClean="0"/>
              <a:t>Community </a:t>
            </a:r>
            <a:r>
              <a:rPr lang="en-GB" dirty="0"/>
              <a:t>forests planted for recreational and amenity use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57719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Woodland management - </a:t>
            </a:r>
            <a:r>
              <a:rPr lang="en-GB" dirty="0" smtClean="0"/>
              <a:t>Conservation management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Coppicing to create wildlife habitats.</a:t>
            </a:r>
          </a:p>
          <a:p>
            <a:r>
              <a:rPr lang="en-GB" dirty="0" smtClean="0"/>
              <a:t>Creation of woodland clearings to increase habitat diversity.</a:t>
            </a:r>
          </a:p>
          <a:p>
            <a:r>
              <a:rPr lang="en-GB" dirty="0" smtClean="0"/>
              <a:t>Planting of mixed-species woodlands to increase biodiversity.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657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Methods of conserving biodiversity: selected habitats: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temperate </a:t>
            </a:r>
            <a:r>
              <a:rPr lang="en-GB" dirty="0"/>
              <a:t>broadleaf woodland</a:t>
            </a:r>
          </a:p>
          <a:p>
            <a:pPr lvl="0"/>
            <a:r>
              <a:rPr lang="en-GB" dirty="0"/>
              <a:t>tropical rainforest</a:t>
            </a:r>
          </a:p>
          <a:p>
            <a:pPr lvl="0"/>
            <a:r>
              <a:rPr lang="en-GB" dirty="0"/>
              <a:t>coral reefs</a:t>
            </a:r>
          </a:p>
          <a:p>
            <a:pPr lvl="0"/>
            <a:r>
              <a:rPr lang="en-GB" dirty="0"/>
              <a:t>deep-water coral reefs</a:t>
            </a:r>
          </a:p>
          <a:p>
            <a:pPr lvl="0"/>
            <a:r>
              <a:rPr lang="en-GB" dirty="0"/>
              <a:t>oceanic islands</a:t>
            </a:r>
          </a:p>
          <a:p>
            <a:pPr lvl="0"/>
            <a:r>
              <a:rPr lang="en-GB" dirty="0"/>
              <a:t>mangroves</a:t>
            </a:r>
          </a:p>
          <a:p>
            <a:pPr lvl="0"/>
            <a:r>
              <a:rPr lang="en-GB" dirty="0"/>
              <a:t>Antarctica.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5788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Planting of new woodlands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135" y="1252151"/>
            <a:ext cx="11106665" cy="4924812"/>
          </a:xfrm>
        </p:spPr>
        <p:txBody>
          <a:bodyPr>
            <a:normAutofit/>
          </a:bodyPr>
          <a:lstStyle/>
          <a:p>
            <a:r>
              <a:rPr lang="en-GB" dirty="0" smtClean="0"/>
              <a:t>Large </a:t>
            </a:r>
            <a:r>
              <a:rPr lang="en-GB" dirty="0"/>
              <a:t>areas of new woodland have been planted in the UK over the past 30 years, </a:t>
            </a:r>
            <a:r>
              <a:rPr lang="en-GB" dirty="0" smtClean="0"/>
              <a:t>usually on </a:t>
            </a:r>
            <a:r>
              <a:rPr lang="en-GB" dirty="0"/>
              <a:t>small areas of farmland. </a:t>
            </a:r>
            <a:endParaRPr lang="en-GB" dirty="0" smtClean="0"/>
          </a:p>
          <a:p>
            <a:r>
              <a:rPr lang="en-GB" dirty="0" smtClean="0"/>
              <a:t>These </a:t>
            </a:r>
            <a:r>
              <a:rPr lang="en-GB" dirty="0"/>
              <a:t>have often included a mix of indigenous tree </a:t>
            </a:r>
            <a:r>
              <a:rPr lang="en-GB" dirty="0" smtClean="0"/>
              <a:t>species that </a:t>
            </a:r>
            <a:r>
              <a:rPr lang="en-GB" dirty="0"/>
              <a:t>are likely to have a high wildlife value as the woodlands mature. </a:t>
            </a:r>
            <a:endParaRPr lang="en-GB" dirty="0" smtClean="0"/>
          </a:p>
          <a:p>
            <a:r>
              <a:rPr lang="en-GB" dirty="0" smtClean="0"/>
              <a:t>They </a:t>
            </a:r>
            <a:r>
              <a:rPr lang="en-GB" dirty="0"/>
              <a:t>are </a:t>
            </a:r>
            <a:r>
              <a:rPr lang="en-GB" dirty="0" smtClean="0"/>
              <a:t>especially valuable </a:t>
            </a:r>
            <a:r>
              <a:rPr lang="en-GB" dirty="0"/>
              <a:t>if they join existing areas of woodland, or habitats such as hedgerows, which </a:t>
            </a:r>
            <a:r>
              <a:rPr lang="en-GB" dirty="0" smtClean="0"/>
              <a:t>can act </a:t>
            </a:r>
            <a:r>
              <a:rPr lang="en-GB" dirty="0"/>
              <a:t>as biological corridors linking small fragmented areas of woodland.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6302" y="3962400"/>
            <a:ext cx="4874200" cy="276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066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638" y="76054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Temperate broadleaf </a:t>
            </a:r>
            <a:r>
              <a:rPr lang="en-GB" dirty="0"/>
              <a:t>woodland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www.youtube.com/watch?v=Ecbwpzr92Ps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3486" y="2995398"/>
            <a:ext cx="10515600" cy="4351338"/>
          </a:xfrm>
        </p:spPr>
        <p:txBody>
          <a:bodyPr/>
          <a:lstStyle/>
          <a:p>
            <a:r>
              <a:rPr lang="en-GB" dirty="0" smtClean="0"/>
              <a:t>Features</a:t>
            </a:r>
            <a:r>
              <a:rPr lang="en-GB" dirty="0"/>
              <a:t>:</a:t>
            </a:r>
          </a:p>
          <a:p>
            <a:r>
              <a:rPr lang="en-GB" dirty="0" smtClean="0"/>
              <a:t>regular </a:t>
            </a:r>
            <a:r>
              <a:rPr lang="en-GB" dirty="0"/>
              <a:t>water supply</a:t>
            </a:r>
          </a:p>
          <a:p>
            <a:r>
              <a:rPr lang="en-GB" dirty="0" smtClean="0"/>
              <a:t>summers </a:t>
            </a:r>
            <a:r>
              <a:rPr lang="en-GB" dirty="0"/>
              <a:t>not very hot</a:t>
            </a:r>
          </a:p>
          <a:p>
            <a:r>
              <a:rPr lang="en-GB" dirty="0" smtClean="0"/>
              <a:t>winters </a:t>
            </a:r>
            <a:r>
              <a:rPr lang="en-GB" dirty="0"/>
              <a:t>not very cold</a:t>
            </a:r>
          </a:p>
          <a:p>
            <a:r>
              <a:rPr lang="en-GB" dirty="0" smtClean="0"/>
              <a:t>seasonality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533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Importance: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high </a:t>
            </a:r>
            <a:r>
              <a:rPr lang="en-GB" dirty="0"/>
              <a:t>biodiversity</a:t>
            </a:r>
          </a:p>
          <a:p>
            <a:r>
              <a:rPr lang="en-GB" dirty="0" smtClean="0"/>
              <a:t>resources</a:t>
            </a:r>
            <a:endParaRPr lang="en-GB" dirty="0"/>
          </a:p>
          <a:p>
            <a:r>
              <a:rPr lang="en-GB" dirty="0" smtClean="0"/>
              <a:t>climate </a:t>
            </a:r>
            <a:r>
              <a:rPr lang="en-GB" dirty="0"/>
              <a:t>control</a:t>
            </a:r>
          </a:p>
          <a:p>
            <a:r>
              <a:rPr lang="en-GB" dirty="0" smtClean="0"/>
              <a:t>soil </a:t>
            </a:r>
            <a:r>
              <a:rPr lang="en-GB" dirty="0"/>
              <a:t>erosion control</a:t>
            </a:r>
          </a:p>
          <a:p>
            <a:r>
              <a:rPr lang="en-GB" dirty="0" smtClean="0"/>
              <a:t>recreation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>
                <a:hlinkClick r:id="rId2"/>
              </a:rPr>
              <a:t>https://www.youtube.com/watch?v=f68mTvSsYS4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0788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Woodland resources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562" y="1548714"/>
            <a:ext cx="11780108" cy="5173361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Temperate </a:t>
            </a:r>
            <a:r>
              <a:rPr lang="en-GB" dirty="0"/>
              <a:t>broadleaf woodland was historically important for a wide range of resources.</a:t>
            </a:r>
          </a:p>
          <a:p>
            <a:r>
              <a:rPr lang="en-GB" dirty="0"/>
              <a:t>Wood was used for:</a:t>
            </a:r>
          </a:p>
          <a:p>
            <a:r>
              <a:rPr lang="en-GB" dirty="0"/>
              <a:t>building construction – timber frames, wattle and daub panels;</a:t>
            </a:r>
          </a:p>
          <a:p>
            <a:r>
              <a:rPr lang="en-GB" dirty="0"/>
              <a:t>fencing</a:t>
            </a:r>
            <a:r>
              <a:rPr lang="en-GB" dirty="0" smtClean="0"/>
              <a:t>;</a:t>
            </a:r>
            <a:r>
              <a:rPr lang="en-GB" dirty="0"/>
              <a:t> tools;</a:t>
            </a:r>
          </a:p>
          <a:p>
            <a:r>
              <a:rPr lang="en-GB" dirty="0"/>
              <a:t>carts;</a:t>
            </a:r>
          </a:p>
          <a:p>
            <a:r>
              <a:rPr lang="en-GB" dirty="0"/>
              <a:t>wood fuel;</a:t>
            </a:r>
          </a:p>
          <a:p>
            <a:r>
              <a:rPr lang="en-GB" dirty="0"/>
              <a:t>charcoal for metal smelting.</a:t>
            </a:r>
          </a:p>
          <a:p>
            <a:pPr marL="0" indent="0">
              <a:buNone/>
            </a:pPr>
            <a:r>
              <a:rPr lang="en-GB" dirty="0"/>
              <a:t>The woodlands were also a resource for food from animals and </a:t>
            </a:r>
            <a:r>
              <a:rPr lang="en-GB" dirty="0" smtClean="0"/>
              <a:t>flora </a:t>
            </a:r>
            <a:r>
              <a:rPr lang="en-GB" dirty="0"/>
              <a:t>found there, </a:t>
            </a:r>
            <a:r>
              <a:rPr lang="en-GB" dirty="0" smtClean="0"/>
              <a:t>for example</a:t>
            </a:r>
            <a:r>
              <a:rPr lang="en-GB" dirty="0"/>
              <a:t>, deer, wild boar, fruit, nuts, herbs.</a:t>
            </a:r>
          </a:p>
          <a:p>
            <a:pPr marL="0" indent="0">
              <a:buNone/>
            </a:pPr>
            <a:r>
              <a:rPr lang="en-GB" dirty="0"/>
              <a:t>Forest resources are no longer widely exploited in the UK except timber from </a:t>
            </a:r>
            <a:r>
              <a:rPr lang="en-GB" dirty="0" smtClean="0"/>
              <a:t>commercial plantations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297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Recreation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Many woodlands are important for public recreation: walking, camping, cycling, </a:t>
            </a:r>
            <a:r>
              <a:rPr lang="en-GB" dirty="0" smtClean="0"/>
              <a:t>picnics etc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0781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The hydrological cycle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</a:t>
            </a:r>
            <a:r>
              <a:rPr lang="en-GB" dirty="0"/>
              <a:t>trees play a role in the hydrological cycle through interception, evapotranspiration, </a:t>
            </a:r>
            <a:r>
              <a:rPr lang="en-GB" dirty="0" smtClean="0"/>
              <a:t>and the </a:t>
            </a:r>
            <a:r>
              <a:rPr lang="en-GB" dirty="0"/>
              <a:t>control of water in the soil.</a:t>
            </a:r>
          </a:p>
        </p:txBody>
      </p:sp>
    </p:spTree>
    <p:extLst>
      <p:ext uri="{BB962C8B-B14F-4D97-AF65-F5344CB8AC3E}">
        <p14:creationId xmlns:p14="http://schemas.microsoft.com/office/powerpoint/2010/main" val="2194880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Carbon sequestration</a:t>
            </a:r>
            <a:br>
              <a:rPr lang="en-GB" b="1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All </a:t>
            </a:r>
            <a:r>
              <a:rPr lang="en-GB" dirty="0"/>
              <a:t>plants absorb carbon as carbon dioxide during photosynthesis but most release it </a:t>
            </a:r>
            <a:r>
              <a:rPr lang="en-GB" dirty="0" smtClean="0"/>
              <a:t>again during </a:t>
            </a:r>
            <a:r>
              <a:rPr lang="en-GB" dirty="0"/>
              <a:t>respiration and the decay of their vegetation. </a:t>
            </a:r>
            <a:endParaRPr lang="en-GB" dirty="0" smtClean="0"/>
          </a:p>
          <a:p>
            <a:r>
              <a:rPr lang="en-GB" dirty="0" smtClean="0"/>
              <a:t>Plants </a:t>
            </a:r>
            <a:r>
              <a:rPr lang="en-GB" dirty="0"/>
              <a:t>with woody tissue can </a:t>
            </a:r>
            <a:r>
              <a:rPr lang="en-GB" dirty="0" smtClean="0"/>
              <a:t>build up </a:t>
            </a:r>
            <a:r>
              <a:rPr lang="en-GB" dirty="0"/>
              <a:t>a store of carbon in the cellulose and lignin that forms wood, so woodlands form </a:t>
            </a:r>
            <a:r>
              <a:rPr lang="en-GB" dirty="0" smtClean="0"/>
              <a:t>large reservoirs </a:t>
            </a:r>
            <a:r>
              <a:rPr lang="en-GB" dirty="0"/>
              <a:t>of stored carbon which reduces atmospheric carbon dioxide concentrations </a:t>
            </a:r>
            <a:r>
              <a:rPr lang="en-GB" dirty="0" smtClean="0"/>
              <a:t>as they </a:t>
            </a:r>
            <a:r>
              <a:rPr lang="en-GB" dirty="0"/>
              <a:t>grow.</a:t>
            </a:r>
          </a:p>
        </p:txBody>
      </p:sp>
    </p:spTree>
    <p:extLst>
      <p:ext uri="{BB962C8B-B14F-4D97-AF65-F5344CB8AC3E}">
        <p14:creationId xmlns:p14="http://schemas.microsoft.com/office/powerpoint/2010/main" val="3574721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Threats: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deforestation </a:t>
            </a:r>
            <a:r>
              <a:rPr lang="en-GB" dirty="0"/>
              <a:t>for other land uses</a:t>
            </a:r>
          </a:p>
          <a:p>
            <a:r>
              <a:rPr lang="en-GB" dirty="0" smtClean="0"/>
              <a:t>fragmentation </a:t>
            </a:r>
            <a:r>
              <a:rPr lang="en-GB" dirty="0"/>
              <a:t>of remaining woodland</a:t>
            </a:r>
          </a:p>
          <a:p>
            <a:r>
              <a:rPr lang="en-GB" dirty="0" smtClean="0"/>
              <a:t>management </a:t>
            </a:r>
            <a:r>
              <a:rPr lang="en-GB" dirty="0"/>
              <a:t>change.</a:t>
            </a:r>
          </a:p>
        </p:txBody>
      </p:sp>
    </p:spTree>
    <p:extLst>
      <p:ext uri="{BB962C8B-B14F-4D97-AF65-F5344CB8AC3E}">
        <p14:creationId xmlns:p14="http://schemas.microsoft.com/office/powerpoint/2010/main" val="1878940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969</Words>
  <Application>Microsoft Office PowerPoint</Application>
  <PresentationFormat>Widescreen</PresentationFormat>
  <Paragraphs>111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Calibri</vt:lpstr>
      <vt:lpstr>Calibri Light</vt:lpstr>
      <vt:lpstr>Lucida Sans</vt:lpstr>
      <vt:lpstr>MyriadPro-Black</vt:lpstr>
      <vt:lpstr>MyriadPro-Bold</vt:lpstr>
      <vt:lpstr>MyriadPro-Light</vt:lpstr>
      <vt:lpstr>MyriadPro-Semibold</vt:lpstr>
      <vt:lpstr>Times New Roman</vt:lpstr>
      <vt:lpstr>Office Theme</vt:lpstr>
      <vt:lpstr>Methods of conserving biodiversity</vt:lpstr>
      <vt:lpstr>Methods of conserving biodiversity: selected habitats: </vt:lpstr>
      <vt:lpstr>Temperate broadleaf woodland  https://www.youtube.com/watch?v=Ecbwpzr92Ps  </vt:lpstr>
      <vt:lpstr>Importance: </vt:lpstr>
      <vt:lpstr>Woodland resources</vt:lpstr>
      <vt:lpstr>Recreation</vt:lpstr>
      <vt:lpstr>The hydrological cycle</vt:lpstr>
      <vt:lpstr>Carbon sequestration </vt:lpstr>
      <vt:lpstr>Threats:</vt:lpstr>
      <vt:lpstr>PowerPoint Presentation</vt:lpstr>
      <vt:lpstr>Conservation efforts: </vt:lpstr>
      <vt:lpstr>Designated protected areas </vt:lpstr>
      <vt:lpstr>Legal protection of ancient woodlands </vt:lpstr>
      <vt:lpstr>Woodland management</vt:lpstr>
      <vt:lpstr>Coppicing as a conservation technique</vt:lpstr>
      <vt:lpstr>Coppicing as a conservation technique</vt:lpstr>
      <vt:lpstr>Pollarding</vt:lpstr>
      <vt:lpstr>Woodland management - Modern methods </vt:lpstr>
      <vt:lpstr>Woodland management - Conservation management </vt:lpstr>
      <vt:lpstr>Planting of new woodlands 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of conserving biodiversity</dc:title>
  <dc:creator>Deborah Haggar</dc:creator>
  <cp:lastModifiedBy>Deborah Haggar</cp:lastModifiedBy>
  <cp:revision>7</cp:revision>
  <dcterms:created xsi:type="dcterms:W3CDTF">2017-10-30T17:33:54Z</dcterms:created>
  <dcterms:modified xsi:type="dcterms:W3CDTF">2017-11-03T12:11:40Z</dcterms:modified>
</cp:coreProperties>
</file>