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4"/>
  </p:sldMasterIdLst>
  <p:notesMasterIdLst>
    <p:notesMasterId r:id="rId63"/>
  </p:notesMasterIdLst>
  <p:handoutMasterIdLst>
    <p:handoutMasterId r:id="rId64"/>
  </p:handoutMasterIdLst>
  <p:sldIdLst>
    <p:sldId id="429" r:id="rId5"/>
    <p:sldId id="430" r:id="rId6"/>
    <p:sldId id="483" r:id="rId7"/>
    <p:sldId id="484" r:id="rId8"/>
    <p:sldId id="486" r:id="rId9"/>
    <p:sldId id="495" r:id="rId10"/>
    <p:sldId id="490" r:id="rId11"/>
    <p:sldId id="525" r:id="rId12"/>
    <p:sldId id="529" r:id="rId13"/>
    <p:sldId id="432" r:id="rId14"/>
    <p:sldId id="435" r:id="rId15"/>
    <p:sldId id="497" r:id="rId16"/>
    <p:sldId id="541" r:id="rId17"/>
    <p:sldId id="438" r:id="rId18"/>
    <p:sldId id="499" r:id="rId19"/>
    <p:sldId id="530" r:id="rId20"/>
    <p:sldId id="535" r:id="rId21"/>
    <p:sldId id="532" r:id="rId22"/>
    <p:sldId id="536" r:id="rId23"/>
    <p:sldId id="537" r:id="rId24"/>
    <p:sldId id="533" r:id="rId25"/>
    <p:sldId id="538" r:id="rId26"/>
    <p:sldId id="534" r:id="rId27"/>
    <p:sldId id="539" r:id="rId28"/>
    <p:sldId id="540" r:id="rId29"/>
    <p:sldId id="502" r:id="rId30"/>
    <p:sldId id="454" r:id="rId31"/>
    <p:sldId id="455" r:id="rId32"/>
    <p:sldId id="542" r:id="rId33"/>
    <p:sldId id="458" r:id="rId34"/>
    <p:sldId id="504" r:id="rId35"/>
    <p:sldId id="463" r:id="rId36"/>
    <p:sldId id="543" r:id="rId37"/>
    <p:sldId id="459" r:id="rId38"/>
    <p:sldId id="544" r:id="rId39"/>
    <p:sldId id="526" r:id="rId40"/>
    <p:sldId id="465" r:id="rId41"/>
    <p:sldId id="469" r:id="rId42"/>
    <p:sldId id="467" r:id="rId43"/>
    <p:sldId id="466" r:id="rId44"/>
    <p:sldId id="506" r:id="rId45"/>
    <p:sldId id="507" r:id="rId46"/>
    <p:sldId id="512" r:id="rId47"/>
    <p:sldId id="513" r:id="rId48"/>
    <p:sldId id="514" r:id="rId49"/>
    <p:sldId id="515" r:id="rId50"/>
    <p:sldId id="516" r:id="rId51"/>
    <p:sldId id="517" r:id="rId52"/>
    <p:sldId id="518" r:id="rId53"/>
    <p:sldId id="519" r:id="rId54"/>
    <p:sldId id="520" r:id="rId55"/>
    <p:sldId id="523" r:id="rId56"/>
    <p:sldId id="521" r:id="rId57"/>
    <p:sldId id="522" r:id="rId58"/>
    <p:sldId id="524" r:id="rId59"/>
    <p:sldId id="510" r:id="rId60"/>
    <p:sldId id="480" r:id="rId61"/>
    <p:sldId id="508" r:id="rId62"/>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E2F5DB"/>
    <a:srgbClr val="C3F3D5"/>
    <a:srgbClr val="CCFFFF"/>
    <a:srgbClr val="D1F0C6"/>
    <a:srgbClr val="DCF0C6"/>
    <a:srgbClr val="FFD4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4D7F96-7F32-4E22-9A9E-429A9839087C}" v="51" dt="2021-12-29T14:17:52.4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22" y="58"/>
      </p:cViewPr>
      <p:guideLst>
        <p:guide orient="horz" pos="2160"/>
        <p:guide pos="2880"/>
      </p:guideLst>
    </p:cSldViewPr>
  </p:slideViewPr>
  <p:notesTextViewPr>
    <p:cViewPr>
      <p:scale>
        <a:sx n="100" d="100"/>
        <a:sy n="100" d="100"/>
      </p:scale>
      <p:origin x="0" y="0"/>
    </p:cViewPr>
  </p:notesTextViewPr>
  <p:notesViewPr>
    <p:cSldViewPr>
      <p:cViewPr varScale="1">
        <p:scale>
          <a:sx n="50" d="100"/>
          <a:sy n="50" d="100"/>
        </p:scale>
        <p:origin x="-828"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064A4FD-3DD2-4049-A77D-A87D5A6B49A4}"/>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18435" name="Rectangle 3">
            <a:extLst>
              <a:ext uri="{FF2B5EF4-FFF2-40B4-BE49-F238E27FC236}">
                <a16:creationId xmlns:a16="http://schemas.microsoft.com/office/drawing/2014/main" id="{50AEE182-26E3-4852-BECC-E16BC0F15079}"/>
              </a:ext>
            </a:extLst>
          </p:cNvPr>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18436" name="Rectangle 4">
            <a:extLst>
              <a:ext uri="{FF2B5EF4-FFF2-40B4-BE49-F238E27FC236}">
                <a16:creationId xmlns:a16="http://schemas.microsoft.com/office/drawing/2014/main" id="{C9BB50C7-0060-4AD0-BE54-A197E36A4AAF}"/>
              </a:ext>
            </a:extLst>
          </p:cNvPr>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18437" name="Rectangle 5">
            <a:extLst>
              <a:ext uri="{FF2B5EF4-FFF2-40B4-BE49-F238E27FC236}">
                <a16:creationId xmlns:a16="http://schemas.microsoft.com/office/drawing/2014/main" id="{E3002512-AE5B-4D70-B64C-1FA7C3FE78DA}"/>
              </a:ext>
            </a:extLst>
          </p:cNvPr>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403F6F01-F4F9-4AB0-BD58-E5BFE3FFE9CC}"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552BB60-3A32-4D74-AAB8-6161C3827C5E}"/>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5123" name="Rectangle 3">
            <a:extLst>
              <a:ext uri="{FF2B5EF4-FFF2-40B4-BE49-F238E27FC236}">
                <a16:creationId xmlns:a16="http://schemas.microsoft.com/office/drawing/2014/main" id="{51528AA8-3A08-4754-B0FB-9B15F9878EA6}"/>
              </a:ext>
            </a:extLst>
          </p:cNvPr>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4100" name="Rectangle 4">
            <a:extLst>
              <a:ext uri="{FF2B5EF4-FFF2-40B4-BE49-F238E27FC236}">
                <a16:creationId xmlns:a16="http://schemas.microsoft.com/office/drawing/2014/main" id="{DA5AFCD1-D468-40ED-A576-7E72FAEFF586}"/>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85F214AD-E829-43C1-96BF-F471A4B174CE}"/>
              </a:ext>
            </a:extLst>
          </p:cNvPr>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a:extLst>
              <a:ext uri="{FF2B5EF4-FFF2-40B4-BE49-F238E27FC236}">
                <a16:creationId xmlns:a16="http://schemas.microsoft.com/office/drawing/2014/main" id="{FEF4B57D-2D2D-4E5D-AF5C-9F03D9C59FEC}"/>
              </a:ext>
            </a:extLst>
          </p:cNvPr>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5127" name="Rectangle 7">
            <a:extLst>
              <a:ext uri="{FF2B5EF4-FFF2-40B4-BE49-F238E27FC236}">
                <a16:creationId xmlns:a16="http://schemas.microsoft.com/office/drawing/2014/main" id="{CF7EDC95-0A39-44A6-847E-C67C4ADDE8AA}"/>
              </a:ext>
            </a:extLst>
          </p:cNvPr>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FA2801EF-6961-45CB-8DAE-0A144FB722A2}"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36AE4FE-CA1E-4337-BC31-2EA2201EEAEB}"/>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A7D37F5A-8672-4A0C-93BC-8537B56D0B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0724" name="Slide Number Placeholder 3">
            <a:extLst>
              <a:ext uri="{FF2B5EF4-FFF2-40B4-BE49-F238E27FC236}">
                <a16:creationId xmlns:a16="http://schemas.microsoft.com/office/drawing/2014/main" id="{4C91F77C-0DD1-494E-982A-FC4873A04E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CDFCA9-2B1A-4D1F-AE41-54AF1369E3F3}" type="slidenum">
              <a:rPr lang="en-GB" altLang="en-US"/>
              <a:pPr/>
              <a:t>19</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817115AC-E9E8-4301-BB4E-995E8076C2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8188" indent="-284163">
              <a:spcBef>
                <a:spcPct val="30000"/>
              </a:spcBef>
              <a:defRPr sz="1200">
                <a:solidFill>
                  <a:schemeClr val="tx1"/>
                </a:solidFill>
                <a:latin typeface="Arial" panose="020B0604020202020204" pitchFamily="34" charset="0"/>
              </a:defRPr>
            </a:lvl2pPr>
            <a:lvl3pPr marL="1136650" indent="-227013">
              <a:spcBef>
                <a:spcPct val="30000"/>
              </a:spcBef>
              <a:defRPr sz="1200">
                <a:solidFill>
                  <a:schemeClr val="tx1"/>
                </a:solidFill>
                <a:latin typeface="Arial" panose="020B0604020202020204" pitchFamily="34" charset="0"/>
              </a:defRPr>
            </a:lvl3pPr>
            <a:lvl4pPr marL="1592263" indent="-227013">
              <a:spcBef>
                <a:spcPct val="30000"/>
              </a:spcBef>
              <a:defRPr sz="1200">
                <a:solidFill>
                  <a:schemeClr val="tx1"/>
                </a:solidFill>
                <a:latin typeface="Arial" panose="020B0604020202020204" pitchFamily="34" charset="0"/>
              </a:defRPr>
            </a:lvl4pPr>
            <a:lvl5pPr marL="2046288" indent="-227013">
              <a:spcBef>
                <a:spcPct val="30000"/>
              </a:spcBef>
              <a:defRPr sz="1200">
                <a:solidFill>
                  <a:schemeClr val="tx1"/>
                </a:solidFill>
                <a:latin typeface="Arial" panose="020B0604020202020204" pitchFamily="34" charset="0"/>
              </a:defRPr>
            </a:lvl5pPr>
            <a:lvl6pPr marL="2503488" indent="-227013" eaLnBrk="0" fontAlgn="base" hangingPunct="0">
              <a:spcBef>
                <a:spcPct val="30000"/>
              </a:spcBef>
              <a:spcAft>
                <a:spcPct val="0"/>
              </a:spcAft>
              <a:defRPr sz="1200">
                <a:solidFill>
                  <a:schemeClr val="tx1"/>
                </a:solidFill>
                <a:latin typeface="Arial" panose="020B0604020202020204" pitchFamily="34" charset="0"/>
              </a:defRPr>
            </a:lvl6pPr>
            <a:lvl7pPr marL="2960688" indent="-227013" eaLnBrk="0" fontAlgn="base" hangingPunct="0">
              <a:spcBef>
                <a:spcPct val="30000"/>
              </a:spcBef>
              <a:spcAft>
                <a:spcPct val="0"/>
              </a:spcAft>
              <a:defRPr sz="1200">
                <a:solidFill>
                  <a:schemeClr val="tx1"/>
                </a:solidFill>
                <a:latin typeface="Arial" panose="020B0604020202020204" pitchFamily="34" charset="0"/>
              </a:defRPr>
            </a:lvl7pPr>
            <a:lvl8pPr marL="3417888" indent="-227013" eaLnBrk="0" fontAlgn="base" hangingPunct="0">
              <a:spcBef>
                <a:spcPct val="30000"/>
              </a:spcBef>
              <a:spcAft>
                <a:spcPct val="0"/>
              </a:spcAft>
              <a:defRPr sz="1200">
                <a:solidFill>
                  <a:schemeClr val="tx1"/>
                </a:solidFill>
                <a:latin typeface="Arial" panose="020B0604020202020204" pitchFamily="34" charset="0"/>
              </a:defRPr>
            </a:lvl8pPr>
            <a:lvl9pPr marL="387508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2CAF36-310F-4476-BAFF-74237018B095}" type="slidenum">
              <a:rPr lang="en-US" altLang="en-US">
                <a:latin typeface="Lucida Sans" panose="020B0602030504020204" pitchFamily="34" charset="0"/>
                <a:cs typeface="Arial" panose="020B0604020202020204" pitchFamily="34" charset="0"/>
              </a:rPr>
              <a:pPr>
                <a:spcBef>
                  <a:spcPct val="0"/>
                </a:spcBef>
              </a:pPr>
              <a:t>34</a:t>
            </a:fld>
            <a:endParaRPr lang="en-US" altLang="en-US">
              <a:latin typeface="Lucida Sans" panose="020B0602030504020204" pitchFamily="34" charset="0"/>
              <a:cs typeface="Arial" panose="020B0604020202020204" pitchFamily="34" charset="0"/>
            </a:endParaRPr>
          </a:p>
        </p:txBody>
      </p:sp>
      <p:sp>
        <p:nvSpPr>
          <p:cNvPr id="43011" name="Rectangle 2">
            <a:extLst>
              <a:ext uri="{FF2B5EF4-FFF2-40B4-BE49-F238E27FC236}">
                <a16:creationId xmlns:a16="http://schemas.microsoft.com/office/drawing/2014/main" id="{37F4DE71-B41E-46A4-A5E6-5CE5CD129250}"/>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948A7EC7-F499-462E-8E89-87AD49514F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a:extLst>
              <a:ext uri="{FF2B5EF4-FFF2-40B4-BE49-F238E27FC236}">
                <a16:creationId xmlns:a16="http://schemas.microsoft.com/office/drawing/2014/main" id="{182572FB-13A8-4839-910B-8B9B45AEEAB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10494366-C859-45E1-9E8B-25B0D69D590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B65B7E19-4F64-43F3-8680-D3C3AA32FE8E}"/>
              </a:ext>
            </a:extLst>
          </p:cNvPr>
          <p:cNvSpPr>
            <a:spLocks noGrp="1" noChangeArrowheads="1"/>
          </p:cNvSpPr>
          <p:nvPr>
            <p:ph type="sldNum" sz="quarter" idx="12"/>
          </p:nvPr>
        </p:nvSpPr>
        <p:spPr>
          <a:ln/>
        </p:spPr>
        <p:txBody>
          <a:bodyPr/>
          <a:lstStyle>
            <a:lvl1pPr>
              <a:defRPr/>
            </a:lvl1pPr>
          </a:lstStyle>
          <a:p>
            <a:fld id="{DB075EB8-CA7D-475C-8351-355070BB892F}" type="slidenum">
              <a:rPr lang="en-GB" altLang="en-US"/>
              <a:pPr/>
              <a:t>‹#›</a:t>
            </a:fld>
            <a:endParaRPr lang="en-GB" altLang="en-US"/>
          </a:p>
        </p:txBody>
      </p:sp>
    </p:spTree>
    <p:extLst>
      <p:ext uri="{BB962C8B-B14F-4D97-AF65-F5344CB8AC3E}">
        <p14:creationId xmlns:p14="http://schemas.microsoft.com/office/powerpoint/2010/main" val="4079250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A6B2CD8-9051-4261-A0CB-DF2A06539EB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2349BE0A-A1E7-4EF9-A72C-5BAC1F43E92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7838BD1B-5F4C-4F13-BBE6-46C988D5B927}"/>
              </a:ext>
            </a:extLst>
          </p:cNvPr>
          <p:cNvSpPr>
            <a:spLocks noGrp="1" noChangeArrowheads="1"/>
          </p:cNvSpPr>
          <p:nvPr>
            <p:ph type="sldNum" sz="quarter" idx="12"/>
          </p:nvPr>
        </p:nvSpPr>
        <p:spPr>
          <a:ln/>
        </p:spPr>
        <p:txBody>
          <a:bodyPr/>
          <a:lstStyle>
            <a:lvl1pPr>
              <a:defRPr/>
            </a:lvl1pPr>
          </a:lstStyle>
          <a:p>
            <a:fld id="{0F762EAF-2786-49C6-AADC-668AC86F219C}" type="slidenum">
              <a:rPr lang="en-GB" altLang="en-US"/>
              <a:pPr/>
              <a:t>‹#›</a:t>
            </a:fld>
            <a:endParaRPr lang="en-GB" altLang="en-US"/>
          </a:p>
        </p:txBody>
      </p:sp>
    </p:spTree>
    <p:extLst>
      <p:ext uri="{BB962C8B-B14F-4D97-AF65-F5344CB8AC3E}">
        <p14:creationId xmlns:p14="http://schemas.microsoft.com/office/powerpoint/2010/main" val="322039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2E64138-9D1A-4A64-9977-AB8E3BBEF937}"/>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5611CF6D-A8A9-4786-A3E8-4FFCCE9447C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4ABAF410-1090-46B7-B00F-11014A106BFC}"/>
              </a:ext>
            </a:extLst>
          </p:cNvPr>
          <p:cNvSpPr>
            <a:spLocks noGrp="1" noChangeArrowheads="1"/>
          </p:cNvSpPr>
          <p:nvPr>
            <p:ph type="sldNum" sz="quarter" idx="12"/>
          </p:nvPr>
        </p:nvSpPr>
        <p:spPr>
          <a:ln/>
        </p:spPr>
        <p:txBody>
          <a:bodyPr/>
          <a:lstStyle>
            <a:lvl1pPr>
              <a:defRPr/>
            </a:lvl1pPr>
          </a:lstStyle>
          <a:p>
            <a:fld id="{5507824B-697A-434F-99FA-299970F03376}" type="slidenum">
              <a:rPr lang="en-GB" altLang="en-US"/>
              <a:pPr/>
              <a:t>‹#›</a:t>
            </a:fld>
            <a:endParaRPr lang="en-GB" altLang="en-US"/>
          </a:p>
        </p:txBody>
      </p:sp>
    </p:spTree>
    <p:extLst>
      <p:ext uri="{BB962C8B-B14F-4D97-AF65-F5344CB8AC3E}">
        <p14:creationId xmlns:p14="http://schemas.microsoft.com/office/powerpoint/2010/main" val="2389612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777875"/>
          </a:xfrm>
        </p:spPr>
        <p:txBody>
          <a:bodyPr/>
          <a:lstStyle/>
          <a:p>
            <a:r>
              <a:rPr lang="en-US"/>
              <a:t>Click to edit Master title style</a:t>
            </a:r>
            <a:endParaRPr lang="en-GB"/>
          </a:p>
        </p:txBody>
      </p:sp>
      <p:sp>
        <p:nvSpPr>
          <p:cNvPr id="3" name="Text Placeholder 2"/>
          <p:cNvSpPr>
            <a:spLocks noGrp="1"/>
          </p:cNvSpPr>
          <p:nvPr>
            <p:ph type="body" sz="half" idx="1"/>
          </p:nvPr>
        </p:nvSpPr>
        <p:spPr>
          <a:xfrm>
            <a:off x="250825" y="1052513"/>
            <a:ext cx="4244975" cy="507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48200" y="1052513"/>
            <a:ext cx="4244975" cy="5073650"/>
          </a:xfrm>
        </p:spPr>
        <p:txBody>
          <a:bodyPr/>
          <a:lstStyle/>
          <a:p>
            <a:pPr lvl="0"/>
            <a:endParaRPr lang="en-GB" noProof="0" dirty="0"/>
          </a:p>
        </p:txBody>
      </p:sp>
    </p:spTree>
    <p:extLst>
      <p:ext uri="{BB962C8B-B14F-4D97-AF65-F5344CB8AC3E}">
        <p14:creationId xmlns:p14="http://schemas.microsoft.com/office/powerpoint/2010/main" val="1788830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7B0D56A-FBB3-4E9B-9A76-71B6F3C2E23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7628C915-F4B7-434A-99FF-D1FF33C4407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88BB9BE6-3D42-4F94-8F8E-9D92C22C6B30}"/>
              </a:ext>
            </a:extLst>
          </p:cNvPr>
          <p:cNvSpPr>
            <a:spLocks noGrp="1" noChangeArrowheads="1"/>
          </p:cNvSpPr>
          <p:nvPr>
            <p:ph type="sldNum" sz="quarter" idx="12"/>
          </p:nvPr>
        </p:nvSpPr>
        <p:spPr>
          <a:ln/>
        </p:spPr>
        <p:txBody>
          <a:bodyPr/>
          <a:lstStyle>
            <a:lvl1pPr>
              <a:defRPr/>
            </a:lvl1pPr>
          </a:lstStyle>
          <a:p>
            <a:fld id="{F337E56E-AC66-4F2E-BE15-C0D381E396EC}" type="slidenum">
              <a:rPr lang="en-GB" altLang="en-US"/>
              <a:pPr/>
              <a:t>‹#›</a:t>
            </a:fld>
            <a:endParaRPr lang="en-GB" altLang="en-US"/>
          </a:p>
        </p:txBody>
      </p:sp>
    </p:spTree>
    <p:extLst>
      <p:ext uri="{BB962C8B-B14F-4D97-AF65-F5344CB8AC3E}">
        <p14:creationId xmlns:p14="http://schemas.microsoft.com/office/powerpoint/2010/main" val="664324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98FA7981-5381-4C99-8A5A-D684C942006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92C64EC3-2DAF-4C62-A835-3EBCE7334E4D}"/>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7121E161-6C86-4B61-99D2-247D1050675E}"/>
              </a:ext>
            </a:extLst>
          </p:cNvPr>
          <p:cNvSpPr>
            <a:spLocks noGrp="1" noChangeArrowheads="1"/>
          </p:cNvSpPr>
          <p:nvPr>
            <p:ph type="sldNum" sz="quarter" idx="12"/>
          </p:nvPr>
        </p:nvSpPr>
        <p:spPr>
          <a:ln/>
        </p:spPr>
        <p:txBody>
          <a:bodyPr/>
          <a:lstStyle>
            <a:lvl1pPr>
              <a:defRPr/>
            </a:lvl1pPr>
          </a:lstStyle>
          <a:p>
            <a:fld id="{F1895D81-45E1-4002-B69C-1D5FE17CB1B7}" type="slidenum">
              <a:rPr lang="en-GB" altLang="en-US"/>
              <a:pPr/>
              <a:t>‹#›</a:t>
            </a:fld>
            <a:endParaRPr lang="en-GB" altLang="en-US"/>
          </a:p>
        </p:txBody>
      </p:sp>
    </p:spTree>
    <p:extLst>
      <p:ext uri="{BB962C8B-B14F-4D97-AF65-F5344CB8AC3E}">
        <p14:creationId xmlns:p14="http://schemas.microsoft.com/office/powerpoint/2010/main" val="346578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DC46CEE0-FEE8-4BB1-8F4A-87859A35632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14FE7ACF-5808-42F5-B684-F20E32B7E1DD}"/>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05735678-C88D-45E3-BCE2-3EA80EBD3AAE}"/>
              </a:ext>
            </a:extLst>
          </p:cNvPr>
          <p:cNvSpPr>
            <a:spLocks noGrp="1" noChangeArrowheads="1"/>
          </p:cNvSpPr>
          <p:nvPr>
            <p:ph type="sldNum" sz="quarter" idx="12"/>
          </p:nvPr>
        </p:nvSpPr>
        <p:spPr>
          <a:ln/>
        </p:spPr>
        <p:txBody>
          <a:bodyPr/>
          <a:lstStyle>
            <a:lvl1pPr>
              <a:defRPr/>
            </a:lvl1pPr>
          </a:lstStyle>
          <a:p>
            <a:fld id="{AD9E3C35-5EEE-4B35-9D6E-BABED9A6351C}" type="slidenum">
              <a:rPr lang="en-GB" altLang="en-US"/>
              <a:pPr/>
              <a:t>‹#›</a:t>
            </a:fld>
            <a:endParaRPr lang="en-GB" altLang="en-US"/>
          </a:p>
        </p:txBody>
      </p:sp>
    </p:spTree>
    <p:extLst>
      <p:ext uri="{BB962C8B-B14F-4D97-AF65-F5344CB8AC3E}">
        <p14:creationId xmlns:p14="http://schemas.microsoft.com/office/powerpoint/2010/main" val="1811904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F7E9BD9A-3288-402C-BE83-86B3EFE20ED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F8EC4279-A9A2-4B14-BE1E-86E5467EFB2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5BD340C2-D0FE-43FA-AE49-BA6FDEFE3FC9}"/>
              </a:ext>
            </a:extLst>
          </p:cNvPr>
          <p:cNvSpPr>
            <a:spLocks noGrp="1" noChangeArrowheads="1"/>
          </p:cNvSpPr>
          <p:nvPr>
            <p:ph type="sldNum" sz="quarter" idx="12"/>
          </p:nvPr>
        </p:nvSpPr>
        <p:spPr>
          <a:ln/>
        </p:spPr>
        <p:txBody>
          <a:bodyPr/>
          <a:lstStyle>
            <a:lvl1pPr>
              <a:defRPr/>
            </a:lvl1pPr>
          </a:lstStyle>
          <a:p>
            <a:fld id="{B0CB25AB-4F58-4297-AA54-FC59682A0996}" type="slidenum">
              <a:rPr lang="en-GB" altLang="en-US"/>
              <a:pPr/>
              <a:t>‹#›</a:t>
            </a:fld>
            <a:endParaRPr lang="en-GB" altLang="en-US"/>
          </a:p>
        </p:txBody>
      </p:sp>
    </p:spTree>
    <p:extLst>
      <p:ext uri="{BB962C8B-B14F-4D97-AF65-F5344CB8AC3E}">
        <p14:creationId xmlns:p14="http://schemas.microsoft.com/office/powerpoint/2010/main" val="3945932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355B881-C407-4AEE-9EB7-3FEACC8F0B8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E57CABFE-01C6-46B2-965F-E6394A82241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DB2AC4CB-595A-4030-B282-66D238C1C290}"/>
              </a:ext>
            </a:extLst>
          </p:cNvPr>
          <p:cNvSpPr>
            <a:spLocks noGrp="1" noChangeArrowheads="1"/>
          </p:cNvSpPr>
          <p:nvPr>
            <p:ph type="sldNum" sz="quarter" idx="12"/>
          </p:nvPr>
        </p:nvSpPr>
        <p:spPr>
          <a:ln/>
        </p:spPr>
        <p:txBody>
          <a:bodyPr/>
          <a:lstStyle>
            <a:lvl1pPr>
              <a:defRPr/>
            </a:lvl1pPr>
          </a:lstStyle>
          <a:p>
            <a:fld id="{5131F209-084E-4240-81C2-EAA4C8CCA8D7}" type="slidenum">
              <a:rPr lang="en-GB" altLang="en-US"/>
              <a:pPr/>
              <a:t>‹#›</a:t>
            </a:fld>
            <a:endParaRPr lang="en-GB" altLang="en-US"/>
          </a:p>
        </p:txBody>
      </p:sp>
    </p:spTree>
    <p:extLst>
      <p:ext uri="{BB962C8B-B14F-4D97-AF65-F5344CB8AC3E}">
        <p14:creationId xmlns:p14="http://schemas.microsoft.com/office/powerpoint/2010/main" val="3784164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CEBD9BB-C1F2-4C33-9335-BD65A0EC17D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985393F5-F70D-4F33-B8BE-DEAB91A83B0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A56B0E65-5F54-45C4-9369-06295268A590}"/>
              </a:ext>
            </a:extLst>
          </p:cNvPr>
          <p:cNvSpPr>
            <a:spLocks noGrp="1" noChangeArrowheads="1"/>
          </p:cNvSpPr>
          <p:nvPr>
            <p:ph type="sldNum" sz="quarter" idx="12"/>
          </p:nvPr>
        </p:nvSpPr>
        <p:spPr>
          <a:ln/>
        </p:spPr>
        <p:txBody>
          <a:bodyPr/>
          <a:lstStyle>
            <a:lvl1pPr>
              <a:defRPr/>
            </a:lvl1pPr>
          </a:lstStyle>
          <a:p>
            <a:fld id="{D715383B-2B2C-4AA6-90A7-2668DBE42BB6}" type="slidenum">
              <a:rPr lang="en-GB" altLang="en-US"/>
              <a:pPr/>
              <a:t>‹#›</a:t>
            </a:fld>
            <a:endParaRPr lang="en-GB" altLang="en-US"/>
          </a:p>
        </p:txBody>
      </p:sp>
    </p:spTree>
    <p:extLst>
      <p:ext uri="{BB962C8B-B14F-4D97-AF65-F5344CB8AC3E}">
        <p14:creationId xmlns:p14="http://schemas.microsoft.com/office/powerpoint/2010/main" val="3351731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B62FB89F-7EC9-4868-8847-49AAE249C29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0F0039B8-4AE3-4813-9C0A-4A9F522F9D2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D1CBAAE8-B34C-4CB5-8284-D12679F185CD}"/>
              </a:ext>
            </a:extLst>
          </p:cNvPr>
          <p:cNvSpPr>
            <a:spLocks noGrp="1" noChangeArrowheads="1"/>
          </p:cNvSpPr>
          <p:nvPr>
            <p:ph type="sldNum" sz="quarter" idx="12"/>
          </p:nvPr>
        </p:nvSpPr>
        <p:spPr>
          <a:ln/>
        </p:spPr>
        <p:txBody>
          <a:bodyPr/>
          <a:lstStyle>
            <a:lvl1pPr>
              <a:defRPr/>
            </a:lvl1pPr>
          </a:lstStyle>
          <a:p>
            <a:fld id="{0190A9D2-B28B-4221-9481-0EFDE436B17B}" type="slidenum">
              <a:rPr lang="en-GB" altLang="en-US"/>
              <a:pPr/>
              <a:t>‹#›</a:t>
            </a:fld>
            <a:endParaRPr lang="en-GB" altLang="en-US"/>
          </a:p>
        </p:txBody>
      </p:sp>
    </p:spTree>
    <p:extLst>
      <p:ext uri="{BB962C8B-B14F-4D97-AF65-F5344CB8AC3E}">
        <p14:creationId xmlns:p14="http://schemas.microsoft.com/office/powerpoint/2010/main" val="274186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E8EE596C-6247-4EF6-AD02-576E0233461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B7036895-84CD-49A6-B1B3-388BF636845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64D8F91B-C644-4513-A3FF-805FFF2C227F}"/>
              </a:ext>
            </a:extLst>
          </p:cNvPr>
          <p:cNvSpPr>
            <a:spLocks noGrp="1" noChangeArrowheads="1"/>
          </p:cNvSpPr>
          <p:nvPr>
            <p:ph type="sldNum" sz="quarter" idx="12"/>
          </p:nvPr>
        </p:nvSpPr>
        <p:spPr>
          <a:ln/>
        </p:spPr>
        <p:txBody>
          <a:bodyPr/>
          <a:lstStyle>
            <a:lvl1pPr>
              <a:defRPr/>
            </a:lvl1pPr>
          </a:lstStyle>
          <a:p>
            <a:fld id="{46A3A7B4-55A3-4DEA-A3EB-260B82E9132C}" type="slidenum">
              <a:rPr lang="en-GB" altLang="en-US"/>
              <a:pPr/>
              <a:t>‹#›</a:t>
            </a:fld>
            <a:endParaRPr lang="en-GB" altLang="en-US"/>
          </a:p>
        </p:txBody>
      </p:sp>
    </p:spTree>
    <p:extLst>
      <p:ext uri="{BB962C8B-B14F-4D97-AF65-F5344CB8AC3E}">
        <p14:creationId xmlns:p14="http://schemas.microsoft.com/office/powerpoint/2010/main" val="3004466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499639B-9D37-4390-8C53-D08EB138F742}"/>
              </a:ext>
            </a:extLst>
          </p:cNvPr>
          <p:cNvSpPr>
            <a:spLocks noGrp="1" noChangeArrowheads="1"/>
          </p:cNvSpPr>
          <p:nvPr>
            <p:ph type="title"/>
          </p:nvPr>
        </p:nvSpPr>
        <p:spPr bwMode="auto">
          <a:xfrm>
            <a:off x="457200" y="274638"/>
            <a:ext cx="8229600" cy="11430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C9519525-395A-44F9-A1A7-80DF5CDE1F2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44" name="Rectangle 4">
            <a:extLst>
              <a:ext uri="{FF2B5EF4-FFF2-40B4-BE49-F238E27FC236}">
                <a16:creationId xmlns:a16="http://schemas.microsoft.com/office/drawing/2014/main" id="{12599F58-5CF3-4B50-9D5C-D8EA1E23336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GB" altLang="en-US"/>
          </a:p>
        </p:txBody>
      </p:sp>
      <p:sp>
        <p:nvSpPr>
          <p:cNvPr id="10245" name="Rectangle 5">
            <a:extLst>
              <a:ext uri="{FF2B5EF4-FFF2-40B4-BE49-F238E27FC236}">
                <a16:creationId xmlns:a16="http://schemas.microsoft.com/office/drawing/2014/main" id="{0C6895C2-0EBA-4462-8726-46D32472C04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GB" altLang="en-US"/>
          </a:p>
        </p:txBody>
      </p:sp>
      <p:sp>
        <p:nvSpPr>
          <p:cNvPr id="10246" name="Rectangle 6">
            <a:extLst>
              <a:ext uri="{FF2B5EF4-FFF2-40B4-BE49-F238E27FC236}">
                <a16:creationId xmlns:a16="http://schemas.microsoft.com/office/drawing/2014/main" id="{FAEAA820-4B27-48FE-B8BA-937D2A66C567}"/>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65CCC15C-8B7D-4D24-8F44-D53DC4C414AC}"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994" r:id="rId1"/>
    <p:sldLayoutId id="2147484995" r:id="rId2"/>
    <p:sldLayoutId id="2147484996" r:id="rId3"/>
    <p:sldLayoutId id="2147484997" r:id="rId4"/>
    <p:sldLayoutId id="2147484998" r:id="rId5"/>
    <p:sldLayoutId id="2147484999" r:id="rId6"/>
    <p:sldLayoutId id="2147485000" r:id="rId7"/>
    <p:sldLayoutId id="2147485001" r:id="rId8"/>
    <p:sldLayoutId id="2147485002" r:id="rId9"/>
    <p:sldLayoutId id="2147485003" r:id="rId10"/>
    <p:sldLayoutId id="2147485004" r:id="rId11"/>
    <p:sldLayoutId id="2147485006" r:id="rId12"/>
  </p:sldLayoutIdLst>
  <p:txStyles>
    <p:titleStyle>
      <a:lvl1pPr algn="ctr" rtl="0" eaLnBrk="0" fontAlgn="base" hangingPunct="0">
        <a:spcBef>
          <a:spcPct val="0"/>
        </a:spcBef>
        <a:spcAft>
          <a:spcPct val="0"/>
        </a:spcAft>
        <a:defRPr sz="4000" kern="12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anose="020B0604020202020204" pitchFamily="34" charset="0"/>
        </a:defRPr>
      </a:lvl2pPr>
      <a:lvl3pPr algn="ctr" rtl="0" eaLnBrk="0" fontAlgn="base" hangingPunct="0">
        <a:spcBef>
          <a:spcPct val="0"/>
        </a:spcBef>
        <a:spcAft>
          <a:spcPct val="0"/>
        </a:spcAft>
        <a:defRPr sz="4000">
          <a:solidFill>
            <a:schemeClr val="tx2"/>
          </a:solidFill>
          <a:latin typeface="Arial" panose="020B0604020202020204" pitchFamily="34" charset="0"/>
        </a:defRPr>
      </a:lvl3pPr>
      <a:lvl4pPr algn="ctr" rtl="0" eaLnBrk="0" fontAlgn="base" hangingPunct="0">
        <a:spcBef>
          <a:spcPct val="0"/>
        </a:spcBef>
        <a:spcAft>
          <a:spcPct val="0"/>
        </a:spcAft>
        <a:defRPr sz="4000">
          <a:solidFill>
            <a:schemeClr val="tx2"/>
          </a:solidFill>
          <a:latin typeface="Arial" panose="020B0604020202020204" pitchFamily="34" charset="0"/>
        </a:defRPr>
      </a:lvl4pPr>
      <a:lvl5pPr algn="ctr" rtl="0" eaLnBrk="0" fontAlgn="base" hangingPunct="0">
        <a:spcBef>
          <a:spcPct val="0"/>
        </a:spcBef>
        <a:spcAft>
          <a:spcPct val="0"/>
        </a:spcAft>
        <a:defRPr sz="40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hyperlink" Target="https://www.sasked.gov.sk.ca/docs/chemistry/mission2mars/contents/chapter5/images/malamute.jpg" TargetMode="External"/><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Image:Dew_on_a_Equisetum_fluviatile_Luc_Viatour.jpg" TargetMode="Externa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hyperlink" Target="http://www.youtube.com/watch?v=_UWOKjfBmy4" TargetMode="External"/><Relationship Id="rId5" Type="http://schemas.openxmlformats.org/officeDocument/2006/relationships/hyperlink" Target="http://www.youtube.com/watch?v=K1vwHvR9jT0" TargetMode="Externa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discovermagazine.com/~/media/Images/Issues/2016/JanFeb/opah.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www.bbc.co.uk/programmes/p0037pn8"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Image:Dew_on_a_Equisetum_fluviatile_Luc_Viatour.jpg" TargetMode="External"/><Relationship Id="rId7" Type="http://schemas.openxmlformats.org/officeDocument/2006/relationships/hyperlink" Target="http://www.youtube.com/watch?v=_UWOKjfBmy4" TargetMode="Externa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hyperlink" Target="http://www.youtube.com/watch?v=K1vwHvR9jT0" TargetMode="External"/><Relationship Id="rId5" Type="http://schemas.openxmlformats.org/officeDocument/2006/relationships/image" Target="../media/image11.pn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hyperlink" Target="http://estream.godalming.ac.uk/View.aspx?ID=1822~4n~NNVB9emH"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youtube.com/watch?v=wlD_ImYQAgQ"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VjTsj-fi-p0" TargetMode="External"/><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hyperlink" Target="https://www.youtube.com/watch?v=NbDU83wzzVY"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everything.explained.today/chronological_dating/" TargetMode="External"/><Relationship Id="rId2" Type="http://schemas.openxmlformats.org/officeDocument/2006/relationships/hyperlink" Target="http://everything.explained.today/scientific_method/" TargetMode="External"/><Relationship Id="rId1" Type="http://schemas.openxmlformats.org/officeDocument/2006/relationships/slideLayout" Target="../slideLayouts/slideLayout2.xml"/><Relationship Id="rId6" Type="http://schemas.openxmlformats.org/officeDocument/2006/relationships/hyperlink" Target="https://www.youtube.com/watch?v=gVJaqU9APuw" TargetMode="External"/><Relationship Id="rId5" Type="http://schemas.openxmlformats.org/officeDocument/2006/relationships/image" Target="../media/image42.jpeg"/><Relationship Id="rId4" Type="http://schemas.openxmlformats.org/officeDocument/2006/relationships/hyperlink" Target="https://uk.images.search.yahoo.com/images/view;_ylt=A2KLj.uCo.RZoxIAHmue3olQ;_ylu=X3oDMTIyaGR2MmRwBHNlYwNzcgRzbGsDaW1nBG9pZAM3N2FmMDkwNDg3ZmE0ODBkYzllNmQ3MDE3YzdkYTE4OQRncG9zAzgEaXQDYmluZw--?.origin=&amp;back=https://uk.images.search.yahoo.com/yhs/search?p%3Ddendrochonology%2Bexplained%26type%3Dzxy_a28f3ce2b9111b23a6%26fr%3Dyhs-arh-001%26fr2%3Dpiv-web%26hsimp%3Dyhs-001%26hspart%3Darh%26tab%3Dorganic%26ri%3D8&amp;w=940&amp;h=627&amp;imgurl=mizzoumag.missouri.edu/wp-content/uploads/2013/05/tree-rings-0019_web.jpg&amp;rurl=http://imgarcade.com/1/tree-rings/&amp;size=618.6KB&amp;name=Gallery+For+%26gt;+Tree+Rings&amp;p=dendrochronology+explained&amp;oid=77af090487fa480dc9e6d7017c7da189&amp;fr2=piv-web&amp;fr=yhs-arh-001&amp;rw=dendrochronology+explained&amp;tt=Gallery+For+%26gt;+Tree+Rings&amp;b=0&amp;ni=21&amp;no=8&amp;ts=&amp;tab=organic&amp;sigr=112dves5a&amp;sigb=15ahomrmi&amp;sigi=129m3lggt&amp;sigt=10rm75tqq&amp;sign=10rm75tqq&amp;.crumb=8JurRHYMgU0&amp;fr=yhs-arh-001&amp;fr2=piv-web&amp;hsimp=yhs-001&amp;hspart=arh&amp;type=zxy_a28f3ce2b9111b23a6"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Yvu-g8BkkIg"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youtube.com/watch?v=mqBCl5bNHuw"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climate.nasa.gov/nasa_role/missions/" TargetMode="External"/><Relationship Id="rId2" Type="http://schemas.openxmlformats.org/officeDocument/2006/relationships/hyperlink" Target="http://www.wmo-sat.info/oscar/satellites" TargetMode="Externa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hyperlink" Target="http://noaasis.noaa.gov/NOAASIS/ml/genlsatl.html"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maas.museum/event/ecologic/files/2011/12/Sea-ice-1983.jpg" TargetMode="Externa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hyperlink" Target="https://maas.museum/event/ecologic/files/2011/12/Sea-ice-2007.jpg"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maas.museum/event/ecologic/files/2011/12/Argofloat.jpg" TargetMode="External"/><Relationship Id="rId1" Type="http://schemas.openxmlformats.org/officeDocument/2006/relationships/slideLayout" Target="../slideLayouts/slideLayout2.xml"/><Relationship Id="rId5" Type="http://schemas.openxmlformats.org/officeDocument/2006/relationships/hyperlink" Target="https://www.youtube.com/watch?v=7DTCbmyV7jA" TargetMode="External"/><Relationship Id="rId4" Type="http://schemas.openxmlformats.org/officeDocument/2006/relationships/hyperlink" Target="https://www.youtube.com/watch?v=PzHZdwaBr_Q"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Y2BclOxSvf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eofdreams.com/data_images/dreams/earth/earth-08.jpg">
            <a:extLst>
              <a:ext uri="{FF2B5EF4-FFF2-40B4-BE49-F238E27FC236}">
                <a16:creationId xmlns:a16="http://schemas.microsoft.com/office/drawing/2014/main" id="{DC1DD5FC-C156-40FB-AA35-74F093D42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6325" y="1065213"/>
            <a:ext cx="561657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6">
            <a:extLst>
              <a:ext uri="{FF2B5EF4-FFF2-40B4-BE49-F238E27FC236}">
                <a16:creationId xmlns:a16="http://schemas.microsoft.com/office/drawing/2014/main" id="{B3FF5B55-1AFA-4FB9-9865-D5CF0B36C585}"/>
              </a:ext>
            </a:extLst>
          </p:cNvPr>
          <p:cNvSpPr>
            <a:spLocks noGrp="1"/>
          </p:cNvSpPr>
          <p:nvPr>
            <p:ph type="ctrTitle"/>
          </p:nvPr>
        </p:nvSpPr>
        <p:spPr>
          <a:xfrm>
            <a:off x="504825" y="76200"/>
            <a:ext cx="7772400" cy="1470025"/>
          </a:xfrm>
        </p:spPr>
        <p:txBody>
          <a:bodyPr/>
          <a:lstStyle/>
          <a:p>
            <a:r>
              <a:rPr lang="en-GB" altLang="en-US" sz="4400"/>
              <a:t>3.1.1- Conditions for Life on Earth</a:t>
            </a:r>
          </a:p>
        </p:txBody>
      </p:sp>
      <p:sp>
        <p:nvSpPr>
          <p:cNvPr id="11268" name="Rectangle 1">
            <a:extLst>
              <a:ext uri="{FF2B5EF4-FFF2-40B4-BE49-F238E27FC236}">
                <a16:creationId xmlns:a16="http://schemas.microsoft.com/office/drawing/2014/main" id="{F2C71F45-76A5-4C9C-AB93-45F31D30FBB5}"/>
              </a:ext>
            </a:extLst>
          </p:cNvPr>
          <p:cNvSpPr>
            <a:spLocks noChangeArrowheads="1"/>
          </p:cNvSpPr>
          <p:nvPr/>
        </p:nvSpPr>
        <p:spPr bwMode="auto">
          <a:xfrm>
            <a:off x="412750" y="1920875"/>
            <a:ext cx="32035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b="1">
                <a:solidFill>
                  <a:srgbClr val="522E92"/>
                </a:solidFill>
                <a:latin typeface="AQAChevinPro-Medium"/>
              </a:rPr>
              <a:t>How the main conditions, which allowed early life to develop and survive on plant Earth, came about</a:t>
            </a:r>
            <a:endParaRPr lang="en-GB" altLang="en-US"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AB418AB-97BA-469B-87AA-8E28067B27E8}"/>
              </a:ext>
            </a:extLst>
          </p:cNvPr>
          <p:cNvSpPr>
            <a:spLocks noGrp="1"/>
          </p:cNvSpPr>
          <p:nvPr>
            <p:ph type="title"/>
          </p:nvPr>
        </p:nvSpPr>
        <p:spPr>
          <a:xfrm>
            <a:off x="323850" y="188913"/>
            <a:ext cx="8229600" cy="1200150"/>
          </a:xfrm>
        </p:spPr>
        <p:txBody>
          <a:bodyPr/>
          <a:lstStyle/>
          <a:p>
            <a:r>
              <a:rPr lang="en-GB" altLang="en-US"/>
              <a:t>The development of life on Earth</a:t>
            </a:r>
          </a:p>
        </p:txBody>
      </p:sp>
      <p:sp>
        <p:nvSpPr>
          <p:cNvPr id="3" name="Content Placeholder 2">
            <a:extLst>
              <a:ext uri="{FF2B5EF4-FFF2-40B4-BE49-F238E27FC236}">
                <a16:creationId xmlns:a16="http://schemas.microsoft.com/office/drawing/2014/main" id="{271E666F-537E-4883-96F2-4958CFA6705C}"/>
              </a:ext>
            </a:extLst>
          </p:cNvPr>
          <p:cNvSpPr>
            <a:spLocks noGrp="1"/>
          </p:cNvSpPr>
          <p:nvPr>
            <p:ph idx="1"/>
          </p:nvPr>
        </p:nvSpPr>
        <p:spPr/>
        <p:txBody>
          <a:bodyPr/>
          <a:lstStyle/>
          <a:p>
            <a:pPr marL="0" indent="0">
              <a:buFontTx/>
              <a:buNone/>
              <a:defRPr/>
            </a:pPr>
            <a:r>
              <a:rPr lang="en-GB" dirty="0"/>
              <a:t>Objectives:</a:t>
            </a:r>
          </a:p>
          <a:p>
            <a:pPr>
              <a:defRPr/>
            </a:pPr>
            <a:endParaRPr lang="en-GB" dirty="0"/>
          </a:p>
          <a:p>
            <a:pPr>
              <a:defRPr/>
            </a:pPr>
            <a:r>
              <a:rPr lang="en-GB" dirty="0"/>
              <a:t>To explain how the properties of water are essential for living organisms</a:t>
            </a:r>
          </a:p>
          <a:p>
            <a:pPr>
              <a:defRPr/>
            </a:pPr>
            <a:r>
              <a:rPr lang="en-GB" dirty="0"/>
              <a:t>To explain how temperature range, ambient gases and solar insolation provide the conditions needed to support life.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a:extLst>
              <a:ext uri="{FF2B5EF4-FFF2-40B4-BE49-F238E27FC236}">
                <a16:creationId xmlns:a16="http://schemas.microsoft.com/office/drawing/2014/main" id="{98DF1D09-C23B-408E-A831-27795BEACD8E}"/>
              </a:ext>
            </a:extLst>
          </p:cNvPr>
          <p:cNvSpPr>
            <a:spLocks noGrp="1"/>
          </p:cNvSpPr>
          <p:nvPr>
            <p:ph type="title"/>
          </p:nvPr>
        </p:nvSpPr>
        <p:spPr/>
        <p:txBody>
          <a:bodyPr/>
          <a:lstStyle/>
          <a:p>
            <a:r>
              <a:rPr lang="en-US" altLang="en-US"/>
              <a:t>The development of life on Earth</a:t>
            </a:r>
            <a:endParaRPr lang="en-GB" altLang="en-US"/>
          </a:p>
        </p:txBody>
      </p:sp>
      <p:sp>
        <p:nvSpPr>
          <p:cNvPr id="6" name="Text Placeholder 5">
            <a:extLst>
              <a:ext uri="{FF2B5EF4-FFF2-40B4-BE49-F238E27FC236}">
                <a16:creationId xmlns:a16="http://schemas.microsoft.com/office/drawing/2014/main" id="{6E75F969-0C23-49AC-9D25-F8442442C2B7}"/>
              </a:ext>
            </a:extLst>
          </p:cNvPr>
          <p:cNvSpPr>
            <a:spLocks noGrp="1"/>
          </p:cNvSpPr>
          <p:nvPr>
            <p:ph type="body" sz="half" idx="1"/>
          </p:nvPr>
        </p:nvSpPr>
        <p:spPr>
          <a:xfrm>
            <a:off x="250825" y="1052513"/>
            <a:ext cx="8321675" cy="5073650"/>
          </a:xfrm>
        </p:spPr>
        <p:txBody>
          <a:bodyPr/>
          <a:lstStyle/>
          <a:p>
            <a:pPr marL="0" indent="0">
              <a:buFontTx/>
              <a:buNone/>
              <a:defRPr/>
            </a:pPr>
            <a:r>
              <a:rPr lang="en-US" dirty="0"/>
              <a:t>After the formation of Earth conditions became suitable for life to develop.  The following features made Earth suitable for the development of life.</a:t>
            </a:r>
          </a:p>
          <a:p>
            <a:pPr marL="0" indent="0">
              <a:buFontTx/>
              <a:buNone/>
              <a:defRPr/>
            </a:pPr>
            <a:endParaRPr lang="en-US" dirty="0"/>
          </a:p>
          <a:p>
            <a:pPr>
              <a:defRPr/>
            </a:pPr>
            <a:r>
              <a:rPr lang="en-US" dirty="0"/>
              <a:t>Large amounts of water</a:t>
            </a:r>
          </a:p>
          <a:p>
            <a:pPr>
              <a:defRPr/>
            </a:pPr>
            <a:r>
              <a:rPr lang="en-US" dirty="0"/>
              <a:t>Temperature range</a:t>
            </a:r>
          </a:p>
          <a:p>
            <a:pPr>
              <a:defRPr/>
            </a:pPr>
            <a:r>
              <a:rPr lang="en-US" dirty="0"/>
              <a:t>The atmosphere</a:t>
            </a:r>
          </a:p>
          <a:p>
            <a:pPr>
              <a:defRPr/>
            </a:pPr>
            <a:r>
              <a:rPr lang="en-US" dirty="0"/>
              <a:t>Solar insolation</a:t>
            </a:r>
          </a:p>
          <a:p>
            <a:pPr>
              <a:defRPr/>
            </a:pPr>
            <a:endParaRPr lang="en-US" dirty="0"/>
          </a:p>
          <a:p>
            <a:pPr marL="0" indent="0">
              <a:buFontTx/>
              <a:buNone/>
              <a:defRPr/>
            </a:pPr>
            <a:r>
              <a:rPr lang="en-US" dirty="0"/>
              <a:t>These are controlled by features of the planet itself and by its position in the solar system.</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6CE17FC7-7B70-437F-8BE6-36520BA7CBCB}"/>
              </a:ext>
            </a:extLst>
          </p:cNvPr>
          <p:cNvSpPr>
            <a:spLocks noGrp="1"/>
          </p:cNvSpPr>
          <p:nvPr>
            <p:ph type="title"/>
          </p:nvPr>
        </p:nvSpPr>
        <p:spPr/>
        <p:txBody>
          <a:bodyPr/>
          <a:lstStyle/>
          <a:p>
            <a:r>
              <a:rPr lang="en-GB" altLang="en-US"/>
              <a:t>Biological importance of water</a:t>
            </a:r>
          </a:p>
        </p:txBody>
      </p:sp>
      <p:sp>
        <p:nvSpPr>
          <p:cNvPr id="3" name="Text Placeholder 2">
            <a:extLst>
              <a:ext uri="{FF2B5EF4-FFF2-40B4-BE49-F238E27FC236}">
                <a16:creationId xmlns:a16="http://schemas.microsoft.com/office/drawing/2014/main" id="{E1727D1B-1ED6-4402-8782-B4D01C664811}"/>
              </a:ext>
            </a:extLst>
          </p:cNvPr>
          <p:cNvSpPr>
            <a:spLocks noGrp="1"/>
          </p:cNvSpPr>
          <p:nvPr>
            <p:ph type="body" sz="half" idx="1"/>
          </p:nvPr>
        </p:nvSpPr>
        <p:spPr>
          <a:xfrm>
            <a:off x="250825" y="1052513"/>
            <a:ext cx="8642350" cy="5073650"/>
          </a:xfrm>
        </p:spPr>
        <p:txBody>
          <a:bodyPr/>
          <a:lstStyle/>
          <a:p>
            <a:pPr>
              <a:lnSpc>
                <a:spcPct val="90000"/>
              </a:lnSpc>
              <a:spcAft>
                <a:spcPts val="600"/>
              </a:spcAft>
              <a:buFontTx/>
              <a:buNone/>
              <a:defRPr/>
            </a:pPr>
            <a:r>
              <a:rPr lang="en-US" sz="2000" kern="0" dirty="0">
                <a:solidFill>
                  <a:srgbClr val="000000"/>
                </a:solidFill>
              </a:rPr>
              <a:t>Water makes up 65 - 95% (mass) of most plants &amp; animals </a:t>
            </a:r>
          </a:p>
          <a:p>
            <a:pPr marL="0">
              <a:lnSpc>
                <a:spcPct val="90000"/>
              </a:lnSpc>
              <a:spcAft>
                <a:spcPts val="600"/>
              </a:spcAft>
              <a:buFontTx/>
              <a:buNone/>
              <a:defRPr/>
            </a:pPr>
            <a:r>
              <a:rPr lang="en-US" sz="2000" kern="0" dirty="0">
                <a:solidFill>
                  <a:srgbClr val="000000"/>
                </a:solidFill>
              </a:rPr>
              <a:t>All living things require water for survival as it performs essential physiological functions and controls many environmental conditions.</a:t>
            </a:r>
          </a:p>
          <a:p>
            <a:pPr marL="0" indent="0">
              <a:buFontTx/>
              <a:buNone/>
              <a:defRPr/>
            </a:pPr>
            <a:endParaRPr lang="en-GB" dirty="0"/>
          </a:p>
        </p:txBody>
      </p:sp>
      <p:grpSp>
        <p:nvGrpSpPr>
          <p:cNvPr id="23556" name="Group 19">
            <a:extLst>
              <a:ext uri="{FF2B5EF4-FFF2-40B4-BE49-F238E27FC236}">
                <a16:creationId xmlns:a16="http://schemas.microsoft.com/office/drawing/2014/main" id="{4B379DDE-5870-4934-B081-450D5B40E448}"/>
              </a:ext>
            </a:extLst>
          </p:cNvPr>
          <p:cNvGrpSpPr>
            <a:grpSpLocks/>
          </p:cNvGrpSpPr>
          <p:nvPr/>
        </p:nvGrpSpPr>
        <p:grpSpPr bwMode="auto">
          <a:xfrm>
            <a:off x="250825" y="2170113"/>
            <a:ext cx="1235075" cy="1789112"/>
            <a:chOff x="592655" y="1341438"/>
            <a:chExt cx="1534595" cy="2219150"/>
          </a:xfrm>
        </p:grpSpPr>
        <p:pic>
          <p:nvPicPr>
            <p:cNvPr id="23575" name="Picture 4" descr="wsci_01_img0060">
              <a:extLst>
                <a:ext uri="{FF2B5EF4-FFF2-40B4-BE49-F238E27FC236}">
                  <a16:creationId xmlns:a16="http://schemas.microsoft.com/office/drawing/2014/main" id="{56E2739F-53BE-4098-99D4-B7D4284602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341438"/>
              <a:ext cx="151606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a:extLst>
                <a:ext uri="{FF2B5EF4-FFF2-40B4-BE49-F238E27FC236}">
                  <a16:creationId xmlns:a16="http://schemas.microsoft.com/office/drawing/2014/main" id="{F566D1D0-FE58-45E5-932C-4EF0478663F3}"/>
                </a:ext>
              </a:extLst>
            </p:cNvPr>
            <p:cNvSpPr txBox="1">
              <a:spLocks noChangeArrowheads="1"/>
            </p:cNvSpPr>
            <p:nvPr/>
          </p:nvSpPr>
          <p:spPr bwMode="auto">
            <a:xfrm>
              <a:off x="592655" y="3141175"/>
              <a:ext cx="1510925" cy="419413"/>
            </a:xfrm>
            <a:prstGeom prst="rect">
              <a:avLst/>
            </a:prstGeom>
            <a:solidFill>
              <a:schemeClr val="bg1">
                <a:lumMod val="20000"/>
                <a:lumOff val="80000"/>
              </a:schemeClr>
            </a:solidFill>
            <a:ln w="9525">
              <a:noFill/>
              <a:miter lim="800000"/>
              <a:headEnd/>
              <a:tailEnd/>
            </a:ln>
            <a:effectLst/>
          </p:spPr>
          <p:txBody>
            <a:bodyPr>
              <a:spAutoFit/>
            </a:bodyPr>
            <a:lstStyle/>
            <a:p>
              <a:pPr algn="ctr">
                <a:spcBef>
                  <a:spcPct val="50000"/>
                </a:spcBef>
                <a:defRPr/>
              </a:pPr>
              <a:r>
                <a:rPr lang="en-GB" sz="1600" b="1" dirty="0">
                  <a:solidFill>
                    <a:srgbClr val="000000"/>
                  </a:solidFill>
                </a:rPr>
                <a:t>Solvent</a:t>
              </a:r>
            </a:p>
          </p:txBody>
        </p:sp>
      </p:grpSp>
      <p:grpSp>
        <p:nvGrpSpPr>
          <p:cNvPr id="23557" name="Group 17">
            <a:extLst>
              <a:ext uri="{FF2B5EF4-FFF2-40B4-BE49-F238E27FC236}">
                <a16:creationId xmlns:a16="http://schemas.microsoft.com/office/drawing/2014/main" id="{8AC2E1A5-4BC8-44D7-A8E1-E9E3649CCFB8}"/>
              </a:ext>
            </a:extLst>
          </p:cNvPr>
          <p:cNvGrpSpPr>
            <a:grpSpLocks/>
          </p:cNvGrpSpPr>
          <p:nvPr/>
        </p:nvGrpSpPr>
        <p:grpSpPr bwMode="auto">
          <a:xfrm>
            <a:off x="4905375" y="4549775"/>
            <a:ext cx="2062163" cy="1970088"/>
            <a:chOff x="6298387" y="3429000"/>
            <a:chExt cx="2593201" cy="2588873"/>
          </a:xfrm>
        </p:grpSpPr>
        <p:sp>
          <p:nvSpPr>
            <p:cNvPr id="9" name="Text Box 6">
              <a:extLst>
                <a:ext uri="{FF2B5EF4-FFF2-40B4-BE49-F238E27FC236}">
                  <a16:creationId xmlns:a16="http://schemas.microsoft.com/office/drawing/2014/main" id="{5FB40FFE-7DB3-4742-AE44-F2EC2B2BDDFF}"/>
                </a:ext>
              </a:extLst>
            </p:cNvPr>
            <p:cNvSpPr txBox="1">
              <a:spLocks noChangeArrowheads="1"/>
            </p:cNvSpPr>
            <p:nvPr/>
          </p:nvSpPr>
          <p:spPr bwMode="auto">
            <a:xfrm>
              <a:off x="6298387" y="5563099"/>
              <a:ext cx="2581223" cy="454774"/>
            </a:xfrm>
            <a:prstGeom prst="rect">
              <a:avLst/>
            </a:prstGeom>
            <a:solidFill>
              <a:schemeClr val="bg1">
                <a:lumMod val="20000"/>
                <a:lumOff val="80000"/>
              </a:schemeClr>
            </a:solidFill>
            <a:ln w="9525">
              <a:noFill/>
              <a:miter lim="800000"/>
              <a:headEnd/>
              <a:tailEnd/>
            </a:ln>
            <a:effectLst/>
          </p:spPr>
          <p:txBody>
            <a:bodyPr>
              <a:spAutoFit/>
            </a:bodyPr>
            <a:lstStyle/>
            <a:p>
              <a:pPr algn="ctr">
                <a:spcBef>
                  <a:spcPct val="50000"/>
                </a:spcBef>
                <a:defRPr/>
              </a:pPr>
              <a:r>
                <a:rPr lang="en-GB" b="1" dirty="0">
                  <a:solidFill>
                    <a:srgbClr val="000000"/>
                  </a:solidFill>
                </a:rPr>
                <a:t>Aquatic habitats</a:t>
              </a:r>
            </a:p>
          </p:txBody>
        </p:sp>
        <p:pic>
          <p:nvPicPr>
            <p:cNvPr id="23574" name="Picture 13" descr="Surface%20tension%2002">
              <a:extLst>
                <a:ext uri="{FF2B5EF4-FFF2-40B4-BE49-F238E27FC236}">
                  <a16:creationId xmlns:a16="http://schemas.microsoft.com/office/drawing/2014/main" id="{1EFF2B89-6D0B-42DB-A8E8-B8B94A79D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253" t="35301" r="31892" b="26898"/>
            <a:stretch>
              <a:fillRect/>
            </a:stretch>
          </p:blipFill>
          <p:spPr bwMode="auto">
            <a:xfrm>
              <a:off x="6300788" y="3429000"/>
              <a:ext cx="25908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58" name="Group 20">
            <a:extLst>
              <a:ext uri="{FF2B5EF4-FFF2-40B4-BE49-F238E27FC236}">
                <a16:creationId xmlns:a16="http://schemas.microsoft.com/office/drawing/2014/main" id="{FCB41747-8190-4746-A010-201020A72BF2}"/>
              </a:ext>
            </a:extLst>
          </p:cNvPr>
          <p:cNvGrpSpPr>
            <a:grpSpLocks/>
          </p:cNvGrpSpPr>
          <p:nvPr/>
        </p:nvGrpSpPr>
        <p:grpSpPr bwMode="auto">
          <a:xfrm>
            <a:off x="96838" y="4164013"/>
            <a:ext cx="3032125" cy="2217737"/>
            <a:chOff x="4922872" y="973000"/>
            <a:chExt cx="3821077" cy="2362888"/>
          </a:xfrm>
        </p:grpSpPr>
        <p:pic>
          <p:nvPicPr>
            <p:cNvPr id="23571" name="Picture 11" descr="Istanbul-Ice-Pond">
              <a:extLst>
                <a:ext uri="{FF2B5EF4-FFF2-40B4-BE49-F238E27FC236}">
                  <a16:creationId xmlns:a16="http://schemas.microsoft.com/office/drawing/2014/main" id="{6595D2E6-665C-4E27-8243-BDEAB76642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8782"/>
            <a:stretch>
              <a:fillRect/>
            </a:stretch>
          </p:blipFill>
          <p:spPr bwMode="auto">
            <a:xfrm>
              <a:off x="4922872" y="973000"/>
              <a:ext cx="3811588"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9">
              <a:extLst>
                <a:ext uri="{FF2B5EF4-FFF2-40B4-BE49-F238E27FC236}">
                  <a16:creationId xmlns:a16="http://schemas.microsoft.com/office/drawing/2014/main" id="{511F815B-67FB-4EEA-95DA-9142A61E76EA}"/>
                </a:ext>
              </a:extLst>
            </p:cNvPr>
            <p:cNvSpPr txBox="1">
              <a:spLocks noChangeArrowheads="1"/>
            </p:cNvSpPr>
            <p:nvPr/>
          </p:nvSpPr>
          <p:spPr bwMode="auto">
            <a:xfrm>
              <a:off x="4922872" y="2647488"/>
              <a:ext cx="3821077" cy="688400"/>
            </a:xfrm>
            <a:prstGeom prst="rect">
              <a:avLst/>
            </a:prstGeom>
            <a:solidFill>
              <a:schemeClr val="bg1">
                <a:lumMod val="20000"/>
                <a:lumOff val="80000"/>
              </a:schemeClr>
            </a:solidFill>
            <a:ln w="9525">
              <a:noFill/>
              <a:miter lim="800000"/>
              <a:headEnd/>
              <a:tailEnd/>
            </a:ln>
            <a:effectLst/>
          </p:spPr>
          <p:txBody>
            <a:bodyPr>
              <a:spAutoFit/>
            </a:bodyPr>
            <a:lstStyle/>
            <a:p>
              <a:pPr algn="ctr">
                <a:spcBef>
                  <a:spcPct val="50000"/>
                </a:spcBef>
                <a:defRPr/>
              </a:pPr>
              <a:r>
                <a:rPr lang="en-GB" b="1" dirty="0">
                  <a:solidFill>
                    <a:srgbClr val="000000"/>
                  </a:solidFill>
                </a:rPr>
                <a:t>Anomalous expansion on freezing</a:t>
              </a:r>
            </a:p>
          </p:txBody>
        </p:sp>
      </p:grpSp>
      <p:grpSp>
        <p:nvGrpSpPr>
          <p:cNvPr id="23559" name="Group 18">
            <a:extLst>
              <a:ext uri="{FF2B5EF4-FFF2-40B4-BE49-F238E27FC236}">
                <a16:creationId xmlns:a16="http://schemas.microsoft.com/office/drawing/2014/main" id="{A88F78D5-7196-49A9-AE7B-3892CDCAC53F}"/>
              </a:ext>
            </a:extLst>
          </p:cNvPr>
          <p:cNvGrpSpPr>
            <a:grpSpLocks/>
          </p:cNvGrpSpPr>
          <p:nvPr/>
        </p:nvGrpSpPr>
        <p:grpSpPr bwMode="auto">
          <a:xfrm>
            <a:off x="4973638" y="2195513"/>
            <a:ext cx="2003425" cy="2119312"/>
            <a:chOff x="152400" y="3644900"/>
            <a:chExt cx="2210410" cy="2301959"/>
          </a:xfrm>
        </p:grpSpPr>
        <p:sp>
          <p:nvSpPr>
            <p:cNvPr id="15" name="Text Box 8">
              <a:extLst>
                <a:ext uri="{FF2B5EF4-FFF2-40B4-BE49-F238E27FC236}">
                  <a16:creationId xmlns:a16="http://schemas.microsoft.com/office/drawing/2014/main" id="{1F7155D3-FD1B-4C0B-AC9E-18CDC55D1799}"/>
                </a:ext>
              </a:extLst>
            </p:cNvPr>
            <p:cNvSpPr txBox="1">
              <a:spLocks noChangeArrowheads="1"/>
            </p:cNvSpPr>
            <p:nvPr/>
          </p:nvSpPr>
          <p:spPr bwMode="auto">
            <a:xfrm>
              <a:off x="152400" y="5300242"/>
              <a:ext cx="2210410" cy="646617"/>
            </a:xfrm>
            <a:prstGeom prst="rect">
              <a:avLst/>
            </a:prstGeom>
            <a:solidFill>
              <a:schemeClr val="bg1">
                <a:lumMod val="20000"/>
                <a:lumOff val="80000"/>
              </a:schemeClr>
            </a:solidFill>
            <a:ln w="9525">
              <a:noFill/>
              <a:miter lim="800000"/>
              <a:headEnd/>
              <a:tailEnd/>
            </a:ln>
            <a:effectLst/>
          </p:spPr>
          <p:txBody>
            <a:bodyPr>
              <a:spAutoFit/>
            </a:bodyPr>
            <a:lstStyle/>
            <a:p>
              <a:pPr algn="ctr">
                <a:spcBef>
                  <a:spcPct val="50000"/>
                </a:spcBef>
                <a:defRPr/>
              </a:pPr>
              <a:r>
                <a:rPr lang="en-GB" b="1" dirty="0">
                  <a:solidFill>
                    <a:srgbClr val="000000"/>
                  </a:solidFill>
                </a:rPr>
                <a:t>High specific heat capacity</a:t>
              </a:r>
            </a:p>
          </p:txBody>
        </p:sp>
        <p:pic>
          <p:nvPicPr>
            <p:cNvPr id="23570" name="Picture 12" descr="Fish">
              <a:extLst>
                <a:ext uri="{FF2B5EF4-FFF2-40B4-BE49-F238E27FC236}">
                  <a16:creationId xmlns:a16="http://schemas.microsoft.com/office/drawing/2014/main" id="{B6C9CB6A-0FA8-48B5-983D-8A24EC7FF4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644900"/>
              <a:ext cx="22098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60" name="Group 18">
            <a:extLst>
              <a:ext uri="{FF2B5EF4-FFF2-40B4-BE49-F238E27FC236}">
                <a16:creationId xmlns:a16="http://schemas.microsoft.com/office/drawing/2014/main" id="{BAEE7568-067D-4888-B8EE-887780D0DBB7}"/>
              </a:ext>
            </a:extLst>
          </p:cNvPr>
          <p:cNvGrpSpPr>
            <a:grpSpLocks/>
          </p:cNvGrpSpPr>
          <p:nvPr/>
        </p:nvGrpSpPr>
        <p:grpSpPr bwMode="auto">
          <a:xfrm>
            <a:off x="3262313" y="4217988"/>
            <a:ext cx="1511300" cy="2435225"/>
            <a:chOff x="1746" y="845"/>
            <a:chExt cx="968" cy="1824"/>
          </a:xfrm>
        </p:grpSpPr>
        <p:sp>
          <p:nvSpPr>
            <p:cNvPr id="18" name="Text Box 7">
              <a:extLst>
                <a:ext uri="{FF2B5EF4-FFF2-40B4-BE49-F238E27FC236}">
                  <a16:creationId xmlns:a16="http://schemas.microsoft.com/office/drawing/2014/main" id="{20C81C9D-9CEE-4FE4-AD45-2F91BC45DAD1}"/>
                </a:ext>
              </a:extLst>
            </p:cNvPr>
            <p:cNvSpPr txBox="1">
              <a:spLocks noChangeArrowheads="1"/>
            </p:cNvSpPr>
            <p:nvPr/>
          </p:nvSpPr>
          <p:spPr bwMode="auto">
            <a:xfrm>
              <a:off x="1760" y="2302"/>
              <a:ext cx="954" cy="367"/>
            </a:xfrm>
            <a:prstGeom prst="rect">
              <a:avLst/>
            </a:prstGeom>
            <a:solidFill>
              <a:schemeClr val="bg1">
                <a:lumMod val="20000"/>
                <a:lumOff val="80000"/>
              </a:schemeClr>
            </a:solidFill>
            <a:ln w="9525">
              <a:noFill/>
              <a:miter lim="800000"/>
              <a:headEnd/>
              <a:tailEnd/>
            </a:ln>
            <a:effectLst/>
          </p:spPr>
          <p:txBody>
            <a:bodyPr>
              <a:spAutoFit/>
            </a:bodyPr>
            <a:lstStyle/>
            <a:p>
              <a:pPr algn="ctr">
                <a:spcBef>
                  <a:spcPct val="50000"/>
                </a:spcBef>
                <a:defRPr/>
              </a:pPr>
              <a:r>
                <a:rPr lang="en-GB" sz="1600" b="1" dirty="0">
                  <a:solidFill>
                    <a:srgbClr val="000000"/>
                  </a:solidFill>
                </a:rPr>
                <a:t>Temperature control</a:t>
              </a:r>
            </a:p>
          </p:txBody>
        </p:sp>
        <p:pic>
          <p:nvPicPr>
            <p:cNvPr id="23568" name="Picture 10" descr="malamute">
              <a:hlinkClick r:id="rId6"/>
              <a:extLst>
                <a:ext uri="{FF2B5EF4-FFF2-40B4-BE49-F238E27FC236}">
                  <a16:creationId xmlns:a16="http://schemas.microsoft.com/office/drawing/2014/main" id="{FD147D79-9599-4C9B-A35B-07F08A9E0E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6" y="845"/>
              <a:ext cx="962" cy="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61" name="Group 1">
            <a:extLst>
              <a:ext uri="{FF2B5EF4-FFF2-40B4-BE49-F238E27FC236}">
                <a16:creationId xmlns:a16="http://schemas.microsoft.com/office/drawing/2014/main" id="{99C43659-4216-47A0-ABAE-34ECF59860AB}"/>
              </a:ext>
            </a:extLst>
          </p:cNvPr>
          <p:cNvGrpSpPr>
            <a:grpSpLocks/>
          </p:cNvGrpSpPr>
          <p:nvPr/>
        </p:nvGrpSpPr>
        <p:grpSpPr bwMode="auto">
          <a:xfrm>
            <a:off x="2128838" y="2162175"/>
            <a:ext cx="2182812" cy="1822450"/>
            <a:chOff x="2104229" y="2229643"/>
            <a:chExt cx="2182814" cy="1821880"/>
          </a:xfrm>
        </p:grpSpPr>
        <p:sp>
          <p:nvSpPr>
            <p:cNvPr id="25" name="Text Box 5">
              <a:extLst>
                <a:ext uri="{FF2B5EF4-FFF2-40B4-BE49-F238E27FC236}">
                  <a16:creationId xmlns:a16="http://schemas.microsoft.com/office/drawing/2014/main" id="{C9A22A71-F4E6-45C7-97BD-6C4EFE02A90B}"/>
                </a:ext>
              </a:extLst>
            </p:cNvPr>
            <p:cNvSpPr txBox="1">
              <a:spLocks noChangeArrowheads="1"/>
            </p:cNvSpPr>
            <p:nvPr/>
          </p:nvSpPr>
          <p:spPr bwMode="auto">
            <a:xfrm>
              <a:off x="2104229" y="3405613"/>
              <a:ext cx="2182814" cy="645910"/>
            </a:xfrm>
            <a:prstGeom prst="rect">
              <a:avLst/>
            </a:prstGeom>
            <a:solidFill>
              <a:schemeClr val="bg1">
                <a:lumMod val="20000"/>
                <a:lumOff val="80000"/>
              </a:schemeClr>
            </a:solidFill>
            <a:ln w="9525">
              <a:noFill/>
              <a:miter lim="800000"/>
              <a:headEnd/>
              <a:tailEnd/>
            </a:ln>
            <a:effectLst/>
          </p:spPr>
          <p:txBody>
            <a:bodyPr>
              <a:spAutoFit/>
            </a:bodyPr>
            <a:lstStyle/>
            <a:p>
              <a:pPr algn="ctr">
                <a:spcBef>
                  <a:spcPct val="50000"/>
                </a:spcBef>
                <a:defRPr/>
              </a:pPr>
              <a:r>
                <a:rPr lang="en-GB" b="1" dirty="0">
                  <a:solidFill>
                    <a:srgbClr val="000000"/>
                  </a:solidFill>
                </a:rPr>
                <a:t>Transport within organisms</a:t>
              </a:r>
            </a:p>
          </p:txBody>
        </p:sp>
        <p:pic>
          <p:nvPicPr>
            <p:cNvPr id="23566" name="Picture 25">
              <a:extLst>
                <a:ext uri="{FF2B5EF4-FFF2-40B4-BE49-F238E27FC236}">
                  <a16:creationId xmlns:a16="http://schemas.microsoft.com/office/drawing/2014/main" id="{D19ABFC4-4CDC-4A21-8A54-C00A714437CB}"/>
                </a:ext>
              </a:extLst>
            </p:cNvPr>
            <p:cNvPicPr>
              <a:picLocks noChangeAspect="1"/>
            </p:cNvPicPr>
            <p:nvPr/>
          </p:nvPicPr>
          <p:blipFill>
            <a:blip r:embed="rId8">
              <a:extLst>
                <a:ext uri="{28A0092B-C50C-407E-A947-70E740481C1C}">
                  <a14:useLocalDpi xmlns:a14="http://schemas.microsoft.com/office/drawing/2010/main" val="0"/>
                </a:ext>
              </a:extLst>
            </a:blip>
            <a:srcRect l="2" t="9976" r="333" b="14426"/>
            <a:stretch>
              <a:fillRect/>
            </a:stretch>
          </p:blipFill>
          <p:spPr bwMode="auto">
            <a:xfrm>
              <a:off x="2104229" y="2229643"/>
              <a:ext cx="218281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62" name="Group 3">
            <a:extLst>
              <a:ext uri="{FF2B5EF4-FFF2-40B4-BE49-F238E27FC236}">
                <a16:creationId xmlns:a16="http://schemas.microsoft.com/office/drawing/2014/main" id="{055FAAA7-2B32-4E87-A00A-ABEA60901517}"/>
              </a:ext>
            </a:extLst>
          </p:cNvPr>
          <p:cNvGrpSpPr>
            <a:grpSpLocks/>
          </p:cNvGrpSpPr>
          <p:nvPr/>
        </p:nvGrpSpPr>
        <p:grpSpPr bwMode="auto">
          <a:xfrm>
            <a:off x="7153275" y="2997200"/>
            <a:ext cx="1916113" cy="1839913"/>
            <a:chOff x="3635375" y="4441825"/>
            <a:chExt cx="2049463" cy="1946056"/>
          </a:xfrm>
        </p:grpSpPr>
        <p:pic>
          <p:nvPicPr>
            <p:cNvPr id="23563" name="Picture 26">
              <a:extLst>
                <a:ext uri="{FF2B5EF4-FFF2-40B4-BE49-F238E27FC236}">
                  <a16:creationId xmlns:a16="http://schemas.microsoft.com/office/drawing/2014/main" id="{E553A807-6336-4B74-88B1-85CFB0D21AD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635375" y="4441825"/>
              <a:ext cx="204946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5">
              <a:extLst>
                <a:ext uri="{FF2B5EF4-FFF2-40B4-BE49-F238E27FC236}">
                  <a16:creationId xmlns:a16="http://schemas.microsoft.com/office/drawing/2014/main" id="{DD087154-B53A-483E-91AC-B9626AC7C263}"/>
                </a:ext>
              </a:extLst>
            </p:cNvPr>
            <p:cNvSpPr txBox="1">
              <a:spLocks noChangeArrowheads="1"/>
            </p:cNvSpPr>
            <p:nvPr/>
          </p:nvSpPr>
          <p:spPr bwMode="auto">
            <a:xfrm>
              <a:off x="3635375" y="5803561"/>
              <a:ext cx="2049463" cy="584320"/>
            </a:xfrm>
            <a:prstGeom prst="rect">
              <a:avLst/>
            </a:prstGeom>
            <a:solidFill>
              <a:schemeClr val="bg1">
                <a:lumMod val="20000"/>
                <a:lumOff val="80000"/>
              </a:schemeClr>
            </a:solidFill>
            <a:ln w="9525">
              <a:noFill/>
              <a:miter lim="800000"/>
              <a:headEnd/>
              <a:tailEnd/>
            </a:ln>
            <a:effectLst/>
          </p:spPr>
          <p:txBody>
            <a:bodyPr>
              <a:spAutoFit/>
            </a:bodyPr>
            <a:lstStyle/>
            <a:p>
              <a:pPr algn="ctr">
                <a:spcBef>
                  <a:spcPct val="50000"/>
                </a:spcBef>
                <a:defRPr/>
              </a:pPr>
              <a:r>
                <a:rPr lang="en-GB" sz="1600" b="1" dirty="0">
                  <a:solidFill>
                    <a:srgbClr val="000000"/>
                  </a:solidFill>
                </a:rPr>
                <a:t>Absorption of UV radiation</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4DA2EFAF-9997-4791-A393-8278EE1568F5}"/>
              </a:ext>
            </a:extLst>
          </p:cNvPr>
          <p:cNvSpPr>
            <a:spLocks noGrp="1"/>
          </p:cNvSpPr>
          <p:nvPr>
            <p:ph type="title"/>
          </p:nvPr>
        </p:nvSpPr>
        <p:spPr/>
        <p:txBody>
          <a:bodyPr/>
          <a:lstStyle/>
          <a:p>
            <a:r>
              <a:rPr lang="en-GB" altLang="en-US" b="1" dirty="0">
                <a:solidFill>
                  <a:srgbClr val="000000"/>
                </a:solidFill>
              </a:rPr>
              <a:t>Water provides habitats for organisms</a:t>
            </a:r>
            <a:endParaRPr lang="en-GB" altLang="en-US" dirty="0"/>
          </a:p>
        </p:txBody>
      </p:sp>
      <p:pic>
        <p:nvPicPr>
          <p:cNvPr id="34823" name="Picture 2">
            <a:extLst>
              <a:ext uri="{FF2B5EF4-FFF2-40B4-BE49-F238E27FC236}">
                <a16:creationId xmlns:a16="http://schemas.microsoft.com/office/drawing/2014/main" id="{9C4AAF78-6FB4-4CAD-B628-1511F630F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72816"/>
            <a:ext cx="2559050" cy="191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800" name="TextBox 10">
            <a:extLst>
              <a:ext uri="{FF2B5EF4-FFF2-40B4-BE49-F238E27FC236}">
                <a16:creationId xmlns:a16="http://schemas.microsoft.com/office/drawing/2014/main" id="{4C19A49B-1D9F-4E1B-9E64-9BED56815EBB}"/>
              </a:ext>
            </a:extLst>
          </p:cNvPr>
          <p:cNvSpPr txBox="1">
            <a:spLocks noChangeArrowheads="1"/>
          </p:cNvSpPr>
          <p:nvPr/>
        </p:nvSpPr>
        <p:spPr bwMode="auto">
          <a:xfrm>
            <a:off x="3491880" y="1844824"/>
            <a:ext cx="3894137" cy="646112"/>
          </a:xfrm>
          <a:prstGeom prst="rect">
            <a:avLst/>
          </a:prstGeom>
          <a:solidFill>
            <a:srgbClr val="F3F3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800" dirty="0">
                <a:solidFill>
                  <a:srgbClr val="000000"/>
                </a:solidFill>
                <a:cs typeface="Arial" panose="020B0604020202020204" pitchFamily="34" charset="0"/>
              </a:rPr>
              <a:t>Rivers, lakes and oceans provide habitats for many organisms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B8D99184-8582-40B8-9290-BD81F3F24620}"/>
              </a:ext>
            </a:extLst>
          </p:cNvPr>
          <p:cNvSpPr>
            <a:spLocks noGrp="1"/>
          </p:cNvSpPr>
          <p:nvPr>
            <p:ph type="title"/>
          </p:nvPr>
        </p:nvSpPr>
        <p:spPr>
          <a:xfrm>
            <a:off x="323850" y="188913"/>
            <a:ext cx="8229600" cy="796925"/>
          </a:xfrm>
        </p:spPr>
        <p:txBody>
          <a:bodyPr/>
          <a:lstStyle/>
          <a:p>
            <a:r>
              <a:rPr lang="en-GB" altLang="en-US"/>
              <a:t>The Water Molecule</a:t>
            </a:r>
          </a:p>
        </p:txBody>
      </p:sp>
      <p:sp>
        <p:nvSpPr>
          <p:cNvPr id="23555" name="Content Placeholder 2">
            <a:extLst>
              <a:ext uri="{FF2B5EF4-FFF2-40B4-BE49-F238E27FC236}">
                <a16:creationId xmlns:a16="http://schemas.microsoft.com/office/drawing/2014/main" id="{94AC221D-C51D-4A35-BA8F-95DBC38531FE}"/>
              </a:ext>
            </a:extLst>
          </p:cNvPr>
          <p:cNvSpPr>
            <a:spLocks noGrp="1"/>
          </p:cNvSpPr>
          <p:nvPr>
            <p:ph idx="1"/>
          </p:nvPr>
        </p:nvSpPr>
        <p:spPr>
          <a:xfrm>
            <a:off x="112713" y="985838"/>
            <a:ext cx="5375275" cy="3713162"/>
          </a:xfrm>
        </p:spPr>
        <p:txBody>
          <a:bodyPr/>
          <a:lstStyle/>
          <a:p>
            <a:pPr>
              <a:spcAft>
                <a:spcPts val="1200"/>
              </a:spcAft>
            </a:pPr>
            <a:r>
              <a:rPr lang="en-GB" altLang="en-US"/>
              <a:t>The oxygen atom of water has a slight negative charge and the 2 hydrogen atoms have a slight positive charge because the electrons in the covalent bond are shared unequally between the atoms of water. </a:t>
            </a:r>
          </a:p>
          <a:p>
            <a:pPr>
              <a:spcAft>
                <a:spcPts val="1200"/>
              </a:spcAft>
            </a:pPr>
            <a:r>
              <a:rPr lang="en-GB" altLang="en-US"/>
              <a:t>This means it is a </a:t>
            </a:r>
            <a:r>
              <a:rPr lang="en-GB" altLang="en-US" b="1"/>
              <a:t>POLAR</a:t>
            </a:r>
            <a:r>
              <a:rPr lang="en-GB" altLang="en-US"/>
              <a:t> molecule.</a:t>
            </a:r>
          </a:p>
          <a:p>
            <a:r>
              <a:rPr lang="en-GB" altLang="en-US"/>
              <a:t>So water molecules attract each other and form hydrogen bonds between each other.</a:t>
            </a:r>
          </a:p>
        </p:txBody>
      </p:sp>
      <p:pic>
        <p:nvPicPr>
          <p:cNvPr id="24580" name="Picture 1">
            <a:extLst>
              <a:ext uri="{FF2B5EF4-FFF2-40B4-BE49-F238E27FC236}">
                <a16:creationId xmlns:a16="http://schemas.microsoft.com/office/drawing/2014/main" id="{9F41BEAA-F8C6-4B77-B148-975E50B0D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3925" y="1119188"/>
            <a:ext cx="294163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1" name="Group 4">
            <a:extLst>
              <a:ext uri="{FF2B5EF4-FFF2-40B4-BE49-F238E27FC236}">
                <a16:creationId xmlns:a16="http://schemas.microsoft.com/office/drawing/2014/main" id="{F27A4D3B-D449-42EC-99E7-AA0C038CC79F}"/>
              </a:ext>
            </a:extLst>
          </p:cNvPr>
          <p:cNvGrpSpPr>
            <a:grpSpLocks/>
          </p:cNvGrpSpPr>
          <p:nvPr/>
        </p:nvGrpSpPr>
        <p:grpSpPr bwMode="auto">
          <a:xfrm>
            <a:off x="5187950" y="3825875"/>
            <a:ext cx="3627438" cy="1358900"/>
            <a:chOff x="1265238" y="3109913"/>
            <a:chExt cx="6248400" cy="2176462"/>
          </a:xfrm>
        </p:grpSpPr>
        <p:sp>
          <p:nvSpPr>
            <p:cNvPr id="24583" name="Text Box 13">
              <a:extLst>
                <a:ext uri="{FF2B5EF4-FFF2-40B4-BE49-F238E27FC236}">
                  <a16:creationId xmlns:a16="http://schemas.microsoft.com/office/drawing/2014/main" id="{DA68BC5D-FE7A-4518-AD47-D95CF23994B2}"/>
                </a:ext>
              </a:extLst>
            </p:cNvPr>
            <p:cNvSpPr txBox="1">
              <a:spLocks noChangeArrowheads="1"/>
            </p:cNvSpPr>
            <p:nvPr/>
          </p:nvSpPr>
          <p:spPr bwMode="auto">
            <a:xfrm>
              <a:off x="4292600" y="4229100"/>
              <a:ext cx="2280550" cy="872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 typeface="Wingdings" panose="05000000000000000000" pitchFamily="2" charset="2"/>
                <a:buNone/>
              </a:pPr>
              <a:r>
                <a:rPr lang="en-GB" altLang="en-US" sz="1800" b="1">
                  <a:solidFill>
                    <a:srgbClr val="6600CC"/>
                  </a:solidFill>
                </a:rPr>
                <a:t>hydrogen bond</a:t>
              </a:r>
            </a:p>
          </p:txBody>
        </p:sp>
        <p:sp>
          <p:nvSpPr>
            <p:cNvPr id="24584" name="Line 15">
              <a:extLst>
                <a:ext uri="{FF2B5EF4-FFF2-40B4-BE49-F238E27FC236}">
                  <a16:creationId xmlns:a16="http://schemas.microsoft.com/office/drawing/2014/main" id="{EED6075F-5B09-47E8-8237-CEC098957175}"/>
                </a:ext>
              </a:extLst>
            </p:cNvPr>
            <p:cNvSpPr>
              <a:spLocks noChangeShapeType="1"/>
            </p:cNvSpPr>
            <p:nvPr/>
          </p:nvSpPr>
          <p:spPr bwMode="auto">
            <a:xfrm flipH="1" flipV="1">
              <a:off x="4002088" y="3795713"/>
              <a:ext cx="319087" cy="673100"/>
            </a:xfrm>
            <a:prstGeom prst="line">
              <a:avLst/>
            </a:prstGeom>
            <a:noFill/>
            <a:ln w="3810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grpSp>
          <p:nvGrpSpPr>
            <p:cNvPr id="24585" name="Group 7">
              <a:extLst>
                <a:ext uri="{FF2B5EF4-FFF2-40B4-BE49-F238E27FC236}">
                  <a16:creationId xmlns:a16="http://schemas.microsoft.com/office/drawing/2014/main" id="{1C97466C-0194-4766-9517-4D193ABA6E42}"/>
                </a:ext>
              </a:extLst>
            </p:cNvPr>
            <p:cNvGrpSpPr>
              <a:grpSpLocks/>
            </p:cNvGrpSpPr>
            <p:nvPr/>
          </p:nvGrpSpPr>
          <p:grpSpPr bwMode="auto">
            <a:xfrm>
              <a:off x="1265238" y="3109913"/>
              <a:ext cx="6248400" cy="2176462"/>
              <a:chOff x="1265238" y="3109913"/>
              <a:chExt cx="6248400" cy="2176462"/>
            </a:xfrm>
          </p:grpSpPr>
          <p:pic>
            <p:nvPicPr>
              <p:cNvPr id="24586" name="Picture 16" descr="water4">
                <a:extLst>
                  <a:ext uri="{FF2B5EF4-FFF2-40B4-BE49-F238E27FC236}">
                    <a16:creationId xmlns:a16="http://schemas.microsoft.com/office/drawing/2014/main" id="{DA62C2DF-648C-48A4-9176-5D6D3B08F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3363" y="3219450"/>
                <a:ext cx="220027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7" descr="water3">
                <a:extLst>
                  <a:ext uri="{FF2B5EF4-FFF2-40B4-BE49-F238E27FC236}">
                    <a16:creationId xmlns:a16="http://schemas.microsoft.com/office/drawing/2014/main" id="{01E64065-7958-4D2E-BD46-22416F6834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238" y="3109913"/>
                <a:ext cx="205263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Line 19">
                <a:extLst>
                  <a:ext uri="{FF2B5EF4-FFF2-40B4-BE49-F238E27FC236}">
                    <a16:creationId xmlns:a16="http://schemas.microsoft.com/office/drawing/2014/main" id="{BE24B1EF-923E-4AC5-9A54-B4B3D2B39C1D}"/>
                  </a:ext>
                </a:extLst>
              </p:cNvPr>
              <p:cNvSpPr>
                <a:spLocks noChangeShapeType="1"/>
              </p:cNvSpPr>
              <p:nvPr/>
            </p:nvSpPr>
            <p:spPr bwMode="auto">
              <a:xfrm>
                <a:off x="3302000" y="3746500"/>
                <a:ext cx="2070100" cy="0"/>
              </a:xfrm>
              <a:prstGeom prst="line">
                <a:avLst/>
              </a:prstGeom>
              <a:noFill/>
              <a:ln w="38100">
                <a:solidFill>
                  <a:srgbClr val="CC0000"/>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a:p>
            </p:txBody>
          </p:sp>
        </p:grpSp>
      </p:grpSp>
      <p:pic>
        <p:nvPicPr>
          <p:cNvPr id="24582" name="Picture 69">
            <a:extLst>
              <a:ext uri="{FF2B5EF4-FFF2-40B4-BE49-F238E27FC236}">
                <a16:creationId xmlns:a16="http://schemas.microsoft.com/office/drawing/2014/main" id="{9F1738F0-8572-4797-81CD-01DF6DB67E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9875" y="5435600"/>
            <a:ext cx="1649413"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927E83F9-ECD3-4CC8-866A-40635530E482}"/>
              </a:ext>
            </a:extLst>
          </p:cNvPr>
          <p:cNvSpPr>
            <a:spLocks noGrp="1"/>
          </p:cNvSpPr>
          <p:nvPr>
            <p:ph type="title"/>
          </p:nvPr>
        </p:nvSpPr>
        <p:spPr/>
        <p:txBody>
          <a:bodyPr/>
          <a:lstStyle/>
          <a:p>
            <a:r>
              <a:rPr lang="en-GB" altLang="en-US" dirty="0"/>
              <a:t>Water Circus – Information Sheets</a:t>
            </a:r>
          </a:p>
        </p:txBody>
      </p:sp>
      <p:sp>
        <p:nvSpPr>
          <p:cNvPr id="25603" name="Content Placeholder 2">
            <a:extLst>
              <a:ext uri="{FF2B5EF4-FFF2-40B4-BE49-F238E27FC236}">
                <a16:creationId xmlns:a16="http://schemas.microsoft.com/office/drawing/2014/main" id="{B444E87B-644B-47F0-94EB-0DF02271678C}"/>
              </a:ext>
            </a:extLst>
          </p:cNvPr>
          <p:cNvSpPr>
            <a:spLocks noGrp="1"/>
          </p:cNvSpPr>
          <p:nvPr>
            <p:ph idx="1"/>
          </p:nvPr>
        </p:nvSpPr>
        <p:spPr/>
        <p:txBody>
          <a:bodyPr/>
          <a:lstStyle/>
          <a:p>
            <a:r>
              <a:rPr lang="en-GB" altLang="en-US" dirty="0"/>
              <a:t>Read the information sheets for each station </a:t>
            </a:r>
          </a:p>
          <a:p>
            <a:r>
              <a:rPr lang="en-GB" altLang="en-US" dirty="0"/>
              <a:t>Answer the questions in your student booklet</a:t>
            </a:r>
          </a:p>
          <a:p>
            <a:endParaRPr lang="en-GB"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8E5B-1109-4404-8FA2-B749D9A94A46}"/>
              </a:ext>
            </a:extLst>
          </p:cNvPr>
          <p:cNvSpPr>
            <a:spLocks noGrp="1"/>
          </p:cNvSpPr>
          <p:nvPr>
            <p:ph type="title"/>
          </p:nvPr>
        </p:nvSpPr>
        <p:spPr>
          <a:xfrm>
            <a:off x="457200" y="274638"/>
            <a:ext cx="8229600" cy="562074"/>
          </a:xfrm>
        </p:spPr>
        <p:txBody>
          <a:bodyPr/>
          <a:lstStyle/>
          <a:p>
            <a:r>
              <a:rPr lang="en-US" sz="2800" dirty="0"/>
              <a:t>STATION 1 – Water is the universal solvent.</a:t>
            </a:r>
            <a:endParaRPr lang="en-GB" dirty="0"/>
          </a:p>
        </p:txBody>
      </p:sp>
      <p:sp>
        <p:nvSpPr>
          <p:cNvPr id="3" name="Content Placeholder 2">
            <a:extLst>
              <a:ext uri="{FF2B5EF4-FFF2-40B4-BE49-F238E27FC236}">
                <a16:creationId xmlns:a16="http://schemas.microsoft.com/office/drawing/2014/main" id="{0C69A87D-D108-45BC-9761-78CBE3684328}"/>
              </a:ext>
            </a:extLst>
          </p:cNvPr>
          <p:cNvSpPr>
            <a:spLocks noGrp="1"/>
          </p:cNvSpPr>
          <p:nvPr>
            <p:ph idx="1"/>
          </p:nvPr>
        </p:nvSpPr>
        <p:spPr>
          <a:xfrm>
            <a:off x="457200" y="980728"/>
            <a:ext cx="8229600" cy="5145435"/>
          </a:xfrm>
        </p:spPr>
        <p:txBody>
          <a:bodyPr/>
          <a:lstStyle/>
          <a:p>
            <a:r>
              <a:rPr lang="en-US" sz="1600" dirty="0"/>
              <a:t>Solutions and suspensions: Water is not always pure – it is often found as part of a mixture. A mixture is a material composed of two or more elements or compounds that are physically mixed together but not chemically combined. Salt and pepper stirred together constitute a mixture. So do sugar and sand. Earth’s atmosphere is a mixture of gases. Living things are in part composed of mixtures involving water. Two types of mixtures that can be made with water are solutions and suspension. </a:t>
            </a:r>
          </a:p>
          <a:p>
            <a:endParaRPr lang="en-US" sz="1600" dirty="0"/>
          </a:p>
          <a:p>
            <a:r>
              <a:rPr lang="en-US" sz="1600" dirty="0"/>
              <a:t>If a crystal of table salt is placed in a glass of warm water, sodium and chloride ions on the surface of the crystal are attracted to the polar molecules. Ions break away from the crystal and are surrounded by water molecules. The ions gradually become dispersed in the water, forming a type of mixture called a solution. All the components of a solution are evenly distributed throughout the solution. In a salt-water solution, table salt is the solute, the substance that is dissolved. Water is the solvent – the substance in which the solute dissolves. Water’s polarity gives it the ability to dissolve both ionic compounds and other polar molecules, such as sugar. Without exaggeration, water is the greatest solvent on Earth. </a:t>
            </a:r>
          </a:p>
          <a:p>
            <a:endParaRPr lang="en-GB" dirty="0"/>
          </a:p>
        </p:txBody>
      </p:sp>
      <p:pic>
        <p:nvPicPr>
          <p:cNvPr id="11" name="Picture 10">
            <a:extLst>
              <a:ext uri="{FF2B5EF4-FFF2-40B4-BE49-F238E27FC236}">
                <a16:creationId xmlns:a16="http://schemas.microsoft.com/office/drawing/2014/main" id="{87901949-197E-4B28-BDA5-B81838473D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815934"/>
            <a:ext cx="1800200" cy="1768478"/>
          </a:xfrm>
          <a:prstGeom prst="rect">
            <a:avLst/>
          </a:prstGeom>
          <a:noFill/>
          <a:ln>
            <a:noFill/>
          </a:ln>
        </p:spPr>
      </p:pic>
    </p:spTree>
    <p:extLst>
      <p:ext uri="{BB962C8B-B14F-4D97-AF65-F5344CB8AC3E}">
        <p14:creationId xmlns:p14="http://schemas.microsoft.com/office/powerpoint/2010/main" val="2178574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C46D736-0A48-4C64-816C-FA8B5303D454}"/>
              </a:ext>
            </a:extLst>
          </p:cNvPr>
          <p:cNvSpPr>
            <a:spLocks noGrp="1"/>
          </p:cNvSpPr>
          <p:nvPr>
            <p:ph type="title"/>
          </p:nvPr>
        </p:nvSpPr>
        <p:spPr/>
        <p:txBody>
          <a:bodyPr/>
          <a:lstStyle/>
          <a:p>
            <a:r>
              <a:rPr lang="en-GB" altLang="en-US" b="1" dirty="0">
                <a:cs typeface="Arial" panose="020B0604020202020204" pitchFamily="34" charset="0"/>
              </a:rPr>
              <a:t>Importance of Water as a Solvent</a:t>
            </a:r>
            <a:endParaRPr lang="en-GB" altLang="en-US" dirty="0"/>
          </a:p>
        </p:txBody>
      </p:sp>
      <p:grpSp>
        <p:nvGrpSpPr>
          <p:cNvPr id="26627" name="Group 13">
            <a:extLst>
              <a:ext uri="{FF2B5EF4-FFF2-40B4-BE49-F238E27FC236}">
                <a16:creationId xmlns:a16="http://schemas.microsoft.com/office/drawing/2014/main" id="{683CD092-944E-4E6F-993C-E813F1FEC646}"/>
              </a:ext>
            </a:extLst>
          </p:cNvPr>
          <p:cNvGrpSpPr>
            <a:grpSpLocks/>
          </p:cNvGrpSpPr>
          <p:nvPr/>
        </p:nvGrpSpPr>
        <p:grpSpPr bwMode="auto">
          <a:xfrm>
            <a:off x="476900" y="2708920"/>
            <a:ext cx="5184775" cy="3743325"/>
            <a:chOff x="275082" y="1821533"/>
            <a:chExt cx="4988034" cy="3517766"/>
          </a:xfrm>
        </p:grpSpPr>
        <p:grpSp>
          <p:nvGrpSpPr>
            <p:cNvPr id="26630" name="Group 8">
              <a:extLst>
                <a:ext uri="{FF2B5EF4-FFF2-40B4-BE49-F238E27FC236}">
                  <a16:creationId xmlns:a16="http://schemas.microsoft.com/office/drawing/2014/main" id="{D5C2AD4D-A4E1-4CEA-BF31-6010E81D6A26}"/>
                </a:ext>
              </a:extLst>
            </p:cNvPr>
            <p:cNvGrpSpPr>
              <a:grpSpLocks/>
            </p:cNvGrpSpPr>
            <p:nvPr/>
          </p:nvGrpSpPr>
          <p:grpSpPr bwMode="auto">
            <a:xfrm>
              <a:off x="275082" y="2296632"/>
              <a:ext cx="4988034" cy="2865807"/>
              <a:chOff x="113" y="981"/>
              <a:chExt cx="5553" cy="2934"/>
            </a:xfrm>
          </p:grpSpPr>
          <p:pic>
            <p:nvPicPr>
              <p:cNvPr id="26635" name="Picture 5">
                <a:extLst>
                  <a:ext uri="{FF2B5EF4-FFF2-40B4-BE49-F238E27FC236}">
                    <a16:creationId xmlns:a16="http://schemas.microsoft.com/office/drawing/2014/main" id="{9CEBFE02-844F-446B-A8CA-6944CEBB72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600"/>
              <a:stretch>
                <a:fillRect/>
              </a:stretch>
            </p:blipFill>
            <p:spPr bwMode="auto">
              <a:xfrm>
                <a:off x="113" y="981"/>
                <a:ext cx="3176" cy="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6" descr="msotw9_temp0">
                <a:extLst>
                  <a:ext uri="{FF2B5EF4-FFF2-40B4-BE49-F238E27FC236}">
                    <a16:creationId xmlns:a16="http://schemas.microsoft.com/office/drawing/2014/main" id="{12C48AB9-BE4B-4BFD-83F1-92354AD8D8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927" t="5092" r="20869" b="8273"/>
              <a:stretch>
                <a:fillRect/>
              </a:stretch>
            </p:blipFill>
            <p:spPr bwMode="auto">
              <a:xfrm>
                <a:off x="3288" y="981"/>
                <a:ext cx="2378" cy="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31" name="TextBox 7">
              <a:extLst>
                <a:ext uri="{FF2B5EF4-FFF2-40B4-BE49-F238E27FC236}">
                  <a16:creationId xmlns:a16="http://schemas.microsoft.com/office/drawing/2014/main" id="{19DA341A-0C73-4BA9-B8B1-13336B410493}"/>
                </a:ext>
              </a:extLst>
            </p:cNvPr>
            <p:cNvSpPr txBox="1">
              <a:spLocks noChangeArrowheads="1"/>
            </p:cNvSpPr>
            <p:nvPr/>
          </p:nvSpPr>
          <p:spPr bwMode="auto">
            <a:xfrm>
              <a:off x="1428306" y="4754524"/>
              <a:ext cx="3834810" cy="584775"/>
            </a:xfrm>
            <a:prstGeom prst="rect">
              <a:avLst/>
            </a:prstGeom>
            <a:solidFill>
              <a:srgbClr val="F3F3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a:t>Anions (Cl-) attract positively charged hydrogen atoms of water molecules</a:t>
              </a:r>
            </a:p>
          </p:txBody>
        </p:sp>
        <p:grpSp>
          <p:nvGrpSpPr>
            <p:cNvPr id="26632" name="Group 12">
              <a:extLst>
                <a:ext uri="{FF2B5EF4-FFF2-40B4-BE49-F238E27FC236}">
                  <a16:creationId xmlns:a16="http://schemas.microsoft.com/office/drawing/2014/main" id="{3B05C35C-0A71-4E41-AC78-AACFBE49FBA2}"/>
                </a:ext>
              </a:extLst>
            </p:cNvPr>
            <p:cNvGrpSpPr>
              <a:grpSpLocks/>
            </p:cNvGrpSpPr>
            <p:nvPr/>
          </p:nvGrpSpPr>
          <p:grpSpPr bwMode="auto">
            <a:xfrm>
              <a:off x="287080" y="1821533"/>
              <a:ext cx="3492011" cy="859716"/>
              <a:chOff x="287080" y="1821533"/>
              <a:chExt cx="3492011" cy="859716"/>
            </a:xfrm>
          </p:grpSpPr>
          <p:sp>
            <p:nvSpPr>
              <p:cNvPr id="26633" name="TextBox 6">
                <a:extLst>
                  <a:ext uri="{FF2B5EF4-FFF2-40B4-BE49-F238E27FC236}">
                    <a16:creationId xmlns:a16="http://schemas.microsoft.com/office/drawing/2014/main" id="{96E43FEE-1371-4C08-91A1-1E5D21347E98}"/>
                  </a:ext>
                </a:extLst>
              </p:cNvPr>
              <p:cNvSpPr txBox="1">
                <a:spLocks noChangeArrowheads="1"/>
              </p:cNvSpPr>
              <p:nvPr/>
            </p:nvSpPr>
            <p:spPr bwMode="auto">
              <a:xfrm>
                <a:off x="287080" y="1821533"/>
                <a:ext cx="2885955" cy="688243"/>
              </a:xfrm>
              <a:prstGeom prst="rect">
                <a:avLst/>
              </a:prstGeom>
              <a:solidFill>
                <a:srgbClr val="F3F3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a:t>Cations (Na+) attract negatively charged oxygen atoms of water molecules</a:t>
                </a:r>
              </a:p>
            </p:txBody>
          </p:sp>
          <p:sp>
            <p:nvSpPr>
              <p:cNvPr id="9" name="Rectangle 8">
                <a:extLst>
                  <a:ext uri="{FF2B5EF4-FFF2-40B4-BE49-F238E27FC236}">
                    <a16:creationId xmlns:a16="http://schemas.microsoft.com/office/drawing/2014/main" id="{E979FB1B-421D-4B48-9609-7CA36EAA32FD}"/>
                  </a:ext>
                </a:extLst>
              </p:cNvPr>
              <p:cNvSpPr/>
              <p:nvPr/>
            </p:nvSpPr>
            <p:spPr>
              <a:xfrm>
                <a:off x="3172296" y="2512257"/>
                <a:ext cx="606323" cy="168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grpSp>
      <p:sp>
        <p:nvSpPr>
          <p:cNvPr id="12" name="Content Placeholder 11">
            <a:extLst>
              <a:ext uri="{FF2B5EF4-FFF2-40B4-BE49-F238E27FC236}">
                <a16:creationId xmlns:a16="http://schemas.microsoft.com/office/drawing/2014/main" id="{3B96A600-3166-41A4-A344-07357792CD36}"/>
              </a:ext>
            </a:extLst>
          </p:cNvPr>
          <p:cNvSpPr>
            <a:spLocks noGrp="1"/>
          </p:cNvSpPr>
          <p:nvPr>
            <p:ph idx="1"/>
          </p:nvPr>
        </p:nvSpPr>
        <p:spPr>
          <a:xfrm>
            <a:off x="457200" y="1561675"/>
            <a:ext cx="8229600" cy="830997"/>
          </a:xfrm>
        </p:spPr>
        <p:txBody>
          <a:bodyPr>
            <a:spAutoFit/>
          </a:bodyPr>
          <a:lstStyle/>
          <a:p>
            <a:pPr marL="0" indent="0">
              <a:buFontTx/>
              <a:buNone/>
              <a:defRPr/>
            </a:pPr>
            <a:r>
              <a:rPr lang="en-US" dirty="0">
                <a:solidFill>
                  <a:schemeClr val="accent4"/>
                </a:solidFill>
              </a:rPr>
              <a:t>Most chemical reactions in living organisms involve reactants that are dissolved in water.</a:t>
            </a:r>
            <a:endParaRPr lang="en-GB" dirty="0">
              <a:solidFill>
                <a:schemeClr val="accent4"/>
              </a:solidFill>
            </a:endParaRPr>
          </a:p>
        </p:txBody>
      </p:sp>
      <p:sp>
        <p:nvSpPr>
          <p:cNvPr id="26629" name="TextBox 8">
            <a:extLst>
              <a:ext uri="{FF2B5EF4-FFF2-40B4-BE49-F238E27FC236}">
                <a16:creationId xmlns:a16="http://schemas.microsoft.com/office/drawing/2014/main" id="{2D66C9D4-ED9F-421E-A791-406A3689A0BD}"/>
              </a:ext>
            </a:extLst>
          </p:cNvPr>
          <p:cNvSpPr txBox="1">
            <a:spLocks noChangeArrowheads="1"/>
          </p:cNvSpPr>
          <p:nvPr/>
        </p:nvSpPr>
        <p:spPr bwMode="auto">
          <a:xfrm>
            <a:off x="3668642" y="2427406"/>
            <a:ext cx="2514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800" b="1" dirty="0"/>
              <a:t>Example</a:t>
            </a:r>
            <a:r>
              <a:rPr lang="en-GB" altLang="en-US" sz="1800" dirty="0"/>
              <a:t>: salt dissolved in water</a:t>
            </a:r>
          </a:p>
        </p:txBody>
      </p:sp>
      <p:sp>
        <p:nvSpPr>
          <p:cNvPr id="13" name="TextBox 12">
            <a:extLst>
              <a:ext uri="{FF2B5EF4-FFF2-40B4-BE49-F238E27FC236}">
                <a16:creationId xmlns:a16="http://schemas.microsoft.com/office/drawing/2014/main" id="{B92444F9-AEDC-4D0D-ADBB-26DF8B439236}"/>
              </a:ext>
            </a:extLst>
          </p:cNvPr>
          <p:cNvSpPr txBox="1">
            <a:spLocks noChangeArrowheads="1"/>
          </p:cNvSpPr>
          <p:nvPr/>
        </p:nvSpPr>
        <p:spPr bwMode="auto">
          <a:xfrm>
            <a:off x="5841161" y="2751256"/>
            <a:ext cx="311270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GB" altLang="en-US" b="1" dirty="0">
                <a:solidFill>
                  <a:srgbClr val="000000"/>
                </a:solidFill>
              </a:rPr>
              <a:t>Water is a Transport Medium</a:t>
            </a:r>
          </a:p>
          <a:p>
            <a:pPr>
              <a:spcBef>
                <a:spcPct val="0"/>
              </a:spcBef>
              <a:buFontTx/>
              <a:buNone/>
            </a:pPr>
            <a:endParaRPr lang="en-GB" altLang="en-US" dirty="0">
              <a:solidFill>
                <a:srgbClr val="000000"/>
              </a:solidFill>
            </a:endParaRPr>
          </a:p>
          <a:p>
            <a:pPr>
              <a:spcBef>
                <a:spcPct val="0"/>
              </a:spcBef>
              <a:buFontTx/>
              <a:buNone/>
            </a:pPr>
            <a:r>
              <a:rPr lang="en-GB" altLang="en-US" dirty="0">
                <a:solidFill>
                  <a:srgbClr val="000000"/>
                </a:solidFill>
              </a:rPr>
              <a:t>Water is a solvent in blood and sap.  It transports oxygen, carbon dioxide, sugars, amino acids, waste products and mineral nutrients.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8E5B-1109-4404-8FA2-B749D9A94A46}"/>
              </a:ext>
            </a:extLst>
          </p:cNvPr>
          <p:cNvSpPr>
            <a:spLocks noGrp="1"/>
          </p:cNvSpPr>
          <p:nvPr>
            <p:ph type="title"/>
          </p:nvPr>
        </p:nvSpPr>
        <p:spPr>
          <a:xfrm>
            <a:off x="107504" y="274638"/>
            <a:ext cx="8928992" cy="562074"/>
          </a:xfrm>
        </p:spPr>
        <p:txBody>
          <a:bodyPr/>
          <a:lstStyle/>
          <a:p>
            <a:r>
              <a:rPr lang="en-US" sz="2400" dirty="0"/>
              <a:t>STATION 2 – Water is less dense as a solid than a liquid.</a:t>
            </a:r>
            <a:endParaRPr lang="en-GB" sz="3600" dirty="0"/>
          </a:p>
        </p:txBody>
      </p:sp>
      <p:sp>
        <p:nvSpPr>
          <p:cNvPr id="3" name="Content Placeholder 2">
            <a:extLst>
              <a:ext uri="{FF2B5EF4-FFF2-40B4-BE49-F238E27FC236}">
                <a16:creationId xmlns:a16="http://schemas.microsoft.com/office/drawing/2014/main" id="{0C69A87D-D108-45BC-9761-78CBE3684328}"/>
              </a:ext>
            </a:extLst>
          </p:cNvPr>
          <p:cNvSpPr>
            <a:spLocks noGrp="1"/>
          </p:cNvSpPr>
          <p:nvPr>
            <p:ph idx="1"/>
          </p:nvPr>
        </p:nvSpPr>
        <p:spPr>
          <a:xfrm>
            <a:off x="457200" y="980728"/>
            <a:ext cx="8229600" cy="5145435"/>
          </a:xfrm>
        </p:spPr>
        <p:txBody>
          <a:bodyPr/>
          <a:lstStyle/>
          <a:p>
            <a:endParaRPr lang="en-US" sz="1600" dirty="0"/>
          </a:p>
          <a:p>
            <a:r>
              <a:rPr lang="en-US" sz="1600" dirty="0"/>
              <a:t>When water is a liquid, the water molecules are packed relatively close together but can slide past each other and move around freely.  At 4˚ C water is the most dense. As the temperature increases or decreases from 4˚ C, the density of water decreases</a:t>
            </a:r>
          </a:p>
          <a:p>
            <a:r>
              <a:rPr lang="en-US" sz="1600" dirty="0"/>
              <a:t>When water freezes bonds are formed that lock the molecules in a regular (hexagonal) pattern which are now held further apart . While other materials contract and become more dense when they solidify, water expands into an evenly distributed crystalline structure. Water expands when it freezes making it less dense than the water.  For this reason, ice floats on the water.  </a:t>
            </a:r>
          </a:p>
          <a:p>
            <a:r>
              <a:rPr lang="en-US" sz="1600" dirty="0"/>
              <a:t>This property is important in making the environment suitable for life. If ice sank, then eventually all ponds, lakes and even oceans would freeze solid.  When a layer of ice forms on the top of a lake, warmer more dense water sinks therefore the ice layer insulates the liquid water below, preventing it from freezing and allowing life to exist below the frozen surface. Besides insulating the water below, ice also provides a solid habitat for animals such as polar bears and seals. </a:t>
            </a:r>
            <a:endParaRPr lang="en-GB" dirty="0"/>
          </a:p>
        </p:txBody>
      </p:sp>
      <p:pic>
        <p:nvPicPr>
          <p:cNvPr id="8" name="Picture 7">
            <a:extLst>
              <a:ext uri="{FF2B5EF4-FFF2-40B4-BE49-F238E27FC236}">
                <a16:creationId xmlns:a16="http://schemas.microsoft.com/office/drawing/2014/main" id="{E611F06F-3038-4189-B0DC-7EEE90A17A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0394" y="4872150"/>
            <a:ext cx="2316406" cy="1736943"/>
          </a:xfrm>
          <a:prstGeom prst="rect">
            <a:avLst/>
          </a:prstGeom>
          <a:noFill/>
          <a:ln>
            <a:noFill/>
          </a:ln>
        </p:spPr>
      </p:pic>
      <p:pic>
        <p:nvPicPr>
          <p:cNvPr id="12" name="Picture 11" descr="Diagram&#10;&#10;Description automatically generated with medium confidence">
            <a:extLst>
              <a:ext uri="{FF2B5EF4-FFF2-40B4-BE49-F238E27FC236}">
                <a16:creationId xmlns:a16="http://schemas.microsoft.com/office/drawing/2014/main" id="{8975A2F6-5331-4ED7-B4BB-F37F119E1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622" y="4872150"/>
            <a:ext cx="2416175" cy="1689100"/>
          </a:xfrm>
          <a:prstGeom prst="rect">
            <a:avLst/>
          </a:prstGeom>
        </p:spPr>
      </p:pic>
    </p:spTree>
    <p:extLst>
      <p:ext uri="{BB962C8B-B14F-4D97-AF65-F5344CB8AC3E}">
        <p14:creationId xmlns:p14="http://schemas.microsoft.com/office/powerpoint/2010/main" val="2362582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F672EF7F-B797-4843-9E52-469A128497C2}"/>
              </a:ext>
            </a:extLst>
          </p:cNvPr>
          <p:cNvSpPr>
            <a:spLocks noGrp="1"/>
          </p:cNvSpPr>
          <p:nvPr>
            <p:ph type="title"/>
          </p:nvPr>
        </p:nvSpPr>
        <p:spPr>
          <a:xfrm>
            <a:off x="192088" y="244475"/>
            <a:ext cx="8494712" cy="765175"/>
          </a:xfrm>
        </p:spPr>
        <p:txBody>
          <a:bodyPr/>
          <a:lstStyle/>
          <a:p>
            <a:r>
              <a:rPr lang="en-GB" altLang="en-US" sz="3200">
                <a:cs typeface="Arial" panose="020B0604020202020204" pitchFamily="34" charset="0"/>
              </a:rPr>
              <a:t>4</a:t>
            </a:r>
            <a:r>
              <a:rPr lang="en-GB" altLang="en-US" sz="3200" b="1">
                <a:cs typeface="Arial" panose="020B0604020202020204" pitchFamily="34" charset="0"/>
              </a:rPr>
              <a:t> Anomalous expansion on freezing</a:t>
            </a:r>
            <a:endParaRPr lang="en-GB" altLang="en-US" sz="3200" b="1"/>
          </a:p>
        </p:txBody>
      </p:sp>
      <p:grpSp>
        <p:nvGrpSpPr>
          <p:cNvPr id="29699" name="Group 23">
            <a:extLst>
              <a:ext uri="{FF2B5EF4-FFF2-40B4-BE49-F238E27FC236}">
                <a16:creationId xmlns:a16="http://schemas.microsoft.com/office/drawing/2014/main" id="{C728992C-C38B-405A-BAEC-D88FD120B3AE}"/>
              </a:ext>
            </a:extLst>
          </p:cNvPr>
          <p:cNvGrpSpPr>
            <a:grpSpLocks/>
          </p:cNvGrpSpPr>
          <p:nvPr/>
        </p:nvGrpSpPr>
        <p:grpSpPr bwMode="auto">
          <a:xfrm>
            <a:off x="303213" y="1063625"/>
            <a:ext cx="8639175" cy="5602288"/>
            <a:chOff x="303143" y="1063279"/>
            <a:chExt cx="8638839" cy="5603335"/>
          </a:xfrm>
        </p:grpSpPr>
        <p:grpSp>
          <p:nvGrpSpPr>
            <p:cNvPr id="29700" name="Group 18">
              <a:extLst>
                <a:ext uri="{FF2B5EF4-FFF2-40B4-BE49-F238E27FC236}">
                  <a16:creationId xmlns:a16="http://schemas.microsoft.com/office/drawing/2014/main" id="{3A37AA56-38B7-45E6-99A3-06BBA72DDD9B}"/>
                </a:ext>
              </a:extLst>
            </p:cNvPr>
            <p:cNvGrpSpPr>
              <a:grpSpLocks/>
            </p:cNvGrpSpPr>
            <p:nvPr/>
          </p:nvGrpSpPr>
          <p:grpSpPr bwMode="auto">
            <a:xfrm>
              <a:off x="303143" y="1063279"/>
              <a:ext cx="8638839" cy="5603335"/>
              <a:chOff x="303143" y="1063279"/>
              <a:chExt cx="8638839" cy="5603335"/>
            </a:xfrm>
          </p:grpSpPr>
          <p:grpSp>
            <p:nvGrpSpPr>
              <p:cNvPr id="29706" name="Group 13">
                <a:extLst>
                  <a:ext uri="{FF2B5EF4-FFF2-40B4-BE49-F238E27FC236}">
                    <a16:creationId xmlns:a16="http://schemas.microsoft.com/office/drawing/2014/main" id="{36022099-4B9F-486C-8041-8F96E2213292}"/>
                  </a:ext>
                </a:extLst>
              </p:cNvPr>
              <p:cNvGrpSpPr>
                <a:grpSpLocks/>
              </p:cNvGrpSpPr>
              <p:nvPr/>
            </p:nvGrpSpPr>
            <p:grpSpPr bwMode="auto">
              <a:xfrm>
                <a:off x="404038" y="3519377"/>
                <a:ext cx="8537944" cy="3147237"/>
                <a:chOff x="372140" y="3519377"/>
                <a:chExt cx="8537944" cy="3147237"/>
              </a:xfrm>
            </p:grpSpPr>
            <p:sp>
              <p:nvSpPr>
                <p:cNvPr id="9" name="Rectangle 8">
                  <a:extLst>
                    <a:ext uri="{FF2B5EF4-FFF2-40B4-BE49-F238E27FC236}">
                      <a16:creationId xmlns:a16="http://schemas.microsoft.com/office/drawing/2014/main" id="{CD30E550-3AC6-428C-A716-C210E4915533}"/>
                    </a:ext>
                  </a:extLst>
                </p:cNvPr>
                <p:cNvSpPr/>
                <p:nvPr/>
              </p:nvSpPr>
              <p:spPr>
                <a:xfrm>
                  <a:off x="372841" y="3519601"/>
                  <a:ext cx="8537243" cy="31470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8" name="Group 7">
                  <a:extLst>
                    <a:ext uri="{FF2B5EF4-FFF2-40B4-BE49-F238E27FC236}">
                      <a16:creationId xmlns:a16="http://schemas.microsoft.com/office/drawing/2014/main" id="{4ACE5384-FD2F-46B0-8B6A-2B479500FFC8}"/>
                    </a:ext>
                  </a:extLst>
                </p:cNvPr>
                <p:cNvGrpSpPr/>
                <p:nvPr/>
              </p:nvGrpSpPr>
              <p:grpSpPr>
                <a:xfrm>
                  <a:off x="573259" y="3839540"/>
                  <a:ext cx="6603718" cy="2521501"/>
                  <a:chOff x="456301" y="3307912"/>
                  <a:chExt cx="6603718" cy="2521501"/>
                </a:xfrm>
                <a:noFill/>
              </p:grpSpPr>
              <p:pic>
                <p:nvPicPr>
                  <p:cNvPr id="1028" name="Picture 4" descr="C:\Documents and Settings\Kay\My Documents\My PaperPort Documents\school\Molecules\liquid water.jpg">
                    <a:extLst>
                      <a:ext uri="{FF2B5EF4-FFF2-40B4-BE49-F238E27FC236}">
                        <a16:creationId xmlns:a16="http://schemas.microsoft.com/office/drawing/2014/main" id="{0CF8D43F-0000-447D-9A1D-0858A6B9125D}"/>
                      </a:ext>
                    </a:extLst>
                  </p:cNvPr>
                  <p:cNvPicPr>
                    <a:picLocks noChangeAspect="1" noChangeArrowheads="1"/>
                  </p:cNvPicPr>
                  <p:nvPr/>
                </p:nvPicPr>
                <p:blipFill>
                  <a:blip r:embed="rId3" cstate="print"/>
                  <a:srcRect/>
                  <a:stretch>
                    <a:fillRect/>
                  </a:stretch>
                </p:blipFill>
                <p:spPr bwMode="auto">
                  <a:xfrm>
                    <a:off x="456301" y="3370521"/>
                    <a:ext cx="1659578" cy="1626781"/>
                  </a:xfrm>
                  <a:prstGeom prst="rect">
                    <a:avLst/>
                  </a:prstGeom>
                  <a:grpFill/>
                </p:spPr>
              </p:pic>
              <p:pic>
                <p:nvPicPr>
                  <p:cNvPr id="1029" name="Picture 5" descr="C:\Documents and Settings\Kay\My Documents\My PaperPort Documents\school\Molecules\17 August 2013 (2).jpg">
                    <a:extLst>
                      <a:ext uri="{FF2B5EF4-FFF2-40B4-BE49-F238E27FC236}">
                        <a16:creationId xmlns:a16="http://schemas.microsoft.com/office/drawing/2014/main" id="{B8A09F65-B205-4556-98F3-988A22484DD5}"/>
                      </a:ext>
                    </a:extLst>
                  </p:cNvPr>
                  <p:cNvPicPr>
                    <a:picLocks noChangeAspect="1" noChangeArrowheads="1"/>
                  </p:cNvPicPr>
                  <p:nvPr/>
                </p:nvPicPr>
                <p:blipFill>
                  <a:blip r:embed="rId4" cstate="print"/>
                  <a:srcRect/>
                  <a:stretch>
                    <a:fillRect/>
                  </a:stretch>
                </p:blipFill>
                <p:spPr bwMode="auto">
                  <a:xfrm>
                    <a:off x="2084424" y="3999762"/>
                    <a:ext cx="3338180" cy="1829651"/>
                  </a:xfrm>
                  <a:prstGeom prst="rect">
                    <a:avLst/>
                  </a:prstGeom>
                  <a:grpFill/>
                </p:spPr>
              </p:pic>
              <p:pic>
                <p:nvPicPr>
                  <p:cNvPr id="1030" name="Picture 6" descr="C:\Documents and Settings\Kay\My Documents\My PaperPort Documents\school\Molecules\ice.jpg">
                    <a:extLst>
                      <a:ext uri="{FF2B5EF4-FFF2-40B4-BE49-F238E27FC236}">
                        <a16:creationId xmlns:a16="http://schemas.microsoft.com/office/drawing/2014/main" id="{404D0CEE-7066-43C1-8202-7167B66C888C}"/>
                      </a:ext>
                    </a:extLst>
                  </p:cNvPr>
                  <p:cNvPicPr>
                    <a:picLocks noChangeAspect="1" noChangeArrowheads="1"/>
                  </p:cNvPicPr>
                  <p:nvPr/>
                </p:nvPicPr>
                <p:blipFill>
                  <a:blip r:embed="rId5" cstate="print"/>
                  <a:srcRect/>
                  <a:stretch>
                    <a:fillRect/>
                  </a:stretch>
                </p:blipFill>
                <p:spPr bwMode="auto">
                  <a:xfrm>
                    <a:off x="5393554" y="3307912"/>
                    <a:ext cx="1666465" cy="1646859"/>
                  </a:xfrm>
                  <a:prstGeom prst="rect">
                    <a:avLst/>
                  </a:prstGeom>
                  <a:grpFill/>
                </p:spPr>
              </p:pic>
            </p:grpSp>
          </p:grpSp>
          <p:grpSp>
            <p:nvGrpSpPr>
              <p:cNvPr id="29707" name="Group 17">
                <a:extLst>
                  <a:ext uri="{FF2B5EF4-FFF2-40B4-BE49-F238E27FC236}">
                    <a16:creationId xmlns:a16="http://schemas.microsoft.com/office/drawing/2014/main" id="{E3C0BA97-22A6-48CB-BB65-E1AB6D7096B8}"/>
                  </a:ext>
                </a:extLst>
              </p:cNvPr>
              <p:cNvGrpSpPr>
                <a:grpSpLocks/>
              </p:cNvGrpSpPr>
              <p:nvPr/>
            </p:nvGrpSpPr>
            <p:grpSpPr bwMode="auto">
              <a:xfrm>
                <a:off x="303143" y="1063279"/>
                <a:ext cx="8521881" cy="3051521"/>
                <a:chOff x="303143" y="1063279"/>
                <a:chExt cx="8521881" cy="3051521"/>
              </a:xfrm>
            </p:grpSpPr>
            <p:pic>
              <p:nvPicPr>
                <p:cNvPr id="15" name="Picture 72">
                  <a:extLst>
                    <a:ext uri="{FF2B5EF4-FFF2-40B4-BE49-F238E27FC236}">
                      <a16:creationId xmlns:a16="http://schemas.microsoft.com/office/drawing/2014/main" id="{8D9623E4-B687-4330-865F-F8B5D6531258}"/>
                    </a:ext>
                  </a:extLst>
                </p:cNvPr>
                <p:cNvPicPr>
                  <a:picLocks noChangeAspect="1" noChangeArrowheads="1"/>
                </p:cNvPicPr>
                <p:nvPr/>
              </p:nvPicPr>
              <p:blipFill>
                <a:blip r:embed="rId6"/>
                <a:srcRect/>
                <a:stretch>
                  <a:fillRect/>
                </a:stretch>
              </p:blipFill>
              <p:spPr bwMode="auto">
                <a:xfrm>
                  <a:off x="2136634" y="2430372"/>
                  <a:ext cx="3538401" cy="1684652"/>
                </a:xfrm>
                <a:prstGeom prst="rect">
                  <a:avLst/>
                </a:prstGeom>
                <a:noFill/>
                <a:ln w="9525" cap="flat">
                  <a:solidFill>
                    <a:schemeClr val="accent1">
                      <a:shade val="50000"/>
                    </a:schemeClr>
                  </a:solidFill>
                  <a:round/>
                  <a:headEnd/>
                  <a:tailEnd/>
                </a:ln>
              </p:spPr>
            </p:pic>
            <p:sp>
              <p:nvSpPr>
                <p:cNvPr id="29709" name="Rectangle 16">
                  <a:extLst>
                    <a:ext uri="{FF2B5EF4-FFF2-40B4-BE49-F238E27FC236}">
                      <a16:creationId xmlns:a16="http://schemas.microsoft.com/office/drawing/2014/main" id="{13B42701-C54C-4A8B-AEEE-C2247DAF21DF}"/>
                    </a:ext>
                  </a:extLst>
                </p:cNvPr>
                <p:cNvSpPr>
                  <a:spLocks noChangeArrowheads="1"/>
                </p:cNvSpPr>
                <p:nvPr/>
              </p:nvSpPr>
              <p:spPr bwMode="auto">
                <a:xfrm>
                  <a:off x="303143" y="1063279"/>
                  <a:ext cx="7596847" cy="1015663"/>
                </a:xfrm>
                <a:prstGeom prst="rect">
                  <a:avLst/>
                </a:prstGeom>
                <a:solidFill>
                  <a:srgbClr val="BED8F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2000">
                      <a:cs typeface="Arial" panose="020B0604020202020204" pitchFamily="34" charset="0"/>
                    </a:rPr>
                    <a:t>At what temperature is the density of water at its maximum?</a:t>
                  </a:r>
                </a:p>
                <a:p>
                  <a:pPr>
                    <a:spcBef>
                      <a:spcPct val="0"/>
                    </a:spcBef>
                    <a:buFontTx/>
                    <a:buNone/>
                  </a:pPr>
                  <a:r>
                    <a:rPr lang="en-US" altLang="en-US" sz="2000">
                      <a:cs typeface="Arial" panose="020B0604020202020204" pitchFamily="34" charset="0"/>
                    </a:rPr>
                    <a:t>What do we mean by a ‘thermal insulator’?</a:t>
                  </a:r>
                </a:p>
                <a:p>
                  <a:pPr>
                    <a:spcBef>
                      <a:spcPct val="0"/>
                    </a:spcBef>
                    <a:buFontTx/>
                    <a:buNone/>
                  </a:pPr>
                  <a:r>
                    <a:rPr lang="en-US" altLang="en-US" sz="2000">
                      <a:cs typeface="Arial" panose="020B0604020202020204" pitchFamily="34" charset="0"/>
                    </a:rPr>
                    <a:t>Why does ice float on water?</a:t>
                  </a:r>
                </a:p>
              </p:txBody>
            </p:sp>
            <p:pic>
              <p:nvPicPr>
                <p:cNvPr id="29710" name="Picture 71">
                  <a:extLst>
                    <a:ext uri="{FF2B5EF4-FFF2-40B4-BE49-F238E27FC236}">
                      <a16:creationId xmlns:a16="http://schemas.microsoft.com/office/drawing/2014/main" id="{87E50588-1329-48CD-B762-D4A2E8523B5D}"/>
                    </a:ext>
                  </a:extLst>
                </p:cNvPr>
                <p:cNvPicPr>
                  <a:picLocks noChangeArrowheads="1"/>
                </p:cNvPicPr>
                <p:nvPr/>
              </p:nvPicPr>
              <p:blipFill>
                <a:blip r:embed="rId7">
                  <a:extLst>
                    <a:ext uri="{28A0092B-C50C-407E-A947-70E740481C1C}">
                      <a14:useLocalDpi xmlns:a14="http://schemas.microsoft.com/office/drawing/2010/main" val="0"/>
                    </a:ext>
                  </a:extLst>
                </a:blip>
                <a:srcRect t="34828"/>
                <a:stretch>
                  <a:fillRect/>
                </a:stretch>
              </p:blipFill>
              <p:spPr bwMode="auto">
                <a:xfrm>
                  <a:off x="6007396" y="1815509"/>
                  <a:ext cx="2817628" cy="166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9701" name="Group 22">
              <a:extLst>
                <a:ext uri="{FF2B5EF4-FFF2-40B4-BE49-F238E27FC236}">
                  <a16:creationId xmlns:a16="http://schemas.microsoft.com/office/drawing/2014/main" id="{5FABFF5B-FFF9-4C41-BA18-2B5D53BDFB31}"/>
                </a:ext>
              </a:extLst>
            </p:cNvPr>
            <p:cNvGrpSpPr>
              <a:grpSpLocks/>
            </p:cNvGrpSpPr>
            <p:nvPr/>
          </p:nvGrpSpPr>
          <p:grpSpPr bwMode="auto">
            <a:xfrm>
              <a:off x="446568" y="4380615"/>
              <a:ext cx="8431617" cy="2213409"/>
              <a:chOff x="446568" y="4380615"/>
              <a:chExt cx="8431617" cy="2213409"/>
            </a:xfrm>
          </p:grpSpPr>
          <p:sp>
            <p:nvSpPr>
              <p:cNvPr id="29702" name="TextBox 11">
                <a:extLst>
                  <a:ext uri="{FF2B5EF4-FFF2-40B4-BE49-F238E27FC236}">
                    <a16:creationId xmlns:a16="http://schemas.microsoft.com/office/drawing/2014/main" id="{FB6FDC53-D90F-46A5-B26D-85C1A3683AE9}"/>
                  </a:ext>
                </a:extLst>
              </p:cNvPr>
              <p:cNvSpPr txBox="1">
                <a:spLocks noChangeArrowheads="1"/>
              </p:cNvSpPr>
              <p:nvPr/>
            </p:nvSpPr>
            <p:spPr bwMode="auto">
              <a:xfrm>
                <a:off x="7166344" y="4380615"/>
                <a:ext cx="171184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800"/>
                  <a:t>Hydrogen bond</a:t>
                </a:r>
              </a:p>
            </p:txBody>
          </p:sp>
          <p:grpSp>
            <p:nvGrpSpPr>
              <p:cNvPr id="29703" name="Group 21">
                <a:extLst>
                  <a:ext uri="{FF2B5EF4-FFF2-40B4-BE49-F238E27FC236}">
                    <a16:creationId xmlns:a16="http://schemas.microsoft.com/office/drawing/2014/main" id="{A1DAF1F4-5124-4BF3-B832-8D5609FCF78D}"/>
                  </a:ext>
                </a:extLst>
              </p:cNvPr>
              <p:cNvGrpSpPr>
                <a:grpSpLocks/>
              </p:cNvGrpSpPr>
              <p:nvPr/>
            </p:nvGrpSpPr>
            <p:grpSpPr bwMode="auto">
              <a:xfrm>
                <a:off x="446568" y="5635254"/>
                <a:ext cx="6709144" cy="958770"/>
                <a:chOff x="446568" y="5635254"/>
                <a:chExt cx="6709144" cy="958770"/>
              </a:xfrm>
            </p:grpSpPr>
            <p:sp>
              <p:nvSpPr>
                <p:cNvPr id="29704" name="TextBox 10">
                  <a:extLst>
                    <a:ext uri="{FF2B5EF4-FFF2-40B4-BE49-F238E27FC236}">
                      <a16:creationId xmlns:a16="http://schemas.microsoft.com/office/drawing/2014/main" id="{EFDD927C-DB8A-4049-9221-236BFEAD39E7}"/>
                    </a:ext>
                  </a:extLst>
                </p:cNvPr>
                <p:cNvSpPr txBox="1">
                  <a:spLocks noChangeArrowheads="1"/>
                </p:cNvSpPr>
                <p:nvPr/>
              </p:nvSpPr>
              <p:spPr bwMode="auto">
                <a:xfrm>
                  <a:off x="5358809" y="5635254"/>
                  <a:ext cx="17969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800" b="1"/>
                    <a:t>Ice</a:t>
                  </a:r>
                  <a:r>
                    <a:rPr lang="en-GB" altLang="en-US" sz="1800"/>
                    <a:t> – hydrogen bonds are stable</a:t>
                  </a:r>
                </a:p>
              </p:txBody>
            </p:sp>
            <p:sp>
              <p:nvSpPr>
                <p:cNvPr id="29705" name="TextBox 12">
                  <a:extLst>
                    <a:ext uri="{FF2B5EF4-FFF2-40B4-BE49-F238E27FC236}">
                      <a16:creationId xmlns:a16="http://schemas.microsoft.com/office/drawing/2014/main" id="{8237F130-D761-404F-89EF-F018533DF8AA}"/>
                    </a:ext>
                  </a:extLst>
                </p:cNvPr>
                <p:cNvSpPr txBox="1">
                  <a:spLocks noChangeArrowheads="1"/>
                </p:cNvSpPr>
                <p:nvPr/>
              </p:nvSpPr>
              <p:spPr bwMode="auto">
                <a:xfrm>
                  <a:off x="446568" y="5670694"/>
                  <a:ext cx="2573078"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800" b="1"/>
                    <a:t>Liquid Water</a:t>
                  </a:r>
                  <a:r>
                    <a:rPr lang="en-GB" altLang="en-US" sz="1800"/>
                    <a:t> – hydrogen bonds constantly break and reform</a:t>
                  </a:r>
                </a:p>
              </p:txBody>
            </p:sp>
          </p:gr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776F-2ECD-4E0A-B66F-DA86E322F89E}"/>
              </a:ext>
            </a:extLst>
          </p:cNvPr>
          <p:cNvSpPr>
            <a:spLocks noGrp="1"/>
          </p:cNvSpPr>
          <p:nvPr>
            <p:ph type="title"/>
          </p:nvPr>
        </p:nvSpPr>
        <p:spPr>
          <a:xfrm>
            <a:off x="430213" y="260350"/>
            <a:ext cx="8229600" cy="1246188"/>
          </a:xfrm>
        </p:spPr>
        <p:txBody>
          <a:bodyPr/>
          <a:lstStyle/>
          <a:p>
            <a:pPr algn="l">
              <a:spcAft>
                <a:spcPts val="0"/>
              </a:spcAft>
              <a:defRPr/>
            </a:pPr>
            <a:r>
              <a:rPr lang="en-GB" sz="2400" dirty="0"/>
              <a:t>Specification: 3.1.1.1</a:t>
            </a:r>
            <a:br>
              <a:rPr lang="en-GB" sz="2400" dirty="0"/>
            </a:br>
            <a:r>
              <a:rPr lang="en-GB" sz="2400" dirty="0"/>
              <a:t>How the main conditions, which allowed early life to develop and survive on Earth, came about.</a:t>
            </a:r>
            <a:endParaRPr lang="en-GB" sz="3200" dirty="0">
              <a:latin typeface="+mn-lt"/>
            </a:endParaRPr>
          </a:p>
        </p:txBody>
      </p:sp>
      <p:graphicFrame>
        <p:nvGraphicFramePr>
          <p:cNvPr id="5" name="Content Placeholder 4">
            <a:extLst>
              <a:ext uri="{FF2B5EF4-FFF2-40B4-BE49-F238E27FC236}">
                <a16:creationId xmlns:a16="http://schemas.microsoft.com/office/drawing/2014/main" id="{A3A9B668-B187-4F7E-AA35-32CF4C5FC55A}"/>
              </a:ext>
            </a:extLst>
          </p:cNvPr>
          <p:cNvGraphicFramePr>
            <a:graphicFrameLocks noGrp="1"/>
          </p:cNvGraphicFramePr>
          <p:nvPr>
            <p:ph idx="1"/>
          </p:nvPr>
        </p:nvGraphicFramePr>
        <p:xfrm>
          <a:off x="430213" y="1700213"/>
          <a:ext cx="8229600" cy="4733925"/>
        </p:xfrm>
        <a:graphic>
          <a:graphicData uri="http://schemas.openxmlformats.org/drawingml/2006/table">
            <a:tbl>
              <a:tblPr firstRow="1" bandRow="1">
                <a:tableStyleId>{5C22544A-7EE6-4342-B048-85BDC9FD1C3A}</a:tableStyleId>
              </a:tblPr>
              <a:tblGrid>
                <a:gridCol w="2124953">
                  <a:extLst>
                    <a:ext uri="{9D8B030D-6E8A-4147-A177-3AD203B41FA5}">
                      <a16:colId xmlns:a16="http://schemas.microsoft.com/office/drawing/2014/main" val="20000"/>
                    </a:ext>
                  </a:extLst>
                </a:gridCol>
                <a:gridCol w="6104647">
                  <a:extLst>
                    <a:ext uri="{9D8B030D-6E8A-4147-A177-3AD203B41FA5}">
                      <a16:colId xmlns:a16="http://schemas.microsoft.com/office/drawing/2014/main" val="20001"/>
                    </a:ext>
                  </a:extLst>
                </a:gridCol>
              </a:tblGrid>
              <a:tr h="304910">
                <a:tc>
                  <a:txBody>
                    <a:bodyPr/>
                    <a:lstStyle/>
                    <a:p>
                      <a:r>
                        <a:rPr lang="en-GB" sz="1400" dirty="0">
                          <a:solidFill>
                            <a:schemeClr val="tx1"/>
                          </a:solidFill>
                        </a:rPr>
                        <a:t>Content</a:t>
                      </a:r>
                    </a:p>
                  </a:txBody>
                  <a:tcPr marT="45737" marB="45737"/>
                </a:tc>
                <a:tc>
                  <a:txBody>
                    <a:bodyPr/>
                    <a:lstStyle/>
                    <a:p>
                      <a:r>
                        <a:rPr lang="en-GB" sz="1400" dirty="0">
                          <a:solidFill>
                            <a:schemeClr val="tx1"/>
                          </a:solidFill>
                        </a:rPr>
                        <a:t>Additional Information</a:t>
                      </a:r>
                    </a:p>
                  </a:txBody>
                  <a:tcPr marT="45737" marB="45737"/>
                </a:tc>
                <a:extLst>
                  <a:ext uri="{0D108BD9-81ED-4DB2-BD59-A6C34878D82A}">
                    <a16:rowId xmlns:a16="http://schemas.microsoft.com/office/drawing/2014/main" val="10000"/>
                  </a:ext>
                </a:extLst>
              </a:tr>
              <a:tr h="1135991">
                <a:tc>
                  <a:txBody>
                    <a:bodyPr/>
                    <a:lstStyle/>
                    <a:p>
                      <a:r>
                        <a:rPr lang="en-GB" sz="1600" b="0" i="0" u="none" strike="noStrike" kern="1200" baseline="0" dirty="0">
                          <a:solidFill>
                            <a:schemeClr val="dk1"/>
                          </a:solidFill>
                          <a:latin typeface="+mn-lt"/>
                          <a:ea typeface="+mn-ea"/>
                          <a:cs typeface="+mn-cs"/>
                        </a:rPr>
                        <a:t>Atmosphere</a:t>
                      </a:r>
                      <a:endParaRPr lang="en-GB" sz="1600" dirty="0">
                        <a:latin typeface="+mn-lt"/>
                      </a:endParaRPr>
                    </a:p>
                  </a:txBody>
                  <a:tcPr marT="45737" marB="45737"/>
                </a:tc>
                <a:tc>
                  <a:txBody>
                    <a:bodyPr/>
                    <a:lstStyle/>
                    <a:p>
                      <a:r>
                        <a:rPr lang="en-GB" sz="1600" b="0" i="0" u="none" strike="noStrike" kern="1200" baseline="0" dirty="0">
                          <a:solidFill>
                            <a:schemeClr val="dk1"/>
                          </a:solidFill>
                          <a:latin typeface="+mn-lt"/>
                          <a:ea typeface="+mn-ea"/>
                          <a:cs typeface="+mn-cs"/>
                        </a:rPr>
                        <a:t>The mass of Earth and force of gravity retained an atmosphere.</a:t>
                      </a:r>
                    </a:p>
                    <a:p>
                      <a:r>
                        <a:rPr lang="en-GB" sz="1600" b="0" i="0" u="none" strike="noStrike" kern="1200" baseline="0" dirty="0">
                          <a:solidFill>
                            <a:schemeClr val="dk1"/>
                          </a:solidFill>
                          <a:latin typeface="+mn-lt"/>
                          <a:ea typeface="+mn-ea"/>
                          <a:cs typeface="+mn-cs"/>
                        </a:rPr>
                        <a:t>The atmosphere provided gaseous resources: carbon dioxide, methane, nitrogen.</a:t>
                      </a:r>
                    </a:p>
                    <a:p>
                      <a:r>
                        <a:rPr lang="en-GB" sz="1600" b="0" i="0" u="none" strike="noStrike" kern="1200" baseline="0" dirty="0">
                          <a:solidFill>
                            <a:schemeClr val="dk1"/>
                          </a:solidFill>
                          <a:latin typeface="+mn-lt"/>
                          <a:ea typeface="+mn-ea"/>
                          <a:cs typeface="+mn-cs"/>
                        </a:rPr>
                        <a:t>Atmospheric pressure and temperature maintained liquid water.</a:t>
                      </a:r>
                      <a:endParaRPr lang="en-GB" sz="1600" dirty="0">
                        <a:latin typeface="+mn-lt"/>
                      </a:endParaRPr>
                    </a:p>
                  </a:txBody>
                  <a:tcPr marT="45737" marB="45737"/>
                </a:tc>
                <a:extLst>
                  <a:ext uri="{0D108BD9-81ED-4DB2-BD59-A6C34878D82A}">
                    <a16:rowId xmlns:a16="http://schemas.microsoft.com/office/drawing/2014/main" val="10001"/>
                  </a:ext>
                </a:extLst>
              </a:tr>
              <a:tr h="1067184">
                <a:tc>
                  <a:txBody>
                    <a:bodyPr/>
                    <a:lstStyle/>
                    <a:p>
                      <a:r>
                        <a:rPr lang="en-GB" sz="1600" b="0" i="0" u="none" strike="noStrike" kern="1200" baseline="0" dirty="0">
                          <a:solidFill>
                            <a:schemeClr val="dk1"/>
                          </a:solidFill>
                          <a:latin typeface="+mn-lt"/>
                          <a:ea typeface="+mn-ea"/>
                          <a:cs typeface="+mn-cs"/>
                        </a:rPr>
                        <a:t>Insolation</a:t>
                      </a:r>
                      <a:endParaRPr lang="en-GB" sz="1600" dirty="0">
                        <a:latin typeface="+mn-lt"/>
                      </a:endParaRPr>
                    </a:p>
                  </a:txBody>
                  <a:tcPr marT="45737" marB="45737"/>
                </a:tc>
                <a:tc>
                  <a:txBody>
                    <a:bodyPr/>
                    <a:lstStyle/>
                    <a:p>
                      <a:r>
                        <a:rPr lang="en-GB" sz="1600" b="0" i="0" u="none" strike="noStrike" kern="1200" baseline="0" dirty="0">
                          <a:solidFill>
                            <a:schemeClr val="dk1"/>
                          </a:solidFill>
                          <a:latin typeface="+mn-lt"/>
                          <a:ea typeface="+mn-ea"/>
                          <a:cs typeface="+mn-cs"/>
                        </a:rPr>
                        <a:t>A suitable temperature range was controlled by incoming insolation and its behaviour in the atmosphere. This was controlled by the surface albedo, absorption of infrared energy and the presence of the atmosphere.</a:t>
                      </a:r>
                      <a:endParaRPr lang="en-GB" sz="1600" dirty="0">
                        <a:latin typeface="+mn-lt"/>
                      </a:endParaRPr>
                    </a:p>
                  </a:txBody>
                  <a:tcPr marT="45737" marB="45737"/>
                </a:tc>
                <a:extLst>
                  <a:ext uri="{0D108BD9-81ED-4DB2-BD59-A6C34878D82A}">
                    <a16:rowId xmlns:a16="http://schemas.microsoft.com/office/drawing/2014/main" val="10002"/>
                  </a:ext>
                </a:extLst>
              </a:tr>
              <a:tr h="579328">
                <a:tc>
                  <a:txBody>
                    <a:bodyPr/>
                    <a:lstStyle/>
                    <a:p>
                      <a:r>
                        <a:rPr lang="en-GB" sz="1600" b="0" i="0" u="none" strike="noStrike" kern="1200" baseline="0" dirty="0">
                          <a:solidFill>
                            <a:schemeClr val="dk1"/>
                          </a:solidFill>
                          <a:latin typeface="+mn-lt"/>
                          <a:ea typeface="+mn-ea"/>
                          <a:cs typeface="+mn-cs"/>
                        </a:rPr>
                        <a:t>Position in the solar system</a:t>
                      </a:r>
                      <a:endParaRPr lang="en-GB" sz="1600" dirty="0">
                        <a:latin typeface="+mn-lt"/>
                      </a:endParaRPr>
                    </a:p>
                  </a:txBody>
                  <a:tcPr marT="45737" marB="45737"/>
                </a:tc>
                <a:tc>
                  <a:txBody>
                    <a:bodyPr/>
                    <a:lstStyle/>
                    <a:p>
                      <a:pPr algn="l"/>
                      <a:r>
                        <a:rPr lang="en-GB" sz="1600" b="0" i="0" u="none" strike="noStrike" baseline="0" dirty="0">
                          <a:latin typeface="+mn-lt"/>
                        </a:rPr>
                        <a:t>Suitable temperatures were maintained by the distance from the Sun.</a:t>
                      </a:r>
                      <a:endParaRPr lang="en-GB" sz="1600" dirty="0">
                        <a:latin typeface="+mn-lt"/>
                      </a:endParaRPr>
                    </a:p>
                  </a:txBody>
                  <a:tcPr marT="45737" marB="45737"/>
                </a:tc>
                <a:extLst>
                  <a:ext uri="{0D108BD9-81ED-4DB2-BD59-A6C34878D82A}">
                    <a16:rowId xmlns:a16="http://schemas.microsoft.com/office/drawing/2014/main" val="10003"/>
                  </a:ext>
                </a:extLst>
              </a:tr>
              <a:tr h="823256">
                <a:tc>
                  <a:txBody>
                    <a:bodyPr/>
                    <a:lstStyle/>
                    <a:p>
                      <a:pPr algn="l"/>
                      <a:r>
                        <a:rPr lang="en-GB" sz="1600" b="0" i="0" u="none" strike="noStrike" baseline="0" dirty="0">
                          <a:latin typeface="+mn-lt"/>
                        </a:rPr>
                        <a:t>Orbital behaviour</a:t>
                      </a:r>
                      <a:endParaRPr lang="en-GB" sz="1600" dirty="0">
                        <a:latin typeface="+mn-lt"/>
                      </a:endParaRPr>
                    </a:p>
                  </a:txBody>
                  <a:tcPr marT="45737" marB="45737"/>
                </a:tc>
                <a:tc>
                  <a:txBody>
                    <a:bodyPr/>
                    <a:lstStyle/>
                    <a:p>
                      <a:pPr algn="l"/>
                      <a:r>
                        <a:rPr lang="en-GB" sz="1600" b="0" i="0" u="none" strike="noStrike" baseline="0" dirty="0">
                          <a:latin typeface="+mn-lt"/>
                        </a:rPr>
                        <a:t>The rotation and tilt of the Earth on its axis and its orbit around the Sun, controlled daily and seasonal variations in insolation and temperatures.</a:t>
                      </a:r>
                      <a:endParaRPr lang="en-GB" sz="1600" dirty="0">
                        <a:latin typeface="+mn-lt"/>
                      </a:endParaRPr>
                    </a:p>
                  </a:txBody>
                  <a:tcPr marT="45737" marB="45737"/>
                </a:tc>
                <a:extLst>
                  <a:ext uri="{0D108BD9-81ED-4DB2-BD59-A6C34878D82A}">
                    <a16:rowId xmlns:a16="http://schemas.microsoft.com/office/drawing/2014/main" val="10004"/>
                  </a:ext>
                </a:extLst>
              </a:tr>
              <a:tr h="823256">
                <a:tc>
                  <a:txBody>
                    <a:bodyPr/>
                    <a:lstStyle/>
                    <a:p>
                      <a:r>
                        <a:rPr lang="en-GB" sz="1600" b="0" i="0" u="none" strike="noStrike" kern="1200" baseline="0" dirty="0">
                          <a:solidFill>
                            <a:schemeClr val="dk1"/>
                          </a:solidFill>
                          <a:latin typeface="+mn-lt"/>
                          <a:ea typeface="+mn-ea"/>
                          <a:cs typeface="+mn-cs"/>
                        </a:rPr>
                        <a:t>Magnetosphere</a:t>
                      </a:r>
                      <a:endParaRPr lang="en-GB" sz="1600" dirty="0">
                        <a:latin typeface="+mn-lt"/>
                      </a:endParaRPr>
                    </a:p>
                  </a:txBody>
                  <a:tcPr marT="45737" marB="45737"/>
                </a:tc>
                <a:tc>
                  <a:txBody>
                    <a:bodyPr/>
                    <a:lstStyle/>
                    <a:p>
                      <a:r>
                        <a:rPr lang="en-GB" sz="1600" b="0" i="0" u="none" strike="noStrike" kern="1200" baseline="0" dirty="0">
                          <a:solidFill>
                            <a:schemeClr val="dk1"/>
                          </a:solidFill>
                          <a:latin typeface="+mn-lt"/>
                          <a:ea typeface="+mn-ea"/>
                          <a:cs typeface="+mn-cs"/>
                        </a:rPr>
                        <a:t>The magnetosphere provides protection from radiation: the Earth’s molten core produced a magnetic field (magnetosphere) that deflects solar radiation.</a:t>
                      </a:r>
                      <a:endParaRPr lang="en-GB" sz="1600" dirty="0">
                        <a:latin typeface="+mn-lt"/>
                      </a:endParaRPr>
                    </a:p>
                  </a:txBody>
                  <a:tcPr marT="45737" marB="45737"/>
                </a:tc>
                <a:extLst>
                  <a:ext uri="{0D108BD9-81ED-4DB2-BD59-A6C34878D82A}">
                    <a16:rowId xmlns:a16="http://schemas.microsoft.com/office/drawing/2014/main" val="10005"/>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6">
            <a:extLst>
              <a:ext uri="{FF2B5EF4-FFF2-40B4-BE49-F238E27FC236}">
                <a16:creationId xmlns:a16="http://schemas.microsoft.com/office/drawing/2014/main" id="{AA40FD2F-302F-463F-95DA-A274393CE408}"/>
              </a:ext>
            </a:extLst>
          </p:cNvPr>
          <p:cNvSpPr>
            <a:spLocks noChangeArrowheads="1"/>
          </p:cNvSpPr>
          <p:nvPr/>
        </p:nvSpPr>
        <p:spPr bwMode="auto">
          <a:xfrm>
            <a:off x="282575" y="1484313"/>
            <a:ext cx="813752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a:latin typeface="Calibri" panose="020F0502020204030204" pitchFamily="34" charset="0"/>
                <a:cs typeface="Calibri" panose="020F0502020204030204" pitchFamily="34" charset="0"/>
              </a:rPr>
              <a:t>Water has the very unusual property that its solid form (ice) floats on the liquid.  Why is this important for living organisms?</a:t>
            </a:r>
          </a:p>
        </p:txBody>
      </p:sp>
      <p:sp>
        <p:nvSpPr>
          <p:cNvPr id="21512" name="Rectangle 8">
            <a:extLst>
              <a:ext uri="{FF2B5EF4-FFF2-40B4-BE49-F238E27FC236}">
                <a16:creationId xmlns:a16="http://schemas.microsoft.com/office/drawing/2014/main" id="{BC3D8E3F-9173-4D4F-BC6C-1304F0CFD7DD}"/>
              </a:ext>
            </a:extLst>
          </p:cNvPr>
          <p:cNvSpPr>
            <a:spLocks noChangeArrowheads="1"/>
          </p:cNvSpPr>
          <p:nvPr/>
        </p:nvSpPr>
        <p:spPr bwMode="auto">
          <a:xfrm>
            <a:off x="5110163" y="2927350"/>
            <a:ext cx="4033837"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pPr>
            <a:r>
              <a:rPr lang="en-GB" altLang="en-US">
                <a:latin typeface="Calibri" panose="020F0502020204030204" pitchFamily="34" charset="0"/>
                <a:cs typeface="Calibri" panose="020F0502020204030204" pitchFamily="34" charset="0"/>
              </a:rPr>
              <a:t>Water is most dense at about 4</a:t>
            </a:r>
            <a:r>
              <a:rPr lang="en-GB" altLang="en-US" baseline="30000">
                <a:latin typeface="Calibri" panose="020F0502020204030204" pitchFamily="34" charset="0"/>
                <a:cs typeface="Calibri" panose="020F0502020204030204" pitchFamily="34" charset="0"/>
              </a:rPr>
              <a:t>o</a:t>
            </a:r>
            <a:r>
              <a:rPr lang="en-GB" altLang="en-US">
                <a:latin typeface="Calibri" panose="020F0502020204030204" pitchFamily="34" charset="0"/>
                <a:cs typeface="Calibri" panose="020F0502020204030204" pitchFamily="34" charset="0"/>
              </a:rPr>
              <a:t>C </a:t>
            </a:r>
          </a:p>
          <a:p>
            <a:pPr>
              <a:spcBef>
                <a:spcPct val="0"/>
              </a:spcBef>
            </a:pPr>
            <a:r>
              <a:rPr lang="en-GB" altLang="en-US">
                <a:latin typeface="Calibri" panose="020F0502020204030204" pitchFamily="34" charset="0"/>
                <a:cs typeface="Calibri" panose="020F0502020204030204" pitchFamily="34" charset="0"/>
              </a:rPr>
              <a:t>So ice is less dense than cold water. </a:t>
            </a:r>
          </a:p>
          <a:p>
            <a:pPr>
              <a:spcBef>
                <a:spcPct val="0"/>
              </a:spcBef>
            </a:pPr>
            <a:r>
              <a:rPr lang="en-GB" altLang="en-US">
                <a:latin typeface="Calibri" panose="020F0502020204030204" pitchFamily="34" charset="0"/>
                <a:cs typeface="Calibri" panose="020F0502020204030204" pitchFamily="34" charset="0"/>
              </a:rPr>
              <a:t>Thus water freezes from the top down and allows life to survive underneath</a:t>
            </a:r>
          </a:p>
        </p:txBody>
      </p:sp>
      <p:pic>
        <p:nvPicPr>
          <p:cNvPr id="21513" name="Picture 9" descr="Picture1 copy">
            <a:extLst>
              <a:ext uri="{FF2B5EF4-FFF2-40B4-BE49-F238E27FC236}">
                <a16:creationId xmlns:a16="http://schemas.microsoft.com/office/drawing/2014/main" id="{8C01BE17-0255-482F-9884-3858F648A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639473"/>
            <a:ext cx="4681538"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itle 2">
            <a:extLst>
              <a:ext uri="{FF2B5EF4-FFF2-40B4-BE49-F238E27FC236}">
                <a16:creationId xmlns:a16="http://schemas.microsoft.com/office/drawing/2014/main" id="{5AEB4E21-31F0-4386-8A3A-2306C7E8BE65}"/>
              </a:ext>
            </a:extLst>
          </p:cNvPr>
          <p:cNvSpPr>
            <a:spLocks noGrp="1"/>
          </p:cNvSpPr>
          <p:nvPr>
            <p:ph type="title"/>
          </p:nvPr>
        </p:nvSpPr>
        <p:spPr/>
        <p:txBody>
          <a:bodyPr/>
          <a:lstStyle/>
          <a:p>
            <a:r>
              <a:rPr lang="en-GB" altLang="en-US"/>
              <a:t>4. Anomalous expansion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1513"/>
                                        </p:tgtEl>
                                        <p:attrNameLst>
                                          <p:attrName>style.visibility</p:attrName>
                                        </p:attrNameLst>
                                      </p:cBhvr>
                                      <p:to>
                                        <p:strVal val="visible"/>
                                      </p:to>
                                    </p:set>
                                    <p:animEffect transition="in" filter="fade">
                                      <p:cBhvr>
                                        <p:cTn id="9" dur="2000"/>
                                        <p:tgtEl>
                                          <p:spTgt spid="21513"/>
                                        </p:tgtEl>
                                      </p:cBhvr>
                                    </p:animEffect>
                                  </p:childTnLst>
                                </p:cTn>
                              </p:par>
                            </p:childTnLst>
                          </p:cTn>
                        </p:par>
                        <p:par>
                          <p:cTn id="10" fill="hold" nodeType="afterGroup">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1512">
                                            <p:txEl>
                                              <p:pRg st="0" end="0"/>
                                            </p:txEl>
                                          </p:spTgt>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grpId="0" nodeType="afterEffect">
                                  <p:stCondLst>
                                    <p:cond delay="500"/>
                                  </p:stCondLst>
                                  <p:childTnLst>
                                    <p:set>
                                      <p:cBhvr>
                                        <p:cTn id="15" dur="1" fill="hold">
                                          <p:stCondLst>
                                            <p:cond delay="0"/>
                                          </p:stCondLst>
                                        </p:cTn>
                                        <p:tgtEl>
                                          <p:spTgt spid="21512">
                                            <p:txEl>
                                              <p:pRg st="1" end="1"/>
                                            </p:txEl>
                                          </p:spTgt>
                                        </p:tgtEl>
                                        <p:attrNameLst>
                                          <p:attrName>style.visibility</p:attrName>
                                        </p:attrNameLst>
                                      </p:cBhvr>
                                      <p:to>
                                        <p:strVal val="visible"/>
                                      </p:to>
                                    </p:set>
                                  </p:childTnLst>
                                </p:cTn>
                              </p:par>
                            </p:childTnLst>
                          </p:cTn>
                        </p:par>
                        <p:par>
                          <p:cTn id="16" fill="hold" nodeType="afterGroup">
                            <p:stCondLst>
                              <p:cond delay="2500"/>
                            </p:stCondLst>
                            <p:childTnLst>
                              <p:par>
                                <p:cTn id="17" presetID="1" presetClass="entr" presetSubtype="0" fill="hold" grpId="0" nodeType="afterEffect">
                                  <p:stCondLst>
                                    <p:cond delay="500"/>
                                  </p:stCondLst>
                                  <p:childTnLst>
                                    <p:set>
                                      <p:cBhvr>
                                        <p:cTn id="18" dur="1" fill="hold">
                                          <p:stCondLst>
                                            <p:cond delay="0"/>
                                          </p:stCondLst>
                                        </p:cTn>
                                        <p:tgtEl>
                                          <p:spTgt spid="215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P spid="2151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8E5B-1109-4404-8FA2-B749D9A94A46}"/>
              </a:ext>
            </a:extLst>
          </p:cNvPr>
          <p:cNvSpPr>
            <a:spLocks noGrp="1"/>
          </p:cNvSpPr>
          <p:nvPr>
            <p:ph type="title"/>
          </p:nvPr>
        </p:nvSpPr>
        <p:spPr>
          <a:xfrm>
            <a:off x="457200" y="274638"/>
            <a:ext cx="8229600" cy="562074"/>
          </a:xfrm>
        </p:spPr>
        <p:txBody>
          <a:bodyPr/>
          <a:lstStyle/>
          <a:p>
            <a:r>
              <a:rPr lang="en-US" sz="2800" dirty="0"/>
              <a:t>STATION 3 – Water has a strong surface tension.</a:t>
            </a:r>
            <a:endParaRPr lang="en-GB" dirty="0"/>
          </a:p>
        </p:txBody>
      </p:sp>
      <p:sp>
        <p:nvSpPr>
          <p:cNvPr id="3" name="Content Placeholder 2">
            <a:extLst>
              <a:ext uri="{FF2B5EF4-FFF2-40B4-BE49-F238E27FC236}">
                <a16:creationId xmlns:a16="http://schemas.microsoft.com/office/drawing/2014/main" id="{0C69A87D-D108-45BC-9761-78CBE3684328}"/>
              </a:ext>
            </a:extLst>
          </p:cNvPr>
          <p:cNvSpPr>
            <a:spLocks noGrp="1"/>
          </p:cNvSpPr>
          <p:nvPr>
            <p:ph idx="1"/>
          </p:nvPr>
        </p:nvSpPr>
        <p:spPr>
          <a:xfrm>
            <a:off x="457200" y="980728"/>
            <a:ext cx="8229600" cy="5145435"/>
          </a:xfrm>
        </p:spPr>
        <p:txBody>
          <a:bodyPr/>
          <a:lstStyle/>
          <a:p>
            <a:r>
              <a:rPr lang="en-US" sz="1600" dirty="0"/>
              <a:t>A single water molecule may be involved in as many as four hydrogen bonds at the same time. The ability of water to form multiple hydrogen bonds is responsible for many of water’s properties. Cohesion is an attraction between molecules of the same substance. Because of hydrogen bonding, water is extremely cohesive. Water’s cohesion causes molecules on the surface of water to be drawn inward, which is why drops of water form beads on a smooth surface. Cohesion also explains why some insects and spiders can walk on a pond’s surface. </a:t>
            </a:r>
          </a:p>
          <a:p>
            <a:endParaRPr lang="en-US" sz="1600" dirty="0"/>
          </a:p>
          <a:p>
            <a:r>
              <a:rPr lang="en-US" sz="1600" dirty="0"/>
              <a:t>The cohesive property of water gives it a high surface tension. Surface tension describes the “stickiness” of water molecules on the surface of water. The attraction of the water molecules creates a strong film on the water’s surface. Surface tension allows water to hold up materials heavier and denser than itself. For example, the high surface tension of water enables a paper clip to float on the surface of water, and also allows some insects to walk on the surface of water.</a:t>
            </a:r>
          </a:p>
          <a:p>
            <a:endParaRPr lang="en-GB" dirty="0"/>
          </a:p>
        </p:txBody>
      </p:sp>
      <p:pic>
        <p:nvPicPr>
          <p:cNvPr id="5" name="Picture 4">
            <a:extLst>
              <a:ext uri="{FF2B5EF4-FFF2-40B4-BE49-F238E27FC236}">
                <a16:creationId xmlns:a16="http://schemas.microsoft.com/office/drawing/2014/main" id="{5FDC7C33-5131-47EC-885C-D052223F3CA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4525992"/>
            <a:ext cx="2304256" cy="2285994"/>
          </a:xfrm>
          <a:prstGeom prst="rect">
            <a:avLst/>
          </a:prstGeom>
          <a:noFill/>
          <a:ln>
            <a:noFill/>
          </a:ln>
        </p:spPr>
      </p:pic>
    </p:spTree>
    <p:extLst>
      <p:ext uri="{BB962C8B-B14F-4D97-AF65-F5344CB8AC3E}">
        <p14:creationId xmlns:p14="http://schemas.microsoft.com/office/powerpoint/2010/main" val="4266019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22C79BEF-B998-4422-989E-DB7A6E6D829E}"/>
              </a:ext>
            </a:extLst>
          </p:cNvPr>
          <p:cNvSpPr>
            <a:spLocks noGrp="1"/>
          </p:cNvSpPr>
          <p:nvPr>
            <p:ph type="title"/>
          </p:nvPr>
        </p:nvSpPr>
        <p:spPr/>
        <p:txBody>
          <a:bodyPr/>
          <a:lstStyle/>
          <a:p>
            <a:r>
              <a:rPr lang="en-GB" altLang="en-US" b="1">
                <a:solidFill>
                  <a:srgbClr val="000000"/>
                </a:solidFill>
              </a:rPr>
              <a:t>Water provides support and habitats for organisms</a:t>
            </a:r>
            <a:endParaRPr lang="en-GB" altLang="en-US"/>
          </a:p>
        </p:txBody>
      </p:sp>
      <p:pic>
        <p:nvPicPr>
          <p:cNvPr id="34819" name="Picture 6">
            <a:extLst>
              <a:ext uri="{FF2B5EF4-FFF2-40B4-BE49-F238E27FC236}">
                <a16:creationId xmlns:a16="http://schemas.microsoft.com/office/drawing/2014/main" id="{B93C2A38-9A24-477B-98CD-9D122FA5D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889" r="18091" b="3380"/>
          <a:stretch>
            <a:fillRect/>
          </a:stretch>
        </p:blipFill>
        <p:spPr bwMode="auto">
          <a:xfrm>
            <a:off x="6753225" y="1647825"/>
            <a:ext cx="1863725"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6">
            <a:extLst>
              <a:ext uri="{FF2B5EF4-FFF2-40B4-BE49-F238E27FC236}">
                <a16:creationId xmlns:a16="http://schemas.microsoft.com/office/drawing/2014/main" id="{5F3C3AB6-D798-4E98-9A77-9735DF541A92}"/>
              </a:ext>
            </a:extLst>
          </p:cNvPr>
          <p:cNvSpPr txBox="1">
            <a:spLocks noChangeArrowheads="1"/>
          </p:cNvSpPr>
          <p:nvPr/>
        </p:nvSpPr>
        <p:spPr bwMode="auto">
          <a:xfrm>
            <a:off x="5160963" y="3779838"/>
            <a:ext cx="3478212" cy="1476375"/>
          </a:xfrm>
          <a:prstGeom prst="rect">
            <a:avLst/>
          </a:prstGeom>
          <a:solidFill>
            <a:srgbClr val="F3F3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800">
                <a:solidFill>
                  <a:srgbClr val="000000"/>
                </a:solidFill>
                <a:cs typeface="Arial" panose="020B0604020202020204" pitchFamily="34" charset="0"/>
              </a:rPr>
              <a:t>The skin like </a:t>
            </a:r>
            <a:r>
              <a:rPr lang="en-GB" altLang="en-US" sz="1800" b="1">
                <a:solidFill>
                  <a:srgbClr val="C00000"/>
                </a:solidFill>
                <a:cs typeface="Arial" panose="020B0604020202020204" pitchFamily="34" charset="0"/>
              </a:rPr>
              <a:t>surface tension </a:t>
            </a:r>
            <a:r>
              <a:rPr lang="en-GB" altLang="en-US" sz="1800">
                <a:solidFill>
                  <a:srgbClr val="000000"/>
                </a:solidFill>
                <a:cs typeface="Arial" panose="020B0604020202020204" pitchFamily="34" charset="0"/>
              </a:rPr>
              <a:t>allows creatures such as the pond skater to support them selves on the surface of the water.</a:t>
            </a:r>
          </a:p>
        </p:txBody>
      </p:sp>
      <p:pic>
        <p:nvPicPr>
          <p:cNvPr id="34821" name="Picture 57" descr="Water drops on a flower stalk formed by cohesion">
            <a:hlinkClick r:id="rId3" tooltip="Water drops on a flower stalk formed by cohesion"/>
            <a:extLst>
              <a:ext uri="{FF2B5EF4-FFF2-40B4-BE49-F238E27FC236}">
                <a16:creationId xmlns:a16="http://schemas.microsoft.com/office/drawing/2014/main" id="{8804EF69-9F73-4767-9E2E-830ADE08C9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 y="1471613"/>
            <a:ext cx="195897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1">
            <a:extLst>
              <a:ext uri="{FF2B5EF4-FFF2-40B4-BE49-F238E27FC236}">
                <a16:creationId xmlns:a16="http://schemas.microsoft.com/office/drawing/2014/main" id="{F82FBB8F-09D2-4CA8-9F5E-2CB79036B141}"/>
              </a:ext>
            </a:extLst>
          </p:cNvPr>
          <p:cNvSpPr>
            <a:spLocks noChangeArrowheads="1"/>
          </p:cNvSpPr>
          <p:nvPr/>
        </p:nvSpPr>
        <p:spPr bwMode="auto">
          <a:xfrm>
            <a:off x="2263775" y="1471613"/>
            <a:ext cx="1881188" cy="2308225"/>
          </a:xfrm>
          <a:prstGeom prst="rect">
            <a:avLst/>
          </a:prstGeom>
          <a:solidFill>
            <a:srgbClr val="F3F3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altLang="en-US" sz="1800"/>
              <a:t>Water molecules show a strong  attraction to one another, this is called </a:t>
            </a:r>
            <a:r>
              <a:rPr lang="en-GB" altLang="en-US" sz="1800" b="1" u="sng">
                <a:solidFill>
                  <a:srgbClr val="FF0000"/>
                </a:solidFill>
              </a:rPr>
              <a:t>cohesion.</a:t>
            </a:r>
            <a:r>
              <a:rPr lang="en-GB" altLang="en-US" sz="1800" b="1" u="sng"/>
              <a:t>  </a:t>
            </a:r>
            <a:r>
              <a:rPr lang="en-GB" altLang="en-US" sz="1800"/>
              <a:t>This creates surface tension</a:t>
            </a:r>
            <a:r>
              <a:rPr lang="en-GB" altLang="en-US" sz="1800" b="1" u="sng"/>
              <a:t>.</a:t>
            </a:r>
            <a:endParaRPr lang="en-GB" altLang="en-US" sz="1800" b="1" u="sng">
              <a:solidFill>
                <a:srgbClr val="FF0000"/>
              </a:solidFill>
            </a:endParaRPr>
          </a:p>
        </p:txBody>
      </p:sp>
      <p:sp>
        <p:nvSpPr>
          <p:cNvPr id="34825" name="TextBox 12">
            <a:extLst>
              <a:ext uri="{FF2B5EF4-FFF2-40B4-BE49-F238E27FC236}">
                <a16:creationId xmlns:a16="http://schemas.microsoft.com/office/drawing/2014/main" id="{0E102A90-92EE-426F-884F-E1E90BFC4BBB}"/>
              </a:ext>
            </a:extLst>
          </p:cNvPr>
          <p:cNvSpPr txBox="1">
            <a:spLocks noChangeArrowheads="1"/>
          </p:cNvSpPr>
          <p:nvPr/>
        </p:nvSpPr>
        <p:spPr bwMode="auto">
          <a:xfrm>
            <a:off x="806450" y="6305550"/>
            <a:ext cx="8050213" cy="461963"/>
          </a:xfrm>
          <a:prstGeom prst="rect">
            <a:avLst/>
          </a:prstGeom>
          <a:solidFill>
            <a:srgbClr val="F3F3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200" b="1"/>
              <a:t>Surface Tension of Water</a:t>
            </a:r>
            <a:r>
              <a:rPr lang="en-GB" altLang="en-US" sz="1200"/>
              <a:t>: – Jesus Lizard  </a:t>
            </a:r>
            <a:r>
              <a:rPr lang="en-GB" altLang="en-US" sz="1200">
                <a:hlinkClick r:id="rId5"/>
              </a:rPr>
              <a:t>http://www.youtube.com/watch?v=K1vwHvR9jT0</a:t>
            </a:r>
            <a:endParaRPr lang="en-GB" altLang="en-US" sz="1200"/>
          </a:p>
          <a:p>
            <a:pPr>
              <a:spcBef>
                <a:spcPct val="0"/>
              </a:spcBef>
              <a:buFontTx/>
              <a:buNone/>
            </a:pPr>
            <a:r>
              <a:rPr lang="en-GB" altLang="en-US" sz="1200" b="1"/>
              <a:t>Surface Tension of Water</a:t>
            </a:r>
            <a:r>
              <a:rPr lang="en-GB" altLang="en-US" sz="1200"/>
              <a:t>:-   The Unsinkable Pygmy Gecko </a:t>
            </a:r>
            <a:r>
              <a:rPr lang="en-GB" altLang="en-US" sz="1200">
                <a:hlinkClick r:id="rId6"/>
              </a:rPr>
              <a:t>http://www.youtube.com/watch?v=_UWOKjfBmy4</a:t>
            </a:r>
            <a:endParaRPr lang="en-GB" altLang="en-US" sz="1200"/>
          </a:p>
        </p:txBody>
      </p:sp>
    </p:spTree>
    <p:extLst>
      <p:ext uri="{BB962C8B-B14F-4D97-AF65-F5344CB8AC3E}">
        <p14:creationId xmlns:p14="http://schemas.microsoft.com/office/powerpoint/2010/main" val="1943696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P spid="3379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8E5B-1109-4404-8FA2-B749D9A94A46}"/>
              </a:ext>
            </a:extLst>
          </p:cNvPr>
          <p:cNvSpPr>
            <a:spLocks noGrp="1"/>
          </p:cNvSpPr>
          <p:nvPr>
            <p:ph type="title"/>
          </p:nvPr>
        </p:nvSpPr>
        <p:spPr>
          <a:xfrm>
            <a:off x="457200" y="274638"/>
            <a:ext cx="8229600" cy="562074"/>
          </a:xfrm>
        </p:spPr>
        <p:txBody>
          <a:bodyPr/>
          <a:lstStyle/>
          <a:p>
            <a:r>
              <a:rPr lang="en-US" sz="2400" dirty="0"/>
              <a:t>STATION 4 – Water has a high specific heat capacity</a:t>
            </a:r>
            <a:endParaRPr lang="en-GB" sz="3600" dirty="0"/>
          </a:p>
        </p:txBody>
      </p:sp>
      <p:sp>
        <p:nvSpPr>
          <p:cNvPr id="3" name="Content Placeholder 2">
            <a:extLst>
              <a:ext uri="{FF2B5EF4-FFF2-40B4-BE49-F238E27FC236}">
                <a16:creationId xmlns:a16="http://schemas.microsoft.com/office/drawing/2014/main" id="{0C69A87D-D108-45BC-9761-78CBE3684328}"/>
              </a:ext>
            </a:extLst>
          </p:cNvPr>
          <p:cNvSpPr>
            <a:spLocks noGrp="1"/>
          </p:cNvSpPr>
          <p:nvPr>
            <p:ph idx="1"/>
          </p:nvPr>
        </p:nvSpPr>
        <p:spPr>
          <a:xfrm>
            <a:off x="457200" y="980728"/>
            <a:ext cx="8229600" cy="5145435"/>
          </a:xfrm>
        </p:spPr>
        <p:txBody>
          <a:bodyPr/>
          <a:lstStyle/>
          <a:p>
            <a:r>
              <a:rPr lang="en-US" sz="1600" dirty="0"/>
              <a:t>Due to the cohesive nature (stickiness) of water molecules, it takes more energy to heat a given mass of water this describes waters property of high specific heat capacity.   Therefore, the specific heat capacity is the amount of energy needed to change 1kg of a substance by 1 degree C.  This means that a relatively high level of heat is needed to raise the temperature of water by a small amount due to its high specific heat capacity.  </a:t>
            </a:r>
          </a:p>
          <a:p>
            <a:endParaRPr lang="en-US" sz="1600" dirty="0"/>
          </a:p>
          <a:p>
            <a:r>
              <a:rPr lang="en-US" sz="1600" dirty="0"/>
              <a:t>In this respect, water acts as a buffer against sudden temperatures variations, making the aquatic environment a temperature-stable one.  As organisms are mostly water, it buffers them against sudden temperature changes especially in terrestrial environments and enables them to control their body temperature more effectively.</a:t>
            </a:r>
            <a:endParaRPr lang="en-GB" dirty="0"/>
          </a:p>
        </p:txBody>
      </p:sp>
      <p:pic>
        <p:nvPicPr>
          <p:cNvPr id="8" name="Picture 7" descr=" ">
            <a:hlinkClick r:id="rId2" tgtFrame="&quot;_blank&quot;"/>
            <a:extLst>
              <a:ext uri="{FF2B5EF4-FFF2-40B4-BE49-F238E27FC236}">
                <a16:creationId xmlns:a16="http://schemas.microsoft.com/office/drawing/2014/main" id="{4FDFAC42-D7F4-4C5A-9EB5-752CDD645729}"/>
              </a:ext>
            </a:extLst>
          </p:cNvPr>
          <p:cNvPicPr>
            <a:picLocks noChangeAspect="1"/>
          </p:cNvPicPr>
          <p:nvPr/>
        </p:nvPicPr>
        <p:blipFill rotWithShape="1">
          <a:blip r:embed="rId3">
            <a:extLst>
              <a:ext uri="{28A0092B-C50C-407E-A947-70E740481C1C}">
                <a14:useLocalDpi xmlns:a14="http://schemas.microsoft.com/office/drawing/2010/main" val="0"/>
              </a:ext>
            </a:extLst>
          </a:blip>
          <a:srcRect t="3529" b="5294"/>
          <a:stretch/>
        </p:blipFill>
        <p:spPr bwMode="auto">
          <a:xfrm>
            <a:off x="5940152" y="4221088"/>
            <a:ext cx="2600325" cy="17519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9851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9">
            <a:extLst>
              <a:ext uri="{FF2B5EF4-FFF2-40B4-BE49-F238E27FC236}">
                <a16:creationId xmlns:a16="http://schemas.microsoft.com/office/drawing/2014/main" id="{2B61E9E8-DD2E-4470-9139-8DE807B5B52E}"/>
              </a:ext>
            </a:extLst>
          </p:cNvPr>
          <p:cNvSpPr>
            <a:spLocks noGrp="1"/>
          </p:cNvSpPr>
          <p:nvPr>
            <p:ph type="title"/>
          </p:nvPr>
        </p:nvSpPr>
        <p:spPr>
          <a:xfrm>
            <a:off x="298450" y="182563"/>
            <a:ext cx="8388350" cy="1019175"/>
          </a:xfrm>
        </p:spPr>
        <p:txBody>
          <a:bodyPr/>
          <a:lstStyle/>
          <a:p>
            <a:r>
              <a:rPr lang="en-GB" altLang="en-US" sz="3200" b="1"/>
              <a:t>3. Water has a high specific heat capacity</a:t>
            </a:r>
          </a:p>
        </p:txBody>
      </p:sp>
      <p:grpSp>
        <p:nvGrpSpPr>
          <p:cNvPr id="33795" name="Group 30">
            <a:extLst>
              <a:ext uri="{FF2B5EF4-FFF2-40B4-BE49-F238E27FC236}">
                <a16:creationId xmlns:a16="http://schemas.microsoft.com/office/drawing/2014/main" id="{2548ED77-417E-4AD7-8814-E9B5EA30514A}"/>
              </a:ext>
            </a:extLst>
          </p:cNvPr>
          <p:cNvGrpSpPr>
            <a:grpSpLocks/>
          </p:cNvGrpSpPr>
          <p:nvPr/>
        </p:nvGrpSpPr>
        <p:grpSpPr bwMode="auto">
          <a:xfrm>
            <a:off x="341313" y="3516313"/>
            <a:ext cx="2743200" cy="2109787"/>
            <a:chOff x="244216" y="2205038"/>
            <a:chExt cx="5631463" cy="4246065"/>
          </a:xfrm>
        </p:grpSpPr>
        <p:grpSp>
          <p:nvGrpSpPr>
            <p:cNvPr id="33800" name="Group 20">
              <a:extLst>
                <a:ext uri="{FF2B5EF4-FFF2-40B4-BE49-F238E27FC236}">
                  <a16:creationId xmlns:a16="http://schemas.microsoft.com/office/drawing/2014/main" id="{203B3A37-6E72-4C53-A3B5-21A43852B861}"/>
                </a:ext>
              </a:extLst>
            </p:cNvPr>
            <p:cNvGrpSpPr>
              <a:grpSpLocks/>
            </p:cNvGrpSpPr>
            <p:nvPr/>
          </p:nvGrpSpPr>
          <p:grpSpPr bwMode="auto">
            <a:xfrm>
              <a:off x="244216" y="2210976"/>
              <a:ext cx="5631463" cy="4240127"/>
              <a:chOff x="242526" y="2205038"/>
              <a:chExt cx="5631463" cy="4240127"/>
            </a:xfrm>
          </p:grpSpPr>
          <p:sp>
            <p:nvSpPr>
              <p:cNvPr id="33805" name="Text Box 10">
                <a:extLst>
                  <a:ext uri="{FF2B5EF4-FFF2-40B4-BE49-F238E27FC236}">
                    <a16:creationId xmlns:a16="http://schemas.microsoft.com/office/drawing/2014/main" id="{47A2189C-2B18-4C39-880E-D6401940D138}"/>
                  </a:ext>
                </a:extLst>
              </p:cNvPr>
              <p:cNvSpPr txBox="1">
                <a:spLocks noChangeArrowheads="1"/>
              </p:cNvSpPr>
              <p:nvPr/>
            </p:nvSpPr>
            <p:spPr bwMode="auto">
              <a:xfrm>
                <a:off x="3924300" y="5516563"/>
                <a:ext cx="1949689" cy="92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50000"/>
                  </a:spcBef>
                  <a:buFontTx/>
                  <a:buNone/>
                </a:pPr>
                <a:r>
                  <a:rPr lang="en-GB" altLang="en-US" sz="1200"/>
                  <a:t>1kg of water</a:t>
                </a:r>
              </a:p>
            </p:txBody>
          </p:sp>
          <p:sp>
            <p:nvSpPr>
              <p:cNvPr id="33806" name="AutoShape 24">
                <a:extLst>
                  <a:ext uri="{FF2B5EF4-FFF2-40B4-BE49-F238E27FC236}">
                    <a16:creationId xmlns:a16="http://schemas.microsoft.com/office/drawing/2014/main" id="{1BB0DDC6-6A4C-4458-B849-C44A8D6C5924}"/>
                  </a:ext>
                </a:extLst>
              </p:cNvPr>
              <p:cNvSpPr>
                <a:spLocks noChangeArrowheads="1"/>
              </p:cNvSpPr>
              <p:nvPr/>
            </p:nvSpPr>
            <p:spPr bwMode="auto">
              <a:xfrm>
                <a:off x="2124075" y="3068638"/>
                <a:ext cx="1800225" cy="2592387"/>
              </a:xfrm>
              <a:prstGeom prst="can">
                <a:avLst>
                  <a:gd name="adj" fmla="val 36001"/>
                </a:avLst>
              </a:prstGeom>
              <a:solidFill>
                <a:srgbClr val="99CCFF">
                  <a:alpha val="20000"/>
                </a:srgbClr>
              </a:solidFill>
              <a:ln w="9525">
                <a:solidFill>
                  <a:schemeClr val="tx1"/>
                </a:solidFill>
                <a:round/>
                <a:headEnd/>
                <a:tailEnd/>
              </a:ln>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1800"/>
              </a:p>
            </p:txBody>
          </p:sp>
          <p:grpSp>
            <p:nvGrpSpPr>
              <p:cNvPr id="33807" name="Group 33">
                <a:extLst>
                  <a:ext uri="{FF2B5EF4-FFF2-40B4-BE49-F238E27FC236}">
                    <a16:creationId xmlns:a16="http://schemas.microsoft.com/office/drawing/2014/main" id="{CB93FA27-AE17-4571-A92B-C2E720929D45}"/>
                  </a:ext>
                </a:extLst>
              </p:cNvPr>
              <p:cNvGrpSpPr>
                <a:grpSpLocks/>
              </p:cNvGrpSpPr>
              <p:nvPr/>
            </p:nvGrpSpPr>
            <p:grpSpPr bwMode="auto">
              <a:xfrm>
                <a:off x="2436813" y="2205038"/>
                <a:ext cx="134937" cy="1155700"/>
                <a:chOff x="2897" y="1344"/>
                <a:chExt cx="85" cy="728"/>
              </a:xfrm>
            </p:grpSpPr>
            <p:sp>
              <p:nvSpPr>
                <p:cNvPr id="33811" name="Freeform 30">
                  <a:extLst>
                    <a:ext uri="{FF2B5EF4-FFF2-40B4-BE49-F238E27FC236}">
                      <a16:creationId xmlns:a16="http://schemas.microsoft.com/office/drawing/2014/main" id="{99D2094F-4BF2-47D1-BC85-0A5AD75A6637}"/>
                    </a:ext>
                  </a:extLst>
                </p:cNvPr>
                <p:cNvSpPr>
                  <a:spLocks/>
                </p:cNvSpPr>
                <p:nvPr/>
              </p:nvSpPr>
              <p:spPr bwMode="auto">
                <a:xfrm>
                  <a:off x="2897" y="1344"/>
                  <a:ext cx="85" cy="728"/>
                </a:xfrm>
                <a:custGeom>
                  <a:avLst/>
                  <a:gdLst>
                    <a:gd name="T0" fmla="*/ 34 w 85"/>
                    <a:gd name="T1" fmla="*/ 0 h 728"/>
                    <a:gd name="T2" fmla="*/ 0 w 85"/>
                    <a:gd name="T3" fmla="*/ 48 h 728"/>
                    <a:gd name="T4" fmla="*/ 0 w 85"/>
                    <a:gd name="T5" fmla="*/ 723 h 728"/>
                    <a:gd name="T6" fmla="*/ 85 w 85"/>
                    <a:gd name="T7" fmla="*/ 728 h 728"/>
                    <a:gd name="T8" fmla="*/ 80 w 85"/>
                    <a:gd name="T9" fmla="*/ 48 h 728"/>
                    <a:gd name="T10" fmla="*/ 46 w 85"/>
                    <a:gd name="T11" fmla="*/ 0 h 728"/>
                    <a:gd name="T12" fmla="*/ 34 w 85"/>
                    <a:gd name="T13" fmla="*/ 0 h 728"/>
                    <a:gd name="T14" fmla="*/ 0 60000 65536"/>
                    <a:gd name="T15" fmla="*/ 0 60000 65536"/>
                    <a:gd name="T16" fmla="*/ 0 60000 65536"/>
                    <a:gd name="T17" fmla="*/ 0 60000 65536"/>
                    <a:gd name="T18" fmla="*/ 0 60000 65536"/>
                    <a:gd name="T19" fmla="*/ 0 60000 65536"/>
                    <a:gd name="T20" fmla="*/ 0 60000 65536"/>
                    <a:gd name="T21" fmla="*/ 0 w 85"/>
                    <a:gd name="T22" fmla="*/ 0 h 728"/>
                    <a:gd name="T23" fmla="*/ 85 w 85"/>
                    <a:gd name="T24" fmla="*/ 728 h 7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728">
                      <a:moveTo>
                        <a:pt x="34" y="0"/>
                      </a:moveTo>
                      <a:lnTo>
                        <a:pt x="0" y="48"/>
                      </a:lnTo>
                      <a:lnTo>
                        <a:pt x="0" y="723"/>
                      </a:lnTo>
                      <a:lnTo>
                        <a:pt x="85" y="728"/>
                      </a:lnTo>
                      <a:lnTo>
                        <a:pt x="80" y="48"/>
                      </a:lnTo>
                      <a:lnTo>
                        <a:pt x="46" y="0"/>
                      </a:lnTo>
                      <a:lnTo>
                        <a:pt x="34" y="0"/>
                      </a:lnTo>
                      <a:close/>
                    </a:path>
                  </a:pathLst>
                </a:custGeom>
                <a:solidFill>
                  <a:srgbClr val="FFFFFF"/>
                </a:solidFill>
                <a:ln w="9525">
                  <a:solidFill>
                    <a:schemeClr val="tx1"/>
                  </a:solidFill>
                  <a:round/>
                  <a:headEnd/>
                  <a:tailEnd/>
                </a:ln>
              </p:spPr>
              <p:txBody>
                <a:bodyPr/>
                <a:lstStyle/>
                <a:p>
                  <a:endParaRPr lang="en-GB"/>
                </a:p>
              </p:txBody>
            </p:sp>
            <p:sp>
              <p:nvSpPr>
                <p:cNvPr id="33812" name="Freeform 31">
                  <a:extLst>
                    <a:ext uri="{FF2B5EF4-FFF2-40B4-BE49-F238E27FC236}">
                      <a16:creationId xmlns:a16="http://schemas.microsoft.com/office/drawing/2014/main" id="{A9A95D4F-FD36-4AC3-8A1E-FC328F1EC219}"/>
                    </a:ext>
                  </a:extLst>
                </p:cNvPr>
                <p:cNvSpPr>
                  <a:spLocks/>
                </p:cNvSpPr>
                <p:nvPr/>
              </p:nvSpPr>
              <p:spPr bwMode="auto">
                <a:xfrm>
                  <a:off x="2920" y="1392"/>
                  <a:ext cx="34" cy="680"/>
                </a:xfrm>
                <a:custGeom>
                  <a:avLst/>
                  <a:gdLst>
                    <a:gd name="T0" fmla="*/ 0 w 34"/>
                    <a:gd name="T1" fmla="*/ 0 h 680"/>
                    <a:gd name="T2" fmla="*/ 0 w 34"/>
                    <a:gd name="T3" fmla="*/ 680 h 680"/>
                    <a:gd name="T4" fmla="*/ 33 w 34"/>
                    <a:gd name="T5" fmla="*/ 680 h 680"/>
                    <a:gd name="T6" fmla="*/ 34 w 34"/>
                    <a:gd name="T7" fmla="*/ 0 h 680"/>
                    <a:gd name="T8" fmla="*/ 0 w 34"/>
                    <a:gd name="T9" fmla="*/ 0 h 680"/>
                    <a:gd name="T10" fmla="*/ 0 60000 65536"/>
                    <a:gd name="T11" fmla="*/ 0 60000 65536"/>
                    <a:gd name="T12" fmla="*/ 0 60000 65536"/>
                    <a:gd name="T13" fmla="*/ 0 60000 65536"/>
                    <a:gd name="T14" fmla="*/ 0 60000 65536"/>
                    <a:gd name="T15" fmla="*/ 0 w 34"/>
                    <a:gd name="T16" fmla="*/ 0 h 680"/>
                    <a:gd name="T17" fmla="*/ 34 w 34"/>
                    <a:gd name="T18" fmla="*/ 680 h 680"/>
                  </a:gdLst>
                  <a:ahLst/>
                  <a:cxnLst>
                    <a:cxn ang="T10">
                      <a:pos x="T0" y="T1"/>
                    </a:cxn>
                    <a:cxn ang="T11">
                      <a:pos x="T2" y="T3"/>
                    </a:cxn>
                    <a:cxn ang="T12">
                      <a:pos x="T4" y="T5"/>
                    </a:cxn>
                    <a:cxn ang="T13">
                      <a:pos x="T6" y="T7"/>
                    </a:cxn>
                    <a:cxn ang="T14">
                      <a:pos x="T8" y="T9"/>
                    </a:cxn>
                  </a:cxnLst>
                  <a:rect l="T15" t="T16" r="T17" b="T18"/>
                  <a:pathLst>
                    <a:path w="34" h="680">
                      <a:moveTo>
                        <a:pt x="0" y="0"/>
                      </a:moveTo>
                      <a:lnTo>
                        <a:pt x="0" y="680"/>
                      </a:lnTo>
                      <a:lnTo>
                        <a:pt x="33" y="680"/>
                      </a:lnTo>
                      <a:lnTo>
                        <a:pt x="34" y="0"/>
                      </a:lnTo>
                      <a:lnTo>
                        <a:pt x="0" y="0"/>
                      </a:lnTo>
                      <a:close/>
                    </a:path>
                  </a:pathLst>
                </a:custGeom>
                <a:solidFill>
                  <a:srgbClr val="FFFFFF"/>
                </a:solidFill>
                <a:ln w="9525">
                  <a:solidFill>
                    <a:schemeClr val="tx1"/>
                  </a:solidFill>
                  <a:round/>
                  <a:headEnd/>
                  <a:tailEnd/>
                </a:ln>
              </p:spPr>
              <p:txBody>
                <a:bodyPr/>
                <a:lstStyle/>
                <a:p>
                  <a:endParaRPr lang="en-GB"/>
                </a:p>
              </p:txBody>
            </p:sp>
          </p:grpSp>
          <p:sp>
            <p:nvSpPr>
              <p:cNvPr id="33808" name="Line 34">
                <a:extLst>
                  <a:ext uri="{FF2B5EF4-FFF2-40B4-BE49-F238E27FC236}">
                    <a16:creationId xmlns:a16="http://schemas.microsoft.com/office/drawing/2014/main" id="{6FD05827-6725-414E-A710-BA7395D91E7A}"/>
                  </a:ext>
                </a:extLst>
              </p:cNvPr>
              <p:cNvSpPr>
                <a:spLocks noChangeShapeType="1"/>
              </p:cNvSpPr>
              <p:nvPr/>
            </p:nvSpPr>
            <p:spPr bwMode="auto">
              <a:xfrm flipH="1" flipV="1">
                <a:off x="3563938" y="5229225"/>
                <a:ext cx="425450" cy="365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09" name="Text Box 36">
                <a:extLst>
                  <a:ext uri="{FF2B5EF4-FFF2-40B4-BE49-F238E27FC236}">
                    <a16:creationId xmlns:a16="http://schemas.microsoft.com/office/drawing/2014/main" id="{BCD57374-01FB-4012-85E7-6E146B824EE3}"/>
                  </a:ext>
                </a:extLst>
              </p:cNvPr>
              <p:cNvSpPr txBox="1">
                <a:spLocks noChangeArrowheads="1"/>
              </p:cNvSpPr>
              <p:nvPr/>
            </p:nvSpPr>
            <p:spPr bwMode="auto">
              <a:xfrm>
                <a:off x="242526" y="2276476"/>
                <a:ext cx="1952986" cy="92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50000"/>
                  </a:spcBef>
                  <a:buFontTx/>
                  <a:buNone/>
                </a:pPr>
                <a:r>
                  <a:rPr lang="en-GB" altLang="en-US" sz="1200"/>
                  <a:t>thermometer</a:t>
                </a:r>
              </a:p>
            </p:txBody>
          </p:sp>
          <p:sp>
            <p:nvSpPr>
              <p:cNvPr id="33810" name="Line 37">
                <a:extLst>
                  <a:ext uri="{FF2B5EF4-FFF2-40B4-BE49-F238E27FC236}">
                    <a16:creationId xmlns:a16="http://schemas.microsoft.com/office/drawing/2014/main" id="{DE7A2938-2DB1-4BD7-817C-B6CC26C540BC}"/>
                  </a:ext>
                </a:extLst>
              </p:cNvPr>
              <p:cNvSpPr>
                <a:spLocks noChangeShapeType="1"/>
              </p:cNvSpPr>
              <p:nvPr/>
            </p:nvSpPr>
            <p:spPr bwMode="auto">
              <a:xfrm>
                <a:off x="2124075" y="2420938"/>
                <a:ext cx="260350" cy="809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33801" name="Group 28">
              <a:extLst>
                <a:ext uri="{FF2B5EF4-FFF2-40B4-BE49-F238E27FC236}">
                  <a16:creationId xmlns:a16="http://schemas.microsoft.com/office/drawing/2014/main" id="{A17D1FAB-7DEF-42F9-8B5E-26DDDF5B5AE9}"/>
                </a:ext>
              </a:extLst>
            </p:cNvPr>
            <p:cNvGrpSpPr>
              <a:grpSpLocks/>
            </p:cNvGrpSpPr>
            <p:nvPr/>
          </p:nvGrpSpPr>
          <p:grpSpPr bwMode="auto">
            <a:xfrm>
              <a:off x="2411413" y="2205038"/>
              <a:ext cx="180975" cy="2590800"/>
              <a:chOff x="634" y="1344"/>
              <a:chExt cx="455" cy="3054"/>
            </a:xfrm>
          </p:grpSpPr>
          <p:sp>
            <p:nvSpPr>
              <p:cNvPr id="9" name="Freeform 25">
                <a:extLst>
                  <a:ext uri="{FF2B5EF4-FFF2-40B4-BE49-F238E27FC236}">
                    <a16:creationId xmlns:a16="http://schemas.microsoft.com/office/drawing/2014/main" id="{74171DA2-B72E-4E09-890F-B748E659152B}"/>
                  </a:ext>
                </a:extLst>
              </p:cNvPr>
              <p:cNvSpPr>
                <a:spLocks/>
              </p:cNvSpPr>
              <p:nvPr/>
            </p:nvSpPr>
            <p:spPr bwMode="auto">
              <a:xfrm>
                <a:off x="634" y="1344"/>
                <a:ext cx="459" cy="3054"/>
              </a:xfrm>
              <a:custGeom>
                <a:avLst/>
                <a:gdLst>
                  <a:gd name="T0" fmla="*/ 205 w 455"/>
                  <a:gd name="T1" fmla="*/ 0 h 3054"/>
                  <a:gd name="T2" fmla="*/ 69 w 455"/>
                  <a:gd name="T3" fmla="*/ 90 h 3054"/>
                  <a:gd name="T4" fmla="*/ 69 w 455"/>
                  <a:gd name="T5" fmla="*/ 2494 h 3054"/>
                  <a:gd name="T6" fmla="*/ 159 w 455"/>
                  <a:gd name="T7" fmla="*/ 2630 h 3054"/>
                  <a:gd name="T8" fmla="*/ 23 w 455"/>
                  <a:gd name="T9" fmla="*/ 2766 h 3054"/>
                  <a:gd name="T10" fmla="*/ 23 w 455"/>
                  <a:gd name="T11" fmla="*/ 2948 h 3054"/>
                  <a:gd name="T12" fmla="*/ 159 w 455"/>
                  <a:gd name="T13" fmla="*/ 3039 h 3054"/>
                  <a:gd name="T14" fmla="*/ 296 w 455"/>
                  <a:gd name="T15" fmla="*/ 3039 h 3054"/>
                  <a:gd name="T16" fmla="*/ 432 w 455"/>
                  <a:gd name="T17" fmla="*/ 2948 h 3054"/>
                  <a:gd name="T18" fmla="*/ 432 w 455"/>
                  <a:gd name="T19" fmla="*/ 2766 h 3054"/>
                  <a:gd name="T20" fmla="*/ 296 w 455"/>
                  <a:gd name="T21" fmla="*/ 2630 h 3054"/>
                  <a:gd name="T22" fmla="*/ 386 w 455"/>
                  <a:gd name="T23" fmla="*/ 2449 h 3054"/>
                  <a:gd name="T24" fmla="*/ 386 w 455"/>
                  <a:gd name="T25" fmla="*/ 90 h 3054"/>
                  <a:gd name="T26" fmla="*/ 250 w 455"/>
                  <a:gd name="T27" fmla="*/ 0 h 3054"/>
                  <a:gd name="T28" fmla="*/ 205 w 455"/>
                  <a:gd name="T29" fmla="*/ 0 h 30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5"/>
                  <a:gd name="T46" fmla="*/ 0 h 3054"/>
                  <a:gd name="T47" fmla="*/ 455 w 455"/>
                  <a:gd name="T48" fmla="*/ 3054 h 30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5" h="3054">
                    <a:moveTo>
                      <a:pt x="205" y="0"/>
                    </a:moveTo>
                    <a:lnTo>
                      <a:pt x="69" y="90"/>
                    </a:lnTo>
                    <a:lnTo>
                      <a:pt x="69" y="2494"/>
                    </a:lnTo>
                    <a:lnTo>
                      <a:pt x="159" y="2630"/>
                    </a:lnTo>
                    <a:cubicBezTo>
                      <a:pt x="151" y="2675"/>
                      <a:pt x="46" y="2713"/>
                      <a:pt x="23" y="2766"/>
                    </a:cubicBezTo>
                    <a:cubicBezTo>
                      <a:pt x="0" y="2819"/>
                      <a:pt x="0" y="2902"/>
                      <a:pt x="23" y="2948"/>
                    </a:cubicBezTo>
                    <a:cubicBezTo>
                      <a:pt x="46" y="2994"/>
                      <a:pt x="114" y="3024"/>
                      <a:pt x="159" y="3039"/>
                    </a:cubicBezTo>
                    <a:cubicBezTo>
                      <a:pt x="204" y="3054"/>
                      <a:pt x="251" y="3054"/>
                      <a:pt x="296" y="3039"/>
                    </a:cubicBezTo>
                    <a:cubicBezTo>
                      <a:pt x="341" y="3024"/>
                      <a:pt x="409" y="2994"/>
                      <a:pt x="432" y="2948"/>
                    </a:cubicBezTo>
                    <a:cubicBezTo>
                      <a:pt x="455" y="2902"/>
                      <a:pt x="455" y="2819"/>
                      <a:pt x="432" y="2766"/>
                    </a:cubicBezTo>
                    <a:lnTo>
                      <a:pt x="296" y="2630"/>
                    </a:lnTo>
                    <a:lnTo>
                      <a:pt x="386" y="2449"/>
                    </a:lnTo>
                    <a:lnTo>
                      <a:pt x="386" y="90"/>
                    </a:lnTo>
                    <a:lnTo>
                      <a:pt x="250" y="0"/>
                    </a:lnTo>
                    <a:lnTo>
                      <a:pt x="205" y="0"/>
                    </a:lnTo>
                    <a:close/>
                  </a:path>
                </a:pathLst>
              </a:custGeom>
              <a:solidFill>
                <a:srgbClr val="FFFFFF"/>
              </a:solidFill>
              <a:ln w="9525">
                <a:solidFill>
                  <a:srgbClr val="000000"/>
                </a:solidFill>
                <a:round/>
                <a:headEnd/>
                <a:tailEnd/>
              </a:ln>
            </p:spPr>
            <p:txBody>
              <a:bodyPr/>
              <a:lstStyle/>
              <a:p>
                <a:pPr eaLnBrk="1" fontAlgn="auto" hangingPunct="1">
                  <a:spcBef>
                    <a:spcPts val="0"/>
                  </a:spcBef>
                  <a:spcAft>
                    <a:spcPts val="0"/>
                  </a:spcAft>
                  <a:defRPr/>
                </a:pPr>
                <a:endParaRPr lang="en-GB" kern="0">
                  <a:solidFill>
                    <a:sysClr val="windowText" lastClr="000000"/>
                  </a:solidFill>
                </a:endParaRPr>
              </a:p>
            </p:txBody>
          </p:sp>
          <p:sp>
            <p:nvSpPr>
              <p:cNvPr id="10" name="Freeform 26">
                <a:extLst>
                  <a:ext uri="{FF2B5EF4-FFF2-40B4-BE49-F238E27FC236}">
                    <a16:creationId xmlns:a16="http://schemas.microsoft.com/office/drawing/2014/main" id="{87198CA6-67AB-4E47-914A-A415F3312E31}"/>
                  </a:ext>
                </a:extLst>
              </p:cNvPr>
              <p:cNvSpPr>
                <a:spLocks/>
              </p:cNvSpPr>
              <p:nvPr/>
            </p:nvSpPr>
            <p:spPr bwMode="auto">
              <a:xfrm>
                <a:off x="691" y="1434"/>
                <a:ext cx="320" cy="2919"/>
              </a:xfrm>
              <a:custGeom>
                <a:avLst/>
                <a:gdLst>
                  <a:gd name="T0" fmla="*/ 105 w 323"/>
                  <a:gd name="T1" fmla="*/ 0 h 2918"/>
                  <a:gd name="T2" fmla="*/ 105 w 323"/>
                  <a:gd name="T3" fmla="*/ 2404 h 2918"/>
                  <a:gd name="T4" fmla="*/ 151 w 323"/>
                  <a:gd name="T5" fmla="*/ 2540 h 2918"/>
                  <a:gd name="T6" fmla="*/ 151 w 323"/>
                  <a:gd name="T7" fmla="*/ 2631 h 2918"/>
                  <a:gd name="T8" fmla="*/ 46 w 323"/>
                  <a:gd name="T9" fmla="*/ 2677 h 2918"/>
                  <a:gd name="T10" fmla="*/ 15 w 323"/>
                  <a:gd name="T11" fmla="*/ 2813 h 2918"/>
                  <a:gd name="T12" fmla="*/ 105 w 323"/>
                  <a:gd name="T13" fmla="*/ 2903 h 2918"/>
                  <a:gd name="T14" fmla="*/ 196 w 323"/>
                  <a:gd name="T15" fmla="*/ 2903 h 2918"/>
                  <a:gd name="T16" fmla="*/ 300 w 323"/>
                  <a:gd name="T17" fmla="*/ 2830 h 2918"/>
                  <a:gd name="T18" fmla="*/ 289 w 323"/>
                  <a:gd name="T19" fmla="*/ 2671 h 2918"/>
                  <a:gd name="T20" fmla="*/ 196 w 323"/>
                  <a:gd name="T21" fmla="*/ 2631 h 2918"/>
                  <a:gd name="T22" fmla="*/ 196 w 323"/>
                  <a:gd name="T23" fmla="*/ 2495 h 2918"/>
                  <a:gd name="T24" fmla="*/ 242 w 323"/>
                  <a:gd name="T25" fmla="*/ 2359 h 2918"/>
                  <a:gd name="T26" fmla="*/ 242 w 323"/>
                  <a:gd name="T27" fmla="*/ 0 h 2918"/>
                  <a:gd name="T28" fmla="*/ 105 w 323"/>
                  <a:gd name="T29" fmla="*/ 0 h 29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3"/>
                  <a:gd name="T46" fmla="*/ 0 h 2918"/>
                  <a:gd name="T47" fmla="*/ 323 w 323"/>
                  <a:gd name="T48" fmla="*/ 2918 h 29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3" h="2918">
                    <a:moveTo>
                      <a:pt x="105" y="0"/>
                    </a:moveTo>
                    <a:lnTo>
                      <a:pt x="105" y="2404"/>
                    </a:lnTo>
                    <a:lnTo>
                      <a:pt x="151" y="2540"/>
                    </a:lnTo>
                    <a:lnTo>
                      <a:pt x="151" y="2631"/>
                    </a:lnTo>
                    <a:cubicBezTo>
                      <a:pt x="134" y="2654"/>
                      <a:pt x="69" y="2647"/>
                      <a:pt x="46" y="2677"/>
                    </a:cubicBezTo>
                    <a:cubicBezTo>
                      <a:pt x="23" y="2707"/>
                      <a:pt x="0" y="2783"/>
                      <a:pt x="15" y="2813"/>
                    </a:cubicBezTo>
                    <a:cubicBezTo>
                      <a:pt x="25" y="2851"/>
                      <a:pt x="75" y="2888"/>
                      <a:pt x="105" y="2903"/>
                    </a:cubicBezTo>
                    <a:cubicBezTo>
                      <a:pt x="135" y="2918"/>
                      <a:pt x="158" y="2918"/>
                      <a:pt x="196" y="2903"/>
                    </a:cubicBezTo>
                    <a:cubicBezTo>
                      <a:pt x="229" y="2891"/>
                      <a:pt x="285" y="2869"/>
                      <a:pt x="300" y="2830"/>
                    </a:cubicBezTo>
                    <a:cubicBezTo>
                      <a:pt x="323" y="2792"/>
                      <a:pt x="306" y="2704"/>
                      <a:pt x="289" y="2671"/>
                    </a:cubicBezTo>
                    <a:cubicBezTo>
                      <a:pt x="272" y="2638"/>
                      <a:pt x="219" y="2661"/>
                      <a:pt x="196" y="2631"/>
                    </a:cubicBezTo>
                    <a:lnTo>
                      <a:pt x="196" y="2495"/>
                    </a:lnTo>
                    <a:lnTo>
                      <a:pt x="242" y="2359"/>
                    </a:lnTo>
                    <a:lnTo>
                      <a:pt x="242" y="0"/>
                    </a:lnTo>
                    <a:lnTo>
                      <a:pt x="105" y="0"/>
                    </a:lnTo>
                    <a:close/>
                  </a:path>
                </a:pathLst>
              </a:custGeom>
              <a:solidFill>
                <a:srgbClr val="FFFFFF"/>
              </a:solidFill>
              <a:ln w="9525">
                <a:solidFill>
                  <a:srgbClr val="000000"/>
                </a:solidFill>
                <a:round/>
                <a:headEnd/>
                <a:tailEnd/>
              </a:ln>
            </p:spPr>
            <p:txBody>
              <a:bodyPr/>
              <a:lstStyle/>
              <a:p>
                <a:pPr eaLnBrk="1" fontAlgn="auto" hangingPunct="1">
                  <a:spcBef>
                    <a:spcPts val="0"/>
                  </a:spcBef>
                  <a:spcAft>
                    <a:spcPts val="0"/>
                  </a:spcAft>
                  <a:defRPr/>
                </a:pPr>
                <a:endParaRPr lang="en-GB" kern="0">
                  <a:solidFill>
                    <a:sysClr val="windowText" lastClr="000000"/>
                  </a:solidFill>
                </a:endParaRPr>
              </a:p>
            </p:txBody>
          </p:sp>
          <p:sp>
            <p:nvSpPr>
              <p:cNvPr id="11" name="Freeform 27">
                <a:extLst>
                  <a:ext uri="{FF2B5EF4-FFF2-40B4-BE49-F238E27FC236}">
                    <a16:creationId xmlns:a16="http://schemas.microsoft.com/office/drawing/2014/main" id="{2C5DED42-E978-441C-AD2F-0306634C4A0E}"/>
                  </a:ext>
                </a:extLst>
              </p:cNvPr>
              <p:cNvSpPr>
                <a:spLocks/>
              </p:cNvSpPr>
              <p:nvPr/>
            </p:nvSpPr>
            <p:spPr bwMode="auto">
              <a:xfrm>
                <a:off x="691" y="2937"/>
                <a:ext cx="328" cy="1412"/>
              </a:xfrm>
              <a:custGeom>
                <a:avLst/>
                <a:gdLst>
                  <a:gd name="T0" fmla="*/ 102 w 323"/>
                  <a:gd name="T1" fmla="*/ 6 h 1413"/>
                  <a:gd name="T2" fmla="*/ 105 w 323"/>
                  <a:gd name="T3" fmla="*/ 899 h 1413"/>
                  <a:gd name="T4" fmla="*/ 151 w 323"/>
                  <a:gd name="T5" fmla="*/ 1035 h 1413"/>
                  <a:gd name="T6" fmla="*/ 151 w 323"/>
                  <a:gd name="T7" fmla="*/ 1126 h 1413"/>
                  <a:gd name="T8" fmla="*/ 46 w 323"/>
                  <a:gd name="T9" fmla="*/ 1172 h 1413"/>
                  <a:gd name="T10" fmla="*/ 15 w 323"/>
                  <a:gd name="T11" fmla="*/ 1308 h 1413"/>
                  <a:gd name="T12" fmla="*/ 105 w 323"/>
                  <a:gd name="T13" fmla="*/ 1398 h 1413"/>
                  <a:gd name="T14" fmla="*/ 196 w 323"/>
                  <a:gd name="T15" fmla="*/ 1398 h 1413"/>
                  <a:gd name="T16" fmla="*/ 300 w 323"/>
                  <a:gd name="T17" fmla="*/ 1325 h 1413"/>
                  <a:gd name="T18" fmla="*/ 289 w 323"/>
                  <a:gd name="T19" fmla="*/ 1166 h 1413"/>
                  <a:gd name="T20" fmla="*/ 196 w 323"/>
                  <a:gd name="T21" fmla="*/ 1126 h 1413"/>
                  <a:gd name="T22" fmla="*/ 196 w 323"/>
                  <a:gd name="T23" fmla="*/ 990 h 1413"/>
                  <a:gd name="T24" fmla="*/ 242 w 323"/>
                  <a:gd name="T25" fmla="*/ 854 h 1413"/>
                  <a:gd name="T26" fmla="*/ 237 w 323"/>
                  <a:gd name="T27" fmla="*/ 0 h 1413"/>
                  <a:gd name="T28" fmla="*/ 102 w 323"/>
                  <a:gd name="T29" fmla="*/ 6 h 14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3"/>
                  <a:gd name="T46" fmla="*/ 0 h 1413"/>
                  <a:gd name="T47" fmla="*/ 323 w 323"/>
                  <a:gd name="T48" fmla="*/ 1413 h 14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3" h="1413">
                    <a:moveTo>
                      <a:pt x="102" y="6"/>
                    </a:moveTo>
                    <a:lnTo>
                      <a:pt x="105" y="899"/>
                    </a:lnTo>
                    <a:lnTo>
                      <a:pt x="151" y="1035"/>
                    </a:lnTo>
                    <a:lnTo>
                      <a:pt x="151" y="1126"/>
                    </a:lnTo>
                    <a:cubicBezTo>
                      <a:pt x="134" y="1149"/>
                      <a:pt x="69" y="1142"/>
                      <a:pt x="46" y="1172"/>
                    </a:cubicBezTo>
                    <a:cubicBezTo>
                      <a:pt x="23" y="1202"/>
                      <a:pt x="0" y="1278"/>
                      <a:pt x="15" y="1308"/>
                    </a:cubicBezTo>
                    <a:cubicBezTo>
                      <a:pt x="25" y="1346"/>
                      <a:pt x="75" y="1383"/>
                      <a:pt x="105" y="1398"/>
                    </a:cubicBezTo>
                    <a:cubicBezTo>
                      <a:pt x="135" y="1413"/>
                      <a:pt x="158" y="1413"/>
                      <a:pt x="196" y="1398"/>
                    </a:cubicBezTo>
                    <a:cubicBezTo>
                      <a:pt x="229" y="1386"/>
                      <a:pt x="285" y="1364"/>
                      <a:pt x="300" y="1325"/>
                    </a:cubicBezTo>
                    <a:cubicBezTo>
                      <a:pt x="323" y="1287"/>
                      <a:pt x="306" y="1199"/>
                      <a:pt x="289" y="1166"/>
                    </a:cubicBezTo>
                    <a:cubicBezTo>
                      <a:pt x="272" y="1133"/>
                      <a:pt x="219" y="1156"/>
                      <a:pt x="196" y="1126"/>
                    </a:cubicBezTo>
                    <a:lnTo>
                      <a:pt x="196" y="990"/>
                    </a:lnTo>
                    <a:lnTo>
                      <a:pt x="242" y="854"/>
                    </a:lnTo>
                    <a:lnTo>
                      <a:pt x="237" y="0"/>
                    </a:lnTo>
                    <a:lnTo>
                      <a:pt x="102" y="6"/>
                    </a:lnTo>
                    <a:close/>
                  </a:path>
                </a:pathLst>
              </a:custGeom>
              <a:solidFill>
                <a:srgbClr val="FF0000"/>
              </a:solidFill>
              <a:ln w="9525">
                <a:solidFill>
                  <a:srgbClr val="000000"/>
                </a:solidFill>
                <a:round/>
                <a:headEnd/>
                <a:tailEnd/>
              </a:ln>
            </p:spPr>
            <p:txBody>
              <a:bodyPr/>
              <a:lstStyle/>
              <a:p>
                <a:pPr eaLnBrk="1" fontAlgn="auto" hangingPunct="1">
                  <a:spcBef>
                    <a:spcPts val="0"/>
                  </a:spcBef>
                  <a:spcAft>
                    <a:spcPts val="0"/>
                  </a:spcAft>
                  <a:defRPr/>
                </a:pPr>
                <a:endParaRPr lang="en-GB" kern="0">
                  <a:solidFill>
                    <a:sysClr val="windowText" lastClr="000000"/>
                  </a:solidFill>
                </a:endParaRPr>
              </a:p>
            </p:txBody>
          </p:sp>
        </p:grpSp>
      </p:grpSp>
      <p:sp>
        <p:nvSpPr>
          <p:cNvPr id="32" name="Rectangle 31">
            <a:extLst>
              <a:ext uri="{FF2B5EF4-FFF2-40B4-BE49-F238E27FC236}">
                <a16:creationId xmlns:a16="http://schemas.microsoft.com/office/drawing/2014/main" id="{25AB9590-B00F-47B9-94AB-16626AAD798B}"/>
              </a:ext>
            </a:extLst>
          </p:cNvPr>
          <p:cNvSpPr/>
          <p:nvPr/>
        </p:nvSpPr>
        <p:spPr>
          <a:xfrm>
            <a:off x="323850" y="1343025"/>
            <a:ext cx="8548688" cy="708025"/>
          </a:xfrm>
          <a:prstGeom prst="rect">
            <a:avLst/>
          </a:prstGeom>
        </p:spPr>
        <p:txBody>
          <a:bodyPr>
            <a:spAutoFit/>
          </a:bodyPr>
          <a:lstStyle/>
          <a:p>
            <a:pPr marL="57150">
              <a:defRPr/>
            </a:pPr>
            <a:r>
              <a:rPr lang="en-US" sz="2000" dirty="0">
                <a:latin typeface="+mn-lt"/>
                <a:cs typeface="Arial Bold" charset="0"/>
                <a:sym typeface="Arial Bold" charset="0"/>
              </a:rPr>
              <a:t>The</a:t>
            </a:r>
            <a:r>
              <a:rPr lang="en-US" sz="2000" b="1" dirty="0">
                <a:latin typeface="+mn-lt"/>
                <a:cs typeface="Arial Bold" charset="0"/>
                <a:sym typeface="Arial Bold" charset="0"/>
              </a:rPr>
              <a:t> </a:t>
            </a:r>
            <a:r>
              <a:rPr lang="en-US" sz="2000" b="1" dirty="0">
                <a:solidFill>
                  <a:srgbClr val="FF0000"/>
                </a:solidFill>
                <a:latin typeface="+mn-lt"/>
                <a:cs typeface="Arial Bold" charset="0"/>
                <a:sym typeface="Arial Bold" charset="0"/>
              </a:rPr>
              <a:t>specific heat capacity </a:t>
            </a:r>
            <a:r>
              <a:rPr lang="en-US" sz="2000" dirty="0">
                <a:latin typeface="+mn-lt"/>
                <a:cs typeface="Arial Bold" charset="0"/>
                <a:sym typeface="Arial Bold" charset="0"/>
              </a:rPr>
              <a:t>is the amount of energy needed to change 1kg of a substance by 1 degree C</a:t>
            </a:r>
          </a:p>
        </p:txBody>
      </p:sp>
      <p:sp>
        <p:nvSpPr>
          <p:cNvPr id="33" name="Rectangle 32">
            <a:extLst>
              <a:ext uri="{FF2B5EF4-FFF2-40B4-BE49-F238E27FC236}">
                <a16:creationId xmlns:a16="http://schemas.microsoft.com/office/drawing/2014/main" id="{8848D6D8-577E-4792-8E1B-84113986EEE7}"/>
              </a:ext>
            </a:extLst>
          </p:cNvPr>
          <p:cNvSpPr/>
          <p:nvPr/>
        </p:nvSpPr>
        <p:spPr>
          <a:xfrm>
            <a:off x="323850" y="2092325"/>
            <a:ext cx="8070850" cy="708025"/>
          </a:xfrm>
          <a:prstGeom prst="rect">
            <a:avLst/>
          </a:prstGeom>
        </p:spPr>
        <p:txBody>
          <a:bodyPr>
            <a:spAutoFit/>
          </a:bodyPr>
          <a:lstStyle/>
          <a:p>
            <a:pPr marL="0" lvl="1">
              <a:spcBef>
                <a:spcPct val="50000"/>
              </a:spcBef>
              <a:defRPr/>
            </a:pPr>
            <a:r>
              <a:rPr lang="en-GB" sz="2000" dirty="0">
                <a:latin typeface="+mn-lt"/>
                <a:cs typeface="Arial" pitchFamily="34" charset="0"/>
              </a:rPr>
              <a:t>Water has a </a:t>
            </a:r>
            <a:r>
              <a:rPr lang="en-GB" sz="2000" dirty="0">
                <a:solidFill>
                  <a:srgbClr val="FF0000"/>
                </a:solidFill>
                <a:latin typeface="+mn-lt"/>
                <a:cs typeface="Arial" pitchFamily="34" charset="0"/>
              </a:rPr>
              <a:t>large specific heat capacity</a:t>
            </a:r>
            <a:r>
              <a:rPr lang="en-GB" sz="2000" dirty="0">
                <a:latin typeface="+mn-lt"/>
                <a:cs typeface="Arial" pitchFamily="34" charset="0"/>
              </a:rPr>
              <a:t>, so it can absorb much heat energy before its temperature rises.</a:t>
            </a:r>
          </a:p>
        </p:txBody>
      </p:sp>
      <p:sp>
        <p:nvSpPr>
          <p:cNvPr id="34" name="Rectangle 33">
            <a:extLst>
              <a:ext uri="{FF2B5EF4-FFF2-40B4-BE49-F238E27FC236}">
                <a16:creationId xmlns:a16="http://schemas.microsoft.com/office/drawing/2014/main" id="{C8FB0D29-5B2D-4447-A12C-F4514678F412}"/>
              </a:ext>
            </a:extLst>
          </p:cNvPr>
          <p:cNvSpPr/>
          <p:nvPr/>
        </p:nvSpPr>
        <p:spPr>
          <a:xfrm>
            <a:off x="3109913" y="3016250"/>
            <a:ext cx="5764212" cy="2478088"/>
          </a:xfrm>
          <a:prstGeom prst="rect">
            <a:avLst/>
          </a:prstGeom>
        </p:spPr>
        <p:txBody>
          <a:bodyPr>
            <a:spAutoFit/>
          </a:bodyPr>
          <a:lstStyle/>
          <a:p>
            <a:pPr marL="57150">
              <a:spcAft>
                <a:spcPts val="1200"/>
              </a:spcAft>
              <a:defRPr/>
            </a:pPr>
            <a:r>
              <a:rPr lang="en-US" sz="2000" dirty="0">
                <a:latin typeface="+mn-lt"/>
                <a:cs typeface="Arial" pitchFamily="34" charset="0"/>
              </a:rPr>
              <a:t>This means it takes a lot of energy to heat it up and also it has to lose a lot of energy to cool down. </a:t>
            </a:r>
          </a:p>
          <a:p>
            <a:pPr marL="57150">
              <a:spcAft>
                <a:spcPts val="600"/>
              </a:spcAft>
              <a:defRPr/>
            </a:pPr>
            <a:r>
              <a:rPr lang="en-US" sz="2000" dirty="0">
                <a:latin typeface="+mn-lt"/>
                <a:cs typeface="Arial" pitchFamily="34" charset="0"/>
              </a:rPr>
              <a:t>As a result, aquatic environments have stable temperatures. Water acts as a </a:t>
            </a:r>
            <a:r>
              <a:rPr lang="en-US" sz="2000" dirty="0">
                <a:solidFill>
                  <a:srgbClr val="FF0000"/>
                </a:solidFill>
                <a:latin typeface="+mn-lt"/>
                <a:cs typeface="Arial" pitchFamily="34" charset="0"/>
              </a:rPr>
              <a:t>temperature buffer</a:t>
            </a:r>
            <a:r>
              <a:rPr lang="en-US" sz="2000" dirty="0">
                <a:latin typeface="+mn-lt"/>
                <a:cs typeface="Arial" pitchFamily="34" charset="0"/>
              </a:rPr>
              <a:t>.  </a:t>
            </a:r>
          </a:p>
          <a:p>
            <a:pPr marL="57150">
              <a:spcAft>
                <a:spcPts val="600"/>
              </a:spcAft>
              <a:defRPr/>
            </a:pPr>
            <a:r>
              <a:rPr lang="en-US" sz="2000" dirty="0">
                <a:latin typeface="+mn-lt"/>
                <a:cs typeface="Arial" pitchFamily="34" charset="0"/>
              </a:rPr>
              <a:t>Why else is this important for organisms?</a:t>
            </a:r>
          </a:p>
        </p:txBody>
      </p:sp>
      <p:sp>
        <p:nvSpPr>
          <p:cNvPr id="2" name="TextBox 1">
            <a:extLst>
              <a:ext uri="{FF2B5EF4-FFF2-40B4-BE49-F238E27FC236}">
                <a16:creationId xmlns:a16="http://schemas.microsoft.com/office/drawing/2014/main" id="{4AE2CC49-5806-417B-84F0-2D68D9B81426}"/>
              </a:ext>
            </a:extLst>
          </p:cNvPr>
          <p:cNvSpPr txBox="1"/>
          <p:nvPr/>
        </p:nvSpPr>
        <p:spPr>
          <a:xfrm>
            <a:off x="323850" y="5626100"/>
            <a:ext cx="8332788" cy="923925"/>
          </a:xfrm>
          <a:prstGeom prst="rect">
            <a:avLst/>
          </a:prstGeom>
          <a:noFill/>
        </p:spPr>
        <p:txBody>
          <a:bodyPr>
            <a:spAutoFit/>
          </a:bodyPr>
          <a:lstStyle/>
          <a:p>
            <a:pPr>
              <a:defRPr/>
            </a:pPr>
            <a:r>
              <a:rPr lang="en-GB" dirty="0">
                <a:latin typeface="+mn-lt"/>
                <a:cs typeface="Calibri" pitchFamily="34" charset="0"/>
              </a:rPr>
              <a:t>This enables organisms to maintain particular temperatures in order to optimise enzyme activity. </a:t>
            </a:r>
          </a:p>
          <a:p>
            <a:pPr>
              <a:defRPr/>
            </a:pPr>
            <a:r>
              <a:rPr lang="en-GB" dirty="0">
                <a:latin typeface="+mn-lt"/>
                <a:cs typeface="Calibri" pitchFamily="34" charset="0"/>
              </a:rPr>
              <a:t>Water acts as a </a:t>
            </a:r>
            <a:r>
              <a:rPr lang="en-GB" b="1" dirty="0">
                <a:latin typeface="+mn-lt"/>
                <a:cs typeface="Calibri" pitchFamily="34" charset="0"/>
              </a:rPr>
              <a:t>temperature buffer</a:t>
            </a:r>
            <a:endParaRPr lang="en-GB"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6E747770-189C-4DD1-9EDE-B26FC536E3B9}"/>
              </a:ext>
            </a:extLst>
          </p:cNvPr>
          <p:cNvSpPr>
            <a:spLocks noGrp="1"/>
          </p:cNvSpPr>
          <p:nvPr>
            <p:ph type="title"/>
          </p:nvPr>
        </p:nvSpPr>
        <p:spPr/>
        <p:txBody>
          <a:bodyPr/>
          <a:lstStyle/>
          <a:p>
            <a:r>
              <a:rPr lang="en-GB" altLang="en-US" b="1">
                <a:solidFill>
                  <a:srgbClr val="000000"/>
                </a:solidFill>
              </a:rPr>
              <a:t>Water controls temperature</a:t>
            </a:r>
            <a:endParaRPr lang="en-GB" altLang="en-US"/>
          </a:p>
        </p:txBody>
      </p:sp>
      <p:sp>
        <p:nvSpPr>
          <p:cNvPr id="3" name="Content Placeholder 2">
            <a:extLst>
              <a:ext uri="{FF2B5EF4-FFF2-40B4-BE49-F238E27FC236}">
                <a16:creationId xmlns:a16="http://schemas.microsoft.com/office/drawing/2014/main" id="{000A1B1A-88E8-4DA4-B7D6-8F5C48B0B933}"/>
              </a:ext>
            </a:extLst>
          </p:cNvPr>
          <p:cNvSpPr>
            <a:spLocks noGrp="1"/>
          </p:cNvSpPr>
          <p:nvPr>
            <p:ph idx="1"/>
          </p:nvPr>
        </p:nvSpPr>
        <p:spPr/>
        <p:txBody>
          <a:bodyPr/>
          <a:lstStyle/>
          <a:p>
            <a:pPr>
              <a:spcAft>
                <a:spcPts val="1200"/>
              </a:spcAft>
              <a:defRPr/>
            </a:pPr>
            <a:r>
              <a:rPr lang="en-US" sz="2000" kern="0" dirty="0"/>
              <a:t>Latent heat of vaporisation or evaporation is the energy needed to convert liquid water to a gas</a:t>
            </a:r>
          </a:p>
          <a:p>
            <a:pPr>
              <a:spcAft>
                <a:spcPts val="1200"/>
              </a:spcAft>
              <a:defRPr/>
            </a:pPr>
            <a:r>
              <a:rPr lang="en-US" sz="2000" kern="0" dirty="0"/>
              <a:t>The high number of hydrogen bonds restrict the movement of molecules making it difficult for water molecules to escape (evaporate, become </a:t>
            </a:r>
            <a:r>
              <a:rPr lang="en-US" sz="2000" kern="0" dirty="0" err="1"/>
              <a:t>vapour</a:t>
            </a:r>
            <a:r>
              <a:rPr lang="en-US" sz="2000" kern="0" dirty="0"/>
              <a:t>) and so this is why it is so high for water</a:t>
            </a:r>
          </a:p>
          <a:p>
            <a:pPr>
              <a:spcAft>
                <a:spcPts val="1200"/>
              </a:spcAft>
              <a:defRPr/>
            </a:pPr>
            <a:r>
              <a:rPr lang="en-US" sz="2000" kern="0" dirty="0"/>
              <a:t>The molecules that do escape have high kinetic energy (KE). The cooling effect is because the average KE of the remaining molecules has decreased and so the temperature falls.</a:t>
            </a:r>
          </a:p>
          <a:p>
            <a:pPr>
              <a:spcAft>
                <a:spcPts val="1200"/>
              </a:spcAft>
              <a:defRPr/>
            </a:pPr>
            <a:r>
              <a:rPr lang="en-GB" sz="2000" b="1" dirty="0"/>
              <a:t>Latent Heat of Vaporisation</a:t>
            </a:r>
            <a:r>
              <a:rPr lang="en-GB" sz="2000" dirty="0"/>
              <a:t>:-  Kangaroo Adaptation  (1 min 57 s) </a:t>
            </a:r>
            <a:r>
              <a:rPr lang="en-GB" altLang="en-US" sz="2000" dirty="0">
                <a:hlinkClick r:id="rId2"/>
              </a:rPr>
              <a:t>http://www.bbc.co.uk/programmes/p0037pn8</a:t>
            </a:r>
            <a:endParaRPr lang="en-GB" altLang="en-US" sz="2000" dirty="0"/>
          </a:p>
          <a:p>
            <a:pPr>
              <a:spcAft>
                <a:spcPts val="1200"/>
              </a:spcAft>
              <a:defRPr/>
            </a:pPr>
            <a:endParaRPr lang="en-GB" dirty="0"/>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4DA2EFAF-9997-4791-A393-8278EE1568F5}"/>
              </a:ext>
            </a:extLst>
          </p:cNvPr>
          <p:cNvSpPr>
            <a:spLocks noGrp="1"/>
          </p:cNvSpPr>
          <p:nvPr>
            <p:ph type="title"/>
          </p:nvPr>
        </p:nvSpPr>
        <p:spPr/>
        <p:txBody>
          <a:bodyPr/>
          <a:lstStyle/>
          <a:p>
            <a:r>
              <a:rPr lang="en-GB" altLang="en-US" b="1">
                <a:solidFill>
                  <a:srgbClr val="000000"/>
                </a:solidFill>
              </a:rPr>
              <a:t>Water provides support and habitats for organisms</a:t>
            </a:r>
            <a:endParaRPr lang="en-GB" altLang="en-US"/>
          </a:p>
        </p:txBody>
      </p:sp>
      <p:pic>
        <p:nvPicPr>
          <p:cNvPr id="34819" name="Picture 6">
            <a:extLst>
              <a:ext uri="{FF2B5EF4-FFF2-40B4-BE49-F238E27FC236}">
                <a16:creationId xmlns:a16="http://schemas.microsoft.com/office/drawing/2014/main" id="{F87F4DCF-8EC4-46FD-A222-750031473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889" r="18091" b="3380"/>
          <a:stretch>
            <a:fillRect/>
          </a:stretch>
        </p:blipFill>
        <p:spPr bwMode="auto">
          <a:xfrm>
            <a:off x="6753225" y="1647825"/>
            <a:ext cx="1863725"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6">
            <a:extLst>
              <a:ext uri="{FF2B5EF4-FFF2-40B4-BE49-F238E27FC236}">
                <a16:creationId xmlns:a16="http://schemas.microsoft.com/office/drawing/2014/main" id="{FCF1B3F7-B4FD-4F50-9C58-A0846FCA1F6D}"/>
              </a:ext>
            </a:extLst>
          </p:cNvPr>
          <p:cNvSpPr txBox="1">
            <a:spLocks noChangeArrowheads="1"/>
          </p:cNvSpPr>
          <p:nvPr/>
        </p:nvSpPr>
        <p:spPr bwMode="auto">
          <a:xfrm>
            <a:off x="5160963" y="3779838"/>
            <a:ext cx="3478212" cy="1476375"/>
          </a:xfrm>
          <a:prstGeom prst="rect">
            <a:avLst/>
          </a:prstGeom>
          <a:solidFill>
            <a:srgbClr val="F3F3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800">
                <a:solidFill>
                  <a:srgbClr val="000000"/>
                </a:solidFill>
                <a:cs typeface="Arial" panose="020B0604020202020204" pitchFamily="34" charset="0"/>
              </a:rPr>
              <a:t>The skin like </a:t>
            </a:r>
            <a:r>
              <a:rPr lang="en-GB" altLang="en-US" sz="1800" b="1">
                <a:solidFill>
                  <a:srgbClr val="C00000"/>
                </a:solidFill>
                <a:cs typeface="Arial" panose="020B0604020202020204" pitchFamily="34" charset="0"/>
              </a:rPr>
              <a:t>surface tension </a:t>
            </a:r>
            <a:r>
              <a:rPr lang="en-GB" altLang="en-US" sz="1800">
                <a:solidFill>
                  <a:srgbClr val="000000"/>
                </a:solidFill>
                <a:cs typeface="Arial" panose="020B0604020202020204" pitchFamily="34" charset="0"/>
              </a:rPr>
              <a:t>allows creatures such as the pond skater to support them selves on the surface of the water.</a:t>
            </a:r>
          </a:p>
        </p:txBody>
      </p:sp>
      <p:pic>
        <p:nvPicPr>
          <p:cNvPr id="34821" name="Picture 57" descr="Water drops on a flower stalk formed by cohesion">
            <a:hlinkClick r:id="rId3" tooltip="Water drops on a flower stalk formed by cohesion"/>
            <a:extLst>
              <a:ext uri="{FF2B5EF4-FFF2-40B4-BE49-F238E27FC236}">
                <a16:creationId xmlns:a16="http://schemas.microsoft.com/office/drawing/2014/main" id="{D4901FB0-0D15-4CD1-8C1E-C7FC7401B6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 y="1471613"/>
            <a:ext cx="195897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1">
            <a:extLst>
              <a:ext uri="{FF2B5EF4-FFF2-40B4-BE49-F238E27FC236}">
                <a16:creationId xmlns:a16="http://schemas.microsoft.com/office/drawing/2014/main" id="{045B8FDB-CEFA-480E-AC4C-673192A74B68}"/>
              </a:ext>
            </a:extLst>
          </p:cNvPr>
          <p:cNvSpPr>
            <a:spLocks noChangeArrowheads="1"/>
          </p:cNvSpPr>
          <p:nvPr/>
        </p:nvSpPr>
        <p:spPr bwMode="auto">
          <a:xfrm>
            <a:off x="2263775" y="1471613"/>
            <a:ext cx="1881188" cy="2308225"/>
          </a:xfrm>
          <a:prstGeom prst="rect">
            <a:avLst/>
          </a:prstGeom>
          <a:solidFill>
            <a:srgbClr val="F3F3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altLang="en-US" sz="1800"/>
              <a:t>Water molecules show a strong  attraction to one another, this is called </a:t>
            </a:r>
            <a:r>
              <a:rPr lang="en-GB" altLang="en-US" sz="1800" b="1" u="sng">
                <a:solidFill>
                  <a:srgbClr val="FF0000"/>
                </a:solidFill>
              </a:rPr>
              <a:t>cohesion.</a:t>
            </a:r>
            <a:r>
              <a:rPr lang="en-GB" altLang="en-US" sz="1800" b="1" u="sng"/>
              <a:t>  </a:t>
            </a:r>
            <a:r>
              <a:rPr lang="en-GB" altLang="en-US" sz="1800"/>
              <a:t>This creates surface tension</a:t>
            </a:r>
            <a:r>
              <a:rPr lang="en-GB" altLang="en-US" sz="1800" b="1" u="sng"/>
              <a:t>.</a:t>
            </a:r>
            <a:endParaRPr lang="en-GB" altLang="en-US" sz="1800" b="1" u="sng">
              <a:solidFill>
                <a:srgbClr val="FF0000"/>
              </a:solidFill>
            </a:endParaRPr>
          </a:p>
        </p:txBody>
      </p:sp>
      <p:pic>
        <p:nvPicPr>
          <p:cNvPr id="34823" name="Picture 2">
            <a:extLst>
              <a:ext uri="{FF2B5EF4-FFF2-40B4-BE49-F238E27FC236}">
                <a16:creationId xmlns:a16="http://schemas.microsoft.com/office/drawing/2014/main" id="{9C4AAF78-6FB4-4CAD-B628-1511F630F0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5" y="4206875"/>
            <a:ext cx="2559050" cy="191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800" name="TextBox 10">
            <a:extLst>
              <a:ext uri="{FF2B5EF4-FFF2-40B4-BE49-F238E27FC236}">
                <a16:creationId xmlns:a16="http://schemas.microsoft.com/office/drawing/2014/main" id="{4C19A49B-1D9F-4E1B-9E64-9BED56815EBB}"/>
              </a:ext>
            </a:extLst>
          </p:cNvPr>
          <p:cNvSpPr txBox="1">
            <a:spLocks noChangeArrowheads="1"/>
          </p:cNvSpPr>
          <p:nvPr/>
        </p:nvSpPr>
        <p:spPr bwMode="auto">
          <a:xfrm>
            <a:off x="2859088" y="5418138"/>
            <a:ext cx="3894137" cy="646112"/>
          </a:xfrm>
          <a:prstGeom prst="rect">
            <a:avLst/>
          </a:prstGeom>
          <a:solidFill>
            <a:srgbClr val="F3F3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800">
                <a:solidFill>
                  <a:srgbClr val="000000"/>
                </a:solidFill>
                <a:cs typeface="Arial" panose="020B0604020202020204" pitchFamily="34" charset="0"/>
              </a:rPr>
              <a:t>Rivers, lakes and oceans provide habitats for many organisms</a:t>
            </a:r>
          </a:p>
        </p:txBody>
      </p:sp>
      <p:sp>
        <p:nvSpPr>
          <p:cNvPr id="34825" name="TextBox 12">
            <a:extLst>
              <a:ext uri="{FF2B5EF4-FFF2-40B4-BE49-F238E27FC236}">
                <a16:creationId xmlns:a16="http://schemas.microsoft.com/office/drawing/2014/main" id="{3F3E9DAD-4796-4360-B06B-DE159042CD98}"/>
              </a:ext>
            </a:extLst>
          </p:cNvPr>
          <p:cNvSpPr txBox="1">
            <a:spLocks noChangeArrowheads="1"/>
          </p:cNvSpPr>
          <p:nvPr/>
        </p:nvSpPr>
        <p:spPr bwMode="auto">
          <a:xfrm>
            <a:off x="806450" y="6305550"/>
            <a:ext cx="8050213" cy="461963"/>
          </a:xfrm>
          <a:prstGeom prst="rect">
            <a:avLst/>
          </a:prstGeom>
          <a:solidFill>
            <a:srgbClr val="F3F3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200" b="1"/>
              <a:t>Surface Tension of Water</a:t>
            </a:r>
            <a:r>
              <a:rPr lang="en-GB" altLang="en-US" sz="1200"/>
              <a:t>: – Jesus Lizard  </a:t>
            </a:r>
            <a:r>
              <a:rPr lang="en-GB" altLang="en-US" sz="1200">
                <a:hlinkClick r:id="rId6"/>
              </a:rPr>
              <a:t>http://www.youtube.com/watch?v=K1vwHvR9jT0</a:t>
            </a:r>
            <a:endParaRPr lang="en-GB" altLang="en-US" sz="1200"/>
          </a:p>
          <a:p>
            <a:pPr>
              <a:spcBef>
                <a:spcPct val="0"/>
              </a:spcBef>
              <a:buFontTx/>
              <a:buNone/>
            </a:pPr>
            <a:r>
              <a:rPr lang="en-GB" altLang="en-US" sz="1200" b="1"/>
              <a:t>Surface Tension of Water</a:t>
            </a:r>
            <a:r>
              <a:rPr lang="en-GB" altLang="en-US" sz="1200"/>
              <a:t>:-   The Unsinkable Pygmy Gecko </a:t>
            </a:r>
            <a:r>
              <a:rPr lang="en-GB" altLang="en-US" sz="1200">
                <a:hlinkClick r:id="rId7"/>
              </a:rPr>
              <a:t>http://www.youtube.com/watch?v=_UWOKjfBmy4</a:t>
            </a:r>
            <a:endParaRPr lang="en-GB" altLang="en-US" sz="1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P spid="33798" grpId="0" animBg="1"/>
      <p:bldP spid="3380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3F4E919-2058-47BC-97CC-E86F7F85C3D3}"/>
              </a:ext>
            </a:extLst>
          </p:cNvPr>
          <p:cNvSpPr>
            <a:spLocks noGrp="1" noChangeArrowheads="1"/>
          </p:cNvSpPr>
          <p:nvPr>
            <p:ph type="title"/>
          </p:nvPr>
        </p:nvSpPr>
        <p:spPr>
          <a:xfrm>
            <a:off x="247650" y="0"/>
            <a:ext cx="8229600" cy="1143000"/>
          </a:xfrm>
        </p:spPr>
        <p:txBody>
          <a:bodyPr/>
          <a:lstStyle/>
          <a:p>
            <a:pPr eaLnBrk="1" hangingPunct="1"/>
            <a:r>
              <a:rPr lang="en-US" altLang="en-US" sz="4400">
                <a:latin typeface="Calibri" panose="020F0502020204030204" pitchFamily="34" charset="0"/>
                <a:cs typeface="Calibri" panose="020F0502020204030204" pitchFamily="34" charset="0"/>
              </a:rPr>
              <a:t>Appropriate temperature range</a:t>
            </a:r>
            <a:endParaRPr lang="en-GB" altLang="en-US" sz="4400">
              <a:latin typeface="Calibri" panose="020F0502020204030204" pitchFamily="34" charset="0"/>
              <a:cs typeface="Calibri" panose="020F0502020204030204" pitchFamily="34" charset="0"/>
            </a:endParaRPr>
          </a:p>
        </p:txBody>
      </p:sp>
      <p:sp>
        <p:nvSpPr>
          <p:cNvPr id="26628" name="Rectangle 4">
            <a:extLst>
              <a:ext uri="{FF2B5EF4-FFF2-40B4-BE49-F238E27FC236}">
                <a16:creationId xmlns:a16="http://schemas.microsoft.com/office/drawing/2014/main" id="{0F19FD1D-5C4F-46AF-A0BE-326E9D85B7B8}"/>
              </a:ext>
            </a:extLst>
          </p:cNvPr>
          <p:cNvSpPr>
            <a:spLocks noChangeArrowheads="1"/>
          </p:cNvSpPr>
          <p:nvPr/>
        </p:nvSpPr>
        <p:spPr bwMode="auto">
          <a:xfrm>
            <a:off x="252413" y="1033463"/>
            <a:ext cx="8693150" cy="418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GB" altLang="en-US" sz="2800">
              <a:latin typeface="Calibri" panose="020F0502020204030204" pitchFamily="34" charset="0"/>
              <a:cs typeface="Calibri" panose="020F0502020204030204" pitchFamily="34" charset="0"/>
            </a:endParaRPr>
          </a:p>
          <a:p>
            <a:pPr>
              <a:spcBef>
                <a:spcPct val="0"/>
              </a:spcBef>
              <a:buFontTx/>
              <a:buNone/>
            </a:pPr>
            <a:r>
              <a:rPr lang="en-GB" altLang="en-US" sz="2800">
                <a:latin typeface="Calibri" panose="020F0502020204030204" pitchFamily="34" charset="0"/>
                <a:cs typeface="Calibri" panose="020F0502020204030204" pitchFamily="34" charset="0"/>
              </a:rPr>
              <a:t>Most areas of Earth have temperatures between 0</a:t>
            </a:r>
            <a:r>
              <a:rPr lang="en-GB" altLang="en-US" sz="2800" baseline="30000">
                <a:latin typeface="Calibri" panose="020F0502020204030204" pitchFamily="34" charset="0"/>
                <a:cs typeface="Calibri" panose="020F0502020204030204" pitchFamily="34" charset="0"/>
              </a:rPr>
              <a:t>o</a:t>
            </a:r>
            <a:r>
              <a:rPr lang="en-GB" altLang="en-US" sz="2800">
                <a:latin typeface="Calibri" panose="020F0502020204030204" pitchFamily="34" charset="0"/>
                <a:cs typeface="Calibri" panose="020F0502020204030204" pitchFamily="34" charset="0"/>
              </a:rPr>
              <a:t>C and 35</a:t>
            </a:r>
            <a:r>
              <a:rPr lang="en-GB" altLang="en-US" sz="2800" baseline="30000">
                <a:latin typeface="Calibri" panose="020F0502020204030204" pitchFamily="34" charset="0"/>
                <a:cs typeface="Calibri" panose="020F0502020204030204" pitchFamily="34" charset="0"/>
              </a:rPr>
              <a:t>o</a:t>
            </a:r>
            <a:r>
              <a:rPr lang="en-GB" altLang="en-US" sz="2800">
                <a:latin typeface="Calibri" panose="020F0502020204030204" pitchFamily="34" charset="0"/>
                <a:cs typeface="Calibri" panose="020F0502020204030204" pitchFamily="34" charset="0"/>
              </a:rPr>
              <a:t>C.  </a:t>
            </a:r>
          </a:p>
          <a:p>
            <a:pPr>
              <a:spcBef>
                <a:spcPct val="0"/>
              </a:spcBef>
              <a:buFontTx/>
              <a:buNone/>
            </a:pPr>
            <a:r>
              <a:rPr lang="en-GB" altLang="en-US" sz="2800">
                <a:latin typeface="Calibri" panose="020F0502020204030204" pitchFamily="34" charset="0"/>
                <a:cs typeface="Calibri" panose="020F0502020204030204" pitchFamily="34" charset="0"/>
              </a:rPr>
              <a:t> </a:t>
            </a:r>
          </a:p>
          <a:p>
            <a:pPr>
              <a:spcBef>
                <a:spcPct val="0"/>
              </a:spcBef>
              <a:buFontTx/>
              <a:buNone/>
            </a:pPr>
            <a:r>
              <a:rPr lang="en-GB" altLang="en-US" sz="2800">
                <a:latin typeface="Calibri" panose="020F0502020204030204" pitchFamily="34" charset="0"/>
                <a:cs typeface="Calibri" panose="020F0502020204030204" pitchFamily="34" charset="0"/>
              </a:rPr>
              <a:t>This ensures that there is enough liquid water for organisms to use.  Also proteins such as enzymes that catalyse reactions within living organisms do not denature.</a:t>
            </a:r>
          </a:p>
          <a:p>
            <a:pPr>
              <a:spcBef>
                <a:spcPct val="0"/>
              </a:spcBef>
              <a:buFontTx/>
              <a:buNone/>
            </a:pPr>
            <a:endParaRPr lang="en-GB" altLang="en-US" sz="2800">
              <a:latin typeface="Calibri" panose="020F0502020204030204" pitchFamily="34" charset="0"/>
              <a:cs typeface="Calibri" panose="020F0502020204030204" pitchFamily="34" charset="0"/>
            </a:endParaRPr>
          </a:p>
          <a:p>
            <a:pPr>
              <a:spcBef>
                <a:spcPct val="0"/>
              </a:spcBef>
              <a:buFontTx/>
              <a:buNone/>
            </a:pPr>
            <a:endParaRPr lang="en-GB" altLang="en-US" sz="2800">
              <a:latin typeface="Calibri" panose="020F0502020204030204" pitchFamily="34" charset="0"/>
              <a:cs typeface="Calibri" panose="020F0502020204030204" pitchFamily="34" charset="0"/>
            </a:endParaRPr>
          </a:p>
          <a:p>
            <a:pPr>
              <a:spcBef>
                <a:spcPct val="0"/>
              </a:spcBef>
              <a:buFontTx/>
              <a:buNone/>
            </a:pPr>
            <a:endParaRPr lang="en-GB"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50" name="Text Box 26">
            <a:extLst>
              <a:ext uri="{FF2B5EF4-FFF2-40B4-BE49-F238E27FC236}">
                <a16:creationId xmlns:a16="http://schemas.microsoft.com/office/drawing/2014/main" id="{26E43084-470C-4DB4-B637-BF914CCD5103}"/>
              </a:ext>
            </a:extLst>
          </p:cNvPr>
          <p:cNvSpPr txBox="1">
            <a:spLocks noChangeArrowheads="1"/>
          </p:cNvSpPr>
          <p:nvPr/>
        </p:nvSpPr>
        <p:spPr bwMode="auto">
          <a:xfrm>
            <a:off x="112713" y="5957888"/>
            <a:ext cx="9120187"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GB" altLang="en-US" sz="1700" b="1">
                <a:latin typeface="Lucida Sans" panose="020B0602030504020204" pitchFamily="34" charset="0"/>
                <a:cs typeface="Arial" panose="020B0604020202020204" pitchFamily="34" charset="0"/>
              </a:rPr>
              <a:t>Earth’s surface warms up and emits longwave radiation (re-radiates energy)</a:t>
            </a:r>
          </a:p>
        </p:txBody>
      </p:sp>
      <p:sp>
        <p:nvSpPr>
          <p:cNvPr id="36867" name="Rectangle 2">
            <a:extLst>
              <a:ext uri="{FF2B5EF4-FFF2-40B4-BE49-F238E27FC236}">
                <a16:creationId xmlns:a16="http://schemas.microsoft.com/office/drawing/2014/main" id="{77FC7BD3-9D72-4C36-BB8D-84976910BC34}"/>
              </a:ext>
            </a:extLst>
          </p:cNvPr>
          <p:cNvSpPr>
            <a:spLocks noGrp="1" noChangeArrowheads="1"/>
          </p:cNvSpPr>
          <p:nvPr>
            <p:ph type="title"/>
          </p:nvPr>
        </p:nvSpPr>
        <p:spPr>
          <a:xfrm>
            <a:off x="247650" y="0"/>
            <a:ext cx="8229600" cy="1143000"/>
          </a:xfrm>
        </p:spPr>
        <p:txBody>
          <a:bodyPr/>
          <a:lstStyle/>
          <a:p>
            <a:pPr eaLnBrk="1" hangingPunct="1"/>
            <a:r>
              <a:rPr lang="en-US" altLang="en-US" sz="4400">
                <a:latin typeface="Calibri" panose="020F0502020204030204" pitchFamily="34" charset="0"/>
                <a:cs typeface="Calibri" panose="020F0502020204030204" pitchFamily="34" charset="0"/>
              </a:rPr>
              <a:t>Appropriate temperature range</a:t>
            </a:r>
            <a:endParaRPr lang="en-GB" altLang="en-US" sz="4400">
              <a:latin typeface="Calibri" panose="020F0502020204030204" pitchFamily="34" charset="0"/>
              <a:cs typeface="Calibri" panose="020F0502020204030204" pitchFamily="34" charset="0"/>
            </a:endParaRPr>
          </a:p>
        </p:txBody>
      </p:sp>
      <p:sp>
        <p:nvSpPr>
          <p:cNvPr id="26628" name="Rectangle 4">
            <a:extLst>
              <a:ext uri="{FF2B5EF4-FFF2-40B4-BE49-F238E27FC236}">
                <a16:creationId xmlns:a16="http://schemas.microsoft.com/office/drawing/2014/main" id="{BD7726A8-D203-4974-A554-F2D55DA6E959}"/>
              </a:ext>
            </a:extLst>
          </p:cNvPr>
          <p:cNvSpPr>
            <a:spLocks noChangeArrowheads="1"/>
          </p:cNvSpPr>
          <p:nvPr/>
        </p:nvSpPr>
        <p:spPr bwMode="auto">
          <a:xfrm>
            <a:off x="252413" y="1181100"/>
            <a:ext cx="86931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800">
                <a:latin typeface="Calibri" panose="020F0502020204030204" pitchFamily="34" charset="0"/>
                <a:cs typeface="Calibri" panose="020F0502020204030204" pitchFamily="34" charset="0"/>
              </a:rPr>
              <a:t>The greenhouse effect – the trapping of heat in the lower atmosphere – is a natural process and is essential for life on Earth. Without it, temperatures would be below 0</a:t>
            </a:r>
            <a:r>
              <a:rPr lang="en-GB" altLang="en-US" sz="1800" baseline="30000">
                <a:latin typeface="Calibri" panose="020F0502020204030204" pitchFamily="34" charset="0"/>
                <a:cs typeface="Calibri" panose="020F0502020204030204" pitchFamily="34" charset="0"/>
              </a:rPr>
              <a:t>o</a:t>
            </a:r>
            <a:r>
              <a:rPr lang="en-GB" altLang="en-US" sz="1800">
                <a:latin typeface="Calibri" panose="020F0502020204030204" pitchFamily="34" charset="0"/>
                <a:cs typeface="Calibri" panose="020F0502020204030204" pitchFamily="34" charset="0"/>
              </a:rPr>
              <a:t>C</a:t>
            </a:r>
          </a:p>
        </p:txBody>
      </p:sp>
      <p:pic>
        <p:nvPicPr>
          <p:cNvPr id="26631" name="Picture 7" descr="green house copy">
            <a:extLst>
              <a:ext uri="{FF2B5EF4-FFF2-40B4-BE49-F238E27FC236}">
                <a16:creationId xmlns:a16="http://schemas.microsoft.com/office/drawing/2014/main" id="{B2BABAD8-6664-455B-92B2-8C74891597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2984500"/>
            <a:ext cx="7764463"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8" name="Group 14">
            <a:extLst>
              <a:ext uri="{FF2B5EF4-FFF2-40B4-BE49-F238E27FC236}">
                <a16:creationId xmlns:a16="http://schemas.microsoft.com/office/drawing/2014/main" id="{2DE90AA8-027E-4D54-8DBE-71916C6A1BA8}"/>
              </a:ext>
            </a:extLst>
          </p:cNvPr>
          <p:cNvGrpSpPr>
            <a:grpSpLocks/>
          </p:cNvGrpSpPr>
          <p:nvPr/>
        </p:nvGrpSpPr>
        <p:grpSpPr bwMode="auto">
          <a:xfrm>
            <a:off x="679450" y="2041525"/>
            <a:ext cx="2809875" cy="1220788"/>
            <a:chOff x="210" y="1538"/>
            <a:chExt cx="1770" cy="769"/>
          </a:xfrm>
        </p:grpSpPr>
        <p:sp>
          <p:nvSpPr>
            <p:cNvPr id="36892" name="AutoShape 8">
              <a:extLst>
                <a:ext uri="{FF2B5EF4-FFF2-40B4-BE49-F238E27FC236}">
                  <a16:creationId xmlns:a16="http://schemas.microsoft.com/office/drawing/2014/main" id="{FFD2D03C-DBF6-4B75-BA26-FF2D430C5135}"/>
                </a:ext>
              </a:extLst>
            </p:cNvPr>
            <p:cNvSpPr>
              <a:spLocks noChangeArrowheads="1"/>
            </p:cNvSpPr>
            <p:nvPr/>
          </p:nvSpPr>
          <p:spPr bwMode="auto">
            <a:xfrm rot="3808721">
              <a:off x="597" y="2049"/>
              <a:ext cx="418" cy="98"/>
            </a:xfrm>
            <a:prstGeom prst="rightArrow">
              <a:avLst>
                <a:gd name="adj1" fmla="val 50000"/>
                <a:gd name="adj2" fmla="val 106633"/>
              </a:avLst>
            </a:prstGeom>
            <a:gradFill rotWithShape="1">
              <a:gsLst>
                <a:gs pos="0">
                  <a:srgbClr val="FBCEB2"/>
                </a:gs>
                <a:gs pos="100000">
                  <a:srgbClr val="F2650E"/>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1800"/>
            </a:p>
          </p:txBody>
        </p:sp>
        <p:sp>
          <p:nvSpPr>
            <p:cNvPr id="36893" name="AutoShape 9">
              <a:extLst>
                <a:ext uri="{FF2B5EF4-FFF2-40B4-BE49-F238E27FC236}">
                  <a16:creationId xmlns:a16="http://schemas.microsoft.com/office/drawing/2014/main" id="{9F4F48E6-7AF5-4E36-BA77-02400D99E08C}"/>
                </a:ext>
              </a:extLst>
            </p:cNvPr>
            <p:cNvSpPr>
              <a:spLocks noChangeArrowheads="1"/>
            </p:cNvSpPr>
            <p:nvPr/>
          </p:nvSpPr>
          <p:spPr bwMode="auto">
            <a:xfrm rot="3808721">
              <a:off x="727" y="1990"/>
              <a:ext cx="412" cy="95"/>
            </a:xfrm>
            <a:prstGeom prst="rightArrow">
              <a:avLst>
                <a:gd name="adj1" fmla="val 50000"/>
                <a:gd name="adj2" fmla="val 108421"/>
              </a:avLst>
            </a:prstGeom>
            <a:gradFill rotWithShape="1">
              <a:gsLst>
                <a:gs pos="0">
                  <a:srgbClr val="FBCEB2"/>
                </a:gs>
                <a:gs pos="100000">
                  <a:srgbClr val="F2650E"/>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1800"/>
            </a:p>
          </p:txBody>
        </p:sp>
        <p:sp>
          <p:nvSpPr>
            <p:cNvPr id="36894" name="AutoShape 10">
              <a:extLst>
                <a:ext uri="{FF2B5EF4-FFF2-40B4-BE49-F238E27FC236}">
                  <a16:creationId xmlns:a16="http://schemas.microsoft.com/office/drawing/2014/main" id="{947BB117-2E59-4A59-AA55-4FEFBB5A86E0}"/>
                </a:ext>
              </a:extLst>
            </p:cNvPr>
            <p:cNvSpPr>
              <a:spLocks noChangeArrowheads="1"/>
            </p:cNvSpPr>
            <p:nvPr/>
          </p:nvSpPr>
          <p:spPr bwMode="auto">
            <a:xfrm rot="3808721">
              <a:off x="862" y="1955"/>
              <a:ext cx="412" cy="95"/>
            </a:xfrm>
            <a:prstGeom prst="rightArrow">
              <a:avLst>
                <a:gd name="adj1" fmla="val 50000"/>
                <a:gd name="adj2" fmla="val 108421"/>
              </a:avLst>
            </a:prstGeom>
            <a:gradFill rotWithShape="1">
              <a:gsLst>
                <a:gs pos="0">
                  <a:srgbClr val="FBCEB2"/>
                </a:gs>
                <a:gs pos="100000">
                  <a:srgbClr val="F2650E"/>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1800"/>
            </a:p>
          </p:txBody>
        </p:sp>
        <p:sp>
          <p:nvSpPr>
            <p:cNvPr id="36895" name="Text Box 11">
              <a:extLst>
                <a:ext uri="{FF2B5EF4-FFF2-40B4-BE49-F238E27FC236}">
                  <a16:creationId xmlns:a16="http://schemas.microsoft.com/office/drawing/2014/main" id="{E801B01C-8353-4C76-9D2F-71588BCDBD42}"/>
                </a:ext>
              </a:extLst>
            </p:cNvPr>
            <p:cNvSpPr txBox="1">
              <a:spLocks noChangeArrowheads="1"/>
            </p:cNvSpPr>
            <p:nvPr/>
          </p:nvSpPr>
          <p:spPr bwMode="auto">
            <a:xfrm>
              <a:off x="210" y="1538"/>
              <a:ext cx="177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GB" altLang="en-US" sz="1400">
                  <a:latin typeface="Lucida Sans" panose="020B0602030504020204" pitchFamily="34" charset="0"/>
                  <a:cs typeface="Arial" panose="020B0604020202020204" pitchFamily="34" charset="0"/>
                </a:rPr>
                <a:t>Shortwave radiation reaches Earth’s atmosphere</a:t>
              </a:r>
            </a:p>
          </p:txBody>
        </p:sp>
      </p:grpSp>
      <p:grpSp>
        <p:nvGrpSpPr>
          <p:cNvPr id="26640" name="Group 16">
            <a:extLst>
              <a:ext uri="{FF2B5EF4-FFF2-40B4-BE49-F238E27FC236}">
                <a16:creationId xmlns:a16="http://schemas.microsoft.com/office/drawing/2014/main" id="{C83F773E-16CC-43FB-94A2-123DAD35DEFA}"/>
              </a:ext>
            </a:extLst>
          </p:cNvPr>
          <p:cNvGrpSpPr>
            <a:grpSpLocks/>
          </p:cNvGrpSpPr>
          <p:nvPr/>
        </p:nvGrpSpPr>
        <p:grpSpPr bwMode="auto">
          <a:xfrm>
            <a:off x="2351088" y="2520950"/>
            <a:ext cx="3346450" cy="341313"/>
            <a:chOff x="1481" y="1770"/>
            <a:chExt cx="2108" cy="215"/>
          </a:xfrm>
        </p:grpSpPr>
        <p:sp>
          <p:nvSpPr>
            <p:cNvPr id="36890" name="AutoShape 12">
              <a:extLst>
                <a:ext uri="{FF2B5EF4-FFF2-40B4-BE49-F238E27FC236}">
                  <a16:creationId xmlns:a16="http://schemas.microsoft.com/office/drawing/2014/main" id="{7B180A77-B6C3-4B54-A616-D8C88FB3DCC4}"/>
                </a:ext>
              </a:extLst>
            </p:cNvPr>
            <p:cNvSpPr>
              <a:spLocks noChangeArrowheads="1"/>
            </p:cNvSpPr>
            <p:nvPr/>
          </p:nvSpPr>
          <p:spPr bwMode="auto">
            <a:xfrm rot="-2697376">
              <a:off x="1481" y="1900"/>
              <a:ext cx="531" cy="85"/>
            </a:xfrm>
            <a:prstGeom prst="rightArrow">
              <a:avLst>
                <a:gd name="adj1" fmla="val 50000"/>
                <a:gd name="adj2" fmla="val 156176"/>
              </a:avLst>
            </a:prstGeom>
            <a:gradFill rotWithShape="1">
              <a:gsLst>
                <a:gs pos="0">
                  <a:srgbClr val="FBCEB2"/>
                </a:gs>
                <a:gs pos="100000">
                  <a:srgbClr val="F2650E"/>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1800"/>
            </a:p>
          </p:txBody>
        </p:sp>
        <p:sp>
          <p:nvSpPr>
            <p:cNvPr id="36891" name="Text Box 15">
              <a:extLst>
                <a:ext uri="{FF2B5EF4-FFF2-40B4-BE49-F238E27FC236}">
                  <a16:creationId xmlns:a16="http://schemas.microsoft.com/office/drawing/2014/main" id="{5DBE5B93-D980-40E3-A547-DE342C44766A}"/>
                </a:ext>
              </a:extLst>
            </p:cNvPr>
            <p:cNvSpPr txBox="1">
              <a:spLocks noChangeArrowheads="1"/>
            </p:cNvSpPr>
            <p:nvPr/>
          </p:nvSpPr>
          <p:spPr bwMode="auto">
            <a:xfrm>
              <a:off x="1896" y="1770"/>
              <a:ext cx="169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GB" altLang="en-US" sz="1400">
                  <a:latin typeface="Lucida Sans" panose="020B0602030504020204" pitchFamily="34" charset="0"/>
                  <a:cs typeface="Arial" panose="020B0604020202020204" pitchFamily="34" charset="0"/>
                </a:rPr>
                <a:t>Some is reflected</a:t>
              </a:r>
            </a:p>
          </p:txBody>
        </p:sp>
      </p:grpSp>
      <p:sp>
        <p:nvSpPr>
          <p:cNvPr id="26644" name="Text Box 20">
            <a:extLst>
              <a:ext uri="{FF2B5EF4-FFF2-40B4-BE49-F238E27FC236}">
                <a16:creationId xmlns:a16="http://schemas.microsoft.com/office/drawing/2014/main" id="{6ACBBBE6-0D6E-45B5-A570-0FFA2FD23F71}"/>
              </a:ext>
            </a:extLst>
          </p:cNvPr>
          <p:cNvSpPr txBox="1">
            <a:spLocks noChangeArrowheads="1"/>
          </p:cNvSpPr>
          <p:nvPr/>
        </p:nvSpPr>
        <p:spPr bwMode="auto">
          <a:xfrm>
            <a:off x="2743200" y="4405313"/>
            <a:ext cx="3870325" cy="366712"/>
          </a:xfrm>
          <a:prstGeom prst="rect">
            <a:avLst/>
          </a:prstGeom>
          <a:noFill/>
          <a:ln>
            <a:noFill/>
          </a:ln>
          <a:effectLst/>
          <a:extLst>
            <a:ext uri="{909E8E84-426E-40DD-AFC4-6F175D3DCCD1}">
              <a14:hiddenFill xmlns:a14="http://schemas.microsoft.com/office/drawing/2010/main">
                <a:solidFill>
                  <a:srgbClr val="F2650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GB" altLang="en-US" sz="1800" b="1">
                <a:latin typeface="Lucida Sans" panose="020B0602030504020204" pitchFamily="34" charset="0"/>
                <a:cs typeface="Arial" panose="020B0604020202020204" pitchFamily="34" charset="0"/>
              </a:rPr>
              <a:t>Earth absorbs the radiation</a:t>
            </a:r>
          </a:p>
        </p:txBody>
      </p:sp>
      <p:sp>
        <p:nvSpPr>
          <p:cNvPr id="26649" name="Freeform 25">
            <a:extLst>
              <a:ext uri="{FF2B5EF4-FFF2-40B4-BE49-F238E27FC236}">
                <a16:creationId xmlns:a16="http://schemas.microsoft.com/office/drawing/2014/main" id="{4DFC31C6-3DEA-4084-88F0-989BB14FEB50}"/>
              </a:ext>
            </a:extLst>
          </p:cNvPr>
          <p:cNvSpPr>
            <a:spLocks/>
          </p:cNvSpPr>
          <p:nvPr/>
        </p:nvSpPr>
        <p:spPr bwMode="auto">
          <a:xfrm>
            <a:off x="858838" y="3925888"/>
            <a:ext cx="7772400" cy="1539875"/>
          </a:xfrm>
          <a:custGeom>
            <a:avLst/>
            <a:gdLst>
              <a:gd name="T0" fmla="*/ 2147483646 w 4896"/>
              <a:gd name="T1" fmla="*/ 2147483646 h 970"/>
              <a:gd name="T2" fmla="*/ 2147483646 w 4896"/>
              <a:gd name="T3" fmla="*/ 2147483646 h 970"/>
              <a:gd name="T4" fmla="*/ 2147483646 w 4896"/>
              <a:gd name="T5" fmla="*/ 2147483646 h 970"/>
              <a:gd name="T6" fmla="*/ 0 w 4896"/>
              <a:gd name="T7" fmla="*/ 2147483646 h 970"/>
              <a:gd name="T8" fmla="*/ 2147483646 w 4896"/>
              <a:gd name="T9" fmla="*/ 2147483646 h 9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96" h="970">
                <a:moveTo>
                  <a:pt x="7" y="745"/>
                </a:moveTo>
                <a:cubicBezTo>
                  <a:pt x="421" y="145"/>
                  <a:pt x="4067" y="189"/>
                  <a:pt x="4896" y="721"/>
                </a:cubicBezTo>
                <a:cubicBezTo>
                  <a:pt x="4896" y="478"/>
                  <a:pt x="4889" y="970"/>
                  <a:pt x="4875" y="632"/>
                </a:cubicBezTo>
                <a:cubicBezTo>
                  <a:pt x="4489" y="379"/>
                  <a:pt x="1328" y="0"/>
                  <a:pt x="0" y="611"/>
                </a:cubicBezTo>
                <a:cubicBezTo>
                  <a:pt x="0" y="569"/>
                  <a:pt x="7" y="534"/>
                  <a:pt x="7" y="745"/>
                </a:cubicBezTo>
                <a:close/>
              </a:path>
            </a:pathLst>
          </a:custGeom>
          <a:solidFill>
            <a:srgbClr val="F2650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6643" name="Group 19">
            <a:extLst>
              <a:ext uri="{FF2B5EF4-FFF2-40B4-BE49-F238E27FC236}">
                <a16:creationId xmlns:a16="http://schemas.microsoft.com/office/drawing/2014/main" id="{0645385C-62F5-4D27-8111-B49F7B008A7B}"/>
              </a:ext>
            </a:extLst>
          </p:cNvPr>
          <p:cNvGrpSpPr>
            <a:grpSpLocks/>
          </p:cNvGrpSpPr>
          <p:nvPr/>
        </p:nvGrpSpPr>
        <p:grpSpPr bwMode="auto">
          <a:xfrm>
            <a:off x="446088" y="3092450"/>
            <a:ext cx="2043112" cy="1471613"/>
            <a:chOff x="281" y="2130"/>
            <a:chExt cx="1287" cy="927"/>
          </a:xfrm>
        </p:grpSpPr>
        <p:sp>
          <p:nvSpPr>
            <p:cNvPr id="36888" name="AutoShape 17">
              <a:extLst>
                <a:ext uri="{FF2B5EF4-FFF2-40B4-BE49-F238E27FC236}">
                  <a16:creationId xmlns:a16="http://schemas.microsoft.com/office/drawing/2014/main" id="{67C8152B-A6C4-49CF-AEC7-3A905AA03F6E}"/>
                </a:ext>
              </a:extLst>
            </p:cNvPr>
            <p:cNvSpPr>
              <a:spLocks noChangeArrowheads="1"/>
            </p:cNvSpPr>
            <p:nvPr/>
          </p:nvSpPr>
          <p:spPr bwMode="auto">
            <a:xfrm rot="3934919">
              <a:off x="1013" y="2502"/>
              <a:ext cx="927" cy="18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9 w 21600"/>
                <a:gd name="T13" fmla="*/ 5430 h 21600"/>
                <a:gd name="T14" fmla="*/ 18897 w 21600"/>
                <a:gd name="T15" fmla="*/ 1617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889" name="Text Box 18">
              <a:extLst>
                <a:ext uri="{FF2B5EF4-FFF2-40B4-BE49-F238E27FC236}">
                  <a16:creationId xmlns:a16="http://schemas.microsoft.com/office/drawing/2014/main" id="{2DA3F52C-849A-4598-AE13-67B9ED2CEAA4}"/>
                </a:ext>
              </a:extLst>
            </p:cNvPr>
            <p:cNvSpPr txBox="1">
              <a:spLocks noChangeArrowheads="1"/>
            </p:cNvSpPr>
            <p:nvPr/>
          </p:nvSpPr>
          <p:spPr bwMode="auto">
            <a:xfrm>
              <a:off x="281" y="2571"/>
              <a:ext cx="1195" cy="173"/>
            </a:xfrm>
            <a:prstGeom prst="rect">
              <a:avLst/>
            </a:prstGeom>
            <a:noFill/>
            <a:ln>
              <a:noFill/>
            </a:ln>
            <a:effectLst/>
            <a:extLst>
              <a:ext uri="{909E8E84-426E-40DD-AFC4-6F175D3DCCD1}">
                <a14:hiddenFill xmlns:a14="http://schemas.microsoft.com/office/drawing/2010/main">
                  <a:gradFill rotWithShape="1">
                    <a:gsLst>
                      <a:gs pos="0">
                        <a:srgbClr val="FBCEB2"/>
                      </a:gs>
                      <a:gs pos="100000">
                        <a:srgbClr val="F2650E"/>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GB" altLang="en-US" sz="1400" b="1">
                  <a:latin typeface="Lucida Sans" panose="020B0602030504020204" pitchFamily="34" charset="0"/>
                  <a:cs typeface="Arial" panose="020B0604020202020204" pitchFamily="34" charset="0"/>
                </a:rPr>
                <a:t>Most gets through</a:t>
              </a:r>
            </a:p>
          </p:txBody>
        </p:sp>
      </p:grpSp>
      <p:sp>
        <p:nvSpPr>
          <p:cNvPr id="26652" name="Text Box 28">
            <a:extLst>
              <a:ext uri="{FF2B5EF4-FFF2-40B4-BE49-F238E27FC236}">
                <a16:creationId xmlns:a16="http://schemas.microsoft.com/office/drawing/2014/main" id="{FFE54908-A91A-488D-BCBF-830F0A9DA447}"/>
              </a:ext>
            </a:extLst>
          </p:cNvPr>
          <p:cNvSpPr txBox="1">
            <a:spLocks noChangeArrowheads="1"/>
          </p:cNvSpPr>
          <p:nvPr/>
        </p:nvSpPr>
        <p:spPr bwMode="auto">
          <a:xfrm>
            <a:off x="107950" y="5959475"/>
            <a:ext cx="9120188"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GB" altLang="en-US" sz="1700" b="1">
                <a:solidFill>
                  <a:srgbClr val="F2650E"/>
                </a:solidFill>
                <a:latin typeface="Lucida Sans" panose="020B0602030504020204" pitchFamily="34" charset="0"/>
                <a:cs typeface="Arial" panose="020B0604020202020204" pitchFamily="34" charset="0"/>
              </a:rPr>
              <a:t>Earth’s surface warms up and emits longwave radiation (re-radiates energy)</a:t>
            </a:r>
          </a:p>
        </p:txBody>
      </p:sp>
      <p:grpSp>
        <p:nvGrpSpPr>
          <p:cNvPr id="26661" name="Group 37">
            <a:extLst>
              <a:ext uri="{FF2B5EF4-FFF2-40B4-BE49-F238E27FC236}">
                <a16:creationId xmlns:a16="http://schemas.microsoft.com/office/drawing/2014/main" id="{5C38F185-39D9-430F-93EC-C02AD0D6C2BA}"/>
              </a:ext>
            </a:extLst>
          </p:cNvPr>
          <p:cNvGrpSpPr>
            <a:grpSpLocks/>
          </p:cNvGrpSpPr>
          <p:nvPr/>
        </p:nvGrpSpPr>
        <p:grpSpPr bwMode="auto">
          <a:xfrm>
            <a:off x="3779838" y="3614738"/>
            <a:ext cx="3651250" cy="1068387"/>
            <a:chOff x="2381" y="2614"/>
            <a:chExt cx="2300" cy="462"/>
          </a:xfrm>
        </p:grpSpPr>
        <p:sp>
          <p:nvSpPr>
            <p:cNvPr id="36882" name="AutoShape 29">
              <a:extLst>
                <a:ext uri="{FF2B5EF4-FFF2-40B4-BE49-F238E27FC236}">
                  <a16:creationId xmlns:a16="http://schemas.microsoft.com/office/drawing/2014/main" id="{EF90736D-5B33-474F-BA26-487CFE95240C}"/>
                </a:ext>
              </a:extLst>
            </p:cNvPr>
            <p:cNvSpPr>
              <a:spLocks noChangeArrowheads="1"/>
            </p:cNvSpPr>
            <p:nvPr/>
          </p:nvSpPr>
          <p:spPr bwMode="auto">
            <a:xfrm rot="-5876609">
              <a:off x="3682" y="2793"/>
              <a:ext cx="298" cy="7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07 w 21600"/>
                <a:gd name="T13" fmla="*/ 5330 h 21600"/>
                <a:gd name="T14" fmla="*/ 18918 w 21600"/>
                <a:gd name="T15" fmla="*/ 1627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F9BB94"/>
                </a:gs>
                <a:gs pos="100000">
                  <a:srgbClr val="F2650E"/>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883" name="AutoShape 30">
              <a:extLst>
                <a:ext uri="{FF2B5EF4-FFF2-40B4-BE49-F238E27FC236}">
                  <a16:creationId xmlns:a16="http://schemas.microsoft.com/office/drawing/2014/main" id="{B741C888-E82F-484D-930A-7A0E59BC3BF5}"/>
                </a:ext>
              </a:extLst>
            </p:cNvPr>
            <p:cNvSpPr>
              <a:spLocks noChangeArrowheads="1"/>
            </p:cNvSpPr>
            <p:nvPr/>
          </p:nvSpPr>
          <p:spPr bwMode="auto">
            <a:xfrm rot="-4282705">
              <a:off x="4222" y="2835"/>
              <a:ext cx="298" cy="7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07 w 21600"/>
                <a:gd name="T13" fmla="*/ 5330 h 21600"/>
                <a:gd name="T14" fmla="*/ 18918 w 21600"/>
                <a:gd name="T15" fmla="*/ 1627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F9BB94"/>
                </a:gs>
                <a:gs pos="100000">
                  <a:srgbClr val="F2650E"/>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884" name="AutoShape 31">
              <a:extLst>
                <a:ext uri="{FF2B5EF4-FFF2-40B4-BE49-F238E27FC236}">
                  <a16:creationId xmlns:a16="http://schemas.microsoft.com/office/drawing/2014/main" id="{F2F8A5A4-379A-4A6E-9546-8118F6DBD39D}"/>
                </a:ext>
              </a:extLst>
            </p:cNvPr>
            <p:cNvSpPr>
              <a:spLocks noChangeArrowheads="1"/>
            </p:cNvSpPr>
            <p:nvPr/>
          </p:nvSpPr>
          <p:spPr bwMode="auto">
            <a:xfrm rot="-4282705">
              <a:off x="4494" y="2888"/>
              <a:ext cx="298" cy="7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07 w 21600"/>
                <a:gd name="T13" fmla="*/ 5330 h 21600"/>
                <a:gd name="T14" fmla="*/ 18918 w 21600"/>
                <a:gd name="T15" fmla="*/ 1627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F9BB94"/>
                </a:gs>
                <a:gs pos="100000">
                  <a:srgbClr val="F2650E"/>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885" name="AutoShape 33">
              <a:extLst>
                <a:ext uri="{FF2B5EF4-FFF2-40B4-BE49-F238E27FC236}">
                  <a16:creationId xmlns:a16="http://schemas.microsoft.com/office/drawing/2014/main" id="{60338113-5161-4C69-AD40-7A47DB78C1B1}"/>
                </a:ext>
              </a:extLst>
            </p:cNvPr>
            <p:cNvSpPr>
              <a:spLocks noChangeArrowheads="1"/>
            </p:cNvSpPr>
            <p:nvPr/>
          </p:nvSpPr>
          <p:spPr bwMode="auto">
            <a:xfrm rot="-5400000">
              <a:off x="2679" y="2724"/>
              <a:ext cx="298" cy="7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07 w 21600"/>
                <a:gd name="T13" fmla="*/ 5330 h 21600"/>
                <a:gd name="T14" fmla="*/ 18918 w 21600"/>
                <a:gd name="T15" fmla="*/ 1627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F9BB94"/>
                </a:gs>
                <a:gs pos="100000">
                  <a:srgbClr val="F2650E"/>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886" name="AutoShape 34">
              <a:extLst>
                <a:ext uri="{FF2B5EF4-FFF2-40B4-BE49-F238E27FC236}">
                  <a16:creationId xmlns:a16="http://schemas.microsoft.com/office/drawing/2014/main" id="{9872E144-085C-4E01-9FC6-E301CABBF619}"/>
                </a:ext>
              </a:extLst>
            </p:cNvPr>
            <p:cNvSpPr>
              <a:spLocks noChangeArrowheads="1"/>
            </p:cNvSpPr>
            <p:nvPr/>
          </p:nvSpPr>
          <p:spPr bwMode="auto">
            <a:xfrm rot="-5639897">
              <a:off x="2271" y="2724"/>
              <a:ext cx="298" cy="7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07 w 21600"/>
                <a:gd name="T13" fmla="*/ 5330 h 21600"/>
                <a:gd name="T14" fmla="*/ 18918 w 21600"/>
                <a:gd name="T15" fmla="*/ 1627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F9BB94"/>
                </a:gs>
                <a:gs pos="100000">
                  <a:srgbClr val="F2650E"/>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887" name="AutoShape 35">
              <a:extLst>
                <a:ext uri="{FF2B5EF4-FFF2-40B4-BE49-F238E27FC236}">
                  <a16:creationId xmlns:a16="http://schemas.microsoft.com/office/drawing/2014/main" id="{C871F386-74C0-4746-943E-6B52DF121C6F}"/>
                </a:ext>
              </a:extLst>
            </p:cNvPr>
            <p:cNvSpPr>
              <a:spLocks noChangeArrowheads="1"/>
            </p:cNvSpPr>
            <p:nvPr/>
          </p:nvSpPr>
          <p:spPr bwMode="auto">
            <a:xfrm rot="-5400000">
              <a:off x="3088" y="2724"/>
              <a:ext cx="298" cy="7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07 w 21600"/>
                <a:gd name="T13" fmla="*/ 5330 h 21600"/>
                <a:gd name="T14" fmla="*/ 18918 w 21600"/>
                <a:gd name="T15" fmla="*/ 1627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F9BB94"/>
                </a:gs>
                <a:gs pos="100000">
                  <a:srgbClr val="F2650E"/>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6665" name="Group 41">
            <a:extLst>
              <a:ext uri="{FF2B5EF4-FFF2-40B4-BE49-F238E27FC236}">
                <a16:creationId xmlns:a16="http://schemas.microsoft.com/office/drawing/2014/main" id="{56CAE6B9-4791-453A-AE85-969365FAA712}"/>
              </a:ext>
            </a:extLst>
          </p:cNvPr>
          <p:cNvGrpSpPr>
            <a:grpSpLocks/>
          </p:cNvGrpSpPr>
          <p:nvPr/>
        </p:nvGrpSpPr>
        <p:grpSpPr bwMode="auto">
          <a:xfrm>
            <a:off x="5599113" y="1874838"/>
            <a:ext cx="3313112" cy="2622550"/>
            <a:chOff x="3527" y="1451"/>
            <a:chExt cx="2087" cy="1652"/>
          </a:xfrm>
        </p:grpSpPr>
        <p:sp>
          <p:nvSpPr>
            <p:cNvPr id="36879" name="AutoShape 38">
              <a:extLst>
                <a:ext uri="{FF2B5EF4-FFF2-40B4-BE49-F238E27FC236}">
                  <a16:creationId xmlns:a16="http://schemas.microsoft.com/office/drawing/2014/main" id="{0DBF081A-8348-46A1-8793-93BC411AC8EA}"/>
                </a:ext>
              </a:extLst>
            </p:cNvPr>
            <p:cNvSpPr>
              <a:spLocks noChangeArrowheads="1"/>
            </p:cNvSpPr>
            <p:nvPr/>
          </p:nvSpPr>
          <p:spPr bwMode="auto">
            <a:xfrm rot="-4282705">
              <a:off x="3819" y="2776"/>
              <a:ext cx="479" cy="17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2 w 21600"/>
                <a:gd name="T13" fmla="*/ 5431 h 21600"/>
                <a:gd name="T14" fmla="*/ 18894 w 21600"/>
                <a:gd name="T15" fmla="*/ 1616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F9BB94"/>
                </a:gs>
                <a:gs pos="100000">
                  <a:srgbClr val="F2650E"/>
                </a:gs>
              </a:gsLst>
              <a:lin ang="0" scaled="1"/>
            </a:gra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880" name="Text Box 39">
              <a:extLst>
                <a:ext uri="{FF2B5EF4-FFF2-40B4-BE49-F238E27FC236}">
                  <a16:creationId xmlns:a16="http://schemas.microsoft.com/office/drawing/2014/main" id="{6A902EE0-DD16-4E0E-9CC3-3FEB426114EE}"/>
                </a:ext>
              </a:extLst>
            </p:cNvPr>
            <p:cNvSpPr txBox="1">
              <a:spLocks noChangeArrowheads="1"/>
            </p:cNvSpPr>
            <p:nvPr/>
          </p:nvSpPr>
          <p:spPr bwMode="auto">
            <a:xfrm>
              <a:off x="3527" y="1815"/>
              <a:ext cx="2087" cy="756"/>
            </a:xfrm>
            <a:prstGeom prst="rect">
              <a:avLst/>
            </a:prstGeom>
            <a:noFill/>
            <a:ln w="9525">
              <a:solidFill>
                <a:srgbClr val="F2650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GB" altLang="en-US" sz="1800" b="1">
                  <a:latin typeface="Calibri" panose="020F0502020204030204" pitchFamily="34" charset="0"/>
                  <a:cs typeface="Calibri" panose="020F0502020204030204" pitchFamily="34" charset="0"/>
                </a:rPr>
                <a:t>Some of the re-radiated longwave radiation is trapped by water vapour and “Greenhouse gases” (CO</a:t>
              </a:r>
              <a:r>
                <a:rPr lang="en-GB" altLang="en-US" sz="1800" b="1" baseline="-25000">
                  <a:latin typeface="Calibri" panose="020F0502020204030204" pitchFamily="34" charset="0"/>
                  <a:cs typeface="Calibri" panose="020F0502020204030204" pitchFamily="34" charset="0"/>
                </a:rPr>
                <a:t>2 </a:t>
              </a:r>
              <a:r>
                <a:rPr lang="en-GB" altLang="en-US" sz="1800" b="1">
                  <a:latin typeface="Calibri" panose="020F0502020204030204" pitchFamily="34" charset="0"/>
                  <a:cs typeface="Calibri" panose="020F0502020204030204" pitchFamily="34" charset="0"/>
                </a:rPr>
                <a:t>CFCs, CH</a:t>
              </a:r>
              <a:r>
                <a:rPr lang="en-GB" altLang="en-US" sz="1800" b="1" baseline="-25000">
                  <a:latin typeface="Calibri" panose="020F0502020204030204" pitchFamily="34" charset="0"/>
                  <a:cs typeface="Calibri" panose="020F0502020204030204" pitchFamily="34" charset="0"/>
                </a:rPr>
                <a:t>4</a:t>
              </a:r>
              <a:r>
                <a:rPr lang="en-GB" altLang="en-US" sz="1800" b="1">
                  <a:latin typeface="Calibri" panose="020F0502020204030204" pitchFamily="34" charset="0"/>
                  <a:cs typeface="Calibri" panose="020F0502020204030204" pitchFamily="34" charset="0"/>
                </a:rPr>
                <a:t>, N</a:t>
              </a:r>
              <a:r>
                <a:rPr lang="en-GB" altLang="en-US" sz="1800" b="1" baseline="-25000">
                  <a:latin typeface="Calibri" panose="020F0502020204030204" pitchFamily="34" charset="0"/>
                  <a:cs typeface="Calibri" panose="020F0502020204030204" pitchFamily="34" charset="0"/>
                </a:rPr>
                <a:t>2</a:t>
              </a:r>
              <a:r>
                <a:rPr lang="en-GB" altLang="en-US" sz="1800" b="1">
                  <a:latin typeface="Calibri" panose="020F0502020204030204" pitchFamily="34" charset="0"/>
                  <a:cs typeface="Calibri" panose="020F0502020204030204" pitchFamily="34" charset="0"/>
                </a:rPr>
                <a:t>O)</a:t>
              </a:r>
              <a:endParaRPr lang="en-GB" altLang="en-US" sz="1800" b="1" baseline="-25000">
                <a:latin typeface="Calibri" panose="020F0502020204030204" pitchFamily="34" charset="0"/>
                <a:cs typeface="Calibri" panose="020F0502020204030204" pitchFamily="34" charset="0"/>
              </a:endParaRPr>
            </a:p>
          </p:txBody>
        </p:sp>
        <p:sp>
          <p:nvSpPr>
            <p:cNvPr id="36881" name="AutoShape 40">
              <a:extLst>
                <a:ext uri="{FF2B5EF4-FFF2-40B4-BE49-F238E27FC236}">
                  <a16:creationId xmlns:a16="http://schemas.microsoft.com/office/drawing/2014/main" id="{3F42C223-97C6-4A51-954F-1C3C1E445229}"/>
                </a:ext>
              </a:extLst>
            </p:cNvPr>
            <p:cNvSpPr>
              <a:spLocks noChangeArrowheads="1"/>
            </p:cNvSpPr>
            <p:nvPr/>
          </p:nvSpPr>
          <p:spPr bwMode="auto">
            <a:xfrm rot="-4282705">
              <a:off x="4347" y="1557"/>
              <a:ext cx="334" cy="12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3 w 21600"/>
                <a:gd name="T13" fmla="*/ 5311 h 21600"/>
                <a:gd name="T14" fmla="*/ 18884 w 21600"/>
                <a:gd name="T15" fmla="*/ 1628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F9BB94"/>
                </a:gs>
                <a:gs pos="100000">
                  <a:srgbClr val="F2650E"/>
                </a:gs>
              </a:gsLst>
              <a:lin ang="0" scaled="1"/>
            </a:gra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6666" name="Rectangle 42">
            <a:extLst>
              <a:ext uri="{FF2B5EF4-FFF2-40B4-BE49-F238E27FC236}">
                <a16:creationId xmlns:a16="http://schemas.microsoft.com/office/drawing/2014/main" id="{925BB166-6B0C-4D17-9BC7-142DA607ECF2}"/>
              </a:ext>
            </a:extLst>
          </p:cNvPr>
          <p:cNvSpPr>
            <a:spLocks noGrp="1" noChangeArrowheads="1"/>
          </p:cNvSpPr>
          <p:nvPr>
            <p:ph type="body" idx="1"/>
          </p:nvPr>
        </p:nvSpPr>
        <p:spPr>
          <a:xfrm>
            <a:off x="88900" y="6424613"/>
            <a:ext cx="8877300" cy="336550"/>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pPr marL="0" indent="0" eaLnBrk="1" hangingPunct="1">
              <a:spcBef>
                <a:spcPct val="0"/>
              </a:spcBef>
              <a:buFontTx/>
              <a:buNone/>
            </a:pPr>
            <a:r>
              <a:rPr lang="en-GB" altLang="en-US" sz="1600"/>
              <a:t>The GHE ensures that most of our planet has a suitable temperature for life.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6631"/>
                                        </p:tgtEl>
                                        <p:attrNameLst>
                                          <p:attrName>style.visibility</p:attrName>
                                        </p:attrNameLst>
                                      </p:cBhvr>
                                      <p:to>
                                        <p:strVal val="visible"/>
                                      </p:to>
                                    </p:set>
                                    <p:animEffect transition="in" filter="fade">
                                      <p:cBhvr>
                                        <p:cTn id="9" dur="500"/>
                                        <p:tgtEl>
                                          <p:spTgt spid="266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26638"/>
                                        </p:tgtEl>
                                        <p:attrNameLst>
                                          <p:attrName>style.visibility</p:attrName>
                                        </p:attrNameLst>
                                      </p:cBhvr>
                                      <p:to>
                                        <p:strVal val="visible"/>
                                      </p:to>
                                    </p:set>
                                    <p:animEffect transition="in" filter="wipe(up)">
                                      <p:cBhvr>
                                        <p:cTn id="14" dur="500"/>
                                        <p:tgtEl>
                                          <p:spTgt spid="26638"/>
                                        </p:tgtEl>
                                      </p:cBhvr>
                                    </p:animEffect>
                                  </p:childTnLst>
                                </p:cTn>
                              </p:par>
                            </p:childTnLst>
                          </p:cTn>
                        </p:par>
                        <p:par>
                          <p:cTn id="15" fill="hold" nodeType="afterGroup">
                            <p:stCondLst>
                              <p:cond delay="500"/>
                            </p:stCondLst>
                            <p:childTnLst>
                              <p:par>
                                <p:cTn id="16" presetID="22" presetClass="entr" presetSubtype="4" fill="hold" nodeType="afterEffect">
                                  <p:stCondLst>
                                    <p:cond delay="0"/>
                                  </p:stCondLst>
                                  <p:childTnLst>
                                    <p:set>
                                      <p:cBhvr>
                                        <p:cTn id="17" dur="1" fill="hold">
                                          <p:stCondLst>
                                            <p:cond delay="0"/>
                                          </p:stCondLst>
                                        </p:cTn>
                                        <p:tgtEl>
                                          <p:spTgt spid="26640"/>
                                        </p:tgtEl>
                                        <p:attrNameLst>
                                          <p:attrName>style.visibility</p:attrName>
                                        </p:attrNameLst>
                                      </p:cBhvr>
                                      <p:to>
                                        <p:strVal val="visible"/>
                                      </p:to>
                                    </p:set>
                                    <p:animEffect transition="in" filter="wipe(down)">
                                      <p:cBhvr>
                                        <p:cTn id="18" dur="500"/>
                                        <p:tgtEl>
                                          <p:spTgt spid="26640"/>
                                        </p:tgtEl>
                                      </p:cBhvr>
                                    </p:animEffect>
                                  </p:childTnLst>
                                </p:cTn>
                              </p:par>
                            </p:childTnLst>
                          </p:cTn>
                        </p:par>
                        <p:par>
                          <p:cTn id="19" fill="hold" nodeType="afterGroup">
                            <p:stCondLst>
                              <p:cond delay="1000"/>
                            </p:stCondLst>
                            <p:childTnLst>
                              <p:par>
                                <p:cTn id="20" presetID="10" presetClass="entr" presetSubtype="0" fill="hold" nodeType="afterEffect">
                                  <p:stCondLst>
                                    <p:cond delay="0"/>
                                  </p:stCondLst>
                                  <p:childTnLst>
                                    <p:set>
                                      <p:cBhvr>
                                        <p:cTn id="21" dur="1" fill="hold">
                                          <p:stCondLst>
                                            <p:cond delay="0"/>
                                          </p:stCondLst>
                                        </p:cTn>
                                        <p:tgtEl>
                                          <p:spTgt spid="26643"/>
                                        </p:tgtEl>
                                        <p:attrNameLst>
                                          <p:attrName>style.visibility</p:attrName>
                                        </p:attrNameLst>
                                      </p:cBhvr>
                                      <p:to>
                                        <p:strVal val="visible"/>
                                      </p:to>
                                    </p:set>
                                    <p:animEffect transition="in" filter="fade">
                                      <p:cBhvr>
                                        <p:cTn id="22" dur="2000"/>
                                        <p:tgtEl>
                                          <p:spTgt spid="266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26644"/>
                                        </p:tgtEl>
                                        <p:attrNameLst>
                                          <p:attrName>style.visibility</p:attrName>
                                        </p:attrNameLst>
                                      </p:cBhvr>
                                      <p:to>
                                        <p:strVal val="visible"/>
                                      </p:to>
                                    </p:set>
                                  </p:childTnLst>
                                </p:cTn>
                              </p:par>
                            </p:childTnLst>
                          </p:cTn>
                        </p:par>
                        <p:par>
                          <p:cTn id="27" fill="hold" nodeType="afterGroup">
                            <p:stCondLst>
                              <p:cond delay="0"/>
                            </p:stCondLst>
                            <p:childTnLst>
                              <p:par>
                                <p:cTn id="28" presetID="26" presetClass="emph" presetSubtype="0" fill="hold" grpId="0" nodeType="afterEffect">
                                  <p:stCondLst>
                                    <p:cond delay="0"/>
                                  </p:stCondLst>
                                  <p:childTnLst>
                                    <p:animEffect transition="out" filter="fade">
                                      <p:cBhvr>
                                        <p:cTn id="29" dur="500" tmFilter="0, 0; .2, .5; .8, .5; 1, 0"/>
                                        <p:tgtEl>
                                          <p:spTgt spid="26644"/>
                                        </p:tgtEl>
                                      </p:cBhvr>
                                    </p:animEffect>
                                    <p:animScale>
                                      <p:cBhvr>
                                        <p:cTn id="30" dur="250" autoRev="1" fill="hold"/>
                                        <p:tgtEl>
                                          <p:spTgt spid="26644"/>
                                        </p:tgtEl>
                                      </p:cBhvr>
                                      <p:by x="105000" y="105000"/>
                                    </p:animScale>
                                  </p:childTnLst>
                                </p:cTn>
                              </p:par>
                            </p:childTnLst>
                          </p:cTn>
                        </p:par>
                        <p:par>
                          <p:cTn id="31" fill="hold" nodeType="afterGroup">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26650"/>
                                        </p:tgtEl>
                                        <p:attrNameLst>
                                          <p:attrName>style.visibility</p:attrName>
                                        </p:attrNameLst>
                                      </p:cBhvr>
                                      <p:to>
                                        <p:strVal val="visible"/>
                                      </p:to>
                                    </p:set>
                                  </p:childTnLst>
                                </p:cTn>
                              </p:par>
                              <p:par>
                                <p:cTn id="34" presetID="10" presetClass="entr" presetSubtype="0" fill="hold" grpId="0" nodeType="withEffect">
                                  <p:stCondLst>
                                    <p:cond delay="0"/>
                                  </p:stCondLst>
                                  <p:iterate type="lt">
                                    <p:tmPct val="0"/>
                                  </p:iterate>
                                  <p:childTnLst>
                                    <p:set>
                                      <p:cBhvr>
                                        <p:cTn id="35" dur="1" fill="hold">
                                          <p:stCondLst>
                                            <p:cond delay="0"/>
                                          </p:stCondLst>
                                        </p:cTn>
                                        <p:tgtEl>
                                          <p:spTgt spid="26652"/>
                                        </p:tgtEl>
                                        <p:attrNameLst>
                                          <p:attrName>style.visibility</p:attrName>
                                        </p:attrNameLst>
                                      </p:cBhvr>
                                      <p:to>
                                        <p:strVal val="visible"/>
                                      </p:to>
                                    </p:set>
                                    <p:animEffect transition="in" filter="fade">
                                      <p:cBhvr>
                                        <p:cTn id="36" dur="3000"/>
                                        <p:tgtEl>
                                          <p:spTgt spid="26652"/>
                                        </p:tgtEl>
                                      </p:cBhvr>
                                    </p:animEffect>
                                  </p:childTnLst>
                                </p:cTn>
                              </p:par>
                            </p:childTnLst>
                          </p:cTn>
                        </p:par>
                        <p:par>
                          <p:cTn id="37" fill="hold" nodeType="afterGroup">
                            <p:stCondLst>
                              <p:cond delay="3500"/>
                            </p:stCondLst>
                            <p:childTnLst>
                              <p:par>
                                <p:cTn id="38" presetID="11" presetClass="entr" presetSubtype="0" fill="hold" nodeType="afterEffect">
                                  <p:stCondLst>
                                    <p:cond delay="0"/>
                                  </p:stCondLst>
                                  <p:childTnLst>
                                    <p:set>
                                      <p:cBhvr>
                                        <p:cTn id="39" dur="500">
                                          <p:stCondLst>
                                            <p:cond delay="0"/>
                                          </p:stCondLst>
                                        </p:cTn>
                                        <p:tgtEl>
                                          <p:spTgt spid="26649"/>
                                        </p:tgtEl>
                                        <p:attrNameLst>
                                          <p:attrName>style.visibility</p:attrName>
                                        </p:attrNameLst>
                                      </p:cBhvr>
                                      <p:to>
                                        <p:strVal val="visible"/>
                                      </p:to>
                                    </p:set>
                                  </p:childTnLst>
                                </p:cTn>
                              </p:par>
                              <p:par>
                                <p:cTn id="40" presetID="22" presetClass="entr" presetSubtype="4" fill="hold" nodeType="withEffect">
                                  <p:stCondLst>
                                    <p:cond delay="0"/>
                                  </p:stCondLst>
                                  <p:childTnLst>
                                    <p:set>
                                      <p:cBhvr>
                                        <p:cTn id="41" dur="1" fill="hold">
                                          <p:stCondLst>
                                            <p:cond delay="0"/>
                                          </p:stCondLst>
                                        </p:cTn>
                                        <p:tgtEl>
                                          <p:spTgt spid="26661"/>
                                        </p:tgtEl>
                                        <p:attrNameLst>
                                          <p:attrName>style.visibility</p:attrName>
                                        </p:attrNameLst>
                                      </p:cBhvr>
                                      <p:to>
                                        <p:strVal val="visible"/>
                                      </p:to>
                                    </p:set>
                                    <p:animEffect transition="in" filter="wipe(down)">
                                      <p:cBhvr>
                                        <p:cTn id="42" dur="500"/>
                                        <p:tgtEl>
                                          <p:spTgt spid="2666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26665"/>
                                        </p:tgtEl>
                                        <p:attrNameLst>
                                          <p:attrName>style.visibility</p:attrName>
                                        </p:attrNameLst>
                                      </p:cBhvr>
                                      <p:to>
                                        <p:strVal val="visible"/>
                                      </p:to>
                                    </p:set>
                                    <p:animEffect transition="in" filter="wipe(down)">
                                      <p:cBhvr>
                                        <p:cTn id="47" dur="2000"/>
                                        <p:tgtEl>
                                          <p:spTgt spid="2666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66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50" grpId="0"/>
      <p:bldP spid="26628" grpId="0"/>
      <p:bldP spid="26644" grpId="0"/>
      <p:bldP spid="26644" grpId="1"/>
      <p:bldP spid="26652" grpId="0"/>
      <p:bldP spid="2666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4425095-502B-4CA7-8F4F-7EB6248ADC8E}"/>
              </a:ext>
            </a:extLst>
          </p:cNvPr>
          <p:cNvSpPr>
            <a:spLocks noGrp="1" noChangeArrowheads="1"/>
          </p:cNvSpPr>
          <p:nvPr>
            <p:ph type="title"/>
          </p:nvPr>
        </p:nvSpPr>
        <p:spPr>
          <a:xfrm>
            <a:off x="209550" y="0"/>
            <a:ext cx="8229600" cy="1143000"/>
          </a:xfrm>
        </p:spPr>
        <p:txBody>
          <a:bodyPr/>
          <a:lstStyle/>
          <a:p>
            <a:pPr eaLnBrk="1" hangingPunct="1"/>
            <a:r>
              <a:rPr lang="en-US" altLang="en-US" sz="4400">
                <a:latin typeface="Calibri" panose="020F0502020204030204" pitchFamily="34" charset="0"/>
                <a:cs typeface="Calibri" panose="020F0502020204030204" pitchFamily="34" charset="0"/>
              </a:rPr>
              <a:t>Atmospheric gases</a:t>
            </a:r>
            <a:endParaRPr lang="en-GB" altLang="en-US" sz="4400">
              <a:latin typeface="Calibri" panose="020F0502020204030204" pitchFamily="34" charset="0"/>
              <a:cs typeface="Calibri" panose="020F0502020204030204" pitchFamily="34" charset="0"/>
            </a:endParaRPr>
          </a:p>
        </p:txBody>
      </p:sp>
      <p:sp>
        <p:nvSpPr>
          <p:cNvPr id="27653" name="Rectangle 5">
            <a:extLst>
              <a:ext uri="{FF2B5EF4-FFF2-40B4-BE49-F238E27FC236}">
                <a16:creationId xmlns:a16="http://schemas.microsoft.com/office/drawing/2014/main" id="{C8BE02FD-6C82-4DC8-8E91-8C3EC5534E87}"/>
              </a:ext>
            </a:extLst>
          </p:cNvPr>
          <p:cNvSpPr>
            <a:spLocks noChangeArrowheads="1"/>
          </p:cNvSpPr>
          <p:nvPr/>
        </p:nvSpPr>
        <p:spPr bwMode="auto">
          <a:xfrm>
            <a:off x="241300" y="3127375"/>
            <a:ext cx="867568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342900" indent="-342900">
              <a:spcBef>
                <a:spcPct val="0"/>
              </a:spcBef>
            </a:pPr>
            <a:r>
              <a:rPr lang="en-GB" altLang="en-US" sz="2000" dirty="0">
                <a:cs typeface="Arial" panose="020B0604020202020204" pitchFamily="34" charset="0"/>
              </a:rPr>
              <a:t>Water vapour will contribute to the water cycle</a:t>
            </a:r>
          </a:p>
          <a:p>
            <a:pPr marL="342900" indent="-342900">
              <a:spcBef>
                <a:spcPct val="0"/>
              </a:spcBef>
            </a:pPr>
            <a:r>
              <a:rPr lang="en-GB" altLang="en-US" sz="2000" dirty="0">
                <a:cs typeface="Arial" panose="020B0604020202020204" pitchFamily="34" charset="0"/>
              </a:rPr>
              <a:t>Oxygen and carbon dioxide allow aerobic respiration and photosynthesis respectively. </a:t>
            </a:r>
          </a:p>
          <a:p>
            <a:pPr marL="342900" indent="-342900">
              <a:spcBef>
                <a:spcPct val="0"/>
              </a:spcBef>
            </a:pPr>
            <a:r>
              <a:rPr lang="en-GB" altLang="en-US" sz="2000" dirty="0">
                <a:cs typeface="Arial" panose="020B0604020202020204" pitchFamily="34" charset="0"/>
              </a:rPr>
              <a:t>0.035% CO</a:t>
            </a:r>
            <a:r>
              <a:rPr lang="en-GB" altLang="en-US" sz="2000" baseline="-25000" dirty="0">
                <a:cs typeface="Arial" panose="020B0604020202020204" pitchFamily="34" charset="0"/>
              </a:rPr>
              <a:t>2</a:t>
            </a:r>
            <a:r>
              <a:rPr lang="en-GB" altLang="en-US" sz="2000" dirty="0">
                <a:cs typeface="Arial" panose="020B0604020202020204" pitchFamily="34" charset="0"/>
              </a:rPr>
              <a:t>, that is sufficient for photosynthesis: A higher percentage would run the risk of a runaway greenhouse effect.</a:t>
            </a:r>
          </a:p>
          <a:p>
            <a:pPr marL="342900" indent="-342900">
              <a:spcBef>
                <a:spcPct val="0"/>
              </a:spcBef>
            </a:pPr>
            <a:r>
              <a:rPr lang="en-GB" altLang="en-US" sz="2000" dirty="0">
                <a:cs typeface="Arial" panose="020B0604020202020204" pitchFamily="34" charset="0"/>
              </a:rPr>
              <a:t>21% O</a:t>
            </a:r>
            <a:r>
              <a:rPr lang="en-GB" altLang="en-US" sz="2000" baseline="-25000" dirty="0">
                <a:cs typeface="Arial" panose="020B0604020202020204" pitchFamily="34" charset="0"/>
              </a:rPr>
              <a:t>2</a:t>
            </a:r>
            <a:r>
              <a:rPr lang="en-GB" altLang="en-US" sz="2000" dirty="0">
                <a:cs typeface="Arial" panose="020B0604020202020204" pitchFamily="34" charset="0"/>
              </a:rPr>
              <a:t> allows plants and animals to carry out aerobic respiration – the efficient release of energy from chemical stores.</a:t>
            </a:r>
          </a:p>
          <a:p>
            <a:pPr marL="342900" indent="-342900">
              <a:spcBef>
                <a:spcPct val="0"/>
              </a:spcBef>
            </a:pPr>
            <a:r>
              <a:rPr lang="en-GB" altLang="en-US" sz="2000" dirty="0">
                <a:cs typeface="Arial" panose="020B0604020202020204" pitchFamily="34" charset="0"/>
              </a:rPr>
              <a:t>Nitrogen is used for protein synthesis</a:t>
            </a:r>
          </a:p>
          <a:p>
            <a:pPr>
              <a:spcBef>
                <a:spcPct val="0"/>
              </a:spcBef>
              <a:buFontTx/>
              <a:buNone/>
            </a:pPr>
            <a:endParaRPr lang="en-GB" altLang="en-US" sz="2000" dirty="0">
              <a:latin typeface="Calibri" panose="020F0502020204030204" pitchFamily="34" charset="0"/>
              <a:cs typeface="Calibri" panose="020F0502020204030204" pitchFamily="34" charset="0"/>
            </a:endParaRPr>
          </a:p>
        </p:txBody>
      </p:sp>
      <p:graphicFrame>
        <p:nvGraphicFramePr>
          <p:cNvPr id="27656" name="Object 8">
            <a:extLst>
              <a:ext uri="{FF2B5EF4-FFF2-40B4-BE49-F238E27FC236}">
                <a16:creationId xmlns:a16="http://schemas.microsoft.com/office/drawing/2014/main" id="{3534C010-9A26-480F-8DDC-2B9CFC195881}"/>
              </a:ext>
            </a:extLst>
          </p:cNvPr>
          <p:cNvGraphicFramePr>
            <a:graphicFrameLocks noGrp="1" noChangeAspect="1"/>
          </p:cNvGraphicFramePr>
          <p:nvPr>
            <p:ph idx="1"/>
          </p:nvPr>
        </p:nvGraphicFramePr>
        <p:xfrm>
          <a:off x="1258888" y="1260475"/>
          <a:ext cx="5834062" cy="2214563"/>
        </p:xfrm>
        <a:graphic>
          <a:graphicData uri="http://schemas.openxmlformats.org/presentationml/2006/ole">
            <mc:AlternateContent xmlns:mc="http://schemas.openxmlformats.org/markup-compatibility/2006">
              <mc:Choice xmlns:v="urn:schemas-microsoft-com:vml" Requires="v">
                <p:oleObj spid="_x0000_s6146" name="Chart" r:id="rId3" imgW="7991551" imgH="3429000" progId="Excel.Chart.8">
                  <p:embed/>
                </p:oleObj>
              </mc:Choice>
              <mc:Fallback>
                <p:oleObj name="Chart" r:id="rId3" imgW="7991551" imgH="3429000" progId="Excel.Chart.8">
                  <p:embed/>
                  <p:pic>
                    <p:nvPicPr>
                      <p:cNvPr id="27656" name="Object 8">
                        <a:extLst>
                          <a:ext uri="{FF2B5EF4-FFF2-40B4-BE49-F238E27FC236}">
                            <a16:creationId xmlns:a16="http://schemas.microsoft.com/office/drawing/2014/main" id="{3534C010-9A26-480F-8DDC-2B9CFC195881}"/>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260475"/>
                        <a:ext cx="5834062" cy="2214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7658" name="Text Box 10">
            <a:extLst>
              <a:ext uri="{FF2B5EF4-FFF2-40B4-BE49-F238E27FC236}">
                <a16:creationId xmlns:a16="http://schemas.microsoft.com/office/drawing/2014/main" id="{00902C6E-E35B-4E0F-BCFC-3BA287204CDD}"/>
              </a:ext>
            </a:extLst>
          </p:cNvPr>
          <p:cNvSpPr txBox="1">
            <a:spLocks noChangeArrowheads="1"/>
          </p:cNvSpPr>
          <p:nvPr/>
        </p:nvSpPr>
        <p:spPr bwMode="auto">
          <a:xfrm>
            <a:off x="5003800" y="1412875"/>
            <a:ext cx="25654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altLang="en-US" sz="1200">
                <a:latin typeface="Lucida Sans" panose="020B0602030504020204" pitchFamily="34" charset="0"/>
                <a:cs typeface="Arial" panose="020B0604020202020204" pitchFamily="34" charset="0"/>
              </a:rPr>
              <a:t>(Including argon and CO</a:t>
            </a:r>
            <a:r>
              <a:rPr lang="en-GB" altLang="en-US" sz="1200" baseline="-25000">
                <a:latin typeface="Lucida Sans" panose="020B0602030504020204" pitchFamily="34" charset="0"/>
                <a:cs typeface="Arial" panose="020B0604020202020204" pitchFamily="34" charset="0"/>
              </a:rPr>
              <a:t>2</a:t>
            </a:r>
            <a:r>
              <a:rPr lang="en-GB" altLang="en-US" sz="1200">
                <a:latin typeface="Lucida Sans" panose="020B0602030504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6"/>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7656"/>
                                        </p:tgtEl>
                                        <p:attrNameLst>
                                          <p:attrName>style.visibility</p:attrName>
                                        </p:attrNameLst>
                                      </p:cBhvr>
                                      <p:to>
                                        <p:strVal val="visible"/>
                                      </p:to>
                                    </p:set>
                                    <p:animEffect transition="in" filter="fade">
                                      <p:cBhvr>
                                        <p:cTn id="10" dur="2000"/>
                                        <p:tgtEl>
                                          <p:spTgt spid="27656"/>
                                        </p:tgtEl>
                                      </p:cBhvr>
                                    </p:animEffect>
                                  </p:childTnLst>
                                </p:cTn>
                              </p:par>
                            </p:childTnLst>
                          </p:cTn>
                        </p:par>
                        <p:par>
                          <p:cTn id="11" fill="hold" nodeType="afterGroup">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27656"/>
                                        </p:tgtEl>
                                        <p:attrNameLst>
                                          <p:attrName>style.visibility</p:attrName>
                                        </p:attrNameLst>
                                      </p:cBhvr>
                                      <p:to>
                                        <p:strVal val="visible"/>
                                      </p:to>
                                    </p:set>
                                    <p:animEffect transition="in" filter="fade">
                                      <p:cBhvr>
                                        <p:cTn id="14" dur="2000"/>
                                        <p:tgtEl>
                                          <p:spTgt spid="27656"/>
                                        </p:tgtEl>
                                      </p:cBhvr>
                                    </p:animEffect>
                                  </p:childTnLst>
                                </p:cTn>
                              </p:par>
                            </p:childTnLst>
                          </p:cTn>
                        </p:par>
                        <p:par>
                          <p:cTn id="15" fill="hold" nodeType="afterGroup">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27656"/>
                                        </p:tgtEl>
                                        <p:attrNameLst>
                                          <p:attrName>style.visibility</p:attrName>
                                        </p:attrNameLst>
                                      </p:cBhvr>
                                      <p:to>
                                        <p:strVal val="visible"/>
                                      </p:to>
                                    </p:set>
                                    <p:animEffect transition="in" filter="fade">
                                      <p:cBhvr>
                                        <p:cTn id="18" dur="2000"/>
                                        <p:tgtEl>
                                          <p:spTgt spid="2765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658"/>
                                        </p:tgtEl>
                                        <p:attrNameLst>
                                          <p:attrName>style.visibility</p:attrName>
                                        </p:attrNameLst>
                                      </p:cBhvr>
                                      <p:to>
                                        <p:strVal val="visible"/>
                                      </p:to>
                                    </p:set>
                                    <p:animEffect transition="in" filter="fade">
                                      <p:cBhvr>
                                        <p:cTn id="21" dur="2000"/>
                                        <p:tgtEl>
                                          <p:spTgt spid="2765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7653">
                                            <p:txEl>
                                              <p:pRg st="0" end="0"/>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7653">
                                            <p:txEl>
                                              <p:pRg st="1" end="1"/>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7653">
                                            <p:txEl>
                                              <p:pRg st="2" end="2"/>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7653">
                                            <p:txEl>
                                              <p:pRg st="3" end="3"/>
                                            </p:txEl>
                                          </p:spTgt>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76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p:bldOleChart spid="27656" grpId="0" bld="category"/>
      <p:bldP spid="276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8ACF-C5BB-4BEC-A377-9E1471C88912}"/>
              </a:ext>
            </a:extLst>
          </p:cNvPr>
          <p:cNvSpPr>
            <a:spLocks noGrp="1"/>
          </p:cNvSpPr>
          <p:nvPr>
            <p:ph type="title"/>
          </p:nvPr>
        </p:nvSpPr>
        <p:spPr>
          <a:xfrm>
            <a:off x="430213" y="260350"/>
            <a:ext cx="8229600" cy="1246188"/>
          </a:xfrm>
        </p:spPr>
        <p:txBody>
          <a:bodyPr/>
          <a:lstStyle/>
          <a:p>
            <a:pPr algn="l">
              <a:spcAft>
                <a:spcPts val="0"/>
              </a:spcAft>
              <a:defRPr/>
            </a:pPr>
            <a:r>
              <a:rPr lang="en-GB" sz="2400" dirty="0"/>
              <a:t>Specification: 3.1.1.2</a:t>
            </a:r>
            <a:br>
              <a:rPr lang="en-GB" sz="2400" dirty="0"/>
            </a:br>
            <a:r>
              <a:rPr lang="en-GB" sz="2400" dirty="0"/>
              <a:t>How the presence of life on Earth has brought about environmental change.</a:t>
            </a:r>
            <a:endParaRPr lang="en-GB" sz="3200" dirty="0">
              <a:latin typeface="+mn-lt"/>
            </a:endParaRPr>
          </a:p>
        </p:txBody>
      </p:sp>
      <p:graphicFrame>
        <p:nvGraphicFramePr>
          <p:cNvPr id="5" name="Content Placeholder 4">
            <a:extLst>
              <a:ext uri="{FF2B5EF4-FFF2-40B4-BE49-F238E27FC236}">
                <a16:creationId xmlns:a16="http://schemas.microsoft.com/office/drawing/2014/main" id="{CB5861F8-8976-44ED-9536-59DCEBEF420B}"/>
              </a:ext>
            </a:extLst>
          </p:cNvPr>
          <p:cNvGraphicFramePr>
            <a:graphicFrameLocks noGrp="1"/>
          </p:cNvGraphicFramePr>
          <p:nvPr>
            <p:ph idx="1"/>
          </p:nvPr>
        </p:nvGraphicFramePr>
        <p:xfrm>
          <a:off x="430213" y="2492375"/>
          <a:ext cx="8229600" cy="2865437"/>
        </p:xfrm>
        <a:graphic>
          <a:graphicData uri="http://schemas.openxmlformats.org/drawingml/2006/table">
            <a:tbl>
              <a:tblPr firstRow="1" bandRow="1">
                <a:tableStyleId>{5C22544A-7EE6-4342-B048-85BDC9FD1C3A}</a:tableStyleId>
              </a:tblPr>
              <a:tblGrid>
                <a:gridCol w="2124953">
                  <a:extLst>
                    <a:ext uri="{9D8B030D-6E8A-4147-A177-3AD203B41FA5}">
                      <a16:colId xmlns:a16="http://schemas.microsoft.com/office/drawing/2014/main" val="20000"/>
                    </a:ext>
                  </a:extLst>
                </a:gridCol>
                <a:gridCol w="6104647">
                  <a:extLst>
                    <a:ext uri="{9D8B030D-6E8A-4147-A177-3AD203B41FA5}">
                      <a16:colId xmlns:a16="http://schemas.microsoft.com/office/drawing/2014/main" val="20001"/>
                    </a:ext>
                  </a:extLst>
                </a:gridCol>
              </a:tblGrid>
              <a:tr h="304834">
                <a:tc>
                  <a:txBody>
                    <a:bodyPr/>
                    <a:lstStyle/>
                    <a:p>
                      <a:r>
                        <a:rPr lang="en-GB" sz="1400" dirty="0">
                          <a:solidFill>
                            <a:schemeClr val="tx1"/>
                          </a:solidFill>
                        </a:rPr>
                        <a:t>Content</a:t>
                      </a:r>
                    </a:p>
                  </a:txBody>
                  <a:tcPr marT="45725" marB="45725"/>
                </a:tc>
                <a:tc>
                  <a:txBody>
                    <a:bodyPr/>
                    <a:lstStyle/>
                    <a:p>
                      <a:r>
                        <a:rPr lang="en-GB" sz="1400" dirty="0">
                          <a:solidFill>
                            <a:schemeClr val="tx1"/>
                          </a:solidFill>
                        </a:rPr>
                        <a:t>Additional Information</a:t>
                      </a:r>
                    </a:p>
                  </a:txBody>
                  <a:tcPr marT="45725" marB="45725"/>
                </a:tc>
                <a:extLst>
                  <a:ext uri="{0D108BD9-81ED-4DB2-BD59-A6C34878D82A}">
                    <a16:rowId xmlns:a16="http://schemas.microsoft.com/office/drawing/2014/main" val="10000"/>
                  </a:ext>
                </a:extLst>
              </a:tr>
              <a:tr h="579184">
                <a:tc>
                  <a:txBody>
                    <a:bodyPr/>
                    <a:lstStyle/>
                    <a:p>
                      <a:r>
                        <a:rPr lang="en-GB" sz="1600" b="0" i="0" u="none" strike="noStrike" baseline="0" dirty="0">
                          <a:latin typeface="ArialMT"/>
                        </a:rPr>
                        <a:t>Oxygen production</a:t>
                      </a:r>
                      <a:endParaRPr lang="en-GB" sz="1600" dirty="0">
                        <a:latin typeface="+mn-lt"/>
                      </a:endParaRPr>
                    </a:p>
                  </a:txBody>
                  <a:tcPr marT="45725" marB="45725"/>
                </a:tc>
                <a:tc>
                  <a:txBody>
                    <a:bodyPr/>
                    <a:lstStyle/>
                    <a:p>
                      <a:pPr algn="l"/>
                      <a:r>
                        <a:rPr lang="en-GB" sz="1600" b="0" i="0" u="none" strike="noStrike" baseline="0" dirty="0">
                          <a:latin typeface="ArialMT"/>
                        </a:rPr>
                        <a:t>Oxygen was first produced by photosynthetic bacteria, then by algae and plants.</a:t>
                      </a:r>
                      <a:endParaRPr lang="en-GB" sz="1600" dirty="0">
                        <a:latin typeface="+mn-lt"/>
                      </a:endParaRPr>
                    </a:p>
                  </a:txBody>
                  <a:tcPr marT="45725" marB="45725"/>
                </a:tc>
                <a:extLst>
                  <a:ext uri="{0D108BD9-81ED-4DB2-BD59-A6C34878D82A}">
                    <a16:rowId xmlns:a16="http://schemas.microsoft.com/office/drawing/2014/main" val="10001"/>
                  </a:ext>
                </a:extLst>
              </a:tr>
              <a:tr h="579184">
                <a:tc>
                  <a:txBody>
                    <a:bodyPr/>
                    <a:lstStyle/>
                    <a:p>
                      <a:r>
                        <a:rPr lang="en-GB" sz="1600" b="0" i="0" u="none" strike="noStrike" baseline="0" dirty="0">
                          <a:latin typeface="ArialMT"/>
                        </a:rPr>
                        <a:t>Ozone layer</a:t>
                      </a:r>
                      <a:endParaRPr lang="en-GB" sz="1600" dirty="0">
                        <a:latin typeface="+mn-lt"/>
                      </a:endParaRPr>
                    </a:p>
                  </a:txBody>
                  <a:tcPr marT="45725" marB="45725"/>
                </a:tc>
                <a:tc>
                  <a:txBody>
                    <a:bodyPr/>
                    <a:lstStyle/>
                    <a:p>
                      <a:pPr algn="l"/>
                      <a:r>
                        <a:rPr lang="en-GB" sz="1600" b="0" i="0" u="none" strike="noStrike" baseline="0" dirty="0">
                          <a:latin typeface="ArialMT"/>
                        </a:rPr>
                        <a:t>Ozone was produced by chemical reactions involving oxygen and ultraviolet light in the stratosphere.</a:t>
                      </a:r>
                      <a:endParaRPr lang="en-GB" sz="1600" dirty="0">
                        <a:latin typeface="+mn-lt"/>
                      </a:endParaRPr>
                    </a:p>
                  </a:txBody>
                  <a:tcPr marT="45725" marB="45725"/>
                </a:tc>
                <a:extLst>
                  <a:ext uri="{0D108BD9-81ED-4DB2-BD59-A6C34878D82A}">
                    <a16:rowId xmlns:a16="http://schemas.microsoft.com/office/drawing/2014/main" val="10002"/>
                  </a:ext>
                </a:extLst>
              </a:tr>
              <a:tr h="579184">
                <a:tc>
                  <a:txBody>
                    <a:bodyPr/>
                    <a:lstStyle/>
                    <a:p>
                      <a:r>
                        <a:rPr lang="en-GB" sz="1600" b="0" i="0" u="none" strike="noStrike" baseline="0" dirty="0">
                          <a:latin typeface="ArialMT"/>
                        </a:rPr>
                        <a:t>Carbon sequestration</a:t>
                      </a:r>
                      <a:endParaRPr lang="en-GB" sz="1600" dirty="0">
                        <a:latin typeface="+mn-lt"/>
                      </a:endParaRPr>
                    </a:p>
                  </a:txBody>
                  <a:tcPr marT="45725" marB="45725"/>
                </a:tc>
                <a:tc>
                  <a:txBody>
                    <a:bodyPr/>
                    <a:lstStyle/>
                    <a:p>
                      <a:pPr algn="l"/>
                      <a:r>
                        <a:rPr lang="en-GB" sz="1600" b="0" i="0" u="none" strike="noStrike" baseline="0" dirty="0">
                          <a:latin typeface="ArialMT"/>
                        </a:rPr>
                        <a:t>Atmospheric carbon dioxide concentrations were reduced by photoautotrophs.</a:t>
                      </a:r>
                      <a:endParaRPr lang="en-GB" sz="1600" dirty="0">
                        <a:latin typeface="+mn-lt"/>
                      </a:endParaRPr>
                    </a:p>
                  </a:txBody>
                  <a:tcPr marT="45725" marB="45725"/>
                </a:tc>
                <a:extLst>
                  <a:ext uri="{0D108BD9-81ED-4DB2-BD59-A6C34878D82A}">
                    <a16:rowId xmlns:a16="http://schemas.microsoft.com/office/drawing/2014/main" val="10003"/>
                  </a:ext>
                </a:extLst>
              </a:tr>
              <a:tr h="823051">
                <a:tc>
                  <a:txBody>
                    <a:bodyPr/>
                    <a:lstStyle/>
                    <a:p>
                      <a:pPr algn="l"/>
                      <a:r>
                        <a:rPr lang="en-GB" sz="1600" b="0" i="0" u="none" strike="noStrike" baseline="0" dirty="0">
                          <a:latin typeface="ArialMT"/>
                        </a:rPr>
                        <a:t>Biogeochemical cycles</a:t>
                      </a:r>
                      <a:endParaRPr lang="en-GB" sz="1600" dirty="0">
                        <a:latin typeface="+mn-lt"/>
                      </a:endParaRPr>
                    </a:p>
                  </a:txBody>
                  <a:tcPr marT="45725" marB="45725"/>
                </a:tc>
                <a:tc>
                  <a:txBody>
                    <a:bodyPr/>
                    <a:lstStyle/>
                    <a:p>
                      <a:pPr algn="l"/>
                      <a:r>
                        <a:rPr lang="en-GB" sz="1600" b="0" i="0" u="none" strike="noStrike" baseline="0" dirty="0">
                          <a:latin typeface="ArialMT"/>
                        </a:rPr>
                        <a:t>The processes of biogeochemical cycles are linked by living organisms, preventing the build-up of waste products or shortages of resources.</a:t>
                      </a:r>
                      <a:endParaRPr lang="en-GB" sz="1600" dirty="0">
                        <a:latin typeface="+mn-lt"/>
                      </a:endParaRPr>
                    </a:p>
                  </a:txBody>
                  <a:tcPr marT="45725" marB="45725"/>
                </a:tc>
                <a:extLst>
                  <a:ext uri="{0D108BD9-81ED-4DB2-BD59-A6C34878D82A}">
                    <a16:rowId xmlns:a16="http://schemas.microsoft.com/office/drawing/2014/main" val="10004"/>
                  </a:ext>
                </a:extLst>
              </a:tr>
            </a:tbl>
          </a:graphicData>
        </a:graphic>
      </p:graphicFrame>
      <p:sp>
        <p:nvSpPr>
          <p:cNvPr id="13335" name="TextBox 2">
            <a:extLst>
              <a:ext uri="{FF2B5EF4-FFF2-40B4-BE49-F238E27FC236}">
                <a16:creationId xmlns:a16="http://schemas.microsoft.com/office/drawing/2014/main" id="{6A6DF4BE-FE2E-417B-955F-4DEFCEA0E248}"/>
              </a:ext>
            </a:extLst>
          </p:cNvPr>
          <p:cNvSpPr txBox="1">
            <a:spLocks noChangeArrowheads="1"/>
          </p:cNvSpPr>
          <p:nvPr/>
        </p:nvSpPr>
        <p:spPr bwMode="auto">
          <a:xfrm>
            <a:off x="430213" y="1812925"/>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800"/>
              <a:t>3.1.1.2.1 How biota have helped to maintain stability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9AF62C01-8430-42DC-A697-153FCD3CCC75}"/>
              </a:ext>
            </a:extLst>
          </p:cNvPr>
          <p:cNvSpPr>
            <a:spLocks noGrp="1" noChangeArrowheads="1"/>
          </p:cNvSpPr>
          <p:nvPr>
            <p:ph type="title"/>
          </p:nvPr>
        </p:nvSpPr>
        <p:spPr>
          <a:xfrm>
            <a:off x="323850" y="188913"/>
            <a:ext cx="8229600" cy="746125"/>
          </a:xfrm>
        </p:spPr>
        <p:txBody>
          <a:bodyPr/>
          <a:lstStyle/>
          <a:p>
            <a:pPr eaLnBrk="1" hangingPunct="1"/>
            <a:r>
              <a:rPr lang="en-GB" altLang="en-US"/>
              <a:t>Solar insolation</a:t>
            </a:r>
          </a:p>
        </p:txBody>
      </p:sp>
      <p:sp>
        <p:nvSpPr>
          <p:cNvPr id="28675" name="Rectangle 3">
            <a:extLst>
              <a:ext uri="{FF2B5EF4-FFF2-40B4-BE49-F238E27FC236}">
                <a16:creationId xmlns:a16="http://schemas.microsoft.com/office/drawing/2014/main" id="{C1C54E64-AD87-4A7E-A5D7-1BCF85726FA2}"/>
              </a:ext>
            </a:extLst>
          </p:cNvPr>
          <p:cNvSpPr>
            <a:spLocks noGrp="1" noChangeArrowheads="1"/>
          </p:cNvSpPr>
          <p:nvPr>
            <p:ph type="body" idx="1"/>
          </p:nvPr>
        </p:nvSpPr>
        <p:spPr>
          <a:xfrm>
            <a:off x="434975" y="1154113"/>
            <a:ext cx="8229600" cy="2016125"/>
          </a:xfrm>
        </p:spPr>
        <p:txBody>
          <a:bodyPr/>
          <a:lstStyle/>
          <a:p>
            <a:pPr marL="0" indent="-268288" eaLnBrk="1" hangingPunct="1">
              <a:buFontTx/>
              <a:buNone/>
            </a:pPr>
            <a:r>
              <a:rPr lang="en-GB" altLang="en-US"/>
              <a:t>Sunlight provides the energy for photosynthesis.  The heat produced by the absorption of sunlight provides the energy to drive the water cycle and warms the Earth’s surface and the oceans</a:t>
            </a:r>
          </a:p>
        </p:txBody>
      </p:sp>
      <p:pic>
        <p:nvPicPr>
          <p:cNvPr id="38916" name="Picture Placeholder 2" descr="http://water.tamu.edu/images/roundwatercycle.jpg">
            <a:extLst>
              <a:ext uri="{FF2B5EF4-FFF2-40B4-BE49-F238E27FC236}">
                <a16:creationId xmlns:a16="http://schemas.microsoft.com/office/drawing/2014/main" id="{58EA6A14-8004-4394-A510-8E5966080F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431" b="7431"/>
          <a:stretch>
            <a:fillRect/>
          </a:stretch>
        </p:blipFill>
        <p:spPr bwMode="auto">
          <a:xfrm>
            <a:off x="4356100" y="3068638"/>
            <a:ext cx="4032250" cy="3024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2CBD591A-9CA5-49DD-B98A-9AAC5ED23770}"/>
              </a:ext>
            </a:extLst>
          </p:cNvPr>
          <p:cNvSpPr txBox="1"/>
          <p:nvPr/>
        </p:nvSpPr>
        <p:spPr>
          <a:xfrm>
            <a:off x="15875" y="3284538"/>
            <a:ext cx="4135438" cy="3140075"/>
          </a:xfrm>
          <a:prstGeom prst="rect">
            <a:avLst/>
          </a:prstGeom>
          <a:noFill/>
        </p:spPr>
        <p:txBody>
          <a:bodyPr>
            <a:spAutoFit/>
          </a:bodyPr>
          <a:lstStyle/>
          <a:p>
            <a:pPr marL="457200" indent="-457200">
              <a:buFont typeface="Arial" pitchFamily="34" charset="0"/>
              <a:buChar char="•"/>
              <a:defRPr/>
            </a:pPr>
            <a:r>
              <a:rPr lang="en-GB" sz="2000" dirty="0">
                <a:latin typeface="Calibri" pitchFamily="34" charset="0"/>
                <a:cs typeface="Calibri" pitchFamily="34" charset="0"/>
              </a:rPr>
              <a:t>Heat energy from the sun causes water to evaporate.</a:t>
            </a:r>
          </a:p>
          <a:p>
            <a:pPr marL="457200" indent="-457200">
              <a:buFont typeface="Arial" pitchFamily="34" charset="0"/>
              <a:buChar char="•"/>
              <a:defRPr/>
            </a:pPr>
            <a:r>
              <a:rPr lang="en-GB" sz="2000" dirty="0">
                <a:latin typeface="Calibri" pitchFamily="34" charset="0"/>
                <a:cs typeface="Calibri" pitchFamily="34" charset="0"/>
              </a:rPr>
              <a:t>Water is returned to the earth as rain.</a:t>
            </a:r>
          </a:p>
          <a:p>
            <a:pPr marL="457200" indent="-457200">
              <a:buFont typeface="Arial" pitchFamily="34" charset="0"/>
              <a:buChar char="•"/>
              <a:defRPr/>
            </a:pPr>
            <a:r>
              <a:rPr lang="en-GB" sz="2000" dirty="0">
                <a:latin typeface="Calibri" pitchFamily="34" charset="0"/>
                <a:cs typeface="Calibri" pitchFamily="34" charset="0"/>
              </a:rPr>
              <a:t>This water may be returned to the oceans via rivers or used by plants.</a:t>
            </a:r>
          </a:p>
          <a:p>
            <a:pPr marL="457200" indent="-457200">
              <a:buFont typeface="Arial" pitchFamily="34" charset="0"/>
              <a:buChar char="•"/>
              <a:defRPr/>
            </a:pPr>
            <a:r>
              <a:rPr lang="en-GB" sz="2000" dirty="0">
                <a:latin typeface="Calibri" pitchFamily="34" charset="0"/>
                <a:cs typeface="Calibri" pitchFamily="34" charset="0"/>
              </a:rPr>
              <a:t>The movement and loss of water by plants is called </a:t>
            </a:r>
            <a:r>
              <a:rPr lang="en-GB" sz="2000" b="1" dirty="0">
                <a:latin typeface="Calibri" pitchFamily="34" charset="0"/>
                <a:cs typeface="Calibri" pitchFamily="34" charset="0"/>
              </a:rPr>
              <a:t>Transpiration. </a:t>
            </a: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5E74C336-CD03-4D89-802B-351E8E348266}"/>
              </a:ext>
            </a:extLst>
          </p:cNvPr>
          <p:cNvSpPr>
            <a:spLocks noGrp="1"/>
          </p:cNvSpPr>
          <p:nvPr>
            <p:ph type="title"/>
          </p:nvPr>
        </p:nvSpPr>
        <p:spPr/>
        <p:txBody>
          <a:bodyPr/>
          <a:lstStyle/>
          <a:p>
            <a:r>
              <a:rPr lang="en-GB" altLang="en-US"/>
              <a:t>How life on Earth caused environmental change.</a:t>
            </a:r>
          </a:p>
        </p:txBody>
      </p:sp>
      <p:sp>
        <p:nvSpPr>
          <p:cNvPr id="3" name="Content Placeholder 2">
            <a:extLst>
              <a:ext uri="{FF2B5EF4-FFF2-40B4-BE49-F238E27FC236}">
                <a16:creationId xmlns:a16="http://schemas.microsoft.com/office/drawing/2014/main" id="{C130BC13-8BC4-46D7-9CD0-084C63243884}"/>
              </a:ext>
            </a:extLst>
          </p:cNvPr>
          <p:cNvSpPr>
            <a:spLocks noGrp="1"/>
          </p:cNvSpPr>
          <p:nvPr>
            <p:ph idx="1"/>
          </p:nvPr>
        </p:nvSpPr>
        <p:spPr/>
        <p:txBody>
          <a:bodyPr/>
          <a:lstStyle/>
          <a:p>
            <a:pPr marL="0" indent="0">
              <a:buFontTx/>
              <a:buNone/>
              <a:defRPr/>
            </a:pPr>
            <a:r>
              <a:rPr lang="en-GB" dirty="0"/>
              <a:t>Objective</a:t>
            </a:r>
          </a:p>
          <a:p>
            <a:pPr marL="0" indent="0">
              <a:buFontTx/>
              <a:buNone/>
              <a:defRPr/>
            </a:pPr>
            <a:endParaRPr lang="en-GB" dirty="0"/>
          </a:p>
          <a:p>
            <a:pPr>
              <a:defRPr/>
            </a:pPr>
            <a:r>
              <a:rPr lang="en-GB" dirty="0"/>
              <a:t>To understand how the presence of early life changed environmental conditions which led to the evolution of other life forms</a:t>
            </a:r>
          </a:p>
          <a:p>
            <a:pPr>
              <a:defRPr/>
            </a:pP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
            <a:extLst>
              <a:ext uri="{FF2B5EF4-FFF2-40B4-BE49-F238E27FC236}">
                <a16:creationId xmlns:a16="http://schemas.microsoft.com/office/drawing/2014/main" id="{B50A37F8-D53B-49EA-B63C-6C66E2D71C76}"/>
              </a:ext>
            </a:extLst>
          </p:cNvPr>
          <p:cNvSpPr>
            <a:spLocks noGrp="1"/>
          </p:cNvSpPr>
          <p:nvPr>
            <p:ph type="title"/>
          </p:nvPr>
        </p:nvSpPr>
        <p:spPr>
          <a:xfrm>
            <a:off x="323850" y="188913"/>
            <a:ext cx="8229600" cy="992187"/>
          </a:xfrm>
        </p:spPr>
        <p:txBody>
          <a:bodyPr/>
          <a:lstStyle/>
          <a:p>
            <a:r>
              <a:rPr lang="en-GB" altLang="en-US">
                <a:latin typeface="Calibri" panose="020F0502020204030204" pitchFamily="34" charset="0"/>
                <a:cs typeface="Calibri" panose="020F0502020204030204" pitchFamily="34" charset="0"/>
              </a:rPr>
              <a:t>How the atmosphere has changed</a:t>
            </a:r>
          </a:p>
        </p:txBody>
      </p:sp>
      <p:graphicFrame>
        <p:nvGraphicFramePr>
          <p:cNvPr id="7" name="Content Placeholder 6">
            <a:extLst>
              <a:ext uri="{FF2B5EF4-FFF2-40B4-BE49-F238E27FC236}">
                <a16:creationId xmlns:a16="http://schemas.microsoft.com/office/drawing/2014/main" id="{1C724511-3CBF-4153-9E1E-999B5F2CF504}"/>
              </a:ext>
            </a:extLst>
          </p:cNvPr>
          <p:cNvGraphicFramePr>
            <a:graphicFrameLocks noGrp="1"/>
          </p:cNvGraphicFramePr>
          <p:nvPr>
            <p:ph idx="1"/>
          </p:nvPr>
        </p:nvGraphicFramePr>
        <p:xfrm>
          <a:off x="354013" y="1412875"/>
          <a:ext cx="8229600" cy="4124960"/>
        </p:xfrm>
        <a:graphic>
          <a:graphicData uri="http://schemas.openxmlformats.org/drawingml/2006/table">
            <a:tbl>
              <a:tblPr firstRow="1" firstCol="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26654">
                <a:tc>
                  <a:txBody>
                    <a:bodyPr/>
                    <a:lstStyle/>
                    <a:p>
                      <a:pPr>
                        <a:spcBef>
                          <a:spcPts val="200"/>
                        </a:spcBef>
                        <a:spcAft>
                          <a:spcPts val="200"/>
                        </a:spcAft>
                      </a:pPr>
                      <a:r>
                        <a:rPr lang="en-US" sz="2800" dirty="0">
                          <a:solidFill>
                            <a:schemeClr val="tx1"/>
                          </a:solidFill>
                          <a:effectLst/>
                          <a:latin typeface="Calibri" pitchFamily="34" charset="0"/>
                          <a:cs typeface="Calibri" pitchFamily="34" charset="0"/>
                        </a:rPr>
                        <a:t>Early Atmosphere </a:t>
                      </a:r>
                      <a:endParaRPr lang="en-GB" sz="2800" dirty="0">
                        <a:solidFill>
                          <a:schemeClr val="tx1"/>
                        </a:solidFill>
                        <a:effectLst/>
                        <a:latin typeface="Calibri" pitchFamily="34" charset="0"/>
                        <a:ea typeface="Calibri"/>
                        <a:cs typeface="Calibri" pitchFamily="34" charset="0"/>
                      </a:endParaRPr>
                    </a:p>
                  </a:txBody>
                  <a:tcPr marL="68580" marR="68580" marT="0" marB="0"/>
                </a:tc>
                <a:tc>
                  <a:txBody>
                    <a:bodyPr/>
                    <a:lstStyle/>
                    <a:p>
                      <a:pPr>
                        <a:spcBef>
                          <a:spcPts val="200"/>
                        </a:spcBef>
                        <a:spcAft>
                          <a:spcPts val="200"/>
                        </a:spcAft>
                      </a:pPr>
                      <a:r>
                        <a:rPr lang="en-US" sz="2800" dirty="0">
                          <a:solidFill>
                            <a:schemeClr val="tx1"/>
                          </a:solidFill>
                          <a:effectLst/>
                          <a:latin typeface="Calibri" pitchFamily="34" charset="0"/>
                          <a:cs typeface="Calibri" pitchFamily="34" charset="0"/>
                        </a:rPr>
                        <a:t>Today’s Atmosphere </a:t>
                      </a:r>
                      <a:endParaRPr lang="en-GB" sz="2800" dirty="0">
                        <a:solidFill>
                          <a:schemeClr val="tx1"/>
                        </a:solidFill>
                        <a:effectLst/>
                        <a:latin typeface="Calibri" pitchFamily="34" charset="0"/>
                        <a:ea typeface="Calibri"/>
                        <a:cs typeface="Calibri" pitchFamily="34" charset="0"/>
                      </a:endParaRPr>
                    </a:p>
                  </a:txBody>
                  <a:tcPr marL="68580" marR="68580" marT="0" marB="0"/>
                </a:tc>
                <a:extLst>
                  <a:ext uri="{0D108BD9-81ED-4DB2-BD59-A6C34878D82A}">
                    <a16:rowId xmlns:a16="http://schemas.microsoft.com/office/drawing/2014/main" val="10000"/>
                  </a:ext>
                </a:extLst>
              </a:tr>
              <a:tr h="3697671">
                <a:tc>
                  <a:txBody>
                    <a:bodyPr/>
                    <a:lstStyle/>
                    <a:p>
                      <a:pPr>
                        <a:spcBef>
                          <a:spcPts val="200"/>
                        </a:spcBef>
                        <a:spcAft>
                          <a:spcPts val="200"/>
                        </a:spcAft>
                      </a:pPr>
                      <a:r>
                        <a:rPr lang="en-US" sz="2400" dirty="0">
                          <a:solidFill>
                            <a:schemeClr val="tx1"/>
                          </a:solidFill>
                          <a:effectLst/>
                          <a:latin typeface="Calibri" pitchFamily="34" charset="0"/>
                          <a:cs typeface="Calibri" pitchFamily="34" charset="0"/>
                        </a:rPr>
                        <a:t>Major Gases:</a:t>
                      </a:r>
                      <a:endParaRPr lang="en-GB" sz="2400" dirty="0">
                        <a:solidFill>
                          <a:schemeClr val="tx1"/>
                        </a:solidFill>
                        <a:effectLst/>
                        <a:latin typeface="Calibri" pitchFamily="34" charset="0"/>
                        <a:cs typeface="Calibri" pitchFamily="34" charset="0"/>
                      </a:endParaRPr>
                    </a:p>
                    <a:p>
                      <a:pPr>
                        <a:spcBef>
                          <a:spcPts val="200"/>
                        </a:spcBef>
                        <a:spcAft>
                          <a:spcPts val="200"/>
                        </a:spcAft>
                      </a:pPr>
                      <a:r>
                        <a:rPr lang="en-US" sz="2400" b="0" dirty="0">
                          <a:solidFill>
                            <a:schemeClr val="tx1"/>
                          </a:solidFill>
                          <a:effectLst/>
                          <a:latin typeface="Calibri" pitchFamily="34" charset="0"/>
                          <a:cs typeface="Calibri" pitchFamily="34" charset="0"/>
                        </a:rPr>
                        <a:t>Carbon Dioxide (86 %)</a:t>
                      </a:r>
                      <a:endParaRPr lang="en-GB" sz="2400" b="0" dirty="0">
                        <a:solidFill>
                          <a:schemeClr val="tx1"/>
                        </a:solidFill>
                        <a:effectLst/>
                        <a:latin typeface="Calibri" pitchFamily="34" charset="0"/>
                        <a:cs typeface="Calibri" pitchFamily="34" charset="0"/>
                      </a:endParaRPr>
                    </a:p>
                    <a:p>
                      <a:pPr>
                        <a:spcBef>
                          <a:spcPts val="200"/>
                        </a:spcBef>
                        <a:spcAft>
                          <a:spcPts val="200"/>
                        </a:spcAft>
                      </a:pPr>
                      <a:r>
                        <a:rPr lang="en-US" sz="2400" b="0" dirty="0">
                          <a:solidFill>
                            <a:schemeClr val="tx1"/>
                          </a:solidFill>
                          <a:effectLst/>
                          <a:latin typeface="Calibri" pitchFamily="34" charset="0"/>
                          <a:cs typeface="Calibri" pitchFamily="34" charset="0"/>
                        </a:rPr>
                        <a:t>Ammonia (10 %)</a:t>
                      </a:r>
                      <a:endParaRPr lang="en-GB" sz="2400" b="0" dirty="0">
                        <a:solidFill>
                          <a:schemeClr val="tx1"/>
                        </a:solidFill>
                        <a:effectLst/>
                        <a:latin typeface="Calibri" pitchFamily="34" charset="0"/>
                        <a:cs typeface="Calibri" pitchFamily="34" charset="0"/>
                      </a:endParaRPr>
                    </a:p>
                    <a:p>
                      <a:pPr>
                        <a:spcBef>
                          <a:spcPts val="200"/>
                        </a:spcBef>
                        <a:spcAft>
                          <a:spcPts val="200"/>
                        </a:spcAft>
                      </a:pPr>
                      <a:r>
                        <a:rPr lang="en-US" sz="2400" b="0" dirty="0">
                          <a:solidFill>
                            <a:schemeClr val="tx1"/>
                          </a:solidFill>
                          <a:effectLst/>
                          <a:latin typeface="Calibri" pitchFamily="34" charset="0"/>
                          <a:cs typeface="Calibri" pitchFamily="34" charset="0"/>
                        </a:rPr>
                        <a:t>Methane (4 %)</a:t>
                      </a:r>
                      <a:endParaRPr lang="en-GB" sz="2400" b="0" dirty="0">
                        <a:solidFill>
                          <a:schemeClr val="tx1"/>
                        </a:solidFill>
                        <a:effectLst/>
                        <a:latin typeface="Calibri" pitchFamily="34" charset="0"/>
                        <a:cs typeface="Calibri" pitchFamily="34" charset="0"/>
                      </a:endParaRPr>
                    </a:p>
                    <a:p>
                      <a:pPr>
                        <a:spcBef>
                          <a:spcPts val="200"/>
                        </a:spcBef>
                        <a:spcAft>
                          <a:spcPts val="200"/>
                        </a:spcAft>
                      </a:pPr>
                      <a:r>
                        <a:rPr lang="en-US" sz="2400" dirty="0">
                          <a:solidFill>
                            <a:schemeClr val="tx1"/>
                          </a:solidFill>
                          <a:effectLst/>
                          <a:latin typeface="Calibri" pitchFamily="34" charset="0"/>
                          <a:cs typeface="Calibri" pitchFamily="34" charset="0"/>
                        </a:rPr>
                        <a:t> </a:t>
                      </a:r>
                      <a:endParaRPr lang="en-GB" sz="2400" dirty="0">
                        <a:solidFill>
                          <a:schemeClr val="tx1"/>
                        </a:solidFill>
                        <a:effectLst/>
                        <a:latin typeface="Calibri" pitchFamily="34" charset="0"/>
                        <a:cs typeface="Calibri" pitchFamily="34" charset="0"/>
                      </a:endParaRPr>
                    </a:p>
                    <a:p>
                      <a:pPr>
                        <a:spcBef>
                          <a:spcPts val="200"/>
                        </a:spcBef>
                        <a:spcAft>
                          <a:spcPts val="200"/>
                        </a:spcAft>
                      </a:pPr>
                      <a:r>
                        <a:rPr lang="en-US" sz="2400" dirty="0">
                          <a:solidFill>
                            <a:schemeClr val="tx1"/>
                          </a:solidFill>
                          <a:effectLst/>
                          <a:latin typeface="Calibri" pitchFamily="34" charset="0"/>
                          <a:cs typeface="Calibri" pitchFamily="34" charset="0"/>
                        </a:rPr>
                        <a:t>Minor Gases:</a:t>
                      </a:r>
                      <a:endParaRPr lang="en-GB" sz="2400" dirty="0">
                        <a:solidFill>
                          <a:schemeClr val="tx1"/>
                        </a:solidFill>
                        <a:effectLst/>
                        <a:latin typeface="Calibri" pitchFamily="34" charset="0"/>
                        <a:cs typeface="Calibri" pitchFamily="34" charset="0"/>
                      </a:endParaRPr>
                    </a:p>
                    <a:p>
                      <a:pPr>
                        <a:spcBef>
                          <a:spcPts val="200"/>
                        </a:spcBef>
                        <a:spcAft>
                          <a:spcPts val="200"/>
                        </a:spcAft>
                      </a:pPr>
                      <a:r>
                        <a:rPr lang="en-US" sz="2400" b="0" dirty="0">
                          <a:solidFill>
                            <a:schemeClr val="tx1"/>
                          </a:solidFill>
                          <a:effectLst/>
                          <a:latin typeface="Calibri" pitchFamily="34" charset="0"/>
                          <a:cs typeface="Calibri" pitchFamily="34" charset="0"/>
                        </a:rPr>
                        <a:t>Nitrogen (&lt; 1%)</a:t>
                      </a:r>
                      <a:endParaRPr lang="en-GB" sz="2400" b="0" dirty="0">
                        <a:solidFill>
                          <a:schemeClr val="tx1"/>
                        </a:solidFill>
                        <a:effectLst/>
                        <a:latin typeface="Calibri" pitchFamily="34" charset="0"/>
                        <a:cs typeface="Calibri" pitchFamily="34" charset="0"/>
                      </a:endParaRPr>
                    </a:p>
                    <a:p>
                      <a:pPr>
                        <a:spcBef>
                          <a:spcPts val="200"/>
                        </a:spcBef>
                        <a:spcAft>
                          <a:spcPts val="200"/>
                        </a:spcAft>
                      </a:pPr>
                      <a:r>
                        <a:rPr lang="en-US" sz="2400" b="0" dirty="0">
                          <a:solidFill>
                            <a:schemeClr val="tx1"/>
                          </a:solidFill>
                          <a:effectLst/>
                          <a:latin typeface="Calibri" pitchFamily="34" charset="0"/>
                          <a:cs typeface="Calibri" pitchFamily="34" charset="0"/>
                        </a:rPr>
                        <a:t>Water </a:t>
                      </a:r>
                      <a:r>
                        <a:rPr lang="en-US" sz="2400" b="0" dirty="0" err="1">
                          <a:solidFill>
                            <a:schemeClr val="tx1"/>
                          </a:solidFill>
                          <a:effectLst/>
                          <a:latin typeface="Calibri" pitchFamily="34" charset="0"/>
                          <a:cs typeface="Calibri" pitchFamily="34" charset="0"/>
                        </a:rPr>
                        <a:t>Vapour</a:t>
                      </a:r>
                      <a:endParaRPr lang="en-GB" sz="2400" b="0" dirty="0">
                        <a:solidFill>
                          <a:schemeClr val="tx1"/>
                        </a:solidFill>
                        <a:effectLst/>
                        <a:latin typeface="Calibri" pitchFamily="34" charset="0"/>
                        <a:ea typeface="Calibri"/>
                        <a:cs typeface="Calibri" pitchFamily="34" charset="0"/>
                      </a:endParaRPr>
                    </a:p>
                  </a:txBody>
                  <a:tcPr marL="68580" marR="68580" marT="0" marB="0"/>
                </a:tc>
                <a:tc>
                  <a:txBody>
                    <a:bodyPr/>
                    <a:lstStyle/>
                    <a:p>
                      <a:pPr>
                        <a:spcBef>
                          <a:spcPts val="200"/>
                        </a:spcBef>
                        <a:spcAft>
                          <a:spcPts val="200"/>
                        </a:spcAft>
                      </a:pPr>
                      <a:r>
                        <a:rPr lang="en-US" sz="2400" b="1" dirty="0">
                          <a:effectLst/>
                          <a:latin typeface="Calibri" pitchFamily="34" charset="0"/>
                          <a:cs typeface="Calibri" pitchFamily="34" charset="0"/>
                        </a:rPr>
                        <a:t>Major Gases:</a:t>
                      </a:r>
                      <a:endParaRPr lang="en-GB" sz="2400" b="1" dirty="0">
                        <a:effectLst/>
                        <a:latin typeface="Calibri" pitchFamily="34" charset="0"/>
                        <a:cs typeface="Calibri" pitchFamily="34" charset="0"/>
                      </a:endParaRPr>
                    </a:p>
                    <a:p>
                      <a:pPr>
                        <a:spcBef>
                          <a:spcPts val="200"/>
                        </a:spcBef>
                        <a:spcAft>
                          <a:spcPts val="200"/>
                        </a:spcAft>
                      </a:pPr>
                      <a:r>
                        <a:rPr lang="en-US" sz="2400" dirty="0">
                          <a:effectLst/>
                          <a:latin typeface="Calibri" pitchFamily="34" charset="0"/>
                          <a:cs typeface="Calibri" pitchFamily="34" charset="0"/>
                        </a:rPr>
                        <a:t>Nitrogen (78 %)</a:t>
                      </a:r>
                      <a:endParaRPr lang="en-GB" sz="2400" dirty="0">
                        <a:effectLst/>
                        <a:latin typeface="Calibri" pitchFamily="34" charset="0"/>
                        <a:cs typeface="Calibri" pitchFamily="34" charset="0"/>
                      </a:endParaRPr>
                    </a:p>
                    <a:p>
                      <a:pPr>
                        <a:spcBef>
                          <a:spcPts val="200"/>
                        </a:spcBef>
                        <a:spcAft>
                          <a:spcPts val="200"/>
                        </a:spcAft>
                      </a:pPr>
                      <a:r>
                        <a:rPr lang="en-US" sz="2400" dirty="0">
                          <a:effectLst/>
                          <a:latin typeface="Calibri" pitchFamily="34" charset="0"/>
                          <a:cs typeface="Calibri" pitchFamily="34" charset="0"/>
                        </a:rPr>
                        <a:t>Oxygen (21 %)</a:t>
                      </a:r>
                      <a:endParaRPr lang="en-GB" sz="2400" dirty="0">
                        <a:effectLst/>
                        <a:latin typeface="Calibri" pitchFamily="34" charset="0"/>
                        <a:cs typeface="Calibri" pitchFamily="34" charset="0"/>
                      </a:endParaRPr>
                    </a:p>
                    <a:p>
                      <a:pPr>
                        <a:spcBef>
                          <a:spcPts val="200"/>
                        </a:spcBef>
                        <a:spcAft>
                          <a:spcPts val="200"/>
                        </a:spcAft>
                      </a:pPr>
                      <a:r>
                        <a:rPr lang="en-US" sz="2400" dirty="0">
                          <a:effectLst/>
                          <a:latin typeface="Calibri" pitchFamily="34" charset="0"/>
                          <a:cs typeface="Calibri" pitchFamily="34" charset="0"/>
                        </a:rPr>
                        <a:t>Noble Gases (1%)</a:t>
                      </a:r>
                      <a:endParaRPr lang="en-GB" sz="2400" dirty="0">
                        <a:effectLst/>
                        <a:latin typeface="Calibri" pitchFamily="34" charset="0"/>
                        <a:cs typeface="Calibri" pitchFamily="34" charset="0"/>
                      </a:endParaRPr>
                    </a:p>
                    <a:p>
                      <a:pPr>
                        <a:spcBef>
                          <a:spcPts val="200"/>
                        </a:spcBef>
                        <a:spcAft>
                          <a:spcPts val="200"/>
                        </a:spcAft>
                      </a:pPr>
                      <a:r>
                        <a:rPr lang="en-US" sz="2400" dirty="0">
                          <a:effectLst/>
                          <a:latin typeface="Calibri" pitchFamily="34" charset="0"/>
                          <a:cs typeface="Calibri" pitchFamily="34" charset="0"/>
                        </a:rPr>
                        <a:t> </a:t>
                      </a:r>
                      <a:endParaRPr lang="en-GB" sz="2400" dirty="0">
                        <a:effectLst/>
                        <a:latin typeface="Calibri" pitchFamily="34" charset="0"/>
                        <a:cs typeface="Calibri" pitchFamily="34" charset="0"/>
                      </a:endParaRPr>
                    </a:p>
                    <a:p>
                      <a:pPr>
                        <a:spcBef>
                          <a:spcPts val="200"/>
                        </a:spcBef>
                        <a:spcAft>
                          <a:spcPts val="200"/>
                        </a:spcAft>
                      </a:pPr>
                      <a:r>
                        <a:rPr lang="en-US" sz="2400" b="1" dirty="0">
                          <a:effectLst/>
                          <a:latin typeface="Calibri" pitchFamily="34" charset="0"/>
                          <a:cs typeface="Calibri" pitchFamily="34" charset="0"/>
                        </a:rPr>
                        <a:t>Minor Gases:</a:t>
                      </a:r>
                      <a:endParaRPr lang="en-GB" sz="2400" b="1" dirty="0">
                        <a:effectLst/>
                        <a:latin typeface="Calibri" pitchFamily="34" charset="0"/>
                        <a:cs typeface="Calibri" pitchFamily="34" charset="0"/>
                      </a:endParaRPr>
                    </a:p>
                    <a:p>
                      <a:pPr>
                        <a:spcBef>
                          <a:spcPts val="200"/>
                        </a:spcBef>
                        <a:spcAft>
                          <a:spcPts val="200"/>
                        </a:spcAft>
                      </a:pPr>
                      <a:r>
                        <a:rPr lang="en-US" sz="2400" dirty="0">
                          <a:effectLst/>
                          <a:latin typeface="Calibri" pitchFamily="34" charset="0"/>
                          <a:cs typeface="Calibri" pitchFamily="34" charset="0"/>
                        </a:rPr>
                        <a:t>Carbon Dioxide (0.04%)</a:t>
                      </a:r>
                      <a:endParaRPr lang="en-GB" sz="2400" dirty="0">
                        <a:effectLst/>
                        <a:latin typeface="Calibri" pitchFamily="34" charset="0"/>
                        <a:cs typeface="Calibri" pitchFamily="34" charset="0"/>
                      </a:endParaRPr>
                    </a:p>
                    <a:p>
                      <a:pPr>
                        <a:spcBef>
                          <a:spcPts val="200"/>
                        </a:spcBef>
                        <a:spcAft>
                          <a:spcPts val="200"/>
                        </a:spcAft>
                      </a:pPr>
                      <a:r>
                        <a:rPr lang="en-US" sz="2400" dirty="0">
                          <a:effectLst/>
                          <a:latin typeface="Calibri" pitchFamily="34" charset="0"/>
                          <a:cs typeface="Calibri" pitchFamily="34" charset="0"/>
                        </a:rPr>
                        <a:t>Methane (&lt; 1%)</a:t>
                      </a:r>
                      <a:endParaRPr lang="en-GB" sz="2400" dirty="0">
                        <a:effectLst/>
                        <a:latin typeface="Calibri" pitchFamily="34" charset="0"/>
                        <a:cs typeface="Calibri" pitchFamily="34" charset="0"/>
                      </a:endParaRPr>
                    </a:p>
                    <a:p>
                      <a:pPr>
                        <a:spcBef>
                          <a:spcPts val="200"/>
                        </a:spcBef>
                        <a:spcAft>
                          <a:spcPts val="200"/>
                        </a:spcAft>
                      </a:pPr>
                      <a:r>
                        <a:rPr lang="en-US" sz="2400" dirty="0">
                          <a:effectLst/>
                          <a:latin typeface="Calibri" pitchFamily="34" charset="0"/>
                          <a:cs typeface="Calibri" pitchFamily="34" charset="0"/>
                        </a:rPr>
                        <a:t>Ozone </a:t>
                      </a:r>
                      <a:endParaRPr lang="en-GB" sz="2400" dirty="0">
                        <a:effectLst/>
                        <a:latin typeface="Calibri" pitchFamily="34" charset="0"/>
                        <a:ea typeface="Calibri"/>
                        <a:cs typeface="Calibri" pitchFamily="34" charset="0"/>
                      </a:endParaRPr>
                    </a:p>
                  </a:txBody>
                  <a:tcPr marL="68580" marR="68580" marT="0" marB="0"/>
                </a:tc>
                <a:extLst>
                  <a:ext uri="{0D108BD9-81ED-4DB2-BD59-A6C34878D82A}">
                    <a16:rowId xmlns:a16="http://schemas.microsoft.com/office/drawing/2014/main" val="10001"/>
                  </a:ext>
                </a:extLst>
              </a:tr>
            </a:tbl>
          </a:graphicData>
        </a:graphic>
      </p:graphicFrame>
      <p:sp>
        <p:nvSpPr>
          <p:cNvPr id="44046" name="TextBox 1">
            <a:extLst>
              <a:ext uri="{FF2B5EF4-FFF2-40B4-BE49-F238E27FC236}">
                <a16:creationId xmlns:a16="http://schemas.microsoft.com/office/drawing/2014/main" id="{3DCF1561-2C64-4E58-B062-7AA016AB23FF}"/>
              </a:ext>
            </a:extLst>
          </p:cNvPr>
          <p:cNvSpPr txBox="1">
            <a:spLocks noChangeArrowheads="1"/>
          </p:cNvSpPr>
          <p:nvPr/>
        </p:nvSpPr>
        <p:spPr bwMode="auto">
          <a:xfrm>
            <a:off x="323850" y="5876925"/>
            <a:ext cx="8280400"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800"/>
              <a:t>Add any notes to your timeline from the following slides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4C5D350B-18B7-469A-BAE4-2516A127B962}"/>
              </a:ext>
            </a:extLst>
          </p:cNvPr>
          <p:cNvSpPr>
            <a:spLocks noGrp="1"/>
          </p:cNvSpPr>
          <p:nvPr>
            <p:ph type="title"/>
          </p:nvPr>
        </p:nvSpPr>
        <p:spPr/>
        <p:txBody>
          <a:bodyPr/>
          <a:lstStyle/>
          <a:p>
            <a:r>
              <a:rPr lang="en-GB" altLang="en-US"/>
              <a:t>Earths Evolution</a:t>
            </a:r>
          </a:p>
        </p:txBody>
      </p:sp>
      <p:pic>
        <p:nvPicPr>
          <p:cNvPr id="40963" name="Content Placeholder 4">
            <a:extLst>
              <a:ext uri="{FF2B5EF4-FFF2-40B4-BE49-F238E27FC236}">
                <a16:creationId xmlns:a16="http://schemas.microsoft.com/office/drawing/2014/main" id="{E16F36F8-2590-44AE-92A8-6F48B8C6772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787900" y="3933825"/>
            <a:ext cx="4146550" cy="2763838"/>
          </a:xfrm>
        </p:spPr>
      </p:pic>
      <p:pic>
        <p:nvPicPr>
          <p:cNvPr id="40964" name="Picture 3">
            <a:extLst>
              <a:ext uri="{FF2B5EF4-FFF2-40B4-BE49-F238E27FC236}">
                <a16:creationId xmlns:a16="http://schemas.microsoft.com/office/drawing/2014/main" id="{BC898762-199F-425F-AD68-46B2D2C55E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84313"/>
            <a:ext cx="382587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267E565C-BC27-47C7-8B07-3EECFD36088D}"/>
              </a:ext>
            </a:extLst>
          </p:cNvPr>
          <p:cNvCxnSpPr/>
          <p:nvPr/>
        </p:nvCxnSpPr>
        <p:spPr>
          <a:xfrm>
            <a:off x="4211638" y="2349500"/>
            <a:ext cx="2376487" cy="12239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966" name="TextBox 7">
            <a:extLst>
              <a:ext uri="{FF2B5EF4-FFF2-40B4-BE49-F238E27FC236}">
                <a16:creationId xmlns:a16="http://schemas.microsoft.com/office/drawing/2014/main" id="{ED2DA760-2C23-4C6C-A3D7-F7C96BFFDC15}"/>
              </a:ext>
            </a:extLst>
          </p:cNvPr>
          <p:cNvSpPr txBox="1">
            <a:spLocks noChangeArrowheads="1"/>
          </p:cNvSpPr>
          <p:nvPr/>
        </p:nvSpPr>
        <p:spPr bwMode="auto">
          <a:xfrm>
            <a:off x="250825" y="4581525"/>
            <a:ext cx="3960813" cy="1754326"/>
          </a:xfrm>
          <a:prstGeom prst="rect">
            <a:avLst/>
          </a:prstGeom>
          <a:solidFill>
            <a:srgbClr val="FFC000"/>
          </a:solidFill>
          <a:ln>
            <a:noFill/>
          </a:ln>
        </p:spPr>
        <p:txBody>
          <a:bodyPr wrap="square">
            <a:spAutoFit/>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AutoNum type="arabicPeriod"/>
            </a:pPr>
            <a:r>
              <a:rPr lang="en-GB" altLang="en-US" sz="1800" dirty="0"/>
              <a:t>Research the main events in Earth’s history.</a:t>
            </a:r>
          </a:p>
          <a:p>
            <a:pPr>
              <a:spcBef>
                <a:spcPct val="0"/>
              </a:spcBef>
              <a:buFontTx/>
              <a:buAutoNum type="arabicPeriod"/>
            </a:pPr>
            <a:r>
              <a:rPr lang="en-GB" altLang="en-US" sz="1800" dirty="0"/>
              <a:t>Add information to your timeline in your student </a:t>
            </a:r>
            <a:r>
              <a:rPr lang="en-GB" altLang="en-US" sz="1800" dirty="0" err="1"/>
              <a:t>bookelt</a:t>
            </a:r>
            <a:endParaRPr lang="en-GB" altLang="en-US" sz="1800" dirty="0"/>
          </a:p>
          <a:p>
            <a:pPr>
              <a:spcBef>
                <a:spcPct val="0"/>
              </a:spcBef>
              <a:buFontTx/>
              <a:buAutoNum type="arabicPeriod"/>
            </a:pPr>
            <a:r>
              <a:rPr lang="en-GB" altLang="en-US" sz="1800" dirty="0"/>
              <a:t>Focus on the changes in abiotic conditions on Earth.</a:t>
            </a:r>
          </a:p>
        </p:txBody>
      </p:sp>
      <p:sp>
        <p:nvSpPr>
          <p:cNvPr id="8" name="TextBox 7">
            <a:extLst>
              <a:ext uri="{FF2B5EF4-FFF2-40B4-BE49-F238E27FC236}">
                <a16:creationId xmlns:a16="http://schemas.microsoft.com/office/drawing/2014/main" id="{6243377C-2316-4A77-88A0-3AF2A6F02203}"/>
              </a:ext>
            </a:extLst>
          </p:cNvPr>
          <p:cNvSpPr txBox="1"/>
          <p:nvPr/>
        </p:nvSpPr>
        <p:spPr>
          <a:xfrm>
            <a:off x="5436097" y="1484313"/>
            <a:ext cx="3497018" cy="1446550"/>
          </a:xfrm>
          <a:prstGeom prst="rect">
            <a:avLst/>
          </a:prstGeom>
          <a:noFill/>
        </p:spPr>
        <p:txBody>
          <a:bodyPr wrap="square">
            <a:spAutoFit/>
          </a:bodyPr>
          <a:lstStyle/>
          <a:p>
            <a:r>
              <a:rPr lang="en-GB" sz="1200" dirty="0">
                <a:hlinkClick r:id="rId4"/>
              </a:rPr>
              <a:t>http://estream.godalming.ac.uk/View.aspx?ID=1822~4n~NNVB9emH</a:t>
            </a:r>
            <a:endParaRPr lang="en-GB" sz="1200" dirty="0"/>
          </a:p>
          <a:p>
            <a:r>
              <a:rPr lang="en-US" sz="1600" b="0" i="0" dirty="0">
                <a:solidFill>
                  <a:srgbClr val="1C1B1B"/>
                </a:solidFill>
                <a:effectLst/>
                <a:latin typeface="Helvetica Neue"/>
              </a:rPr>
              <a:t>Life on Earth David Attenborough</a:t>
            </a:r>
          </a:p>
          <a:p>
            <a:r>
              <a:rPr lang="en-US" sz="1600" b="0" i="0" dirty="0">
                <a:solidFill>
                  <a:srgbClr val="1C1B1B"/>
                </a:solidFill>
                <a:effectLst/>
                <a:latin typeface="Helvetica Neue"/>
              </a:rPr>
              <a:t>From 17.08 - 25.00 min. section on how life has changed the early atmosphere of Earth.</a:t>
            </a:r>
            <a:endParaRPr lang="en-GB" sz="1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5">
            <a:extLst>
              <a:ext uri="{FF2B5EF4-FFF2-40B4-BE49-F238E27FC236}">
                <a16:creationId xmlns:a16="http://schemas.microsoft.com/office/drawing/2014/main" id="{81644FFC-1853-427F-8277-06522EC2FF20}"/>
              </a:ext>
            </a:extLst>
          </p:cNvPr>
          <p:cNvSpPr>
            <a:spLocks noChangeArrowheads="1"/>
          </p:cNvSpPr>
          <p:nvPr/>
        </p:nvSpPr>
        <p:spPr bwMode="auto">
          <a:xfrm>
            <a:off x="900113" y="0"/>
            <a:ext cx="8135937" cy="659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1800"/>
          </a:p>
        </p:txBody>
      </p:sp>
      <p:sp>
        <p:nvSpPr>
          <p:cNvPr id="41987" name="Rectangle 25">
            <a:extLst>
              <a:ext uri="{FF2B5EF4-FFF2-40B4-BE49-F238E27FC236}">
                <a16:creationId xmlns:a16="http://schemas.microsoft.com/office/drawing/2014/main" id="{D31E00BD-3E4D-405D-B6A1-B80182C0C7C0}"/>
              </a:ext>
            </a:extLst>
          </p:cNvPr>
          <p:cNvSpPr>
            <a:spLocks noGrp="1" noChangeArrowheads="1"/>
          </p:cNvSpPr>
          <p:nvPr>
            <p:ph type="title"/>
          </p:nvPr>
        </p:nvSpPr>
        <p:spPr>
          <a:xfrm>
            <a:off x="153988" y="104775"/>
            <a:ext cx="8882062" cy="549275"/>
          </a:xfrm>
        </p:spPr>
        <p:txBody>
          <a:bodyPr/>
          <a:lstStyle/>
          <a:p>
            <a:pPr eaLnBrk="1" hangingPunct="1"/>
            <a:r>
              <a:rPr lang="en-GB" altLang="en-US">
                <a:latin typeface="Calibri" panose="020F0502020204030204" pitchFamily="34" charset="0"/>
                <a:cs typeface="Calibri" panose="020F0502020204030204" pitchFamily="34" charset="0"/>
              </a:rPr>
              <a:t>Life on earth </a:t>
            </a:r>
            <a:r>
              <a:rPr lang="en-GB" altLang="en-US" sz="1600">
                <a:latin typeface="Calibri" panose="020F0502020204030204" pitchFamily="34" charset="0"/>
                <a:cs typeface="Calibri" panose="020F0502020204030204" pitchFamily="34" charset="0"/>
              </a:rPr>
              <a:t>–</a:t>
            </a:r>
            <a:r>
              <a:rPr lang="en-GB" altLang="en-US">
                <a:latin typeface="Calibri" panose="020F0502020204030204" pitchFamily="34" charset="0"/>
                <a:cs typeface="Calibri" panose="020F0502020204030204" pitchFamily="34" charset="0"/>
              </a:rPr>
              <a:t> </a:t>
            </a:r>
            <a:r>
              <a:rPr lang="en-GB" altLang="en-US" sz="2000">
                <a:latin typeface="Calibri" panose="020F0502020204030204" pitchFamily="34" charset="0"/>
                <a:cs typeface="Calibri" panose="020F0502020204030204" pitchFamily="34" charset="0"/>
              </a:rPr>
              <a:t>Diagram scaling the lifetime of Earth into 24 hr</a:t>
            </a:r>
          </a:p>
        </p:txBody>
      </p:sp>
      <p:grpSp>
        <p:nvGrpSpPr>
          <p:cNvPr id="41988" name="Group 24">
            <a:extLst>
              <a:ext uri="{FF2B5EF4-FFF2-40B4-BE49-F238E27FC236}">
                <a16:creationId xmlns:a16="http://schemas.microsoft.com/office/drawing/2014/main" id="{3181EE2B-2A9C-44D1-A978-2774B309FB45}"/>
              </a:ext>
            </a:extLst>
          </p:cNvPr>
          <p:cNvGrpSpPr>
            <a:grpSpLocks/>
          </p:cNvGrpSpPr>
          <p:nvPr/>
        </p:nvGrpSpPr>
        <p:grpSpPr bwMode="auto">
          <a:xfrm>
            <a:off x="153988" y="1012825"/>
            <a:ext cx="8766175" cy="4962525"/>
            <a:chOff x="49417" y="1166813"/>
            <a:chExt cx="8765810" cy="4962525"/>
          </a:xfrm>
        </p:grpSpPr>
        <p:grpSp>
          <p:nvGrpSpPr>
            <p:cNvPr id="41990" name="Group 23">
              <a:extLst>
                <a:ext uri="{FF2B5EF4-FFF2-40B4-BE49-F238E27FC236}">
                  <a16:creationId xmlns:a16="http://schemas.microsoft.com/office/drawing/2014/main" id="{739039F7-9C28-46E7-AB6D-B3F1F1600E8F}"/>
                </a:ext>
              </a:extLst>
            </p:cNvPr>
            <p:cNvGrpSpPr>
              <a:grpSpLocks/>
            </p:cNvGrpSpPr>
            <p:nvPr/>
          </p:nvGrpSpPr>
          <p:grpSpPr bwMode="auto">
            <a:xfrm>
              <a:off x="49417" y="1166813"/>
              <a:ext cx="8563360" cy="4962525"/>
              <a:chOff x="49417" y="1166813"/>
              <a:chExt cx="8563360" cy="4962525"/>
            </a:xfrm>
          </p:grpSpPr>
          <p:pic>
            <p:nvPicPr>
              <p:cNvPr id="41992" name="Picture 28" descr="24hr">
                <a:extLst>
                  <a:ext uri="{FF2B5EF4-FFF2-40B4-BE49-F238E27FC236}">
                    <a16:creationId xmlns:a16="http://schemas.microsoft.com/office/drawing/2014/main" id="{8CE37FC9-2C01-4758-9A7E-8B7EDFE02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88" y="1166813"/>
                <a:ext cx="6840537"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3" name="Group 19">
                <a:extLst>
                  <a:ext uri="{FF2B5EF4-FFF2-40B4-BE49-F238E27FC236}">
                    <a16:creationId xmlns:a16="http://schemas.microsoft.com/office/drawing/2014/main" id="{62068E9D-4701-465A-851C-31BBE7F794A3}"/>
                  </a:ext>
                </a:extLst>
              </p:cNvPr>
              <p:cNvGrpSpPr>
                <a:grpSpLocks/>
              </p:cNvGrpSpPr>
              <p:nvPr/>
            </p:nvGrpSpPr>
            <p:grpSpPr bwMode="auto">
              <a:xfrm>
                <a:off x="3747762" y="1490078"/>
                <a:ext cx="4865015" cy="2243738"/>
                <a:chOff x="3747762" y="1490078"/>
                <a:chExt cx="4865015" cy="2243738"/>
              </a:xfrm>
            </p:grpSpPr>
            <p:grpSp>
              <p:nvGrpSpPr>
                <p:cNvPr id="42007" name="Group 5">
                  <a:extLst>
                    <a:ext uri="{FF2B5EF4-FFF2-40B4-BE49-F238E27FC236}">
                      <a16:creationId xmlns:a16="http://schemas.microsoft.com/office/drawing/2014/main" id="{C013F1B4-BEBE-4232-89B4-85FC606F2C48}"/>
                    </a:ext>
                  </a:extLst>
                </p:cNvPr>
                <p:cNvGrpSpPr>
                  <a:grpSpLocks/>
                </p:cNvGrpSpPr>
                <p:nvPr/>
              </p:nvGrpSpPr>
              <p:grpSpPr bwMode="auto">
                <a:xfrm>
                  <a:off x="4968081" y="1939105"/>
                  <a:ext cx="3644696" cy="1794711"/>
                  <a:chOff x="4968081" y="1939105"/>
                  <a:chExt cx="3644696" cy="1794711"/>
                </a:xfrm>
              </p:grpSpPr>
              <p:grpSp>
                <p:nvGrpSpPr>
                  <p:cNvPr id="42009" name="Group 3">
                    <a:extLst>
                      <a:ext uri="{FF2B5EF4-FFF2-40B4-BE49-F238E27FC236}">
                        <a16:creationId xmlns:a16="http://schemas.microsoft.com/office/drawing/2014/main" id="{7BD83106-91E9-4898-839B-94C4E655F771}"/>
                      </a:ext>
                    </a:extLst>
                  </p:cNvPr>
                  <p:cNvGrpSpPr>
                    <a:grpSpLocks/>
                  </p:cNvGrpSpPr>
                  <p:nvPr/>
                </p:nvGrpSpPr>
                <p:grpSpPr bwMode="auto">
                  <a:xfrm>
                    <a:off x="4968081" y="1939105"/>
                    <a:ext cx="3256757" cy="1456157"/>
                    <a:chOff x="4968081" y="1939105"/>
                    <a:chExt cx="3256757" cy="1456157"/>
                  </a:xfrm>
                </p:grpSpPr>
                <p:sp>
                  <p:nvSpPr>
                    <p:cNvPr id="42011" name="TextBox 1">
                      <a:extLst>
                        <a:ext uri="{FF2B5EF4-FFF2-40B4-BE49-F238E27FC236}">
                          <a16:creationId xmlns:a16="http://schemas.microsoft.com/office/drawing/2014/main" id="{AFDFCCD3-3D7F-4F05-A655-AC430B5F66FE}"/>
                        </a:ext>
                      </a:extLst>
                    </p:cNvPr>
                    <p:cNvSpPr txBox="1">
                      <a:spLocks noChangeArrowheads="1"/>
                    </p:cNvSpPr>
                    <p:nvPr/>
                  </p:nvSpPr>
                  <p:spPr bwMode="auto">
                    <a:xfrm>
                      <a:off x="4968081" y="1939105"/>
                      <a:ext cx="2020389"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a:t>Oldest known rocks</a:t>
                      </a:r>
                    </a:p>
                  </p:txBody>
                </p:sp>
                <p:sp>
                  <p:nvSpPr>
                    <p:cNvPr id="42012" name="TextBox 2">
                      <a:extLst>
                        <a:ext uri="{FF2B5EF4-FFF2-40B4-BE49-F238E27FC236}">
                          <a16:creationId xmlns:a16="http://schemas.microsoft.com/office/drawing/2014/main" id="{97410378-8050-4E42-89D7-9EB1862607A1}"/>
                        </a:ext>
                      </a:extLst>
                    </p:cNvPr>
                    <p:cNvSpPr txBox="1">
                      <a:spLocks noChangeArrowheads="1"/>
                    </p:cNvSpPr>
                    <p:nvPr/>
                  </p:nvSpPr>
                  <p:spPr bwMode="auto">
                    <a:xfrm>
                      <a:off x="5547359" y="3056708"/>
                      <a:ext cx="2677479"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a:t>Oldest fossils (prokaryotes)</a:t>
                      </a:r>
                    </a:p>
                  </p:txBody>
                </p:sp>
              </p:grpSp>
              <p:sp>
                <p:nvSpPr>
                  <p:cNvPr id="42010" name="TextBox 4">
                    <a:extLst>
                      <a:ext uri="{FF2B5EF4-FFF2-40B4-BE49-F238E27FC236}">
                        <a16:creationId xmlns:a16="http://schemas.microsoft.com/office/drawing/2014/main" id="{67D50E99-1954-490F-A37C-ED782F1ED5FE}"/>
                      </a:ext>
                    </a:extLst>
                  </p:cNvPr>
                  <p:cNvSpPr txBox="1">
                    <a:spLocks noChangeArrowheads="1"/>
                  </p:cNvSpPr>
                  <p:nvPr/>
                </p:nvSpPr>
                <p:spPr bwMode="auto">
                  <a:xfrm>
                    <a:off x="5547359" y="3395262"/>
                    <a:ext cx="3065418"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a:t>First photosynthetic organisms</a:t>
                    </a:r>
                  </a:p>
                </p:txBody>
              </p:sp>
            </p:grpSp>
            <p:sp>
              <p:nvSpPr>
                <p:cNvPr id="42008" name="TextBox 16">
                  <a:extLst>
                    <a:ext uri="{FF2B5EF4-FFF2-40B4-BE49-F238E27FC236}">
                      <a16:creationId xmlns:a16="http://schemas.microsoft.com/office/drawing/2014/main" id="{A90692A5-E381-48D1-A8B9-6183E09BECE1}"/>
                    </a:ext>
                  </a:extLst>
                </p:cNvPr>
                <p:cNvSpPr txBox="1">
                  <a:spLocks noChangeArrowheads="1"/>
                </p:cNvSpPr>
                <p:nvPr/>
              </p:nvSpPr>
              <p:spPr bwMode="auto">
                <a:xfrm>
                  <a:off x="3747762" y="1490078"/>
                  <a:ext cx="3100252"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b="1"/>
                    <a:t>Formation of the Earth</a:t>
                  </a:r>
                </a:p>
              </p:txBody>
            </p:sp>
          </p:grpSp>
          <p:grpSp>
            <p:nvGrpSpPr>
              <p:cNvPr id="41994" name="Group 21">
                <a:extLst>
                  <a:ext uri="{FF2B5EF4-FFF2-40B4-BE49-F238E27FC236}">
                    <a16:creationId xmlns:a16="http://schemas.microsoft.com/office/drawing/2014/main" id="{3EE85D69-FAB8-47A2-8C28-973A2B348AD4}"/>
                  </a:ext>
                </a:extLst>
              </p:cNvPr>
              <p:cNvGrpSpPr>
                <a:grpSpLocks/>
              </p:cNvGrpSpPr>
              <p:nvPr/>
            </p:nvGrpSpPr>
            <p:grpSpPr bwMode="auto">
              <a:xfrm>
                <a:off x="49417" y="1166813"/>
                <a:ext cx="5533367" cy="4520991"/>
                <a:chOff x="49417" y="1166813"/>
                <a:chExt cx="5533367" cy="4520991"/>
              </a:xfrm>
            </p:grpSpPr>
            <p:sp>
              <p:nvSpPr>
                <p:cNvPr id="41995" name="TextBox 6">
                  <a:extLst>
                    <a:ext uri="{FF2B5EF4-FFF2-40B4-BE49-F238E27FC236}">
                      <a16:creationId xmlns:a16="http://schemas.microsoft.com/office/drawing/2014/main" id="{9EDCC320-41DF-435C-AA50-9362D5133480}"/>
                    </a:ext>
                  </a:extLst>
                </p:cNvPr>
                <p:cNvSpPr txBox="1">
                  <a:spLocks noChangeArrowheads="1"/>
                </p:cNvSpPr>
                <p:nvPr/>
              </p:nvSpPr>
              <p:spPr bwMode="auto">
                <a:xfrm>
                  <a:off x="409304" y="5349250"/>
                  <a:ext cx="2725782"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a:t>Free oxygen in atmosphere</a:t>
                  </a:r>
                </a:p>
              </p:txBody>
            </p:sp>
            <p:grpSp>
              <p:nvGrpSpPr>
                <p:cNvPr id="41996" name="Group 20">
                  <a:extLst>
                    <a:ext uri="{FF2B5EF4-FFF2-40B4-BE49-F238E27FC236}">
                      <a16:creationId xmlns:a16="http://schemas.microsoft.com/office/drawing/2014/main" id="{7A6A7B07-3B93-47EC-8E94-E40FF3775294}"/>
                    </a:ext>
                  </a:extLst>
                </p:cNvPr>
                <p:cNvGrpSpPr>
                  <a:grpSpLocks/>
                </p:cNvGrpSpPr>
                <p:nvPr/>
              </p:nvGrpSpPr>
              <p:grpSpPr bwMode="auto">
                <a:xfrm>
                  <a:off x="49417" y="1166813"/>
                  <a:ext cx="5533367" cy="3573779"/>
                  <a:chOff x="49417" y="1166813"/>
                  <a:chExt cx="5533367" cy="3573779"/>
                </a:xfrm>
              </p:grpSpPr>
              <p:grpSp>
                <p:nvGrpSpPr>
                  <p:cNvPr id="41997" name="Group 15">
                    <a:extLst>
                      <a:ext uri="{FF2B5EF4-FFF2-40B4-BE49-F238E27FC236}">
                        <a16:creationId xmlns:a16="http://schemas.microsoft.com/office/drawing/2014/main" id="{083523AC-6BA1-4362-81D5-8E2574091C13}"/>
                      </a:ext>
                    </a:extLst>
                  </p:cNvPr>
                  <p:cNvGrpSpPr>
                    <a:grpSpLocks/>
                  </p:cNvGrpSpPr>
                  <p:nvPr/>
                </p:nvGrpSpPr>
                <p:grpSpPr bwMode="auto">
                  <a:xfrm>
                    <a:off x="49417" y="1557913"/>
                    <a:ext cx="3085669" cy="3182679"/>
                    <a:chOff x="49417" y="1557913"/>
                    <a:chExt cx="3085669" cy="3182679"/>
                  </a:xfrm>
                </p:grpSpPr>
                <p:grpSp>
                  <p:nvGrpSpPr>
                    <p:cNvPr id="41999" name="Group 13">
                      <a:extLst>
                        <a:ext uri="{FF2B5EF4-FFF2-40B4-BE49-F238E27FC236}">
                          <a16:creationId xmlns:a16="http://schemas.microsoft.com/office/drawing/2014/main" id="{06F2F150-456F-4D47-BF5C-F30DB720D5B8}"/>
                        </a:ext>
                      </a:extLst>
                    </p:cNvPr>
                    <p:cNvGrpSpPr>
                      <a:grpSpLocks/>
                    </p:cNvGrpSpPr>
                    <p:nvPr/>
                  </p:nvGrpSpPr>
                  <p:grpSpPr bwMode="auto">
                    <a:xfrm>
                      <a:off x="49417" y="1863775"/>
                      <a:ext cx="2569550" cy="2876817"/>
                      <a:chOff x="49417" y="1863775"/>
                      <a:chExt cx="2569550" cy="2876817"/>
                    </a:xfrm>
                  </p:grpSpPr>
                  <p:grpSp>
                    <p:nvGrpSpPr>
                      <p:cNvPr id="42001" name="Group 11">
                        <a:extLst>
                          <a:ext uri="{FF2B5EF4-FFF2-40B4-BE49-F238E27FC236}">
                            <a16:creationId xmlns:a16="http://schemas.microsoft.com/office/drawing/2014/main" id="{A8845ADA-A89E-465B-8D25-B509BD2BF83A}"/>
                          </a:ext>
                        </a:extLst>
                      </p:cNvPr>
                      <p:cNvGrpSpPr>
                        <a:grpSpLocks/>
                      </p:cNvGrpSpPr>
                      <p:nvPr/>
                    </p:nvGrpSpPr>
                    <p:grpSpPr bwMode="auto">
                      <a:xfrm>
                        <a:off x="49417" y="2353727"/>
                        <a:ext cx="2162560" cy="2386865"/>
                        <a:chOff x="49417" y="2353727"/>
                        <a:chExt cx="2162560" cy="2386865"/>
                      </a:xfrm>
                    </p:grpSpPr>
                    <p:sp>
                      <p:nvSpPr>
                        <p:cNvPr id="42003" name="TextBox 7">
                          <a:extLst>
                            <a:ext uri="{FF2B5EF4-FFF2-40B4-BE49-F238E27FC236}">
                              <a16:creationId xmlns:a16="http://schemas.microsoft.com/office/drawing/2014/main" id="{3BE5D77F-E4EE-4EB1-83E7-CE79FE3EF1A4}"/>
                            </a:ext>
                          </a:extLst>
                        </p:cNvPr>
                        <p:cNvSpPr txBox="1">
                          <a:spLocks noChangeArrowheads="1"/>
                        </p:cNvSpPr>
                        <p:nvPr/>
                      </p:nvSpPr>
                      <p:spPr bwMode="auto">
                        <a:xfrm>
                          <a:off x="153670" y="4155817"/>
                          <a:ext cx="185270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a:t>Oldest eukaryotic fossils</a:t>
                          </a:r>
                        </a:p>
                      </p:txBody>
                    </p:sp>
                    <p:grpSp>
                      <p:nvGrpSpPr>
                        <p:cNvPr id="42004" name="Group 10">
                          <a:extLst>
                            <a:ext uri="{FF2B5EF4-FFF2-40B4-BE49-F238E27FC236}">
                              <a16:creationId xmlns:a16="http://schemas.microsoft.com/office/drawing/2014/main" id="{67A28650-FDDE-460C-9A58-6E7935CF694C}"/>
                            </a:ext>
                          </a:extLst>
                        </p:cNvPr>
                        <p:cNvGrpSpPr>
                          <a:grpSpLocks/>
                        </p:cNvGrpSpPr>
                        <p:nvPr/>
                      </p:nvGrpSpPr>
                      <p:grpSpPr bwMode="auto">
                        <a:xfrm>
                          <a:off x="49417" y="2353727"/>
                          <a:ext cx="2162560" cy="584775"/>
                          <a:chOff x="49417" y="2353727"/>
                          <a:chExt cx="2162560" cy="584775"/>
                        </a:xfrm>
                      </p:grpSpPr>
                      <p:sp>
                        <p:nvSpPr>
                          <p:cNvPr id="42005" name="TextBox 8">
                            <a:extLst>
                              <a:ext uri="{FF2B5EF4-FFF2-40B4-BE49-F238E27FC236}">
                                <a16:creationId xmlns:a16="http://schemas.microsoft.com/office/drawing/2014/main" id="{AA3D43F3-EC85-4E51-8DBC-1A33F85C1773}"/>
                              </a:ext>
                            </a:extLst>
                          </p:cNvPr>
                          <p:cNvSpPr txBox="1">
                            <a:spLocks noChangeArrowheads="1"/>
                          </p:cNvSpPr>
                          <p:nvPr/>
                        </p:nvSpPr>
                        <p:spPr bwMode="auto">
                          <a:xfrm>
                            <a:off x="49417" y="2353727"/>
                            <a:ext cx="1956958"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a:t>Oldest multicellular fossils</a:t>
                            </a:r>
                          </a:p>
                        </p:txBody>
                      </p:sp>
                      <p:sp>
                        <p:nvSpPr>
                          <p:cNvPr id="42006" name="Rounded Rectangle 9">
                            <a:extLst>
                              <a:ext uri="{FF2B5EF4-FFF2-40B4-BE49-F238E27FC236}">
                                <a16:creationId xmlns:a16="http://schemas.microsoft.com/office/drawing/2014/main" id="{E74BF209-CA0F-4941-9074-360DCB5D69C3}"/>
                              </a:ext>
                            </a:extLst>
                          </p:cNvPr>
                          <p:cNvSpPr>
                            <a:spLocks noChangeArrowheads="1"/>
                          </p:cNvSpPr>
                          <p:nvPr/>
                        </p:nvSpPr>
                        <p:spPr bwMode="auto">
                          <a:xfrm>
                            <a:off x="1942011" y="2452271"/>
                            <a:ext cx="269966" cy="160300"/>
                          </a:xfrm>
                          <a:prstGeom prst="roundRect">
                            <a:avLst>
                              <a:gd name="adj" fmla="val 16667"/>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66"/>
                              </a:solidFill>
                              <a:latin typeface="Lucida Sans" panose="020B0602030504020204" pitchFamily="34" charset="0"/>
                              <a:cs typeface="Arial" panose="020B0604020202020204" pitchFamily="34" charset="0"/>
                            </a:endParaRPr>
                          </a:p>
                        </p:txBody>
                      </p:sp>
                    </p:grpSp>
                  </p:grpSp>
                  <p:sp>
                    <p:nvSpPr>
                      <p:cNvPr id="42002" name="TextBox 12">
                        <a:extLst>
                          <a:ext uri="{FF2B5EF4-FFF2-40B4-BE49-F238E27FC236}">
                            <a16:creationId xmlns:a16="http://schemas.microsoft.com/office/drawing/2014/main" id="{B3F01AE5-4E71-4131-9A35-9E1142B39373}"/>
                          </a:ext>
                        </a:extLst>
                      </p:cNvPr>
                      <p:cNvSpPr txBox="1">
                        <a:spLocks noChangeArrowheads="1"/>
                      </p:cNvSpPr>
                      <p:nvPr/>
                    </p:nvSpPr>
                    <p:spPr bwMode="auto">
                      <a:xfrm>
                        <a:off x="1265055" y="1863775"/>
                        <a:ext cx="1353912"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a:t>Land plants</a:t>
                        </a:r>
                      </a:p>
                    </p:txBody>
                  </p:sp>
                </p:grpSp>
                <p:sp>
                  <p:nvSpPr>
                    <p:cNvPr id="42000" name="TextBox 14">
                      <a:extLst>
                        <a:ext uri="{FF2B5EF4-FFF2-40B4-BE49-F238E27FC236}">
                          <a16:creationId xmlns:a16="http://schemas.microsoft.com/office/drawing/2014/main" id="{0B8B0B11-243E-47E8-8B07-D073D22ED3B2}"/>
                        </a:ext>
                      </a:extLst>
                    </p:cNvPr>
                    <p:cNvSpPr txBox="1">
                      <a:spLocks noChangeArrowheads="1"/>
                    </p:cNvSpPr>
                    <p:nvPr/>
                  </p:nvSpPr>
                  <p:spPr bwMode="auto">
                    <a:xfrm>
                      <a:off x="1349829" y="1557913"/>
                      <a:ext cx="1785257"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a:t>Age of dinosaurs</a:t>
                      </a:r>
                    </a:p>
                  </p:txBody>
                </p:sp>
              </p:grpSp>
              <p:sp>
                <p:nvSpPr>
                  <p:cNvPr id="41998" name="TextBox 17">
                    <a:extLst>
                      <a:ext uri="{FF2B5EF4-FFF2-40B4-BE49-F238E27FC236}">
                        <a16:creationId xmlns:a16="http://schemas.microsoft.com/office/drawing/2014/main" id="{C2DE2502-4095-4313-8860-582433E3A060}"/>
                      </a:ext>
                    </a:extLst>
                  </p:cNvPr>
                  <p:cNvSpPr txBox="1">
                    <a:spLocks noChangeArrowheads="1"/>
                  </p:cNvSpPr>
                  <p:nvPr/>
                </p:nvSpPr>
                <p:spPr bwMode="auto">
                  <a:xfrm>
                    <a:off x="518750" y="1166813"/>
                    <a:ext cx="5064034"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a:t>First appearance of Homo sapiens (11:59:30 pm)</a:t>
                    </a:r>
                  </a:p>
                </p:txBody>
              </p:sp>
            </p:grpSp>
          </p:grpSp>
        </p:grpSp>
        <p:sp>
          <p:nvSpPr>
            <p:cNvPr id="4101" name="Text Box 20">
              <a:extLst>
                <a:ext uri="{FF2B5EF4-FFF2-40B4-BE49-F238E27FC236}">
                  <a16:creationId xmlns:a16="http://schemas.microsoft.com/office/drawing/2014/main" id="{C389A5AC-3589-45A5-933A-68ED5465350D}"/>
                </a:ext>
              </a:extLst>
            </p:cNvPr>
            <p:cNvSpPr txBox="1">
              <a:spLocks noChangeArrowheads="1"/>
            </p:cNvSpPr>
            <p:nvPr/>
          </p:nvSpPr>
          <p:spPr bwMode="auto">
            <a:xfrm>
              <a:off x="5978482" y="4041776"/>
              <a:ext cx="2836745" cy="923925"/>
            </a:xfrm>
            <a:prstGeom prst="rect">
              <a:avLst/>
            </a:prstGeom>
            <a:solidFill>
              <a:srgbClr val="FFFF00"/>
            </a:solidFill>
            <a:ln>
              <a:noFill/>
            </a:ln>
            <a:effectLst/>
          </p:spPr>
          <p:txBody>
            <a:bodyPr>
              <a:spAutoFit/>
            </a:bodyPr>
            <a:lstStyle>
              <a:lvl1pPr eaLnBrk="0" hangingPunct="0">
                <a:defRPr>
                  <a:solidFill>
                    <a:srgbClr val="000066"/>
                  </a:solidFill>
                  <a:latin typeface="Lucida Sans" pitchFamily="34" charset="0"/>
                  <a:cs typeface="Arial" charset="0"/>
                </a:defRPr>
              </a:lvl1pPr>
              <a:lvl2pPr marL="742950" indent="-285750" eaLnBrk="0" hangingPunct="0">
                <a:defRPr>
                  <a:solidFill>
                    <a:srgbClr val="000066"/>
                  </a:solidFill>
                  <a:latin typeface="Lucida Sans" pitchFamily="34" charset="0"/>
                  <a:cs typeface="Arial" charset="0"/>
                </a:defRPr>
              </a:lvl2pPr>
              <a:lvl3pPr marL="1143000" indent="-228600" eaLnBrk="0" hangingPunct="0">
                <a:defRPr>
                  <a:solidFill>
                    <a:srgbClr val="000066"/>
                  </a:solidFill>
                  <a:latin typeface="Lucida Sans" pitchFamily="34" charset="0"/>
                  <a:cs typeface="Arial" charset="0"/>
                </a:defRPr>
              </a:lvl3pPr>
              <a:lvl4pPr marL="1600200" indent="-228600" eaLnBrk="0" hangingPunct="0">
                <a:defRPr>
                  <a:solidFill>
                    <a:srgbClr val="000066"/>
                  </a:solidFill>
                  <a:latin typeface="Lucida Sans" pitchFamily="34" charset="0"/>
                  <a:cs typeface="Arial" charset="0"/>
                </a:defRPr>
              </a:lvl4pPr>
              <a:lvl5pPr marL="2057400" indent="-228600" eaLnBrk="0" hangingPunct="0">
                <a:defRPr>
                  <a:solidFill>
                    <a:srgbClr val="000066"/>
                  </a:solidFill>
                  <a:latin typeface="Lucida Sans" pitchFamily="34" charset="0"/>
                  <a:cs typeface="Arial" charset="0"/>
                </a:defRPr>
              </a:lvl5pPr>
              <a:lvl6pPr marL="2514600" indent="-228600" eaLnBrk="0" fontAlgn="base" hangingPunct="0">
                <a:spcBef>
                  <a:spcPct val="0"/>
                </a:spcBef>
                <a:spcAft>
                  <a:spcPct val="0"/>
                </a:spcAft>
                <a:defRPr>
                  <a:solidFill>
                    <a:srgbClr val="000066"/>
                  </a:solidFill>
                  <a:latin typeface="Lucida Sans" pitchFamily="34" charset="0"/>
                  <a:cs typeface="Arial" charset="0"/>
                </a:defRPr>
              </a:lvl6pPr>
              <a:lvl7pPr marL="2971800" indent="-228600" eaLnBrk="0" fontAlgn="base" hangingPunct="0">
                <a:spcBef>
                  <a:spcPct val="0"/>
                </a:spcBef>
                <a:spcAft>
                  <a:spcPct val="0"/>
                </a:spcAft>
                <a:defRPr>
                  <a:solidFill>
                    <a:srgbClr val="000066"/>
                  </a:solidFill>
                  <a:latin typeface="Lucida Sans" pitchFamily="34" charset="0"/>
                  <a:cs typeface="Arial" charset="0"/>
                </a:defRPr>
              </a:lvl7pPr>
              <a:lvl8pPr marL="3429000" indent="-228600" eaLnBrk="0" fontAlgn="base" hangingPunct="0">
                <a:spcBef>
                  <a:spcPct val="0"/>
                </a:spcBef>
                <a:spcAft>
                  <a:spcPct val="0"/>
                </a:spcAft>
                <a:defRPr>
                  <a:solidFill>
                    <a:srgbClr val="000066"/>
                  </a:solidFill>
                  <a:latin typeface="Lucida Sans" pitchFamily="34" charset="0"/>
                  <a:cs typeface="Arial" charset="0"/>
                </a:defRPr>
              </a:lvl8pPr>
              <a:lvl9pPr marL="3886200" indent="-228600" eaLnBrk="0" fontAlgn="base" hangingPunct="0">
                <a:spcBef>
                  <a:spcPct val="0"/>
                </a:spcBef>
                <a:spcAft>
                  <a:spcPct val="0"/>
                </a:spcAft>
                <a:defRPr>
                  <a:solidFill>
                    <a:srgbClr val="000066"/>
                  </a:solidFill>
                  <a:latin typeface="Lucida Sans" pitchFamily="34" charset="0"/>
                  <a:cs typeface="Arial" charset="0"/>
                </a:defRPr>
              </a:lvl9pPr>
            </a:lstStyle>
            <a:p>
              <a:pPr eaLnBrk="1" hangingPunct="1">
                <a:defRPr/>
              </a:pPr>
              <a:r>
                <a:rPr lang="en-US" b="1" dirty="0">
                  <a:solidFill>
                    <a:schemeClr val="tx1"/>
                  </a:solidFill>
                  <a:latin typeface="+mj-lt"/>
                  <a:cs typeface="Calibri" pitchFamily="34" charset="0"/>
                </a:rPr>
                <a:t>Planet Earth:  </a:t>
              </a:r>
              <a:r>
                <a:rPr lang="en-US" dirty="0">
                  <a:solidFill>
                    <a:schemeClr val="tx1"/>
                  </a:solidFill>
                  <a:latin typeface="+mj-lt"/>
                  <a:cs typeface="Calibri" pitchFamily="34" charset="0"/>
                </a:rPr>
                <a:t>4.5 billion years old. Life evolved 3.9 billion years ago</a:t>
              </a:r>
            </a:p>
          </p:txBody>
        </p:sp>
      </p:grpSp>
      <p:sp>
        <p:nvSpPr>
          <p:cNvPr id="41989" name="Text Box 21">
            <a:extLst>
              <a:ext uri="{FF2B5EF4-FFF2-40B4-BE49-F238E27FC236}">
                <a16:creationId xmlns:a16="http://schemas.microsoft.com/office/drawing/2014/main" id="{DE50645C-D958-44CF-B2EE-5B1A70B66D28}"/>
              </a:ext>
            </a:extLst>
          </p:cNvPr>
          <p:cNvSpPr txBox="1">
            <a:spLocks noChangeArrowheads="1"/>
          </p:cNvSpPr>
          <p:nvPr/>
        </p:nvSpPr>
        <p:spPr bwMode="auto">
          <a:xfrm>
            <a:off x="211138" y="6081713"/>
            <a:ext cx="8767762" cy="646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Calibri" panose="020F0502020204030204" pitchFamily="34" charset="0"/>
              </a:rPr>
              <a:t>Life exists in the </a:t>
            </a:r>
            <a:r>
              <a:rPr lang="en-US" altLang="en-US" sz="1800" b="1">
                <a:latin typeface="Calibri" panose="020F0502020204030204" pitchFamily="34" charset="0"/>
                <a:cs typeface="Calibri" panose="020F0502020204030204" pitchFamily="34" charset="0"/>
              </a:rPr>
              <a:t>oceans, soil, on the surface, in rocks</a:t>
            </a:r>
            <a:r>
              <a:rPr lang="en-US" altLang="en-US" sz="1800">
                <a:latin typeface="Calibri" panose="020F0502020204030204" pitchFamily="34" charset="0"/>
                <a:cs typeface="Calibri" panose="020F0502020204030204" pitchFamily="34" charset="0"/>
              </a:rPr>
              <a:t> extending to several </a:t>
            </a:r>
            <a:r>
              <a:rPr lang="en-GB" altLang="en-US" sz="1800">
                <a:latin typeface="Calibri" panose="020F0502020204030204" pitchFamily="34" charset="0"/>
                <a:cs typeface="Calibri" panose="020F0502020204030204" pitchFamily="34" charset="0"/>
              </a:rPr>
              <a:t>kilometres</a:t>
            </a:r>
            <a:r>
              <a:rPr lang="en-US" altLang="en-US" sz="1800">
                <a:latin typeface="Calibri" panose="020F0502020204030204" pitchFamily="34" charset="0"/>
                <a:cs typeface="Calibri" panose="020F0502020204030204" pitchFamily="34" charset="0"/>
              </a:rPr>
              <a:t> below the surface and in the </a:t>
            </a:r>
            <a:r>
              <a:rPr lang="en-US" altLang="en-US" sz="1800" b="1">
                <a:latin typeface="Calibri" panose="020F0502020204030204" pitchFamily="34" charset="0"/>
                <a:cs typeface="Calibri" panose="020F0502020204030204" pitchFamily="34" charset="0"/>
              </a:rPr>
              <a:t>air</a:t>
            </a:r>
            <a:r>
              <a:rPr lang="en-US" altLang="en-US" sz="1800">
                <a:latin typeface="Calibri" panose="020F0502020204030204" pitchFamily="34" charset="0"/>
                <a:cs typeface="Calibri" panose="020F0502020204030204" pitchFamily="34" charset="0"/>
              </a:rPr>
              <a:t> to an altitude of several </a:t>
            </a:r>
            <a:r>
              <a:rPr lang="en-GB" altLang="en-US" sz="1800">
                <a:latin typeface="Calibri" panose="020F0502020204030204" pitchFamily="34" charset="0"/>
                <a:cs typeface="Calibri" panose="020F0502020204030204" pitchFamily="34" charset="0"/>
              </a:rPr>
              <a:t>kilometres</a:t>
            </a:r>
            <a:r>
              <a:rPr lang="en-US" altLang="en-US" sz="1800">
                <a:latin typeface="Calibri" panose="020F0502020204030204" pitchFamily="34" charset="0"/>
                <a:cs typeface="Calibri" panose="020F0502020204030204" pitchFamily="34" charset="0"/>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79F1D-C1A6-4306-8C9E-FAB87C65FA09}"/>
              </a:ext>
            </a:extLst>
          </p:cNvPr>
          <p:cNvSpPr>
            <a:spLocks noGrp="1"/>
          </p:cNvSpPr>
          <p:nvPr>
            <p:ph type="title"/>
          </p:nvPr>
        </p:nvSpPr>
        <p:spPr/>
        <p:txBody>
          <a:bodyPr/>
          <a:lstStyle/>
          <a:p>
            <a:r>
              <a:rPr lang="en-GB" dirty="0"/>
              <a:t>Main events in evolution</a:t>
            </a:r>
          </a:p>
        </p:txBody>
      </p:sp>
      <p:grpSp>
        <p:nvGrpSpPr>
          <p:cNvPr id="4" name="Group 3">
            <a:extLst>
              <a:ext uri="{FF2B5EF4-FFF2-40B4-BE49-F238E27FC236}">
                <a16:creationId xmlns:a16="http://schemas.microsoft.com/office/drawing/2014/main" id="{D90E2EAF-ABDA-41D7-BAD6-A1E3D80063EE}"/>
              </a:ext>
            </a:extLst>
          </p:cNvPr>
          <p:cNvGrpSpPr/>
          <p:nvPr/>
        </p:nvGrpSpPr>
        <p:grpSpPr>
          <a:xfrm>
            <a:off x="179512" y="1745939"/>
            <a:ext cx="8784976" cy="3672407"/>
            <a:chOff x="1691680" y="2367568"/>
            <a:chExt cx="7190383" cy="2250344"/>
          </a:xfrm>
        </p:grpSpPr>
        <p:pic>
          <p:nvPicPr>
            <p:cNvPr id="38914" name="Picture 2">
              <a:extLst>
                <a:ext uri="{FF2B5EF4-FFF2-40B4-BE49-F238E27FC236}">
                  <a16:creationId xmlns:a16="http://schemas.microsoft.com/office/drawing/2014/main" id="{8E94F278-69D6-412D-BC60-94D034B6A9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598" t="5247" b="-1"/>
            <a:stretch/>
          </p:blipFill>
          <p:spPr bwMode="auto">
            <a:xfrm>
              <a:off x="2123728" y="2367568"/>
              <a:ext cx="6758335" cy="22472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BD44233-C3FC-45EC-9F4A-4030FE2AB2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6" t="5119" r="92603"/>
            <a:stretch/>
          </p:blipFill>
          <p:spPr bwMode="auto">
            <a:xfrm>
              <a:off x="1691680" y="2367568"/>
              <a:ext cx="432048" cy="22503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74615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9673-DF20-48CE-A196-271376612691}"/>
              </a:ext>
            </a:extLst>
          </p:cNvPr>
          <p:cNvSpPr>
            <a:spLocks noGrp="1"/>
          </p:cNvSpPr>
          <p:nvPr>
            <p:ph type="title"/>
          </p:nvPr>
        </p:nvSpPr>
        <p:spPr>
          <a:xfrm>
            <a:off x="457200" y="44624"/>
            <a:ext cx="8229600" cy="778098"/>
          </a:xfrm>
        </p:spPr>
        <p:txBody>
          <a:bodyPr/>
          <a:lstStyle/>
          <a:p>
            <a:r>
              <a:rPr lang="en-GB" dirty="0"/>
              <a:t>Earth’s evolution – major events</a:t>
            </a:r>
          </a:p>
        </p:txBody>
      </p:sp>
      <p:sp>
        <p:nvSpPr>
          <p:cNvPr id="3" name="Content Placeholder 2">
            <a:extLst>
              <a:ext uri="{FF2B5EF4-FFF2-40B4-BE49-F238E27FC236}">
                <a16:creationId xmlns:a16="http://schemas.microsoft.com/office/drawing/2014/main" id="{6E01759E-7BB6-4C2E-A530-CF5095A1E54F}"/>
              </a:ext>
            </a:extLst>
          </p:cNvPr>
          <p:cNvSpPr>
            <a:spLocks noGrp="1"/>
          </p:cNvSpPr>
          <p:nvPr>
            <p:ph idx="1"/>
          </p:nvPr>
        </p:nvSpPr>
        <p:spPr>
          <a:xfrm>
            <a:off x="434639" y="908720"/>
            <a:ext cx="8229600" cy="5386610"/>
          </a:xfrm>
        </p:spPr>
        <p:txBody>
          <a:bodyPr/>
          <a:lstStyle/>
          <a:p>
            <a:pPr marL="0" marR="0" indent="0" algn="l">
              <a:spcBef>
                <a:spcPts val="0"/>
              </a:spcBef>
              <a:spcAft>
                <a:spcPts val="0"/>
              </a:spcAft>
              <a:buNone/>
            </a:pPr>
            <a:r>
              <a:rPr lang="en-GB" sz="2000" b="1" dirty="0">
                <a:latin typeface="Calibri" panose="020F0502020204030204" pitchFamily="34" charset="0"/>
                <a:cs typeface="Calibri" panose="020F0502020204030204" pitchFamily="34" charset="0"/>
              </a:rPr>
              <a:t>4.6 billion years ago </a:t>
            </a:r>
            <a:r>
              <a:rPr lang="en-GB" sz="2000" dirty="0">
                <a:latin typeface="Calibri" panose="020F0502020204030204" pitchFamily="34" charset="0"/>
                <a:cs typeface="Calibri" panose="020F0502020204030204" pitchFamily="34" charset="0"/>
              </a:rPr>
              <a:t>- </a:t>
            </a:r>
            <a:r>
              <a:rPr lang="en-US" sz="2000" kern="1400" dirty="0">
                <a:ln>
                  <a:noFill/>
                </a:ln>
                <a:solidFill>
                  <a:srgbClr val="000000"/>
                </a:solidFill>
                <a:effectLst/>
                <a:latin typeface="Calibri" panose="020F0502020204030204" pitchFamily="34" charset="0"/>
                <a:cs typeface="Calibri" panose="020F0502020204030204" pitchFamily="34" charset="0"/>
              </a:rPr>
              <a:t>The earth forms. Volcanoes produce huge amounts of carbon dioxide</a:t>
            </a:r>
          </a:p>
          <a:p>
            <a:pPr marL="0" marR="0" indent="0" algn="l">
              <a:spcBef>
                <a:spcPts val="0"/>
              </a:spcBef>
              <a:spcAft>
                <a:spcPts val="0"/>
              </a:spcAft>
              <a:buNone/>
            </a:pPr>
            <a:r>
              <a:rPr lang="en-US" sz="2000" kern="1400" dirty="0">
                <a:ln>
                  <a:noFill/>
                </a:ln>
                <a:solidFill>
                  <a:srgbClr val="000000"/>
                </a:solidFill>
                <a:effectLst/>
                <a:latin typeface="Calibri" panose="020F0502020204030204" pitchFamily="34" charset="0"/>
                <a:cs typeface="Calibri" panose="020F0502020204030204" pitchFamily="34" charset="0"/>
              </a:rPr>
              <a:t> </a:t>
            </a:r>
          </a:p>
          <a:p>
            <a:pPr marL="0" marR="0" indent="0" algn="l">
              <a:spcBef>
                <a:spcPts val="0"/>
              </a:spcBef>
              <a:spcAft>
                <a:spcPts val="0"/>
              </a:spcAft>
              <a:buNone/>
            </a:pPr>
            <a:r>
              <a:rPr lang="en-GB" sz="2000" b="1" kern="1400" dirty="0">
                <a:ln>
                  <a:noFill/>
                </a:ln>
                <a:solidFill>
                  <a:srgbClr val="000000"/>
                </a:solidFill>
                <a:effectLst/>
                <a:latin typeface="Calibri" panose="020F0502020204030204" pitchFamily="34" charset="0"/>
                <a:cs typeface="Calibri" panose="020F0502020204030204" pitchFamily="34" charset="0"/>
              </a:rPr>
              <a:t>4.3 Billion years ago </a:t>
            </a:r>
            <a:r>
              <a:rPr lang="en-US" sz="2000" kern="1400" dirty="0">
                <a:ln>
                  <a:noFill/>
                </a:ln>
                <a:solidFill>
                  <a:srgbClr val="000000"/>
                </a:solidFill>
                <a:effectLst/>
                <a:latin typeface="Calibri" panose="020F0502020204030204" pitchFamily="34" charset="0"/>
                <a:cs typeface="Calibri" panose="020F0502020204030204" pitchFamily="34" charset="0"/>
              </a:rPr>
              <a:t>Volcanoes also produce water </a:t>
            </a:r>
            <a:r>
              <a:rPr lang="en-US" sz="2000" kern="1400" dirty="0" err="1">
                <a:ln>
                  <a:noFill/>
                </a:ln>
                <a:solidFill>
                  <a:srgbClr val="000000"/>
                </a:solidFill>
                <a:effectLst/>
                <a:latin typeface="Calibri" panose="020F0502020204030204" pitchFamily="34" charset="0"/>
                <a:cs typeface="Calibri" panose="020F0502020204030204" pitchFamily="34" charset="0"/>
              </a:rPr>
              <a:t>vapour</a:t>
            </a:r>
            <a:r>
              <a:rPr lang="en-US" sz="2000" kern="1400" dirty="0">
                <a:ln>
                  <a:noFill/>
                </a:ln>
                <a:solidFill>
                  <a:srgbClr val="000000"/>
                </a:solidFill>
                <a:effectLst/>
                <a:latin typeface="Calibri" panose="020F0502020204030204" pitchFamily="34" charset="0"/>
                <a:cs typeface="Calibri" panose="020F0502020204030204" pitchFamily="34" charset="0"/>
              </a:rPr>
              <a:t>. As the earth cooled this condensed to form the oceans.</a:t>
            </a:r>
          </a:p>
          <a:p>
            <a:pPr marL="0" marR="0" indent="0" algn="l">
              <a:spcBef>
                <a:spcPts val="0"/>
              </a:spcBef>
              <a:spcAft>
                <a:spcPts val="0"/>
              </a:spcAft>
              <a:buNone/>
            </a:pPr>
            <a:r>
              <a:rPr lang="en-US" sz="2000" kern="1400" dirty="0">
                <a:ln>
                  <a:noFill/>
                </a:ln>
                <a:solidFill>
                  <a:srgbClr val="000000"/>
                </a:solidFill>
                <a:effectLst/>
                <a:latin typeface="Calibri" panose="020F0502020204030204" pitchFamily="34" charset="0"/>
                <a:cs typeface="Calibri" panose="020F0502020204030204" pitchFamily="34" charset="0"/>
              </a:rPr>
              <a:t> </a:t>
            </a:r>
          </a:p>
          <a:p>
            <a:pPr marL="0" marR="0" indent="0" algn="l">
              <a:spcBef>
                <a:spcPts val="0"/>
              </a:spcBef>
              <a:spcAft>
                <a:spcPts val="0"/>
              </a:spcAft>
              <a:buNone/>
            </a:pPr>
            <a:r>
              <a:rPr lang="en-GB" sz="2000" b="1" kern="1400" dirty="0">
                <a:ln>
                  <a:noFill/>
                </a:ln>
                <a:solidFill>
                  <a:srgbClr val="000000"/>
                </a:solidFill>
                <a:effectLst/>
                <a:latin typeface="Calibri" panose="020F0502020204030204" pitchFamily="34" charset="0"/>
                <a:cs typeface="Calibri" panose="020F0502020204030204" pitchFamily="34" charset="0"/>
              </a:rPr>
              <a:t>4.0 Billion years ago </a:t>
            </a:r>
            <a:r>
              <a:rPr lang="en-US" sz="2000" kern="1400" dirty="0">
                <a:ln>
                  <a:noFill/>
                </a:ln>
                <a:solidFill>
                  <a:srgbClr val="000000"/>
                </a:solidFill>
                <a:effectLst/>
                <a:latin typeface="Calibri" panose="020F0502020204030204" pitchFamily="34" charset="0"/>
                <a:cs typeface="Calibri" panose="020F0502020204030204" pitchFamily="34" charset="0"/>
              </a:rPr>
              <a:t>Carbon dioxide starts to dissolve in the oceans.  The levels of carbon dioxide in the atmosphere starts to fall.</a:t>
            </a:r>
          </a:p>
          <a:p>
            <a:pPr marL="0" marR="0" indent="0" algn="l">
              <a:spcBef>
                <a:spcPts val="0"/>
              </a:spcBef>
              <a:spcAft>
                <a:spcPts val="0"/>
              </a:spcAft>
              <a:buNone/>
            </a:pPr>
            <a:r>
              <a:rPr lang="en-US" sz="2000" kern="1400" dirty="0">
                <a:ln>
                  <a:noFill/>
                </a:ln>
                <a:solidFill>
                  <a:srgbClr val="000000"/>
                </a:solidFill>
                <a:effectLst/>
                <a:latin typeface="Calibri" panose="020F0502020204030204" pitchFamily="34" charset="0"/>
                <a:cs typeface="Calibri" panose="020F0502020204030204" pitchFamily="34" charset="0"/>
              </a:rPr>
              <a:t> </a:t>
            </a:r>
          </a:p>
          <a:p>
            <a:pPr marL="0" marR="0" indent="0" algn="l">
              <a:spcBef>
                <a:spcPts val="0"/>
              </a:spcBef>
              <a:spcAft>
                <a:spcPts val="0"/>
              </a:spcAft>
              <a:buNone/>
            </a:pPr>
            <a:r>
              <a:rPr lang="en-GB" sz="2000" b="1" kern="1400" dirty="0">
                <a:ln>
                  <a:noFill/>
                </a:ln>
                <a:solidFill>
                  <a:srgbClr val="000000"/>
                </a:solidFill>
                <a:effectLst/>
                <a:latin typeface="Calibri" panose="020F0502020204030204" pitchFamily="34" charset="0"/>
                <a:cs typeface="Calibri" panose="020F0502020204030204" pitchFamily="34" charset="0"/>
              </a:rPr>
              <a:t>3.4 Billion years ago</a:t>
            </a:r>
            <a:r>
              <a:rPr lang="en-US" sz="2000" kern="1400" dirty="0">
                <a:ln>
                  <a:noFill/>
                </a:ln>
                <a:solidFill>
                  <a:srgbClr val="000000"/>
                </a:solidFill>
                <a:effectLst/>
                <a:latin typeface="Calibri" panose="020F0502020204030204" pitchFamily="34" charset="0"/>
                <a:cs typeface="Calibri" panose="020F0502020204030204" pitchFamily="34" charset="0"/>
              </a:rPr>
              <a:t>First life forms appear.  They are protected from the Sun’s harmful rays by the oceans.  Oxygen first produced. This turns into ozone which blocks the Sun’s harmful UV radiation </a:t>
            </a:r>
          </a:p>
          <a:p>
            <a:pPr marL="0" marR="0" indent="0" algn="l">
              <a:spcBef>
                <a:spcPts val="0"/>
              </a:spcBef>
              <a:spcAft>
                <a:spcPts val="0"/>
              </a:spcAft>
              <a:buNone/>
            </a:pPr>
            <a:r>
              <a:rPr lang="en-US" sz="2000" kern="1400" dirty="0">
                <a:ln>
                  <a:noFill/>
                </a:ln>
                <a:solidFill>
                  <a:srgbClr val="000000"/>
                </a:solidFill>
                <a:effectLst/>
                <a:latin typeface="Calibri" panose="020F0502020204030204" pitchFamily="34" charset="0"/>
                <a:cs typeface="Calibri" panose="020F0502020204030204" pitchFamily="34" charset="0"/>
              </a:rPr>
              <a:t> </a:t>
            </a:r>
          </a:p>
          <a:p>
            <a:pPr marL="0" marR="0" indent="0" algn="l">
              <a:spcBef>
                <a:spcPts val="0"/>
              </a:spcBef>
              <a:spcAft>
                <a:spcPts val="0"/>
              </a:spcAft>
              <a:buNone/>
            </a:pPr>
            <a:r>
              <a:rPr lang="en-US" sz="2000" b="1" kern="1400" dirty="0">
                <a:ln>
                  <a:noFill/>
                </a:ln>
                <a:solidFill>
                  <a:srgbClr val="000000"/>
                </a:solidFill>
                <a:effectLst/>
                <a:latin typeface="Calibri" panose="020F0502020204030204" pitchFamily="34" charset="0"/>
                <a:cs typeface="Calibri" panose="020F0502020204030204" pitchFamily="34" charset="0"/>
              </a:rPr>
              <a:t>3.0 to 2,5 Billion years ago </a:t>
            </a:r>
            <a:r>
              <a:rPr lang="en-US" sz="2000" kern="1400" dirty="0">
                <a:ln>
                  <a:noFill/>
                </a:ln>
                <a:solidFill>
                  <a:srgbClr val="000000"/>
                </a:solidFill>
                <a:effectLst/>
                <a:latin typeface="Calibri" panose="020F0502020204030204" pitchFamily="34" charset="0"/>
                <a:cs typeface="Calibri" panose="020F0502020204030204" pitchFamily="34" charset="0"/>
              </a:rPr>
              <a:t>Oxygen gas reacts with the harmful ammonia in the atmosphere turning it into Nitrogen</a:t>
            </a:r>
          </a:p>
          <a:p>
            <a:pPr marL="0" marR="0" indent="0" algn="l">
              <a:spcBef>
                <a:spcPts val="0"/>
              </a:spcBef>
              <a:spcAft>
                <a:spcPts val="0"/>
              </a:spcAft>
              <a:buNone/>
            </a:pPr>
            <a:endParaRPr lang="en-US" sz="2000" kern="1400" dirty="0">
              <a:ln>
                <a:noFill/>
              </a:ln>
              <a:solidFill>
                <a:srgbClr val="000000"/>
              </a:solidFill>
              <a:effectLst/>
              <a:latin typeface="Calibri" panose="020F0502020204030204" pitchFamily="34" charset="0"/>
              <a:cs typeface="Calibri" panose="020F0502020204030204" pitchFamily="34" charset="0"/>
            </a:endParaRPr>
          </a:p>
          <a:p>
            <a:pPr marL="0" marR="0" indent="0" algn="l">
              <a:spcBef>
                <a:spcPts val="0"/>
              </a:spcBef>
              <a:spcAft>
                <a:spcPts val="0"/>
              </a:spcAft>
              <a:buNone/>
            </a:pPr>
            <a:r>
              <a:rPr lang="en-GB" sz="2000" b="1" kern="1400" dirty="0">
                <a:ln>
                  <a:noFill/>
                </a:ln>
                <a:solidFill>
                  <a:srgbClr val="000000"/>
                </a:solidFill>
                <a:effectLst/>
                <a:latin typeface="Calibri" panose="020F0502020204030204" pitchFamily="34" charset="0"/>
                <a:cs typeface="Calibri" panose="020F0502020204030204" pitchFamily="34" charset="0"/>
              </a:rPr>
              <a:t>400 Million years ago </a:t>
            </a:r>
            <a:r>
              <a:rPr lang="en-US" sz="2000" kern="1400" dirty="0">
                <a:ln>
                  <a:noFill/>
                </a:ln>
                <a:solidFill>
                  <a:srgbClr val="000000"/>
                </a:solidFill>
                <a:effectLst/>
                <a:latin typeface="Calibri" panose="020F0502020204030204" pitchFamily="34" charset="0"/>
                <a:cs typeface="Calibri" panose="020F0502020204030204" pitchFamily="34" charset="0"/>
              </a:rPr>
              <a:t>Plants appear on the land.  Photosynthesis removes carbon dioxide and adds oxygen to the atmosphere</a:t>
            </a:r>
          </a:p>
          <a:p>
            <a:endParaRPr lang="en-GB" dirty="0"/>
          </a:p>
        </p:txBody>
      </p:sp>
    </p:spTree>
    <p:extLst>
      <p:ext uri="{BB962C8B-B14F-4D97-AF65-F5344CB8AC3E}">
        <p14:creationId xmlns:p14="http://schemas.microsoft.com/office/powerpoint/2010/main" val="4138533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2A55CFB0-9FEE-44D3-B27E-9DC14ADD72D3}"/>
              </a:ext>
            </a:extLst>
          </p:cNvPr>
          <p:cNvSpPr>
            <a:spLocks noGrp="1"/>
          </p:cNvSpPr>
          <p:nvPr>
            <p:ph type="title"/>
          </p:nvPr>
        </p:nvSpPr>
        <p:spPr>
          <a:xfrm>
            <a:off x="457200" y="44450"/>
            <a:ext cx="8435975" cy="1143000"/>
          </a:xfrm>
        </p:spPr>
        <p:txBody>
          <a:bodyPr/>
          <a:lstStyle/>
          <a:p>
            <a:r>
              <a:rPr lang="en-GB" altLang="en-US" u="sng"/>
              <a:t>The Archean Era – The start of Life</a:t>
            </a:r>
          </a:p>
        </p:txBody>
      </p:sp>
      <p:sp>
        <p:nvSpPr>
          <p:cNvPr id="44035" name="Content Placeholder 2">
            <a:extLst>
              <a:ext uri="{FF2B5EF4-FFF2-40B4-BE49-F238E27FC236}">
                <a16:creationId xmlns:a16="http://schemas.microsoft.com/office/drawing/2014/main" id="{20283174-32A2-49F3-95F2-37F001605DDD}"/>
              </a:ext>
            </a:extLst>
          </p:cNvPr>
          <p:cNvSpPr>
            <a:spLocks noGrp="1"/>
          </p:cNvSpPr>
          <p:nvPr>
            <p:ph idx="1"/>
          </p:nvPr>
        </p:nvSpPr>
        <p:spPr>
          <a:xfrm>
            <a:off x="320675" y="1268413"/>
            <a:ext cx="8569325" cy="4856162"/>
          </a:xfrm>
        </p:spPr>
        <p:txBody>
          <a:bodyPr/>
          <a:lstStyle/>
          <a:p>
            <a:pPr marL="0" indent="0">
              <a:buFontTx/>
              <a:buNone/>
            </a:pPr>
            <a:r>
              <a:rPr lang="en-GB" altLang="en-US" sz="1800" dirty="0"/>
              <a:t>About </a:t>
            </a:r>
            <a:r>
              <a:rPr lang="en-GB" altLang="en-US" sz="1800" b="1" dirty="0">
                <a:solidFill>
                  <a:srgbClr val="FF0000"/>
                </a:solidFill>
              </a:rPr>
              <a:t>3.5 billion </a:t>
            </a:r>
            <a:r>
              <a:rPr lang="en-GB" altLang="en-US" sz="1800" dirty="0"/>
              <a:t>years ago, giant mats of </a:t>
            </a:r>
            <a:r>
              <a:rPr lang="en-GB" altLang="en-US" sz="1800" b="1" dirty="0">
                <a:solidFill>
                  <a:srgbClr val="FF0000"/>
                </a:solidFill>
              </a:rPr>
              <a:t>cyanobacteria</a:t>
            </a:r>
            <a:r>
              <a:rPr lang="en-GB" altLang="en-US" sz="1800" dirty="0"/>
              <a:t> began to form in shallow oceans.  Probably around volcanic hydrothermal vents.</a:t>
            </a:r>
          </a:p>
          <a:p>
            <a:pPr marL="0" indent="0">
              <a:buFontTx/>
              <a:buNone/>
            </a:pPr>
            <a:endParaRPr lang="en-GB" altLang="en-US" sz="1800" dirty="0"/>
          </a:p>
          <a:p>
            <a:pPr marL="0" indent="0">
              <a:buFontTx/>
              <a:buNone/>
            </a:pPr>
            <a:r>
              <a:rPr lang="en-GB" altLang="en-US" sz="1800" dirty="0"/>
              <a:t>By </a:t>
            </a:r>
            <a:r>
              <a:rPr lang="en-GB" altLang="en-US" sz="1800" b="1" dirty="0">
                <a:solidFill>
                  <a:srgbClr val="FF0000"/>
                </a:solidFill>
              </a:rPr>
              <a:t>2.7 billion </a:t>
            </a:r>
            <a:r>
              <a:rPr lang="en-GB" altLang="en-US" sz="1800" dirty="0"/>
              <a:t>years ago, these Archaean </a:t>
            </a:r>
            <a:r>
              <a:rPr lang="en-GB" altLang="en-US" sz="1800" b="1" dirty="0">
                <a:solidFill>
                  <a:srgbClr val="FF0000"/>
                </a:solidFill>
              </a:rPr>
              <a:t>bacteria</a:t>
            </a:r>
            <a:r>
              <a:rPr lang="en-GB" altLang="en-US" sz="1800" dirty="0"/>
              <a:t> were the first ‘</a:t>
            </a:r>
            <a:r>
              <a:rPr lang="en-GB" altLang="en-US" sz="1800" dirty="0" err="1"/>
              <a:t>photosynthesisers</a:t>
            </a:r>
            <a:r>
              <a:rPr lang="en-GB" altLang="en-US" sz="1800" dirty="0"/>
              <a:t>’ and </a:t>
            </a:r>
            <a:r>
              <a:rPr lang="en-GB" altLang="en-US" sz="1800" b="1" dirty="0">
                <a:solidFill>
                  <a:srgbClr val="FF0000"/>
                </a:solidFill>
              </a:rPr>
              <a:t>released O</a:t>
            </a:r>
            <a:r>
              <a:rPr lang="en-GB" altLang="en-US" sz="1800" b="1" baseline="-25000" dirty="0">
                <a:solidFill>
                  <a:srgbClr val="FF0000"/>
                </a:solidFill>
              </a:rPr>
              <a:t>2</a:t>
            </a:r>
            <a:r>
              <a:rPr lang="en-GB" altLang="en-US" sz="1800" dirty="0"/>
              <a:t>.  For millions of years this O</a:t>
            </a:r>
            <a:r>
              <a:rPr lang="en-GB" altLang="en-US" sz="1800" baseline="-25000" dirty="0"/>
              <a:t>2 </a:t>
            </a:r>
            <a:r>
              <a:rPr lang="en-GB" altLang="en-US" sz="1800" dirty="0"/>
              <a:t> reacted with iron in the oceans.  Once all the iron was used up the excess O</a:t>
            </a:r>
            <a:r>
              <a:rPr lang="en-GB" altLang="en-US" sz="1800" baseline="-25000" dirty="0"/>
              <a:t>2 </a:t>
            </a:r>
            <a:r>
              <a:rPr lang="en-GB" altLang="en-US" sz="1800" dirty="0"/>
              <a:t>was then released into the atmosphere (</a:t>
            </a:r>
            <a:r>
              <a:rPr lang="en-GB" altLang="en-US" sz="1800" b="1" dirty="0">
                <a:solidFill>
                  <a:srgbClr val="FF0000"/>
                </a:solidFill>
              </a:rPr>
              <a:t>2.45 billion</a:t>
            </a:r>
            <a:r>
              <a:rPr lang="en-GB" altLang="en-US" sz="1800" dirty="0"/>
              <a:t> years ago) and </a:t>
            </a:r>
            <a:r>
              <a:rPr lang="en-GB" altLang="en-US" sz="1800" b="1" dirty="0">
                <a:solidFill>
                  <a:srgbClr val="FF0000"/>
                </a:solidFill>
              </a:rPr>
              <a:t>O</a:t>
            </a:r>
            <a:r>
              <a:rPr lang="en-GB" altLang="en-US" sz="1800" b="1" baseline="-25000" dirty="0">
                <a:solidFill>
                  <a:srgbClr val="FF0000"/>
                </a:solidFill>
              </a:rPr>
              <a:t>2</a:t>
            </a:r>
            <a:r>
              <a:rPr lang="en-GB" altLang="en-US" sz="1800" b="1" dirty="0">
                <a:solidFill>
                  <a:srgbClr val="FF0000"/>
                </a:solidFill>
              </a:rPr>
              <a:t> levels started to rise</a:t>
            </a:r>
            <a:r>
              <a:rPr lang="en-GB" altLang="en-US" sz="1800" dirty="0"/>
              <a:t>.</a:t>
            </a:r>
          </a:p>
          <a:p>
            <a:pPr marL="0" indent="0">
              <a:buFontTx/>
              <a:buNone/>
            </a:pPr>
            <a:endParaRPr lang="en-GB" altLang="en-US" sz="1800" dirty="0"/>
          </a:p>
          <a:p>
            <a:pPr marL="0" indent="0">
              <a:buFontTx/>
              <a:buNone/>
            </a:pPr>
            <a:r>
              <a:rPr lang="en-GB" altLang="en-US" sz="1800" dirty="0"/>
              <a:t>This atmospheric oxygen </a:t>
            </a:r>
            <a:r>
              <a:rPr lang="en-GB" altLang="en-US" sz="1800" b="1" dirty="0" err="1">
                <a:solidFill>
                  <a:srgbClr val="FF0000"/>
                </a:solidFill>
              </a:rPr>
              <a:t>absorded</a:t>
            </a:r>
            <a:r>
              <a:rPr lang="en-GB" altLang="en-US" sz="1800" b="1" dirty="0">
                <a:solidFill>
                  <a:srgbClr val="FF0000"/>
                </a:solidFill>
              </a:rPr>
              <a:t> UV </a:t>
            </a:r>
            <a:r>
              <a:rPr lang="en-GB" altLang="en-US" sz="1800" dirty="0"/>
              <a:t>light which form </a:t>
            </a:r>
            <a:r>
              <a:rPr lang="en-GB" altLang="en-US" sz="1800" b="1" dirty="0">
                <a:solidFill>
                  <a:srgbClr val="FF0000"/>
                </a:solidFill>
              </a:rPr>
              <a:t>Ozone (O</a:t>
            </a:r>
            <a:r>
              <a:rPr lang="en-GB" altLang="en-US" sz="1800" b="1" baseline="-25000" dirty="0">
                <a:solidFill>
                  <a:srgbClr val="FF0000"/>
                </a:solidFill>
              </a:rPr>
              <a:t>3</a:t>
            </a:r>
            <a:r>
              <a:rPr lang="en-GB" altLang="en-US" sz="1800" dirty="0"/>
              <a:t>).  A dynamic equilibrium developed between O,O</a:t>
            </a:r>
            <a:r>
              <a:rPr lang="en-GB" altLang="en-US" sz="1800" baseline="-25000" dirty="0"/>
              <a:t>3</a:t>
            </a:r>
            <a:r>
              <a:rPr lang="en-GB" altLang="en-US" sz="1800" dirty="0"/>
              <a:t> and</a:t>
            </a:r>
            <a:r>
              <a:rPr lang="en-GB" altLang="en-US" sz="1800" baseline="-25000" dirty="0"/>
              <a:t> </a:t>
            </a:r>
            <a:r>
              <a:rPr lang="en-GB" altLang="en-US" sz="1800" dirty="0"/>
              <a:t>O</a:t>
            </a:r>
            <a:r>
              <a:rPr lang="en-GB" altLang="en-US" sz="1800" baseline="-25000" dirty="0"/>
              <a:t>2</a:t>
            </a:r>
            <a:r>
              <a:rPr lang="en-GB" altLang="en-US" sz="1800" dirty="0"/>
              <a:t>.</a:t>
            </a:r>
          </a:p>
          <a:p>
            <a:pPr marL="0" indent="0">
              <a:buFontTx/>
              <a:buNone/>
            </a:pPr>
            <a:endParaRPr lang="en-GB" altLang="en-US" sz="2000" dirty="0"/>
          </a:p>
        </p:txBody>
      </p:sp>
      <p:pic>
        <p:nvPicPr>
          <p:cNvPr id="45060" name="Picture 2" descr="Archean period landscape with the thin crust scarred by meteorite craters and dotted with pools of molten rock">
            <a:extLst>
              <a:ext uri="{FF2B5EF4-FFF2-40B4-BE49-F238E27FC236}">
                <a16:creationId xmlns:a16="http://schemas.microsoft.com/office/drawing/2014/main" id="{D83732C4-C1ED-4F5C-8E64-51B31663A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887913"/>
            <a:ext cx="3187700"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Box 1">
            <a:extLst>
              <a:ext uri="{FF2B5EF4-FFF2-40B4-BE49-F238E27FC236}">
                <a16:creationId xmlns:a16="http://schemas.microsoft.com/office/drawing/2014/main" id="{A83AFD85-8E10-4B25-8A9D-13CA1BFF532E}"/>
              </a:ext>
            </a:extLst>
          </p:cNvPr>
          <p:cNvSpPr txBox="1">
            <a:spLocks noChangeArrowheads="1"/>
          </p:cNvSpPr>
          <p:nvPr/>
        </p:nvSpPr>
        <p:spPr bwMode="auto">
          <a:xfrm>
            <a:off x="320675" y="4673600"/>
            <a:ext cx="54038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800"/>
              <a:t>The build of O2 in the atmosphere lasted 2000 m years and was called the Proterozoic.</a:t>
            </a:r>
          </a:p>
          <a:p>
            <a:pPr>
              <a:spcBef>
                <a:spcPct val="0"/>
              </a:spcBef>
              <a:buFontTx/>
              <a:buNone/>
            </a:pPr>
            <a:endParaRPr lang="en-GB" altLang="en-US" sz="1800"/>
          </a:p>
          <a:p>
            <a:pPr>
              <a:spcBef>
                <a:spcPct val="0"/>
              </a:spcBef>
              <a:buFontTx/>
              <a:buNone/>
            </a:pPr>
            <a:r>
              <a:rPr lang="en-GB" altLang="en-US" sz="1800"/>
              <a:t>Before Ozone – life was not possible on earth</a:t>
            </a:r>
          </a:p>
          <a:p>
            <a:pPr>
              <a:spcBef>
                <a:spcPct val="0"/>
              </a:spcBef>
              <a:buFontTx/>
              <a:buNone/>
            </a:pPr>
            <a:r>
              <a:rPr lang="en-GB" altLang="en-US" sz="1800">
                <a:solidFill>
                  <a:srgbClr val="00B050"/>
                </a:solidFill>
              </a:rPr>
              <a:t>why do you think this is?</a:t>
            </a:r>
          </a:p>
          <a:p>
            <a:pPr>
              <a:spcBef>
                <a:spcPct val="0"/>
              </a:spcBef>
              <a:buFontTx/>
              <a:buNone/>
            </a:pPr>
            <a:endParaRPr lang="en-GB"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4037">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4037">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03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3522AEF4-7C4E-4999-AD36-F68986319D10}"/>
              </a:ext>
            </a:extLst>
          </p:cNvPr>
          <p:cNvSpPr>
            <a:spLocks noGrp="1"/>
          </p:cNvSpPr>
          <p:nvPr>
            <p:ph type="title"/>
          </p:nvPr>
        </p:nvSpPr>
        <p:spPr/>
        <p:txBody>
          <a:bodyPr/>
          <a:lstStyle/>
          <a:p>
            <a:r>
              <a:rPr lang="en-GB" altLang="en-US">
                <a:latin typeface="Calibri" panose="020F0502020204030204" pitchFamily="34" charset="0"/>
                <a:cs typeface="Calibri" panose="020F0502020204030204" pitchFamily="34" charset="0"/>
              </a:rPr>
              <a:t>Dynamic Equilibrium</a:t>
            </a:r>
          </a:p>
        </p:txBody>
      </p:sp>
      <p:sp>
        <p:nvSpPr>
          <p:cNvPr id="3" name="Content Placeholder 2">
            <a:extLst>
              <a:ext uri="{FF2B5EF4-FFF2-40B4-BE49-F238E27FC236}">
                <a16:creationId xmlns:a16="http://schemas.microsoft.com/office/drawing/2014/main" id="{3C2D6D03-DA9B-4397-BBAB-2C10120413ED}"/>
              </a:ext>
            </a:extLst>
          </p:cNvPr>
          <p:cNvSpPr>
            <a:spLocks noGrp="1"/>
          </p:cNvSpPr>
          <p:nvPr>
            <p:ph idx="1"/>
          </p:nvPr>
        </p:nvSpPr>
        <p:spPr/>
        <p:txBody>
          <a:bodyPr/>
          <a:lstStyle/>
          <a:p>
            <a:r>
              <a:rPr lang="en-GB" altLang="en-US" dirty="0"/>
              <a:t>A dynamic equilibrium is when natural processes that may be opposing, balance out to maintain a stable, organised configuration (e.g. photosynthesis and respiration rates fluctuate but the overall the concentration of gases remains balanced)</a:t>
            </a:r>
          </a:p>
          <a:p>
            <a:r>
              <a:rPr lang="en-GB" altLang="en-US" dirty="0"/>
              <a:t>In a dynamic system there are lots of fluctuations but an overall balance is maintained</a:t>
            </a:r>
          </a:p>
          <a:p>
            <a:r>
              <a:rPr lang="en-GB" altLang="en-US" dirty="0"/>
              <a:t>All processes on earth are interconnected</a:t>
            </a:r>
          </a:p>
          <a:p>
            <a:endParaRPr lang="en-GB" altLang="en-US" dirty="0"/>
          </a:p>
          <a:p>
            <a:r>
              <a:rPr lang="en-GB" altLang="en-US" sz="1800" dirty="0">
                <a:hlinkClick r:id="rId2"/>
              </a:rPr>
              <a:t>Concept of dynamic equilibrium explained (watch only first 40 seconds) https://www.youtube.com/watch?v=wlD_ImYQAgQ</a:t>
            </a:r>
            <a:endParaRPr lang="en-GB" altLang="en-US" sz="1800" dirty="0"/>
          </a:p>
          <a:p>
            <a:endParaRPr lang="en-GB" altLang="en-US" sz="2800" dirty="0"/>
          </a:p>
          <a:p>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600C5235-9452-4BD6-A764-69C6960D137A}"/>
              </a:ext>
            </a:extLst>
          </p:cNvPr>
          <p:cNvSpPr>
            <a:spLocks noGrp="1" noChangeArrowheads="1"/>
          </p:cNvSpPr>
          <p:nvPr>
            <p:ph type="title"/>
          </p:nvPr>
        </p:nvSpPr>
        <p:spPr/>
        <p:txBody>
          <a:bodyPr/>
          <a:lstStyle/>
          <a:p>
            <a:pPr eaLnBrk="1" hangingPunct="1"/>
            <a:r>
              <a:rPr lang="en-GB" altLang="en-US" sz="3200"/>
              <a:t>How life brought change</a:t>
            </a:r>
            <a:br>
              <a:rPr lang="en-GB" altLang="en-US" sz="3200"/>
            </a:br>
            <a:r>
              <a:rPr lang="en-GB" altLang="en-US" sz="3200"/>
              <a:t>Oxygen in the atmosphere</a:t>
            </a:r>
          </a:p>
        </p:txBody>
      </p:sp>
      <p:sp>
        <p:nvSpPr>
          <p:cNvPr id="29699" name="Rectangle 3">
            <a:extLst>
              <a:ext uri="{FF2B5EF4-FFF2-40B4-BE49-F238E27FC236}">
                <a16:creationId xmlns:a16="http://schemas.microsoft.com/office/drawing/2014/main" id="{6FB559A0-0839-4ACE-9FF1-3ECF99C39789}"/>
              </a:ext>
            </a:extLst>
          </p:cNvPr>
          <p:cNvSpPr>
            <a:spLocks noGrp="1" noChangeArrowheads="1"/>
          </p:cNvSpPr>
          <p:nvPr>
            <p:ph type="body" idx="1"/>
          </p:nvPr>
        </p:nvSpPr>
        <p:spPr>
          <a:xfrm>
            <a:off x="444500" y="1582738"/>
            <a:ext cx="8534400" cy="4970462"/>
          </a:xfrm>
        </p:spPr>
        <p:txBody>
          <a:bodyPr/>
          <a:lstStyle/>
          <a:p>
            <a:pPr marL="355600" indent="-355600" eaLnBrk="1" hangingPunct="1">
              <a:lnSpc>
                <a:spcPct val="90000"/>
              </a:lnSpc>
            </a:pPr>
            <a:r>
              <a:rPr lang="en-GB" altLang="en-US" b="1" dirty="0">
                <a:solidFill>
                  <a:srgbClr val="FF0000"/>
                </a:solidFill>
              </a:rPr>
              <a:t>Photosynthesis</a:t>
            </a:r>
            <a:r>
              <a:rPr lang="en-GB" altLang="en-US" dirty="0"/>
              <a:t> released </a:t>
            </a:r>
            <a:r>
              <a:rPr lang="en-GB" altLang="en-US" b="1" dirty="0">
                <a:solidFill>
                  <a:srgbClr val="FF0000"/>
                </a:solidFill>
              </a:rPr>
              <a:t>O</a:t>
            </a:r>
            <a:r>
              <a:rPr lang="en-GB" altLang="en-US" b="1" baseline="-25000" dirty="0">
                <a:solidFill>
                  <a:srgbClr val="FF0000"/>
                </a:solidFill>
              </a:rPr>
              <a:t>2</a:t>
            </a:r>
            <a:endParaRPr lang="en-GB" altLang="en-US" b="1" dirty="0">
              <a:solidFill>
                <a:srgbClr val="FF0000"/>
              </a:solidFill>
            </a:endParaRPr>
          </a:p>
          <a:p>
            <a:pPr marL="355600" indent="-355600" eaLnBrk="1" hangingPunct="1">
              <a:lnSpc>
                <a:spcPct val="90000"/>
              </a:lnSpc>
            </a:pPr>
            <a:r>
              <a:rPr lang="en-GB" altLang="en-US" dirty="0"/>
              <a:t>O</a:t>
            </a:r>
            <a:r>
              <a:rPr lang="en-GB" altLang="en-US" baseline="-25000" dirty="0"/>
              <a:t>2</a:t>
            </a:r>
            <a:r>
              <a:rPr lang="en-GB" altLang="en-US" dirty="0"/>
              <a:t> molecules reacted with O atoms to form </a:t>
            </a:r>
            <a:r>
              <a:rPr lang="en-GB" altLang="en-US" b="1" dirty="0">
                <a:solidFill>
                  <a:srgbClr val="FF0000"/>
                </a:solidFill>
              </a:rPr>
              <a:t>ozone</a:t>
            </a:r>
            <a:r>
              <a:rPr lang="en-GB" altLang="en-US" dirty="0"/>
              <a:t> (O</a:t>
            </a:r>
            <a:r>
              <a:rPr lang="en-GB" altLang="en-US" baseline="-25000" dirty="0"/>
              <a:t>3</a:t>
            </a:r>
            <a:r>
              <a:rPr lang="en-GB" altLang="en-US" dirty="0"/>
              <a:t>)</a:t>
            </a:r>
          </a:p>
          <a:p>
            <a:pPr marL="355600" indent="-355600" eaLnBrk="1" hangingPunct="1">
              <a:lnSpc>
                <a:spcPct val="90000"/>
              </a:lnSpc>
            </a:pPr>
            <a:r>
              <a:rPr lang="en-GB" altLang="en-US" dirty="0"/>
              <a:t>This formed a layer in the atmosphere that </a:t>
            </a:r>
            <a:r>
              <a:rPr lang="en-GB" altLang="en-US" b="1" dirty="0">
                <a:solidFill>
                  <a:srgbClr val="FF0000"/>
                </a:solidFill>
              </a:rPr>
              <a:t>filtered</a:t>
            </a:r>
            <a:r>
              <a:rPr lang="en-GB" altLang="en-US" dirty="0"/>
              <a:t> out </a:t>
            </a:r>
            <a:r>
              <a:rPr lang="en-GB" altLang="en-US" b="1" dirty="0">
                <a:solidFill>
                  <a:srgbClr val="FF0000"/>
                </a:solidFill>
              </a:rPr>
              <a:t>harmful UV radiation </a:t>
            </a:r>
            <a:r>
              <a:rPr lang="en-GB" altLang="en-US" dirty="0"/>
              <a:t>from the sun</a:t>
            </a:r>
          </a:p>
          <a:p>
            <a:pPr marL="355600" indent="-355600" eaLnBrk="1" hangingPunct="1">
              <a:lnSpc>
                <a:spcPct val="90000"/>
              </a:lnSpc>
            </a:pPr>
            <a:r>
              <a:rPr lang="en-GB" altLang="en-US" dirty="0">
                <a:cs typeface="Calibri" panose="020F0502020204030204" pitchFamily="34" charset="0"/>
              </a:rPr>
              <a:t>The ozone layer in the </a:t>
            </a:r>
            <a:r>
              <a:rPr lang="en-GB" altLang="en-US" b="1" dirty="0">
                <a:solidFill>
                  <a:srgbClr val="FF0000"/>
                </a:solidFill>
                <a:cs typeface="Calibri" panose="020F0502020204030204" pitchFamily="34" charset="0"/>
              </a:rPr>
              <a:t>stratosphere absorbs UV </a:t>
            </a:r>
            <a:r>
              <a:rPr lang="en-GB" altLang="en-US" dirty="0">
                <a:cs typeface="Calibri" panose="020F0502020204030204" pitchFamily="34" charset="0"/>
              </a:rPr>
              <a:t>radiation which would otherwise destroy organisms by causing mutations and cancers. </a:t>
            </a:r>
          </a:p>
          <a:p>
            <a:pPr marL="355600" indent="-355600" eaLnBrk="1" hangingPunct="1">
              <a:lnSpc>
                <a:spcPct val="90000"/>
              </a:lnSpc>
            </a:pPr>
            <a:endParaRPr lang="en-GB" altLang="en-US" sz="3200" dirty="0"/>
          </a:p>
          <a:p>
            <a:pPr marL="355600" indent="-355600" eaLnBrk="1" hangingPunct="1">
              <a:lnSpc>
                <a:spcPct val="90000"/>
              </a:lnSpc>
            </a:pPr>
            <a:r>
              <a:rPr lang="en-GB" altLang="en-US" dirty="0"/>
              <a:t>So </a:t>
            </a:r>
            <a:r>
              <a:rPr lang="en-GB" altLang="en-US" b="1" dirty="0">
                <a:solidFill>
                  <a:srgbClr val="FF0000"/>
                </a:solidFill>
              </a:rPr>
              <a:t>O</a:t>
            </a:r>
            <a:r>
              <a:rPr lang="en-GB" altLang="en-US" b="1" baseline="-25000" dirty="0">
                <a:solidFill>
                  <a:srgbClr val="FF0000"/>
                </a:solidFill>
              </a:rPr>
              <a:t>2 </a:t>
            </a:r>
            <a:r>
              <a:rPr lang="en-GB" altLang="en-US" b="1" dirty="0">
                <a:solidFill>
                  <a:srgbClr val="FF0000"/>
                </a:solidFill>
              </a:rPr>
              <a:t>, O</a:t>
            </a:r>
            <a:r>
              <a:rPr lang="en-GB" altLang="en-US" b="1" baseline="-25000" dirty="0">
                <a:solidFill>
                  <a:srgbClr val="FF0000"/>
                </a:solidFill>
              </a:rPr>
              <a:t>3</a:t>
            </a:r>
            <a:r>
              <a:rPr lang="en-GB" altLang="en-US" b="1" dirty="0">
                <a:solidFill>
                  <a:srgbClr val="FF0000"/>
                </a:solidFill>
              </a:rPr>
              <a:t> increased </a:t>
            </a:r>
            <a:r>
              <a:rPr lang="en-GB" altLang="en-US" dirty="0"/>
              <a:t>and </a:t>
            </a:r>
            <a:r>
              <a:rPr lang="en-GB" altLang="en-US" b="1" dirty="0">
                <a:solidFill>
                  <a:srgbClr val="FF0000"/>
                </a:solidFill>
              </a:rPr>
              <a:t>CO</a:t>
            </a:r>
            <a:r>
              <a:rPr lang="en-GB" altLang="en-US" b="1" baseline="-25000" dirty="0">
                <a:solidFill>
                  <a:srgbClr val="FF0000"/>
                </a:solidFill>
              </a:rPr>
              <a:t>2</a:t>
            </a:r>
            <a:r>
              <a:rPr lang="en-GB" altLang="en-US" b="1" dirty="0">
                <a:solidFill>
                  <a:srgbClr val="FF0000"/>
                </a:solidFill>
              </a:rPr>
              <a:t> , CH</a:t>
            </a:r>
            <a:r>
              <a:rPr lang="en-GB" altLang="en-US" b="1" baseline="-25000" dirty="0">
                <a:solidFill>
                  <a:srgbClr val="FF0000"/>
                </a:solidFill>
              </a:rPr>
              <a:t>4</a:t>
            </a:r>
            <a:r>
              <a:rPr lang="en-GB" altLang="en-US" b="1" dirty="0">
                <a:solidFill>
                  <a:srgbClr val="FF0000"/>
                </a:solidFill>
              </a:rPr>
              <a:t> , UV decreased</a:t>
            </a:r>
          </a:p>
          <a:p>
            <a:pPr marL="355600" indent="-355600" eaLnBrk="1" hangingPunct="1">
              <a:lnSpc>
                <a:spcPct val="90000"/>
              </a:lnSpc>
            </a:pPr>
            <a:r>
              <a:rPr lang="en-GB" altLang="en-US" dirty="0"/>
              <a:t>Eventually conditions enabled life to move out of the oceans onto land</a:t>
            </a:r>
          </a:p>
          <a:p>
            <a:pPr marL="355600" indent="-355600" eaLnBrk="1" hangingPunct="1">
              <a:lnSpc>
                <a:spcPct val="90000"/>
              </a:lnSpc>
              <a:buFontTx/>
              <a:buNone/>
            </a:pPr>
            <a:endParaRPr lang="en-GB" altLang="en-US" sz="1800" dirty="0"/>
          </a:p>
        </p:txBody>
      </p:sp>
      <p:sp>
        <p:nvSpPr>
          <p:cNvPr id="46084" name="AutoShape 4">
            <a:hlinkClick r:id="rId2" action="ppaction://hlinksldjump" highlightClick="1"/>
            <a:extLst>
              <a:ext uri="{FF2B5EF4-FFF2-40B4-BE49-F238E27FC236}">
                <a16:creationId xmlns:a16="http://schemas.microsoft.com/office/drawing/2014/main" id="{CDA505E4-720B-460E-AE4A-4366BA6ACA2D}"/>
              </a:ext>
            </a:extLst>
          </p:cNvPr>
          <p:cNvSpPr>
            <a:spLocks noChangeArrowheads="1"/>
          </p:cNvSpPr>
          <p:nvPr/>
        </p:nvSpPr>
        <p:spPr bwMode="auto">
          <a:xfrm>
            <a:off x="8813800" y="6553200"/>
            <a:ext cx="330200" cy="304800"/>
          </a:xfrm>
          <a:prstGeom prst="actionButtonBackPrevious">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66221-3CF2-41CC-9E7D-7D2E7D23B6F4}"/>
              </a:ext>
            </a:extLst>
          </p:cNvPr>
          <p:cNvSpPr>
            <a:spLocks noGrp="1"/>
          </p:cNvSpPr>
          <p:nvPr>
            <p:ph type="title"/>
          </p:nvPr>
        </p:nvSpPr>
        <p:spPr>
          <a:xfrm>
            <a:off x="430213" y="260350"/>
            <a:ext cx="8229600" cy="1246188"/>
          </a:xfrm>
        </p:spPr>
        <p:txBody>
          <a:bodyPr/>
          <a:lstStyle/>
          <a:p>
            <a:pPr algn="l">
              <a:spcAft>
                <a:spcPts val="0"/>
              </a:spcAft>
              <a:defRPr/>
            </a:pPr>
            <a:r>
              <a:rPr lang="en-GB" sz="2400" dirty="0"/>
              <a:t>Specification: 3.1.1.2</a:t>
            </a:r>
            <a:br>
              <a:rPr lang="en-GB" sz="2400" dirty="0"/>
            </a:br>
            <a:r>
              <a:rPr lang="en-GB" sz="2400" dirty="0"/>
              <a:t>How the presence of life on Earth has brought about environmental change.</a:t>
            </a:r>
            <a:endParaRPr lang="en-GB" sz="3200" dirty="0">
              <a:latin typeface="+mn-lt"/>
            </a:endParaRPr>
          </a:p>
        </p:txBody>
      </p:sp>
      <p:graphicFrame>
        <p:nvGraphicFramePr>
          <p:cNvPr id="5" name="Content Placeholder 4">
            <a:extLst>
              <a:ext uri="{FF2B5EF4-FFF2-40B4-BE49-F238E27FC236}">
                <a16:creationId xmlns:a16="http://schemas.microsoft.com/office/drawing/2014/main" id="{0EBB960C-0590-471A-9814-9B6E67CC9303}"/>
              </a:ext>
            </a:extLst>
          </p:cNvPr>
          <p:cNvGraphicFramePr>
            <a:graphicFrameLocks noGrp="1"/>
          </p:cNvGraphicFramePr>
          <p:nvPr>
            <p:ph idx="1"/>
          </p:nvPr>
        </p:nvGraphicFramePr>
        <p:xfrm>
          <a:off x="430213" y="2349500"/>
          <a:ext cx="8229600" cy="3657600"/>
        </p:xfrm>
        <a:graphic>
          <a:graphicData uri="http://schemas.openxmlformats.org/drawingml/2006/table">
            <a:tbl>
              <a:tblPr firstRow="1" bandRow="1">
                <a:tableStyleId>{5C22544A-7EE6-4342-B048-85BDC9FD1C3A}</a:tableStyleId>
              </a:tblPr>
              <a:tblGrid>
                <a:gridCol w="2124953">
                  <a:extLst>
                    <a:ext uri="{9D8B030D-6E8A-4147-A177-3AD203B41FA5}">
                      <a16:colId xmlns:a16="http://schemas.microsoft.com/office/drawing/2014/main" val="20000"/>
                    </a:ext>
                  </a:extLst>
                </a:gridCol>
                <a:gridCol w="6104647">
                  <a:extLst>
                    <a:ext uri="{9D8B030D-6E8A-4147-A177-3AD203B41FA5}">
                      <a16:colId xmlns:a16="http://schemas.microsoft.com/office/drawing/2014/main" val="20001"/>
                    </a:ext>
                  </a:extLst>
                </a:gridCol>
              </a:tblGrid>
              <a:tr h="0">
                <a:tc>
                  <a:txBody>
                    <a:bodyPr/>
                    <a:lstStyle/>
                    <a:p>
                      <a:r>
                        <a:rPr lang="en-GB" sz="1400" dirty="0">
                          <a:solidFill>
                            <a:schemeClr val="tx1"/>
                          </a:solidFill>
                        </a:rPr>
                        <a:t>Content</a:t>
                      </a:r>
                    </a:p>
                  </a:txBody>
                  <a:tcPr/>
                </a:tc>
                <a:tc>
                  <a:txBody>
                    <a:bodyPr/>
                    <a:lstStyle/>
                    <a:p>
                      <a:r>
                        <a:rPr lang="en-GB" sz="1400" dirty="0">
                          <a:solidFill>
                            <a:schemeClr val="tx1"/>
                          </a:solidFill>
                        </a:rPr>
                        <a:t>Additional Information</a:t>
                      </a:r>
                    </a:p>
                  </a:txBody>
                  <a:tcPr/>
                </a:tc>
                <a:extLst>
                  <a:ext uri="{0D108BD9-81ED-4DB2-BD59-A6C34878D82A}">
                    <a16:rowId xmlns:a16="http://schemas.microsoft.com/office/drawing/2014/main" val="10000"/>
                  </a:ext>
                </a:extLst>
              </a:tr>
              <a:tr h="370840">
                <a:tc>
                  <a:txBody>
                    <a:bodyPr/>
                    <a:lstStyle/>
                    <a:p>
                      <a:r>
                        <a:rPr lang="en-GB" sz="1600" b="0" i="0" u="none" strike="noStrike" baseline="0" dirty="0">
                          <a:latin typeface="ArialMT"/>
                        </a:rPr>
                        <a:t>Limitations of early methods.</a:t>
                      </a:r>
                      <a:endParaRPr lang="en-GB" sz="1600" dirty="0">
                        <a:latin typeface="+mn-lt"/>
                      </a:endParaRPr>
                    </a:p>
                  </a:txBody>
                  <a:tcPr/>
                </a:tc>
                <a:tc>
                  <a:txBody>
                    <a:bodyPr/>
                    <a:lstStyle/>
                    <a:p>
                      <a:pPr algn="l"/>
                      <a:r>
                        <a:rPr lang="en-GB" sz="1600" b="0" i="0" u="none" strike="noStrike" baseline="0" dirty="0">
                          <a:latin typeface="ArialMT"/>
                        </a:rPr>
                        <a:t>• Lack of ancient historical data.</a:t>
                      </a:r>
                    </a:p>
                    <a:p>
                      <a:pPr algn="l"/>
                      <a:r>
                        <a:rPr lang="en-GB" sz="1600" b="0" i="0" u="none" strike="noStrike" baseline="0" dirty="0">
                          <a:latin typeface="ArialMT"/>
                        </a:rPr>
                        <a:t>• Limited reliability of proxy data for ancient conditions.</a:t>
                      </a:r>
                    </a:p>
                    <a:p>
                      <a:pPr algn="l"/>
                      <a:r>
                        <a:rPr lang="en-GB" sz="1600" b="0" i="0" u="none" strike="noStrike" baseline="0" dirty="0">
                          <a:latin typeface="ArialMT"/>
                        </a:rPr>
                        <a:t>• Limited coordination between researchers.</a:t>
                      </a:r>
                    </a:p>
                    <a:p>
                      <a:pPr algn="l"/>
                      <a:r>
                        <a:rPr lang="en-GB" sz="1600" b="0" i="0" u="none" strike="noStrike" baseline="0" dirty="0">
                          <a:latin typeface="ArialMT"/>
                        </a:rPr>
                        <a:t>• Lack of sophisticated equipment for accurate measurements.</a:t>
                      </a:r>
                    </a:p>
                    <a:p>
                      <a:pPr algn="l"/>
                      <a:r>
                        <a:rPr lang="en-GB" sz="1600" b="0" i="0" u="none" strike="noStrike" baseline="0" dirty="0">
                          <a:latin typeface="ArialMT"/>
                        </a:rPr>
                        <a:t>• Inability to measure many factors.</a:t>
                      </a:r>
                    </a:p>
                    <a:p>
                      <a:pPr algn="l"/>
                      <a:r>
                        <a:rPr lang="en-GB" sz="1600" b="0" i="0" u="none" strike="noStrike" baseline="0" dirty="0">
                          <a:latin typeface="ArialMT"/>
                        </a:rPr>
                        <a:t>• Lack of data collection in many areas.</a:t>
                      </a:r>
                    </a:p>
                    <a:p>
                      <a:pPr algn="l"/>
                      <a:r>
                        <a:rPr lang="en-GB" sz="1600" b="0" i="0" u="none" strike="noStrike" baseline="0" dirty="0">
                          <a:latin typeface="ArialMT"/>
                        </a:rPr>
                        <a:t>• Reliance on proxy data, e.g. dendrochronology, pollen analysis.</a:t>
                      </a:r>
                      <a:endParaRPr lang="en-GB" sz="1600" dirty="0">
                        <a:latin typeface="+mn-lt"/>
                      </a:endParaRPr>
                    </a:p>
                  </a:txBody>
                  <a:tcPr/>
                </a:tc>
                <a:extLst>
                  <a:ext uri="{0D108BD9-81ED-4DB2-BD59-A6C34878D82A}">
                    <a16:rowId xmlns:a16="http://schemas.microsoft.com/office/drawing/2014/main" val="10001"/>
                  </a:ext>
                </a:extLst>
              </a:tr>
              <a:tr h="370840">
                <a:tc>
                  <a:txBody>
                    <a:bodyPr/>
                    <a:lstStyle/>
                    <a:p>
                      <a:r>
                        <a:rPr lang="en-GB" sz="1600" b="0" i="0" u="none" strike="noStrike" baseline="0" dirty="0">
                          <a:latin typeface="ArialMT"/>
                        </a:rPr>
                        <a:t>Improved methods.</a:t>
                      </a:r>
                      <a:endParaRPr lang="en-GB" sz="1600" dirty="0">
                        <a:latin typeface="+mn-lt"/>
                      </a:endParaRPr>
                    </a:p>
                  </a:txBody>
                  <a:tcPr/>
                </a:tc>
                <a:tc>
                  <a:txBody>
                    <a:bodyPr/>
                    <a:lstStyle/>
                    <a:p>
                      <a:pPr algn="l"/>
                      <a:r>
                        <a:rPr lang="en-GB" sz="1600" b="0" i="0" u="none" strike="noStrike" baseline="0" dirty="0">
                          <a:latin typeface="ArialMT"/>
                        </a:rPr>
                        <a:t>• Collection of long-term data sets.</a:t>
                      </a:r>
                    </a:p>
                    <a:p>
                      <a:pPr algn="l"/>
                      <a:r>
                        <a:rPr lang="en-GB" sz="1600" b="0" i="0" u="none" strike="noStrike" baseline="0" dirty="0">
                          <a:latin typeface="ArialMT"/>
                        </a:rPr>
                        <a:t>• The use of electronic monitoring equipment.</a:t>
                      </a:r>
                    </a:p>
                    <a:p>
                      <a:pPr algn="l"/>
                      <a:r>
                        <a:rPr lang="en-GB" sz="1600" b="0" i="0" u="none" strike="noStrike" baseline="0" dirty="0">
                          <a:latin typeface="ArialMT"/>
                        </a:rPr>
                        <a:t>• Gas analysis of ice cores.</a:t>
                      </a:r>
                    </a:p>
                    <a:p>
                      <a:pPr algn="l"/>
                      <a:r>
                        <a:rPr lang="en-GB" sz="1600" b="0" i="0" u="none" strike="noStrike" baseline="0" dirty="0">
                          <a:latin typeface="ArialMT"/>
                        </a:rPr>
                        <a:t>• Isotope analysis of ice cores.</a:t>
                      </a:r>
                    </a:p>
                    <a:p>
                      <a:pPr algn="l"/>
                      <a:r>
                        <a:rPr lang="en-GB" sz="1600" b="0" i="0" u="none" strike="noStrike" baseline="0" dirty="0">
                          <a:latin typeface="ArialMT"/>
                        </a:rPr>
                        <a:t>• Improved carriers for monitoring equipment, e.g. helium balloons, aircraft, satellites.</a:t>
                      </a:r>
                      <a:endParaRPr lang="en-GB" sz="1600" dirty="0">
                        <a:latin typeface="+mn-lt"/>
                      </a:endParaRPr>
                    </a:p>
                  </a:txBody>
                  <a:tcPr/>
                </a:tc>
                <a:extLst>
                  <a:ext uri="{0D108BD9-81ED-4DB2-BD59-A6C34878D82A}">
                    <a16:rowId xmlns:a16="http://schemas.microsoft.com/office/drawing/2014/main" val="10002"/>
                  </a:ext>
                </a:extLst>
              </a:tr>
            </a:tbl>
          </a:graphicData>
        </a:graphic>
      </p:graphicFrame>
      <p:sp>
        <p:nvSpPr>
          <p:cNvPr id="14353" name="TextBox 2">
            <a:extLst>
              <a:ext uri="{FF2B5EF4-FFF2-40B4-BE49-F238E27FC236}">
                <a16:creationId xmlns:a16="http://schemas.microsoft.com/office/drawing/2014/main" id="{D863FA18-4F85-4D00-B15C-9647E2E975D1}"/>
              </a:ext>
            </a:extLst>
          </p:cNvPr>
          <p:cNvSpPr txBox="1">
            <a:spLocks noChangeArrowheads="1"/>
          </p:cNvSpPr>
          <p:nvPr/>
        </p:nvSpPr>
        <p:spPr bwMode="auto">
          <a:xfrm>
            <a:off x="430213" y="1628775"/>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800"/>
              <a:t>3.1.1.2.2 How historical conditions for life were monitored in the past and how these methods have been developed over time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26B45DF3-10DD-416E-A470-AB053D299661}"/>
              </a:ext>
            </a:extLst>
          </p:cNvPr>
          <p:cNvSpPr>
            <a:spLocks noGrp="1"/>
          </p:cNvSpPr>
          <p:nvPr>
            <p:ph type="title"/>
          </p:nvPr>
        </p:nvSpPr>
        <p:spPr>
          <a:xfrm>
            <a:off x="457200" y="44450"/>
            <a:ext cx="8586788" cy="1143000"/>
          </a:xfrm>
        </p:spPr>
        <p:txBody>
          <a:bodyPr/>
          <a:lstStyle/>
          <a:p>
            <a:r>
              <a:rPr lang="en-GB" altLang="en-US" sz="3200"/>
              <a:t>How life brought about change</a:t>
            </a:r>
            <a:br>
              <a:rPr lang="en-GB" altLang="en-US" sz="3200"/>
            </a:br>
            <a:r>
              <a:rPr lang="en-GB" altLang="en-US" sz="3200"/>
              <a:t>Carbon Dioxide in the atmosphere</a:t>
            </a:r>
          </a:p>
        </p:txBody>
      </p:sp>
      <p:sp>
        <p:nvSpPr>
          <p:cNvPr id="3" name="Content Placeholder 2">
            <a:extLst>
              <a:ext uri="{FF2B5EF4-FFF2-40B4-BE49-F238E27FC236}">
                <a16:creationId xmlns:a16="http://schemas.microsoft.com/office/drawing/2014/main" id="{DD3A699F-B241-4336-AB44-75C5341F6166}"/>
              </a:ext>
            </a:extLst>
          </p:cNvPr>
          <p:cNvSpPr>
            <a:spLocks noGrp="1"/>
          </p:cNvSpPr>
          <p:nvPr>
            <p:ph idx="1"/>
          </p:nvPr>
        </p:nvSpPr>
        <p:spPr>
          <a:xfrm>
            <a:off x="457200" y="3041650"/>
            <a:ext cx="8229600" cy="3816350"/>
          </a:xfrm>
        </p:spPr>
        <p:txBody>
          <a:bodyPr>
            <a:normAutofit fontScale="92500" lnSpcReduction="10000"/>
          </a:bodyPr>
          <a:lstStyle/>
          <a:p>
            <a:pPr>
              <a:defRPr/>
            </a:pPr>
            <a:r>
              <a:rPr lang="en-GB" dirty="0"/>
              <a:t>Before life on Earth, </a:t>
            </a:r>
            <a:r>
              <a:rPr lang="en-GB" b="1" dirty="0">
                <a:solidFill>
                  <a:srgbClr val="FF0000"/>
                </a:solidFill>
              </a:rPr>
              <a:t>CO</a:t>
            </a:r>
            <a:r>
              <a:rPr lang="en-GB" b="1" baseline="-25000" dirty="0">
                <a:solidFill>
                  <a:srgbClr val="FF0000"/>
                </a:solidFill>
              </a:rPr>
              <a:t>2</a:t>
            </a:r>
            <a:r>
              <a:rPr lang="en-GB" b="1" dirty="0">
                <a:solidFill>
                  <a:srgbClr val="FF0000"/>
                </a:solidFill>
              </a:rPr>
              <a:t> was abundant </a:t>
            </a:r>
            <a:r>
              <a:rPr lang="en-GB" dirty="0"/>
              <a:t>in the atmosphere.</a:t>
            </a:r>
          </a:p>
          <a:p>
            <a:pPr>
              <a:defRPr/>
            </a:pPr>
            <a:r>
              <a:rPr lang="en-GB" dirty="0"/>
              <a:t>Eventually, </a:t>
            </a:r>
            <a:r>
              <a:rPr lang="en-GB" b="1" dirty="0">
                <a:solidFill>
                  <a:srgbClr val="FF0000"/>
                </a:solidFill>
              </a:rPr>
              <a:t>photosynthetic </a:t>
            </a:r>
            <a:r>
              <a:rPr lang="en-GB" dirty="0"/>
              <a:t>organisms began to </a:t>
            </a:r>
            <a:r>
              <a:rPr lang="en-GB" b="1" dirty="0">
                <a:solidFill>
                  <a:srgbClr val="FF0000"/>
                </a:solidFill>
              </a:rPr>
              <a:t>remove the CO</a:t>
            </a:r>
            <a:r>
              <a:rPr lang="en-GB" b="1" baseline="-25000" dirty="0">
                <a:solidFill>
                  <a:srgbClr val="FF0000"/>
                </a:solidFill>
              </a:rPr>
              <a:t>2</a:t>
            </a:r>
            <a:r>
              <a:rPr lang="en-GB" b="1" dirty="0">
                <a:solidFill>
                  <a:srgbClr val="FF0000"/>
                </a:solidFill>
              </a:rPr>
              <a:t>. </a:t>
            </a:r>
          </a:p>
          <a:p>
            <a:pPr>
              <a:defRPr/>
            </a:pPr>
            <a:r>
              <a:rPr lang="en-GB" b="1" dirty="0">
                <a:solidFill>
                  <a:srgbClr val="FF0000"/>
                </a:solidFill>
              </a:rPr>
              <a:t>CO</a:t>
            </a:r>
            <a:r>
              <a:rPr lang="en-GB" b="1" baseline="-25000" dirty="0">
                <a:solidFill>
                  <a:srgbClr val="FF0000"/>
                </a:solidFill>
              </a:rPr>
              <a:t>2</a:t>
            </a:r>
            <a:r>
              <a:rPr lang="en-GB" b="1" dirty="0">
                <a:solidFill>
                  <a:srgbClr val="FF0000"/>
                </a:solidFill>
              </a:rPr>
              <a:t> was dissolved in water </a:t>
            </a:r>
            <a:r>
              <a:rPr lang="en-GB" dirty="0"/>
              <a:t>and formed carbonate sediments.</a:t>
            </a:r>
          </a:p>
          <a:p>
            <a:pPr>
              <a:defRPr/>
            </a:pPr>
            <a:r>
              <a:rPr lang="en-GB" dirty="0"/>
              <a:t>As </a:t>
            </a:r>
            <a:r>
              <a:rPr lang="en-GB" b="1" dirty="0">
                <a:solidFill>
                  <a:srgbClr val="FF0000"/>
                </a:solidFill>
              </a:rPr>
              <a:t>CO</a:t>
            </a:r>
            <a:r>
              <a:rPr lang="en-GB" b="1" baseline="-25000" dirty="0">
                <a:solidFill>
                  <a:srgbClr val="FF0000"/>
                </a:solidFill>
              </a:rPr>
              <a:t>2</a:t>
            </a:r>
            <a:r>
              <a:rPr lang="en-GB" b="1" dirty="0">
                <a:solidFill>
                  <a:srgbClr val="FF0000"/>
                </a:solidFill>
              </a:rPr>
              <a:t> and methane levels fell</a:t>
            </a:r>
            <a:r>
              <a:rPr lang="en-GB" dirty="0"/>
              <a:t>, so did temperatures</a:t>
            </a:r>
          </a:p>
          <a:p>
            <a:pPr>
              <a:defRPr/>
            </a:pPr>
            <a:r>
              <a:rPr lang="en-GB" dirty="0"/>
              <a:t>CO</a:t>
            </a:r>
            <a:r>
              <a:rPr lang="en-GB" baseline="-25000" dirty="0"/>
              <a:t>2</a:t>
            </a:r>
            <a:r>
              <a:rPr lang="en-GB" dirty="0"/>
              <a:t> is still released by volcanoes.</a:t>
            </a:r>
          </a:p>
          <a:p>
            <a:pPr>
              <a:defRPr/>
            </a:pPr>
            <a:r>
              <a:rPr lang="en-GB" dirty="0">
                <a:solidFill>
                  <a:srgbClr val="00B050"/>
                </a:solidFill>
              </a:rPr>
              <a:t>Is CO</a:t>
            </a:r>
            <a:r>
              <a:rPr lang="en-GB" baseline="-25000" dirty="0">
                <a:solidFill>
                  <a:srgbClr val="00B050"/>
                </a:solidFill>
              </a:rPr>
              <a:t>2</a:t>
            </a:r>
            <a:r>
              <a:rPr lang="en-GB" dirty="0">
                <a:solidFill>
                  <a:srgbClr val="00B050"/>
                </a:solidFill>
              </a:rPr>
              <a:t> a good thing? </a:t>
            </a:r>
          </a:p>
          <a:p>
            <a:pPr>
              <a:defRPr/>
            </a:pPr>
            <a:r>
              <a:rPr lang="en-GB" dirty="0"/>
              <a:t>Photosynthesis? Greenhouse gas? </a:t>
            </a:r>
          </a:p>
          <a:p>
            <a:pPr>
              <a:defRPr/>
            </a:pPr>
            <a:r>
              <a:rPr lang="en-GB" dirty="0"/>
              <a:t>Too cold without it?</a:t>
            </a:r>
          </a:p>
        </p:txBody>
      </p:sp>
      <p:pic>
        <p:nvPicPr>
          <p:cNvPr id="48132" name="Picture 2" descr="http://preview.channel4learning.com/espresso/clipbank/images/teachers/learning_paths/tr_lp_science_photosynthesis_ws1a.jpg">
            <a:extLst>
              <a:ext uri="{FF2B5EF4-FFF2-40B4-BE49-F238E27FC236}">
                <a16:creationId xmlns:a16="http://schemas.microsoft.com/office/drawing/2014/main" id="{1F1FD564-8070-4B97-8318-A50A6D406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50" y="1289050"/>
            <a:ext cx="81915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o2 and temp reg">
            <a:extLst>
              <a:ext uri="{FF2B5EF4-FFF2-40B4-BE49-F238E27FC236}">
                <a16:creationId xmlns:a16="http://schemas.microsoft.com/office/drawing/2014/main" id="{E09E9684-30FA-424A-B364-D16634B5D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5207810"/>
            <a:ext cx="1879700" cy="149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6A43CCF9-F1BF-483B-A8A5-ACFFDA323FD5}"/>
              </a:ext>
            </a:extLst>
          </p:cNvPr>
          <p:cNvSpPr>
            <a:spLocks noGrp="1"/>
          </p:cNvSpPr>
          <p:nvPr>
            <p:ph type="title"/>
          </p:nvPr>
        </p:nvSpPr>
        <p:spPr>
          <a:xfrm>
            <a:off x="485775" y="260350"/>
            <a:ext cx="8229600" cy="1143000"/>
          </a:xfrm>
        </p:spPr>
        <p:txBody>
          <a:bodyPr/>
          <a:lstStyle/>
          <a:p>
            <a:r>
              <a:rPr lang="en-GB" altLang="en-US"/>
              <a:t>Biogeochemical cycles</a:t>
            </a:r>
          </a:p>
        </p:txBody>
      </p:sp>
      <p:sp>
        <p:nvSpPr>
          <p:cNvPr id="48131" name="Content Placeholder 2">
            <a:extLst>
              <a:ext uri="{FF2B5EF4-FFF2-40B4-BE49-F238E27FC236}">
                <a16:creationId xmlns:a16="http://schemas.microsoft.com/office/drawing/2014/main" id="{1F21DA88-0D0B-4226-A898-EE160B9E0750}"/>
              </a:ext>
            </a:extLst>
          </p:cNvPr>
          <p:cNvSpPr>
            <a:spLocks noGrp="1"/>
          </p:cNvSpPr>
          <p:nvPr>
            <p:ph idx="1"/>
          </p:nvPr>
        </p:nvSpPr>
        <p:spPr>
          <a:xfrm>
            <a:off x="457200" y="1600200"/>
            <a:ext cx="8229600" cy="1690688"/>
          </a:xfrm>
        </p:spPr>
        <p:txBody>
          <a:bodyPr/>
          <a:lstStyle/>
          <a:p>
            <a:pPr marL="0" indent="0">
              <a:buFontTx/>
              <a:buNone/>
            </a:pPr>
            <a:r>
              <a:rPr lang="en-GB" altLang="en-US"/>
              <a:t>As more organisms evolved, interconnected biological processes developed which produced biogeochemical cycles.  Small amounts of nutrient elements that support life did not become depleted e.g. C, N, P</a:t>
            </a:r>
          </a:p>
        </p:txBody>
      </p:sp>
      <p:sp>
        <p:nvSpPr>
          <p:cNvPr id="49156" name="Title 1">
            <a:extLst>
              <a:ext uri="{FF2B5EF4-FFF2-40B4-BE49-F238E27FC236}">
                <a16:creationId xmlns:a16="http://schemas.microsoft.com/office/drawing/2014/main" id="{E561992D-1F72-409E-B6B1-1CF94B93899F}"/>
              </a:ext>
            </a:extLst>
          </p:cNvPr>
          <p:cNvSpPr txBox="1">
            <a:spLocks/>
          </p:cNvSpPr>
          <p:nvPr/>
        </p:nvSpPr>
        <p:spPr bwMode="auto">
          <a:xfrm>
            <a:off x="485775" y="3290888"/>
            <a:ext cx="8229600" cy="11430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GB" altLang="en-US" sz="4000">
                <a:solidFill>
                  <a:schemeClr val="tx2"/>
                </a:solidFill>
              </a:rPr>
              <a:t>Transpiration</a:t>
            </a:r>
          </a:p>
        </p:txBody>
      </p:sp>
      <p:sp>
        <p:nvSpPr>
          <p:cNvPr id="48133" name="Content Placeholder 2">
            <a:extLst>
              <a:ext uri="{FF2B5EF4-FFF2-40B4-BE49-F238E27FC236}">
                <a16:creationId xmlns:a16="http://schemas.microsoft.com/office/drawing/2014/main" id="{E77AA16B-040B-4E57-891A-AB3E7B38BF4D}"/>
              </a:ext>
            </a:extLst>
          </p:cNvPr>
          <p:cNvSpPr txBox="1">
            <a:spLocks/>
          </p:cNvSpPr>
          <p:nvPr/>
        </p:nvSpPr>
        <p:spPr bwMode="auto">
          <a:xfrm>
            <a:off x="485775" y="4630738"/>
            <a:ext cx="8229600"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buFontTx/>
              <a:buNone/>
            </a:pPr>
            <a:r>
              <a:rPr lang="en-GB" altLang="en-US"/>
              <a:t>Once plants had evolved, transpiration returned water vapour to the atmosphere and increase the rainfall in other areas allowing more plants to grow and survive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1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1B4C4BDE-D920-4D7C-A22D-A130D256DF03}"/>
              </a:ext>
            </a:extLst>
          </p:cNvPr>
          <p:cNvSpPr>
            <a:spLocks noGrp="1"/>
          </p:cNvSpPr>
          <p:nvPr>
            <p:ph type="title"/>
          </p:nvPr>
        </p:nvSpPr>
        <p:spPr>
          <a:xfrm>
            <a:off x="457200" y="274638"/>
            <a:ext cx="8229600" cy="922337"/>
          </a:xfrm>
        </p:spPr>
        <p:txBody>
          <a:bodyPr/>
          <a:lstStyle/>
          <a:p>
            <a:r>
              <a:rPr lang="en-GB" altLang="en-US"/>
              <a:t>Monitoring conditions on Earth</a:t>
            </a:r>
          </a:p>
        </p:txBody>
      </p:sp>
      <p:sp>
        <p:nvSpPr>
          <p:cNvPr id="3" name="Content Placeholder 2">
            <a:extLst>
              <a:ext uri="{FF2B5EF4-FFF2-40B4-BE49-F238E27FC236}">
                <a16:creationId xmlns:a16="http://schemas.microsoft.com/office/drawing/2014/main" id="{9A54C9ED-9379-464F-AB9B-D2F4BCE0556E}"/>
              </a:ext>
            </a:extLst>
          </p:cNvPr>
          <p:cNvSpPr>
            <a:spLocks noGrp="1"/>
          </p:cNvSpPr>
          <p:nvPr>
            <p:ph idx="1"/>
          </p:nvPr>
        </p:nvSpPr>
        <p:spPr>
          <a:xfrm>
            <a:off x="468313" y="1341438"/>
            <a:ext cx="8229600" cy="4525962"/>
          </a:xfrm>
        </p:spPr>
        <p:txBody>
          <a:bodyPr/>
          <a:lstStyle/>
          <a:p>
            <a:pPr>
              <a:defRPr/>
            </a:pPr>
            <a:r>
              <a:rPr lang="en-GB" sz="2000" dirty="0"/>
              <a:t>How did scientists monitor the conditions on Earth in the past and today?</a:t>
            </a:r>
          </a:p>
          <a:p>
            <a:pPr>
              <a:defRPr/>
            </a:pPr>
            <a:r>
              <a:rPr lang="en-GB" sz="2000" dirty="0"/>
              <a:t>How have these methods changed?</a:t>
            </a:r>
          </a:p>
          <a:p>
            <a:pPr>
              <a:defRPr/>
            </a:pPr>
            <a:endParaRPr lang="en-GB" sz="2000" dirty="0"/>
          </a:p>
          <a:p>
            <a:pPr marL="0" indent="0">
              <a:buFontTx/>
              <a:buNone/>
              <a:defRPr/>
            </a:pPr>
            <a:r>
              <a:rPr lang="en-GB" sz="2000" b="1" dirty="0">
                <a:solidFill>
                  <a:srgbClr val="FF0000"/>
                </a:solidFill>
              </a:rPr>
              <a:t>Research:</a:t>
            </a:r>
          </a:p>
          <a:p>
            <a:pPr marL="0" indent="0">
              <a:buFontTx/>
              <a:buNone/>
              <a:defRPr/>
            </a:pPr>
            <a:r>
              <a:rPr lang="en-GB" sz="2000" dirty="0"/>
              <a:t>Proxy data, ice core data, dendrochronology, data from sediments, pollen analysis, satellites, </a:t>
            </a:r>
            <a:r>
              <a:rPr lang="en-GB" sz="2000" dirty="0" err="1"/>
              <a:t>argo</a:t>
            </a:r>
            <a:r>
              <a:rPr lang="en-GB" sz="2000" dirty="0"/>
              <a:t> floats, atmospheric measurements</a:t>
            </a:r>
          </a:p>
          <a:p>
            <a:pPr marL="0" indent="0">
              <a:buFontTx/>
              <a:buNone/>
              <a:defRPr/>
            </a:pPr>
            <a:endParaRPr lang="en-GB" sz="2000" dirty="0"/>
          </a:p>
          <a:p>
            <a:pPr marL="0" indent="0">
              <a:buFontTx/>
              <a:buNone/>
              <a:defRPr/>
            </a:pPr>
            <a:r>
              <a:rPr lang="en-GB" sz="2000" dirty="0"/>
              <a:t>20 minutes to find out how scientists monitor conditions on Earth both today and in the past.</a:t>
            </a:r>
          </a:p>
          <a:p>
            <a:pPr marL="0" indent="0">
              <a:buFontTx/>
              <a:buNone/>
              <a:defRPr/>
            </a:pPr>
            <a:endParaRPr lang="en-GB" sz="2000" dirty="0"/>
          </a:p>
          <a:p>
            <a:pPr marL="0" indent="0">
              <a:buFontTx/>
              <a:buNone/>
              <a:defRPr/>
            </a:pPr>
            <a:r>
              <a:rPr lang="en-GB" sz="2000" dirty="0"/>
              <a:t>Feedback</a:t>
            </a:r>
          </a:p>
          <a:p>
            <a:pPr marL="0" indent="0">
              <a:buFontTx/>
              <a:buNone/>
              <a:defRPr/>
            </a:pPr>
            <a:endParaRPr lang="en-GB" sz="2000" dirty="0"/>
          </a:p>
          <a:p>
            <a:pPr marL="0" indent="0">
              <a:buFontTx/>
              <a:buNone/>
              <a:defRPr/>
            </a:pPr>
            <a:r>
              <a:rPr lang="en-US" sz="2000" dirty="0"/>
              <a:t>How have these methods changed the confidence in our conclusions?</a:t>
            </a:r>
            <a:endParaRPr lang="en-GB" sz="2000" dirty="0"/>
          </a:p>
          <a:p>
            <a:pPr marL="0" indent="0">
              <a:buFontTx/>
              <a:buNone/>
              <a:defRPr/>
            </a:pPr>
            <a:endParaRPr lang="en-GB" sz="2000" dirty="0"/>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B440AB0F-C441-48D2-9A15-EAA4285530EE}"/>
              </a:ext>
            </a:extLst>
          </p:cNvPr>
          <p:cNvSpPr>
            <a:spLocks noGrp="1"/>
          </p:cNvSpPr>
          <p:nvPr>
            <p:ph type="title"/>
          </p:nvPr>
        </p:nvSpPr>
        <p:spPr>
          <a:xfrm>
            <a:off x="457200" y="274638"/>
            <a:ext cx="8229600" cy="922337"/>
          </a:xfrm>
        </p:spPr>
        <p:txBody>
          <a:bodyPr/>
          <a:lstStyle/>
          <a:p>
            <a:r>
              <a:rPr lang="en-GB" altLang="en-US"/>
              <a:t>Monitoring conditions on Earth</a:t>
            </a:r>
          </a:p>
        </p:txBody>
      </p:sp>
      <p:sp>
        <p:nvSpPr>
          <p:cNvPr id="3" name="Content Placeholder 2">
            <a:extLst>
              <a:ext uri="{FF2B5EF4-FFF2-40B4-BE49-F238E27FC236}">
                <a16:creationId xmlns:a16="http://schemas.microsoft.com/office/drawing/2014/main" id="{C18D62A6-764A-43BD-B092-64FD266EFE40}"/>
              </a:ext>
            </a:extLst>
          </p:cNvPr>
          <p:cNvSpPr>
            <a:spLocks noGrp="1"/>
          </p:cNvSpPr>
          <p:nvPr>
            <p:ph idx="1"/>
          </p:nvPr>
        </p:nvSpPr>
        <p:spPr>
          <a:xfrm>
            <a:off x="468313" y="1341438"/>
            <a:ext cx="8229600" cy="4525962"/>
          </a:xfrm>
        </p:spPr>
        <p:txBody>
          <a:bodyPr/>
          <a:lstStyle/>
          <a:p>
            <a:pPr marL="0" indent="0">
              <a:buFontTx/>
              <a:buNone/>
            </a:pPr>
            <a:r>
              <a:rPr lang="en-GB" altLang="en-US"/>
              <a:t>Historical records from when humans evolved include written accounts of droughts, floods, especially extremely cold winters, unusually hot summers, and storms as well as timing and quality of harvests and timing of seasonal changes. </a:t>
            </a:r>
          </a:p>
          <a:p>
            <a:pPr marL="0" indent="0">
              <a:buFontTx/>
              <a:buNone/>
            </a:pPr>
            <a:endParaRPr lang="en-GB" altLang="en-US"/>
          </a:p>
          <a:p>
            <a:pPr marL="0" indent="0">
              <a:buFontTx/>
              <a:buNone/>
            </a:pPr>
            <a:r>
              <a:rPr lang="en-GB" altLang="en-US"/>
              <a:t>Such accounts </a:t>
            </a:r>
            <a:r>
              <a:rPr lang="en-GB" altLang="en-US" b="1">
                <a:solidFill>
                  <a:srgbClr val="FF0000"/>
                </a:solidFill>
              </a:rPr>
              <a:t>lack the numerical precision</a:t>
            </a:r>
            <a:r>
              <a:rPr lang="en-GB" altLang="en-US">
                <a:solidFill>
                  <a:srgbClr val="FF0000"/>
                </a:solidFill>
              </a:rPr>
              <a:t> </a:t>
            </a:r>
            <a:r>
              <a:rPr lang="en-GB" altLang="en-US"/>
              <a:t>of modern instrumental records, but span a much longer period of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AE48D13D-04A0-420F-9A5E-0FCFE3DFDC26}"/>
              </a:ext>
            </a:extLst>
          </p:cNvPr>
          <p:cNvSpPr>
            <a:spLocks noGrp="1"/>
          </p:cNvSpPr>
          <p:nvPr>
            <p:ph type="title"/>
          </p:nvPr>
        </p:nvSpPr>
        <p:spPr/>
        <p:txBody>
          <a:bodyPr/>
          <a:lstStyle/>
          <a:p>
            <a:r>
              <a:rPr lang="en-GB" altLang="en-US"/>
              <a:t>Proxy data</a:t>
            </a:r>
          </a:p>
        </p:txBody>
      </p:sp>
      <p:sp>
        <p:nvSpPr>
          <p:cNvPr id="3" name="Content Placeholder 2">
            <a:extLst>
              <a:ext uri="{FF2B5EF4-FFF2-40B4-BE49-F238E27FC236}">
                <a16:creationId xmlns:a16="http://schemas.microsoft.com/office/drawing/2014/main" id="{259FD045-C13F-40A7-8C1E-CB7F1333E7E5}"/>
              </a:ext>
            </a:extLst>
          </p:cNvPr>
          <p:cNvSpPr>
            <a:spLocks noGrp="1"/>
          </p:cNvSpPr>
          <p:nvPr>
            <p:ph idx="1"/>
          </p:nvPr>
        </p:nvSpPr>
        <p:spPr/>
        <p:txBody>
          <a:bodyPr/>
          <a:lstStyle/>
          <a:p>
            <a:pPr marL="0" indent="0">
              <a:buFontTx/>
              <a:buNone/>
              <a:defRPr/>
            </a:pPr>
            <a:r>
              <a:rPr lang="en-GB" dirty="0"/>
              <a:t>Various types of data provide paleoclimatologists with information about the climates of ancient times. These types of data are called </a:t>
            </a:r>
            <a:r>
              <a:rPr lang="en-GB" b="1" dirty="0"/>
              <a:t>proxies</a:t>
            </a:r>
            <a:r>
              <a:rPr lang="en-GB" dirty="0"/>
              <a:t>. </a:t>
            </a:r>
          </a:p>
          <a:p>
            <a:pPr marL="0" indent="0">
              <a:buFontTx/>
              <a:buNone/>
              <a:defRPr/>
            </a:pPr>
            <a:r>
              <a:rPr lang="en-GB" dirty="0"/>
              <a:t>Tree rings, ice cores from Greenland and Antarctica, sediments from the bottoms of lakes and seas, tree ring records span the most recent few thousands of years ice core records go back as much as hundreds of thousands of years; and fossils can be up to hundreds of millions of years old.</a:t>
            </a:r>
          </a:p>
          <a:p>
            <a:pPr marL="0" indent="0">
              <a:buFontTx/>
              <a:buNone/>
              <a:defRPr/>
            </a:pPr>
            <a:r>
              <a:rPr lang="en-GB" dirty="0"/>
              <a:t> </a:t>
            </a: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6D3FE4C7-32D8-4FB3-943E-6A5A454BE370}"/>
              </a:ext>
            </a:extLst>
          </p:cNvPr>
          <p:cNvSpPr>
            <a:spLocks noGrp="1"/>
          </p:cNvSpPr>
          <p:nvPr>
            <p:ph type="title"/>
          </p:nvPr>
        </p:nvSpPr>
        <p:spPr>
          <a:xfrm>
            <a:off x="457200" y="274638"/>
            <a:ext cx="8229600" cy="760412"/>
          </a:xfrm>
        </p:spPr>
        <p:txBody>
          <a:bodyPr/>
          <a:lstStyle/>
          <a:p>
            <a:r>
              <a:rPr lang="en-GB" altLang="en-US"/>
              <a:t>Ice core data</a:t>
            </a:r>
          </a:p>
        </p:txBody>
      </p:sp>
      <p:sp>
        <p:nvSpPr>
          <p:cNvPr id="3" name="Content Placeholder 2">
            <a:extLst>
              <a:ext uri="{FF2B5EF4-FFF2-40B4-BE49-F238E27FC236}">
                <a16:creationId xmlns:a16="http://schemas.microsoft.com/office/drawing/2014/main" id="{E179F636-6992-4A41-A9CC-613543F610EB}"/>
              </a:ext>
            </a:extLst>
          </p:cNvPr>
          <p:cNvSpPr>
            <a:spLocks noGrp="1"/>
          </p:cNvSpPr>
          <p:nvPr>
            <p:ph idx="1"/>
          </p:nvPr>
        </p:nvSpPr>
        <p:spPr>
          <a:xfrm>
            <a:off x="457200" y="1058863"/>
            <a:ext cx="8229600" cy="4525962"/>
          </a:xfrm>
        </p:spPr>
        <p:txBody>
          <a:bodyPr/>
          <a:lstStyle/>
          <a:p>
            <a:pPr marL="0" indent="0">
              <a:buFontTx/>
              <a:buNone/>
              <a:defRPr/>
            </a:pPr>
            <a:r>
              <a:rPr lang="en-GB" dirty="0"/>
              <a:t>Most ice cores are collected from ice sheets covering Greenland and Antarctica, and some records </a:t>
            </a:r>
            <a:r>
              <a:rPr lang="en-GB" b="1" dirty="0"/>
              <a:t>span</a:t>
            </a:r>
            <a:r>
              <a:rPr lang="en-GB" dirty="0"/>
              <a:t> periods of hundreds of thousands of years.</a:t>
            </a:r>
          </a:p>
          <a:p>
            <a:pPr marL="0" indent="0">
              <a:buFontTx/>
              <a:buNone/>
              <a:defRPr/>
            </a:pPr>
            <a:r>
              <a:rPr lang="en-GB" b="1" dirty="0"/>
              <a:t>The thickness of an ice layer;</a:t>
            </a:r>
            <a:r>
              <a:rPr lang="en-GB" dirty="0"/>
              <a:t> a thick layer corresponds to greater snowfall. Layer thickness also may tell us something about global temperatures since more snow tends to accumulate at the poles during global warm spells. </a:t>
            </a:r>
          </a:p>
          <a:p>
            <a:pPr marL="0" indent="0">
              <a:buFontTx/>
              <a:buNone/>
              <a:defRPr/>
            </a:pPr>
            <a:r>
              <a:rPr lang="en-GB" b="1" dirty="0"/>
              <a:t>Air pockets</a:t>
            </a:r>
            <a:r>
              <a:rPr lang="en-GB" dirty="0"/>
              <a:t> between the grains become cut off from each other and produce bubbles in the ice. Gas bubbles trapped in the ice provide data about atmospheric composition including the concentration of greenhouse gases.</a:t>
            </a:r>
          </a:p>
          <a:p>
            <a:pPr>
              <a:defRPr/>
            </a:pPr>
            <a:endParaRPr lang="en-GB" dirty="0"/>
          </a:p>
        </p:txBody>
      </p:sp>
      <p:pic>
        <p:nvPicPr>
          <p:cNvPr id="55300" name="Picture 3" descr="http://discoveringantarctica.org.uk/wp-content/uploads/2015/11/ice_core_extraction.jpg">
            <a:extLst>
              <a:ext uri="{FF2B5EF4-FFF2-40B4-BE49-F238E27FC236}">
                <a16:creationId xmlns:a16="http://schemas.microsoft.com/office/drawing/2014/main" id="{EB1BB2D3-952B-4ABF-A468-B3A56875D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463" y="5300663"/>
            <a:ext cx="20859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Rectangle 1">
            <a:extLst>
              <a:ext uri="{FF2B5EF4-FFF2-40B4-BE49-F238E27FC236}">
                <a16:creationId xmlns:a16="http://schemas.microsoft.com/office/drawing/2014/main" id="{7A7DF36C-7121-4E36-9FDC-A431C2F1933B}"/>
              </a:ext>
            </a:extLst>
          </p:cNvPr>
          <p:cNvSpPr>
            <a:spLocks noChangeArrowheads="1"/>
          </p:cNvSpPr>
          <p:nvPr/>
        </p:nvSpPr>
        <p:spPr bwMode="auto">
          <a:xfrm>
            <a:off x="392113" y="5491163"/>
            <a:ext cx="6016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800">
                <a:hlinkClick r:id="rId3"/>
              </a:rPr>
              <a:t>https://www.youtube.com/watch?v=VjTsj-fi-p0</a:t>
            </a:r>
            <a:endParaRPr lang="en-GB" altLang="en-US" sz="1800"/>
          </a:p>
          <a:p>
            <a:pPr>
              <a:spcBef>
                <a:spcPct val="0"/>
              </a:spcBef>
              <a:buFontTx/>
              <a:buNone/>
            </a:pPr>
            <a:endParaRPr lang="en-GB" altLang="en-US" sz="1800"/>
          </a:p>
        </p:txBody>
      </p:sp>
      <p:sp>
        <p:nvSpPr>
          <p:cNvPr id="55302" name="Rectangle 3">
            <a:extLst>
              <a:ext uri="{FF2B5EF4-FFF2-40B4-BE49-F238E27FC236}">
                <a16:creationId xmlns:a16="http://schemas.microsoft.com/office/drawing/2014/main" id="{E8D763E2-15A7-4FAD-B40A-9B33F88C1123}"/>
              </a:ext>
            </a:extLst>
          </p:cNvPr>
          <p:cNvSpPr>
            <a:spLocks noChangeArrowheads="1"/>
          </p:cNvSpPr>
          <p:nvPr/>
        </p:nvSpPr>
        <p:spPr bwMode="auto">
          <a:xfrm>
            <a:off x="392113" y="5934075"/>
            <a:ext cx="6051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800">
                <a:hlinkClick r:id="rId4"/>
              </a:rPr>
              <a:t>https://www.youtube.com/watch?v=NbDU83wzzVY</a:t>
            </a:r>
            <a:endParaRPr lang="en-GB" altLang="en-US" sz="1800"/>
          </a:p>
          <a:p>
            <a:pPr>
              <a:spcBef>
                <a:spcPct val="0"/>
              </a:spcBef>
              <a:buFontTx/>
              <a:buNone/>
            </a:pPr>
            <a:endParaRPr lang="en-GB" altLang="en-US" sz="1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2F6CD5A3-5691-40A1-93E4-7B703FC78071}"/>
              </a:ext>
            </a:extLst>
          </p:cNvPr>
          <p:cNvSpPr>
            <a:spLocks noGrp="1"/>
          </p:cNvSpPr>
          <p:nvPr>
            <p:ph type="title"/>
          </p:nvPr>
        </p:nvSpPr>
        <p:spPr/>
        <p:txBody>
          <a:bodyPr/>
          <a:lstStyle/>
          <a:p>
            <a:r>
              <a:rPr lang="en-GB" altLang="en-US" b="1"/>
              <a:t>Dendrochronology</a:t>
            </a:r>
            <a:endParaRPr lang="en-GB" altLang="en-US"/>
          </a:p>
        </p:txBody>
      </p:sp>
      <p:sp>
        <p:nvSpPr>
          <p:cNvPr id="56323" name="Content Placeholder 2">
            <a:extLst>
              <a:ext uri="{FF2B5EF4-FFF2-40B4-BE49-F238E27FC236}">
                <a16:creationId xmlns:a16="http://schemas.microsoft.com/office/drawing/2014/main" id="{A94DDAB4-9CDD-4A38-8780-93C26B619905}"/>
              </a:ext>
            </a:extLst>
          </p:cNvPr>
          <p:cNvSpPr>
            <a:spLocks noGrp="1"/>
          </p:cNvSpPr>
          <p:nvPr>
            <p:ph idx="1"/>
          </p:nvPr>
        </p:nvSpPr>
        <p:spPr/>
        <p:txBody>
          <a:bodyPr/>
          <a:lstStyle/>
          <a:p>
            <a:pPr marL="0" indent="0">
              <a:buFontTx/>
              <a:buNone/>
            </a:pPr>
            <a:r>
              <a:rPr lang="en-GB" altLang="en-US" b="1"/>
              <a:t>Dendrochronology</a:t>
            </a:r>
            <a:r>
              <a:rPr lang="en-GB" altLang="en-US"/>
              <a:t> (or </a:t>
            </a:r>
            <a:r>
              <a:rPr lang="en-GB" altLang="en-US" b="1"/>
              <a:t>tree-ring dating</a:t>
            </a:r>
            <a:r>
              <a:rPr lang="en-GB" altLang="en-US"/>
              <a:t>) is the </a:t>
            </a:r>
            <a:r>
              <a:rPr lang="en-GB" altLang="en-US" u="sng">
                <a:hlinkClick r:id="rId2" tooltip="The scientific method is a body of techniques for investigating phenomena, acquiring new knowledge, or correcting and ..."/>
              </a:rPr>
              <a:t>scientific method</a:t>
            </a:r>
            <a:r>
              <a:rPr lang="en-GB" altLang="en-US"/>
              <a:t> of </a:t>
            </a:r>
            <a:r>
              <a:rPr lang="en-GB" altLang="en-US" u="sng">
                <a:hlinkClick r:id="rId3" tooltip="Chronological dating is the process of attributing to an object or event a date in the past, allowing such object or event ..."/>
              </a:rPr>
              <a:t>dating</a:t>
            </a:r>
            <a:r>
              <a:rPr lang="en-GB" altLang="en-US"/>
              <a:t> tree rings to the exact year they were formed in order to analyse atmospheric conditions during different periods in history.</a:t>
            </a:r>
          </a:p>
        </p:txBody>
      </p:sp>
      <p:pic>
        <p:nvPicPr>
          <p:cNvPr id="56324" name="Picture 3" descr="https://tse3.mm.bing.net/th?id=OIP.xmIh5JFCEbjwy54Oep-tUgEsDI&amp;pid=15.1&amp;P=0&amp;w=262&amp;h=175">
            <a:hlinkClick r:id="rId4"/>
            <a:extLst>
              <a:ext uri="{FF2B5EF4-FFF2-40B4-BE49-F238E27FC236}">
                <a16:creationId xmlns:a16="http://schemas.microsoft.com/office/drawing/2014/main" id="{EDA7EEB7-7761-48BF-A568-DA5BF34688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13" y="3573463"/>
            <a:ext cx="3384550"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1">
            <a:extLst>
              <a:ext uri="{FF2B5EF4-FFF2-40B4-BE49-F238E27FC236}">
                <a16:creationId xmlns:a16="http://schemas.microsoft.com/office/drawing/2014/main" id="{C049782D-0A03-47D2-87CC-597F09EBFABA}"/>
              </a:ext>
            </a:extLst>
          </p:cNvPr>
          <p:cNvSpPr>
            <a:spLocks noChangeArrowheads="1"/>
          </p:cNvSpPr>
          <p:nvPr/>
        </p:nvSpPr>
        <p:spPr bwMode="auto">
          <a:xfrm>
            <a:off x="471488" y="5846763"/>
            <a:ext cx="7556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800">
                <a:hlinkClick r:id="rId6"/>
              </a:rPr>
              <a:t>https://www.youtube.com/watch?v=gVJaqU9APuw</a:t>
            </a:r>
            <a:endParaRPr lang="en-GB" altLang="en-US" sz="1800"/>
          </a:p>
          <a:p>
            <a:pPr>
              <a:spcBef>
                <a:spcPct val="0"/>
              </a:spcBef>
              <a:buFontTx/>
              <a:buNone/>
            </a:pPr>
            <a:endParaRPr lang="en-GB" altLang="en-US" sz="18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1C032EA2-B356-4A35-8B8E-DB3D318E767F}"/>
              </a:ext>
            </a:extLst>
          </p:cNvPr>
          <p:cNvSpPr>
            <a:spLocks noGrp="1"/>
          </p:cNvSpPr>
          <p:nvPr>
            <p:ph type="title"/>
          </p:nvPr>
        </p:nvSpPr>
        <p:spPr/>
        <p:txBody>
          <a:bodyPr/>
          <a:lstStyle/>
          <a:p>
            <a:r>
              <a:rPr lang="en-GB" altLang="en-US"/>
              <a:t>Data from sediments</a:t>
            </a:r>
          </a:p>
        </p:txBody>
      </p:sp>
      <p:sp>
        <p:nvSpPr>
          <p:cNvPr id="57347" name="Content Placeholder 2">
            <a:extLst>
              <a:ext uri="{FF2B5EF4-FFF2-40B4-BE49-F238E27FC236}">
                <a16:creationId xmlns:a16="http://schemas.microsoft.com/office/drawing/2014/main" id="{1DBDE228-3007-4A72-BF8B-FD428994E312}"/>
              </a:ext>
            </a:extLst>
          </p:cNvPr>
          <p:cNvSpPr>
            <a:spLocks noGrp="1"/>
          </p:cNvSpPr>
          <p:nvPr>
            <p:ph idx="1"/>
          </p:nvPr>
        </p:nvSpPr>
        <p:spPr/>
        <p:txBody>
          <a:bodyPr/>
          <a:lstStyle/>
          <a:p>
            <a:r>
              <a:rPr lang="en-GB" altLang="en-US" b="1"/>
              <a:t>Sediments from lakes beds and seafloors </a:t>
            </a:r>
            <a:r>
              <a:rPr lang="en-GB" altLang="en-US"/>
              <a:t>can be used and  analysed as the climate history  is preserved within layers of sediments that slowly accumulate on the bottoms of lakes and oceans can </a:t>
            </a:r>
            <a:r>
              <a:rPr lang="en-GB" altLang="en-US" b="1"/>
              <a:t>span</a:t>
            </a:r>
            <a:r>
              <a:rPr lang="en-GB" altLang="en-US"/>
              <a:t> hundreds of millions of years or longer.</a:t>
            </a:r>
          </a:p>
          <a:p>
            <a:endParaRPr lang="en-GB" altLang="en-US"/>
          </a:p>
        </p:txBody>
      </p:sp>
      <p:sp>
        <p:nvSpPr>
          <p:cNvPr id="57348" name="Rectangle 1">
            <a:extLst>
              <a:ext uri="{FF2B5EF4-FFF2-40B4-BE49-F238E27FC236}">
                <a16:creationId xmlns:a16="http://schemas.microsoft.com/office/drawing/2014/main" id="{076A2047-D054-4355-A5D6-4BD913A44C3E}"/>
              </a:ext>
            </a:extLst>
          </p:cNvPr>
          <p:cNvSpPr>
            <a:spLocks noChangeArrowheads="1"/>
          </p:cNvSpPr>
          <p:nvPr/>
        </p:nvSpPr>
        <p:spPr bwMode="auto">
          <a:xfrm>
            <a:off x="477838" y="5226050"/>
            <a:ext cx="8486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800">
                <a:hlinkClick r:id="rId2"/>
              </a:rPr>
              <a:t>https://www.youtube.com/watch?v=Yvu-g8BkkIg</a:t>
            </a:r>
            <a:endParaRPr lang="en-GB" altLang="en-US" sz="1800"/>
          </a:p>
          <a:p>
            <a:pPr>
              <a:spcBef>
                <a:spcPct val="0"/>
              </a:spcBef>
              <a:buFontTx/>
              <a:buNone/>
            </a:pPr>
            <a:endParaRPr lang="en-GB" altLang="en-US" sz="18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55D4599B-1313-48C3-A0C4-EB93A20ED495}"/>
              </a:ext>
            </a:extLst>
          </p:cNvPr>
          <p:cNvSpPr>
            <a:spLocks noGrp="1"/>
          </p:cNvSpPr>
          <p:nvPr>
            <p:ph type="title"/>
          </p:nvPr>
        </p:nvSpPr>
        <p:spPr/>
        <p:txBody>
          <a:bodyPr/>
          <a:lstStyle/>
          <a:p>
            <a:r>
              <a:rPr lang="en-GB" altLang="en-US"/>
              <a:t>Pollen analysis</a:t>
            </a:r>
          </a:p>
        </p:txBody>
      </p:sp>
      <p:sp>
        <p:nvSpPr>
          <p:cNvPr id="3" name="Content Placeholder 2">
            <a:extLst>
              <a:ext uri="{FF2B5EF4-FFF2-40B4-BE49-F238E27FC236}">
                <a16:creationId xmlns:a16="http://schemas.microsoft.com/office/drawing/2014/main" id="{0B3EC137-495B-406C-99F0-3EFA19DAC1ED}"/>
              </a:ext>
            </a:extLst>
          </p:cNvPr>
          <p:cNvSpPr>
            <a:spLocks noGrp="1"/>
          </p:cNvSpPr>
          <p:nvPr>
            <p:ph idx="1"/>
          </p:nvPr>
        </p:nvSpPr>
        <p:spPr>
          <a:xfrm>
            <a:off x="457200" y="1600200"/>
            <a:ext cx="6707188" cy="4525963"/>
          </a:xfrm>
        </p:spPr>
        <p:txBody>
          <a:bodyPr/>
          <a:lstStyle/>
          <a:p>
            <a:r>
              <a:rPr lang="en-GB" altLang="en-US" b="1"/>
              <a:t>Fossil pollen:</a:t>
            </a:r>
            <a:r>
              <a:rPr lang="en-GB" altLang="en-US"/>
              <a:t> Different classes of plants produce pollen grains with different distinctive shapes. Such pollen grains are often found preserved in sediment cores from ponds, lakes and oceans. They provide information on the type of plants that grew nearby when the sediments were formed</a:t>
            </a:r>
          </a:p>
          <a:p>
            <a:r>
              <a:rPr lang="en-GB" altLang="en-US"/>
              <a:t>Often, changes in the vegetation of an area may be due to changes of climate. Pollen has been identified from more than 300 million years ago</a:t>
            </a:r>
          </a:p>
          <a:p>
            <a:endParaRPr lang="en-GB" altLang="en-US"/>
          </a:p>
        </p:txBody>
      </p:sp>
      <p:pic>
        <p:nvPicPr>
          <p:cNvPr id="58372" name="Picture 3" descr="pollen timeline">
            <a:extLst>
              <a:ext uri="{FF2B5EF4-FFF2-40B4-BE49-F238E27FC236}">
                <a16:creationId xmlns:a16="http://schemas.microsoft.com/office/drawing/2014/main" id="{5E9506C0-054A-425D-8360-9F14B9D2A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1916113"/>
            <a:ext cx="194310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Rectangle 1">
            <a:extLst>
              <a:ext uri="{FF2B5EF4-FFF2-40B4-BE49-F238E27FC236}">
                <a16:creationId xmlns:a16="http://schemas.microsoft.com/office/drawing/2014/main" id="{C10D3F09-35F0-43A3-8790-657EA6FF10D3}"/>
              </a:ext>
            </a:extLst>
          </p:cNvPr>
          <p:cNvSpPr>
            <a:spLocks noChangeArrowheads="1"/>
          </p:cNvSpPr>
          <p:nvPr/>
        </p:nvSpPr>
        <p:spPr bwMode="auto">
          <a:xfrm>
            <a:off x="457200" y="5934075"/>
            <a:ext cx="67071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800">
                <a:hlinkClick r:id="rId3"/>
              </a:rPr>
              <a:t>https://www.youtube.com/watch?v=mqBCl5bNHuw</a:t>
            </a:r>
            <a:endParaRPr lang="en-GB" altLang="en-US" sz="1800"/>
          </a:p>
          <a:p>
            <a:pPr>
              <a:spcBef>
                <a:spcPct val="0"/>
              </a:spcBef>
              <a:buFontTx/>
              <a:buNone/>
            </a:pPr>
            <a:endParaRPr lang="en-GB"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3A77B11D-D126-4E2C-9E8E-550F3D27160E}"/>
              </a:ext>
            </a:extLst>
          </p:cNvPr>
          <p:cNvSpPr>
            <a:spLocks noGrp="1"/>
          </p:cNvSpPr>
          <p:nvPr>
            <p:ph type="title"/>
          </p:nvPr>
        </p:nvSpPr>
        <p:spPr/>
        <p:txBody>
          <a:bodyPr/>
          <a:lstStyle/>
          <a:p>
            <a:r>
              <a:rPr lang="en-GB" altLang="en-US"/>
              <a:t>Modern methods</a:t>
            </a:r>
          </a:p>
        </p:txBody>
      </p:sp>
      <p:sp>
        <p:nvSpPr>
          <p:cNvPr id="59395" name="Content Placeholder 2">
            <a:extLst>
              <a:ext uri="{FF2B5EF4-FFF2-40B4-BE49-F238E27FC236}">
                <a16:creationId xmlns:a16="http://schemas.microsoft.com/office/drawing/2014/main" id="{C5611F22-ED5B-4E3E-9EA9-76DC696B19E8}"/>
              </a:ext>
            </a:extLst>
          </p:cNvPr>
          <p:cNvSpPr>
            <a:spLocks noGrp="1"/>
          </p:cNvSpPr>
          <p:nvPr>
            <p:ph idx="1"/>
          </p:nvPr>
        </p:nvSpPr>
        <p:spPr/>
        <p:txBody>
          <a:bodyPr/>
          <a:lstStyle/>
          <a:p>
            <a:r>
              <a:rPr lang="en-GB" altLang="en-US"/>
              <a:t>The past 140 years we have relatively precise, quantitative, direct measures of climate such as temperature, precipitation, and wind speeds.  </a:t>
            </a:r>
          </a:p>
          <a:p>
            <a:endParaRPr lang="en-GB"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89CD135-0849-4F26-99FB-096BDC8728EA}"/>
              </a:ext>
            </a:extLst>
          </p:cNvPr>
          <p:cNvSpPr>
            <a:spLocks noGrp="1"/>
          </p:cNvSpPr>
          <p:nvPr>
            <p:ph type="title"/>
          </p:nvPr>
        </p:nvSpPr>
        <p:spPr>
          <a:xfrm>
            <a:off x="323850" y="188913"/>
            <a:ext cx="8515350" cy="1143000"/>
          </a:xfrm>
        </p:spPr>
        <p:txBody>
          <a:bodyPr/>
          <a:lstStyle/>
          <a:p>
            <a:r>
              <a:rPr lang="en-GB" altLang="en-US"/>
              <a:t>Features of Earth that control the conditions suitable for life.</a:t>
            </a:r>
          </a:p>
        </p:txBody>
      </p:sp>
      <p:sp>
        <p:nvSpPr>
          <p:cNvPr id="3" name="Content Placeholder 2">
            <a:extLst>
              <a:ext uri="{FF2B5EF4-FFF2-40B4-BE49-F238E27FC236}">
                <a16:creationId xmlns:a16="http://schemas.microsoft.com/office/drawing/2014/main" id="{1E726A05-8933-4F62-B3C9-442B45325730}"/>
              </a:ext>
            </a:extLst>
          </p:cNvPr>
          <p:cNvSpPr>
            <a:spLocks noGrp="1"/>
          </p:cNvSpPr>
          <p:nvPr>
            <p:ph idx="1"/>
          </p:nvPr>
        </p:nvSpPr>
        <p:spPr/>
        <p:txBody>
          <a:bodyPr/>
          <a:lstStyle/>
          <a:p>
            <a:pPr marL="0" indent="0">
              <a:buFontTx/>
              <a:buNone/>
              <a:defRPr/>
            </a:pPr>
            <a:endParaRPr lang="en-GB" dirty="0"/>
          </a:p>
          <a:p>
            <a:pPr marL="0" indent="0">
              <a:buFontTx/>
              <a:buNone/>
              <a:defRPr/>
            </a:pPr>
            <a:r>
              <a:rPr lang="en-GB" dirty="0"/>
              <a:t>Objectives:</a:t>
            </a:r>
          </a:p>
          <a:p>
            <a:pPr>
              <a:defRPr/>
            </a:pPr>
            <a:r>
              <a:rPr lang="en-GB" dirty="0"/>
              <a:t>To understand how the position of Earth in our solar system allowed life  to develop</a:t>
            </a:r>
          </a:p>
          <a:p>
            <a:pPr>
              <a:defRPr/>
            </a:pPr>
            <a:r>
              <a:rPr lang="en-GB" dirty="0"/>
              <a:t>To explain how the physical features of Earth create conditions that are suitable for life.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312D30B1-83CF-43FA-B64B-6ED5DAC7284B}"/>
              </a:ext>
            </a:extLst>
          </p:cNvPr>
          <p:cNvSpPr>
            <a:spLocks noGrp="1"/>
          </p:cNvSpPr>
          <p:nvPr>
            <p:ph type="title"/>
          </p:nvPr>
        </p:nvSpPr>
        <p:spPr/>
        <p:txBody>
          <a:bodyPr/>
          <a:lstStyle/>
          <a:p>
            <a:r>
              <a:rPr lang="en-GB" altLang="en-US"/>
              <a:t>Ice cores</a:t>
            </a:r>
          </a:p>
        </p:txBody>
      </p:sp>
      <p:sp>
        <p:nvSpPr>
          <p:cNvPr id="3" name="Content Placeholder 2">
            <a:extLst>
              <a:ext uri="{FF2B5EF4-FFF2-40B4-BE49-F238E27FC236}">
                <a16:creationId xmlns:a16="http://schemas.microsoft.com/office/drawing/2014/main" id="{B42FCAEC-B22C-4854-AB52-D22E2AD45BE3}"/>
              </a:ext>
            </a:extLst>
          </p:cNvPr>
          <p:cNvSpPr>
            <a:spLocks noGrp="1"/>
          </p:cNvSpPr>
          <p:nvPr>
            <p:ph idx="1"/>
          </p:nvPr>
        </p:nvSpPr>
        <p:spPr/>
        <p:txBody>
          <a:bodyPr/>
          <a:lstStyle/>
          <a:p>
            <a:r>
              <a:rPr lang="en-GB" altLang="en-US" b="1"/>
              <a:t>Improved methods of ice core analysis.  </a:t>
            </a:r>
            <a:r>
              <a:rPr lang="en-GB" altLang="en-US"/>
              <a:t>Gas and isotope analysis of ice cores.</a:t>
            </a:r>
          </a:p>
          <a:p>
            <a:r>
              <a:rPr lang="en-GB" altLang="en-US" b="1"/>
              <a:t>Beryllium-10 concentrations</a:t>
            </a:r>
            <a:r>
              <a:rPr lang="en-GB" altLang="en-US"/>
              <a:t>, linked to cosmic ray intensities, are an indirect indicator of solar activity.</a:t>
            </a:r>
          </a:p>
          <a:p>
            <a:r>
              <a:rPr lang="en-GB" altLang="en-US" b="1"/>
              <a:t>The ratio of concentrations of two isotopes of oxygen </a:t>
            </a:r>
            <a:r>
              <a:rPr lang="en-GB" altLang="en-US"/>
              <a:t>in the water molecules in ice serves as an indicator of global temperatures. </a:t>
            </a:r>
          </a:p>
          <a:p>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D0FB616C-7171-487E-93AF-F87DF54A81AF}"/>
              </a:ext>
            </a:extLst>
          </p:cNvPr>
          <p:cNvSpPr>
            <a:spLocks noGrp="1"/>
          </p:cNvSpPr>
          <p:nvPr>
            <p:ph type="title"/>
          </p:nvPr>
        </p:nvSpPr>
        <p:spPr>
          <a:xfrm>
            <a:off x="457200" y="274638"/>
            <a:ext cx="8229600" cy="777875"/>
          </a:xfrm>
        </p:spPr>
        <p:txBody>
          <a:bodyPr/>
          <a:lstStyle/>
          <a:p>
            <a:r>
              <a:rPr lang="en-GB" altLang="en-US"/>
              <a:t>Satellites</a:t>
            </a:r>
          </a:p>
        </p:txBody>
      </p:sp>
      <p:sp>
        <p:nvSpPr>
          <p:cNvPr id="3" name="Content Placeholder 2">
            <a:extLst>
              <a:ext uri="{FF2B5EF4-FFF2-40B4-BE49-F238E27FC236}">
                <a16:creationId xmlns:a16="http://schemas.microsoft.com/office/drawing/2014/main" id="{4BEB6015-5A91-4B3E-B501-55863C7BD75E}"/>
              </a:ext>
            </a:extLst>
          </p:cNvPr>
          <p:cNvSpPr>
            <a:spLocks noGrp="1"/>
          </p:cNvSpPr>
          <p:nvPr>
            <p:ph idx="1"/>
          </p:nvPr>
        </p:nvSpPr>
        <p:spPr>
          <a:xfrm>
            <a:off x="457200" y="1063625"/>
            <a:ext cx="8229600" cy="4525963"/>
          </a:xfrm>
        </p:spPr>
        <p:txBody>
          <a:bodyPr/>
          <a:lstStyle/>
          <a:p>
            <a:r>
              <a:rPr lang="en-GB" altLang="en-US" b="1"/>
              <a:t>Satellites.  </a:t>
            </a:r>
            <a:r>
              <a:rPr lang="en-GB" altLang="en-US"/>
              <a:t>Hundreds of climate satellites send data to organisations such as the</a:t>
            </a:r>
            <a:r>
              <a:rPr lang="en-US" altLang="en-US"/>
              <a:t> </a:t>
            </a:r>
            <a:r>
              <a:rPr lang="en-GB" altLang="en-US">
                <a:hlinkClick r:id="rId2"/>
              </a:rPr>
              <a:t>World Meteorological Organisation</a:t>
            </a:r>
            <a:r>
              <a:rPr lang="en-GB" altLang="en-US"/>
              <a:t>, </a:t>
            </a:r>
            <a:r>
              <a:rPr lang="en-GB" altLang="en-US">
                <a:hlinkClick r:id="rId3"/>
              </a:rPr>
              <a:t>NASA</a:t>
            </a:r>
            <a:r>
              <a:rPr lang="en-GB" altLang="en-US"/>
              <a:t>, </a:t>
            </a:r>
            <a:r>
              <a:rPr lang="en-GB" altLang="en-US">
                <a:hlinkClick r:id="rId4"/>
              </a:rPr>
              <a:t>NOAA</a:t>
            </a:r>
            <a:r>
              <a:rPr lang="en-GB" altLang="en-US"/>
              <a:t> and elsewhere that drive climate change modelling.</a:t>
            </a:r>
          </a:p>
          <a:p>
            <a:r>
              <a:rPr lang="en-GB" altLang="en-US"/>
              <a:t>The Gaofen-2 (GF2) satellite launched on August 19, 2014 in the Shanxi Province of Northern China.  This satellite supports applications in GIS (geographic information system) mapping, engineering and construction, climate change, environmental monitoring, precision agriculture, disaster relief, urban planning and many other applications.</a:t>
            </a:r>
          </a:p>
          <a:p>
            <a:endParaRPr lang="en-GB" altLang="en-US"/>
          </a:p>
          <a:p>
            <a:endParaRPr lang="en-GB" altLang="en-US"/>
          </a:p>
        </p:txBody>
      </p:sp>
      <p:pic>
        <p:nvPicPr>
          <p:cNvPr id="61444" name="Picture 3" descr="Gaofen-2 Satellite Sensor">
            <a:extLst>
              <a:ext uri="{FF2B5EF4-FFF2-40B4-BE49-F238E27FC236}">
                <a16:creationId xmlns:a16="http://schemas.microsoft.com/office/drawing/2014/main" id="{8D862E04-78AC-41ED-B094-5669ECC447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5049838"/>
            <a:ext cx="2736850"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5C48A1D1-FA2D-46F1-805C-1776E351D6E7}"/>
              </a:ext>
            </a:extLst>
          </p:cNvPr>
          <p:cNvSpPr>
            <a:spLocks noGrp="1"/>
          </p:cNvSpPr>
          <p:nvPr>
            <p:ph type="title"/>
          </p:nvPr>
        </p:nvSpPr>
        <p:spPr/>
        <p:txBody>
          <a:bodyPr/>
          <a:lstStyle/>
          <a:p>
            <a:endParaRPr lang="en-US" altLang="en-US"/>
          </a:p>
        </p:txBody>
      </p:sp>
      <p:sp>
        <p:nvSpPr>
          <p:cNvPr id="62467" name="Content Placeholder 2">
            <a:extLst>
              <a:ext uri="{FF2B5EF4-FFF2-40B4-BE49-F238E27FC236}">
                <a16:creationId xmlns:a16="http://schemas.microsoft.com/office/drawing/2014/main" id="{DE7A0EDE-1D2A-4B09-A28E-E62CC3E75F67}"/>
              </a:ext>
            </a:extLst>
          </p:cNvPr>
          <p:cNvSpPr>
            <a:spLocks noGrp="1"/>
          </p:cNvSpPr>
          <p:nvPr>
            <p:ph idx="1"/>
          </p:nvPr>
        </p:nvSpPr>
        <p:spPr/>
        <p:txBody>
          <a:bodyPr/>
          <a:lstStyle/>
          <a:p>
            <a:r>
              <a:rPr lang="en-GB" altLang="en-US"/>
              <a:t>This satellite images show how much less summer sea ice there was in 2007 compared with the amount in 1983. </a:t>
            </a:r>
          </a:p>
          <a:p>
            <a:endParaRPr lang="en-GB" altLang="en-US"/>
          </a:p>
        </p:txBody>
      </p:sp>
      <p:pic>
        <p:nvPicPr>
          <p:cNvPr id="62468" name="Picture 3" descr="A photo of the North Pole showing the extent of sea ice in the summer of 1983.">
            <a:hlinkClick r:id="rId2"/>
            <a:extLst>
              <a:ext uri="{FF2B5EF4-FFF2-40B4-BE49-F238E27FC236}">
                <a16:creationId xmlns:a16="http://schemas.microsoft.com/office/drawing/2014/main" id="{E9456994-8C45-48B8-BD50-C6C153E64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3014663"/>
            <a:ext cx="14700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5" descr="A photo of the North Pole showing the extent of sea ice in the summer of 2007.">
            <a:hlinkClick r:id="rId4"/>
            <a:extLst>
              <a:ext uri="{FF2B5EF4-FFF2-40B4-BE49-F238E27FC236}">
                <a16:creationId xmlns:a16="http://schemas.microsoft.com/office/drawing/2014/main" id="{9ADFEB03-9102-4354-8AEC-2A447D5700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5563" y="4157663"/>
            <a:ext cx="1476375"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56D24F9F-BDFE-4AF1-859A-39904B06EF6E}"/>
              </a:ext>
            </a:extLst>
          </p:cNvPr>
          <p:cNvSpPr>
            <a:spLocks noGrp="1"/>
          </p:cNvSpPr>
          <p:nvPr>
            <p:ph type="title"/>
          </p:nvPr>
        </p:nvSpPr>
        <p:spPr/>
        <p:txBody>
          <a:bodyPr/>
          <a:lstStyle/>
          <a:p>
            <a:r>
              <a:rPr lang="en-GB" altLang="en-US"/>
              <a:t>Argo floats</a:t>
            </a:r>
          </a:p>
        </p:txBody>
      </p:sp>
      <p:sp>
        <p:nvSpPr>
          <p:cNvPr id="63491" name="Content Placeholder 2">
            <a:extLst>
              <a:ext uri="{FF2B5EF4-FFF2-40B4-BE49-F238E27FC236}">
                <a16:creationId xmlns:a16="http://schemas.microsoft.com/office/drawing/2014/main" id="{5A712909-A3C7-44E3-856A-A4F461A83521}"/>
              </a:ext>
            </a:extLst>
          </p:cNvPr>
          <p:cNvSpPr>
            <a:spLocks noGrp="1"/>
          </p:cNvSpPr>
          <p:nvPr>
            <p:ph idx="1"/>
          </p:nvPr>
        </p:nvSpPr>
        <p:spPr/>
        <p:txBody>
          <a:bodyPr/>
          <a:lstStyle/>
          <a:p>
            <a:r>
              <a:rPr lang="en-GB" altLang="en-US" b="1"/>
              <a:t>Argo floats.  </a:t>
            </a:r>
            <a:r>
              <a:rPr lang="en-US" altLang="en-US"/>
              <a:t>More than 3500 Argo floats are drifting along in the world’s ocean currents. These small robots constantly gather information about temperature and salinity.</a:t>
            </a:r>
            <a:endParaRPr lang="en-GB" altLang="en-US"/>
          </a:p>
          <a:p>
            <a:r>
              <a:rPr lang="en-GB" altLang="en-US"/>
              <a:t> </a:t>
            </a:r>
          </a:p>
          <a:p>
            <a:endParaRPr lang="en-GB" altLang="en-US"/>
          </a:p>
        </p:txBody>
      </p:sp>
      <p:pic>
        <p:nvPicPr>
          <p:cNvPr id="63492" name="Picture 3" descr="An illustration showing how a yellow argofloat sinks to the bottom of the ocean while floating with the current.">
            <a:hlinkClick r:id="rId2"/>
            <a:extLst>
              <a:ext uri="{FF2B5EF4-FFF2-40B4-BE49-F238E27FC236}">
                <a16:creationId xmlns:a16="http://schemas.microsoft.com/office/drawing/2014/main" id="{746144D2-B2C0-43D9-B408-63AFF5E7A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2852738"/>
            <a:ext cx="2952750" cy="332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Rectangle 1">
            <a:extLst>
              <a:ext uri="{FF2B5EF4-FFF2-40B4-BE49-F238E27FC236}">
                <a16:creationId xmlns:a16="http://schemas.microsoft.com/office/drawing/2014/main" id="{8408CDEB-5CFD-4D57-8E7C-973937C9BD4B}"/>
              </a:ext>
            </a:extLst>
          </p:cNvPr>
          <p:cNvSpPr>
            <a:spLocks noChangeArrowheads="1"/>
          </p:cNvSpPr>
          <p:nvPr/>
        </p:nvSpPr>
        <p:spPr bwMode="auto">
          <a:xfrm>
            <a:off x="5580063" y="2997200"/>
            <a:ext cx="32400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800">
                <a:hlinkClick r:id="rId4"/>
              </a:rPr>
              <a:t>https://www.youtube.com/watch?v=PzHZdwaBr_Q</a:t>
            </a:r>
            <a:endParaRPr lang="en-GB" altLang="en-US" sz="1800"/>
          </a:p>
          <a:p>
            <a:pPr>
              <a:spcBef>
                <a:spcPct val="0"/>
              </a:spcBef>
              <a:buFontTx/>
              <a:buNone/>
            </a:pPr>
            <a:endParaRPr lang="en-GB" altLang="en-US" sz="1800"/>
          </a:p>
        </p:txBody>
      </p:sp>
      <p:sp>
        <p:nvSpPr>
          <p:cNvPr id="63494" name="Rectangle 2">
            <a:extLst>
              <a:ext uri="{FF2B5EF4-FFF2-40B4-BE49-F238E27FC236}">
                <a16:creationId xmlns:a16="http://schemas.microsoft.com/office/drawing/2014/main" id="{1D00378B-5614-4C32-9DC7-D89A07832A52}"/>
              </a:ext>
            </a:extLst>
          </p:cNvPr>
          <p:cNvSpPr>
            <a:spLocks noChangeArrowheads="1"/>
          </p:cNvSpPr>
          <p:nvPr/>
        </p:nvSpPr>
        <p:spPr bwMode="auto">
          <a:xfrm>
            <a:off x="5580063" y="4090988"/>
            <a:ext cx="31067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800">
                <a:hlinkClick r:id="rId5"/>
              </a:rPr>
              <a:t>https://www.youtube.com/watch?v=7DTCbmyV7jA</a:t>
            </a:r>
            <a:endParaRPr lang="en-GB" altLang="en-US" sz="1800"/>
          </a:p>
          <a:p>
            <a:pPr>
              <a:spcBef>
                <a:spcPct val="0"/>
              </a:spcBef>
              <a:buFontTx/>
              <a:buNone/>
            </a:pPr>
            <a:endParaRPr lang="en-GB" altLang="en-US" sz="18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6A3B175A-7771-465D-8A5A-5302C5FCDB6F}"/>
              </a:ext>
            </a:extLst>
          </p:cNvPr>
          <p:cNvSpPr>
            <a:spLocks noGrp="1"/>
          </p:cNvSpPr>
          <p:nvPr>
            <p:ph type="title"/>
          </p:nvPr>
        </p:nvSpPr>
        <p:spPr>
          <a:xfrm>
            <a:off x="457200" y="274638"/>
            <a:ext cx="8229600" cy="706437"/>
          </a:xfrm>
        </p:spPr>
        <p:txBody>
          <a:bodyPr/>
          <a:lstStyle/>
          <a:p>
            <a:r>
              <a:rPr lang="en-GB" altLang="en-US"/>
              <a:t>Atmospheric measurements</a:t>
            </a:r>
          </a:p>
        </p:txBody>
      </p:sp>
      <p:sp>
        <p:nvSpPr>
          <p:cNvPr id="64515" name="Content Placeholder 2">
            <a:extLst>
              <a:ext uri="{FF2B5EF4-FFF2-40B4-BE49-F238E27FC236}">
                <a16:creationId xmlns:a16="http://schemas.microsoft.com/office/drawing/2014/main" id="{F8C1B7B7-8F03-4A5E-8174-49E0F3411AE0}"/>
              </a:ext>
            </a:extLst>
          </p:cNvPr>
          <p:cNvSpPr>
            <a:spLocks noGrp="1"/>
          </p:cNvSpPr>
          <p:nvPr>
            <p:ph idx="1"/>
          </p:nvPr>
        </p:nvSpPr>
        <p:spPr>
          <a:xfrm>
            <a:off x="457200" y="1125538"/>
            <a:ext cx="8229600" cy="4525962"/>
          </a:xfrm>
        </p:spPr>
        <p:txBody>
          <a:bodyPr/>
          <a:lstStyle/>
          <a:p>
            <a:r>
              <a:rPr lang="en-GB" altLang="en-US" b="1"/>
              <a:t>Atmospheric measurements.  Baseline </a:t>
            </a:r>
            <a:r>
              <a:rPr lang="en-GB" altLang="en-US"/>
              <a:t>Air pollution stations around the world (Cape Grim in Tasmania, Mauna Loa Observatory in Hawaii).  Take measurements that are state-of-the-art in precision and accuracy </a:t>
            </a:r>
          </a:p>
          <a:p>
            <a:endParaRPr lang="en-GB" altLang="en-US"/>
          </a:p>
        </p:txBody>
      </p:sp>
      <p:pic>
        <p:nvPicPr>
          <p:cNvPr id="64516" name="Picture 4">
            <a:extLst>
              <a:ext uri="{FF2B5EF4-FFF2-40B4-BE49-F238E27FC236}">
                <a16:creationId xmlns:a16="http://schemas.microsoft.com/office/drawing/2014/main" id="{D18E7D34-AA0B-4EEE-9698-BB313FA265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3463" y="2708275"/>
            <a:ext cx="707707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351E0D55-717F-4AB5-9987-4A15630AC488}"/>
              </a:ext>
            </a:extLst>
          </p:cNvPr>
          <p:cNvSpPr>
            <a:spLocks noGrp="1"/>
          </p:cNvSpPr>
          <p:nvPr>
            <p:ph type="title"/>
          </p:nvPr>
        </p:nvSpPr>
        <p:spPr>
          <a:xfrm>
            <a:off x="457200" y="274638"/>
            <a:ext cx="8229600" cy="706437"/>
          </a:xfrm>
        </p:spPr>
        <p:txBody>
          <a:bodyPr/>
          <a:lstStyle/>
          <a:p>
            <a:r>
              <a:rPr lang="en-GB" altLang="en-US"/>
              <a:t>Atmospheric measurements</a:t>
            </a:r>
          </a:p>
        </p:txBody>
      </p:sp>
      <p:sp>
        <p:nvSpPr>
          <p:cNvPr id="3" name="Content Placeholder 2">
            <a:extLst>
              <a:ext uri="{FF2B5EF4-FFF2-40B4-BE49-F238E27FC236}">
                <a16:creationId xmlns:a16="http://schemas.microsoft.com/office/drawing/2014/main" id="{246402AE-D1AA-4C56-9C38-7D87CC1D2273}"/>
              </a:ext>
            </a:extLst>
          </p:cNvPr>
          <p:cNvSpPr>
            <a:spLocks noGrp="1"/>
          </p:cNvSpPr>
          <p:nvPr>
            <p:ph idx="1"/>
          </p:nvPr>
        </p:nvSpPr>
        <p:spPr>
          <a:xfrm>
            <a:off x="457200" y="1125538"/>
            <a:ext cx="8229600" cy="4525962"/>
          </a:xfrm>
        </p:spPr>
        <p:txBody>
          <a:bodyPr/>
          <a:lstStyle/>
          <a:p>
            <a:r>
              <a:rPr lang="en-GB" altLang="en-US"/>
              <a:t>Air samples are analysed at the stations to determine concentrations of greenhouse and ozone-depleting gases, other air pollutants, including aerosols and reactive gases, and radon. </a:t>
            </a:r>
          </a:p>
          <a:p>
            <a:r>
              <a:rPr lang="en-GB" altLang="en-US"/>
              <a:t>Also measured are weather and climate indicators like wind speed and direction, rainfall, temperature, humidity and solar radiation.</a:t>
            </a:r>
          </a:p>
          <a:p>
            <a:r>
              <a:rPr lang="en-GB" altLang="en-US"/>
              <a:t>Carbon dioxide concentrations in air are measured using Non-Dispersive Infrared (NDIR) gas analysers.  Methane and nitrous oxide are measured using gas chromatography.</a:t>
            </a:r>
          </a:p>
          <a:p>
            <a:endParaRPr lang="en-GB" altLang="en-US"/>
          </a:p>
        </p:txBody>
      </p:sp>
      <p:sp>
        <p:nvSpPr>
          <p:cNvPr id="65540" name="TextBox 3">
            <a:extLst>
              <a:ext uri="{FF2B5EF4-FFF2-40B4-BE49-F238E27FC236}">
                <a16:creationId xmlns:a16="http://schemas.microsoft.com/office/drawing/2014/main" id="{1AF3C068-7A9D-4346-8388-26F9855BB380}"/>
              </a:ext>
            </a:extLst>
          </p:cNvPr>
          <p:cNvSpPr txBox="1">
            <a:spLocks noChangeArrowheads="1"/>
          </p:cNvSpPr>
          <p:nvPr/>
        </p:nvSpPr>
        <p:spPr bwMode="auto">
          <a:xfrm>
            <a:off x="611188" y="5516563"/>
            <a:ext cx="7921625"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800"/>
              <a:t>In groups discuss the limitations of historical methods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3">
            <a:extLst>
              <a:ext uri="{FF2B5EF4-FFF2-40B4-BE49-F238E27FC236}">
                <a16:creationId xmlns:a16="http://schemas.microsoft.com/office/drawing/2014/main" id="{519E53A9-C162-4C9B-8D33-015269A0055B}"/>
              </a:ext>
            </a:extLst>
          </p:cNvPr>
          <p:cNvSpPr>
            <a:spLocks noGrp="1"/>
          </p:cNvSpPr>
          <p:nvPr>
            <p:ph idx="1"/>
          </p:nvPr>
        </p:nvSpPr>
        <p:spPr>
          <a:xfrm>
            <a:off x="395288" y="201613"/>
            <a:ext cx="8229600" cy="6665912"/>
          </a:xfrm>
        </p:spPr>
        <p:txBody>
          <a:bodyPr>
            <a:spAutoFit/>
          </a:bodyPr>
          <a:lstStyle/>
          <a:p>
            <a:r>
              <a:rPr lang="en-GB" altLang="en-US" b="1"/>
              <a:t>Limitations of early methods:		</a:t>
            </a:r>
          </a:p>
          <a:p>
            <a:pPr marL="400050" lvl="1" indent="0">
              <a:buFontTx/>
              <a:buNone/>
            </a:pPr>
            <a:r>
              <a:rPr lang="en-GB" altLang="en-US">
                <a:latin typeface="ArialMT"/>
              </a:rPr>
              <a:t>• Lack of ancient historical data.</a:t>
            </a:r>
          </a:p>
          <a:p>
            <a:pPr marL="400050" lvl="1" indent="0">
              <a:buFontTx/>
              <a:buNone/>
            </a:pPr>
            <a:r>
              <a:rPr lang="en-GB" altLang="en-US">
                <a:latin typeface="ArialMT"/>
              </a:rPr>
              <a:t>• Limited reliability of proxy data for ancient conditions.</a:t>
            </a:r>
          </a:p>
          <a:p>
            <a:pPr marL="400050" lvl="1" indent="0">
              <a:buFontTx/>
              <a:buNone/>
            </a:pPr>
            <a:r>
              <a:rPr lang="en-GB" altLang="en-US">
                <a:latin typeface="ArialMT"/>
              </a:rPr>
              <a:t>• Limited coordination between researchers.</a:t>
            </a:r>
          </a:p>
          <a:p>
            <a:pPr marL="400050" lvl="1" indent="0">
              <a:buFontTx/>
              <a:buNone/>
            </a:pPr>
            <a:r>
              <a:rPr lang="en-GB" altLang="en-US">
                <a:latin typeface="ArialMT"/>
              </a:rPr>
              <a:t>• Lack of sophisticated equipment for accurate measurements.</a:t>
            </a:r>
          </a:p>
          <a:p>
            <a:pPr marL="400050" lvl="1" indent="0">
              <a:buFontTx/>
              <a:buNone/>
            </a:pPr>
            <a:r>
              <a:rPr lang="en-GB" altLang="en-US">
                <a:latin typeface="ArialMT"/>
              </a:rPr>
              <a:t>• Inability to measure many factors.</a:t>
            </a:r>
          </a:p>
          <a:p>
            <a:pPr marL="400050" lvl="1" indent="0">
              <a:buFontTx/>
              <a:buNone/>
            </a:pPr>
            <a:r>
              <a:rPr lang="en-GB" altLang="en-US">
                <a:latin typeface="ArialMT"/>
              </a:rPr>
              <a:t>• Lack of data collection in many areas.</a:t>
            </a:r>
          </a:p>
          <a:p>
            <a:pPr marL="400050" lvl="1" indent="0">
              <a:buFontTx/>
              <a:buNone/>
            </a:pPr>
            <a:r>
              <a:rPr lang="en-GB" altLang="en-US">
                <a:latin typeface="ArialMT"/>
              </a:rPr>
              <a:t>• Reliance on proxy data, e.g. dendrochronology, pollen analysis.</a:t>
            </a:r>
            <a:endParaRPr lang="en-GB" altLang="en-US"/>
          </a:p>
          <a:p>
            <a:endParaRPr lang="en-GB" altLang="en-US" b="1"/>
          </a:p>
          <a:p>
            <a:r>
              <a:rPr lang="en-GB" altLang="en-US" b="1"/>
              <a:t>Improved methods:</a:t>
            </a:r>
            <a:endParaRPr lang="en-GB" altLang="en-US"/>
          </a:p>
          <a:p>
            <a:pPr marL="400050" lvl="1" indent="0">
              <a:buFontTx/>
              <a:buNone/>
            </a:pPr>
            <a:r>
              <a:rPr lang="en-GB" altLang="en-US">
                <a:latin typeface="ArialMT"/>
              </a:rPr>
              <a:t>• Collection of long-term data sets.</a:t>
            </a:r>
          </a:p>
          <a:p>
            <a:pPr marL="400050" lvl="1" indent="0">
              <a:buFontTx/>
              <a:buNone/>
            </a:pPr>
            <a:r>
              <a:rPr lang="en-GB" altLang="en-US">
                <a:latin typeface="ArialMT"/>
              </a:rPr>
              <a:t>• The use of electronic monitoring equipment.</a:t>
            </a:r>
          </a:p>
          <a:p>
            <a:pPr marL="400050" lvl="1" indent="0">
              <a:buFontTx/>
              <a:buNone/>
            </a:pPr>
            <a:r>
              <a:rPr lang="en-GB" altLang="en-US">
                <a:latin typeface="ArialMT"/>
              </a:rPr>
              <a:t>• Gas analysis of ice cores.</a:t>
            </a:r>
          </a:p>
          <a:p>
            <a:pPr marL="400050" lvl="1" indent="0">
              <a:buFontTx/>
              <a:buNone/>
            </a:pPr>
            <a:r>
              <a:rPr lang="en-GB" altLang="en-US">
                <a:latin typeface="ArialMT"/>
              </a:rPr>
              <a:t>• Isotope analysis of ice cores.</a:t>
            </a:r>
          </a:p>
          <a:p>
            <a:pPr marL="400050" lvl="1" indent="0">
              <a:buFontTx/>
              <a:buNone/>
            </a:pPr>
            <a:r>
              <a:rPr lang="en-GB" altLang="en-US">
                <a:latin typeface="ArialMT"/>
              </a:rPr>
              <a:t>• Improved carriers for monitoring equipment, e.g. helium balloons, aircraft, satellites.</a:t>
            </a:r>
            <a:endParaRPr lang="en-GB" altLang="en-US"/>
          </a:p>
          <a:p>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27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427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427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4274">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4274">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4274">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4274">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4274">
                                            <p:txEl>
                                              <p:pRg st="11" end="1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4274">
                                            <p:txEl>
                                              <p:pRg st="12" end="1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54274">
                                            <p:txEl>
                                              <p:pRg st="13" end="1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5427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5FE1013F-59A9-4347-A482-0C7B0A380727}"/>
              </a:ext>
            </a:extLst>
          </p:cNvPr>
          <p:cNvSpPr>
            <a:spLocks noGrp="1"/>
          </p:cNvSpPr>
          <p:nvPr>
            <p:ph type="title"/>
          </p:nvPr>
        </p:nvSpPr>
        <p:spPr/>
        <p:txBody>
          <a:bodyPr/>
          <a:lstStyle/>
          <a:p>
            <a:r>
              <a:rPr lang="en-GB" altLang="en-US" u="sng"/>
              <a:t>Time to consolidate and revise</a:t>
            </a:r>
          </a:p>
        </p:txBody>
      </p:sp>
      <p:sp>
        <p:nvSpPr>
          <p:cNvPr id="3" name="Content Placeholder 2">
            <a:extLst>
              <a:ext uri="{FF2B5EF4-FFF2-40B4-BE49-F238E27FC236}">
                <a16:creationId xmlns:a16="http://schemas.microsoft.com/office/drawing/2014/main" id="{6881FA9B-BA97-4E50-A99D-E490A93898BC}"/>
              </a:ext>
            </a:extLst>
          </p:cNvPr>
          <p:cNvSpPr>
            <a:spLocks noGrp="1"/>
          </p:cNvSpPr>
          <p:nvPr>
            <p:ph idx="1"/>
          </p:nvPr>
        </p:nvSpPr>
        <p:spPr/>
        <p:txBody>
          <a:bodyPr/>
          <a:lstStyle/>
          <a:p>
            <a:pPr>
              <a:defRPr/>
            </a:pPr>
            <a:r>
              <a:rPr lang="en-GB" dirty="0"/>
              <a:t>Past Paper Questions</a:t>
            </a:r>
          </a:p>
          <a:p>
            <a:pPr>
              <a:defRPr/>
            </a:pPr>
            <a:r>
              <a:rPr lang="en-GB" dirty="0"/>
              <a:t>Note Cards</a:t>
            </a:r>
          </a:p>
          <a:p>
            <a:pPr>
              <a:defRPr/>
            </a:pPr>
            <a:r>
              <a:rPr lang="en-GB" dirty="0"/>
              <a:t>Mind maps</a:t>
            </a:r>
          </a:p>
          <a:p>
            <a:pPr>
              <a:defRPr/>
            </a:pPr>
            <a:r>
              <a:rPr lang="en-GB" dirty="0"/>
              <a:t>Posters</a:t>
            </a:r>
          </a:p>
          <a:p>
            <a:pPr>
              <a:defRPr/>
            </a:pPr>
            <a:endParaRPr lang="en-GB" dirty="0"/>
          </a:p>
          <a:p>
            <a:pPr marL="0" indent="0">
              <a:buFontTx/>
              <a:buNone/>
              <a:defRPr/>
            </a:pPr>
            <a:r>
              <a:rPr lang="en-GB" dirty="0"/>
              <a:t>Activity:  make a revision resource of your choice (mind map, note cards, poster)</a:t>
            </a:r>
          </a:p>
          <a:p>
            <a:pPr lvl="1">
              <a:defRPr/>
            </a:pPr>
            <a:r>
              <a:rPr lang="en-GB" sz="2400" dirty="0"/>
              <a:t>Read all your notes</a:t>
            </a:r>
          </a:p>
          <a:p>
            <a:pPr lvl="1">
              <a:defRPr/>
            </a:pPr>
            <a:r>
              <a:rPr lang="en-GB" sz="2400" dirty="0"/>
              <a:t>Decide on key words and phrases</a:t>
            </a:r>
          </a:p>
          <a:p>
            <a:pPr lvl="1">
              <a:defRPr/>
            </a:pPr>
            <a:r>
              <a:rPr lang="en-GB" sz="2400" dirty="0"/>
              <a:t>Condense notes down – use pictures, diagrams, colours to highlight key ideas</a:t>
            </a:r>
          </a:p>
          <a:p>
            <a:pPr marL="0" indent="0">
              <a:buFontTx/>
              <a:buNone/>
              <a:defRPr/>
            </a:pPr>
            <a:endParaRPr lang="en-GB" dirty="0"/>
          </a:p>
          <a:p>
            <a:pPr marL="0" indent="0">
              <a:buFontTx/>
              <a:buNone/>
              <a:defRPr/>
            </a:pPr>
            <a:endParaRPr lang="en-GB" dirty="0"/>
          </a:p>
          <a:p>
            <a:pPr marL="0" indent="0">
              <a:buFontTx/>
              <a:buNone/>
              <a:defRPr/>
            </a:pPr>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5E0FE497-2D0C-4045-B5B5-70BB601E314B}"/>
              </a:ext>
            </a:extLst>
          </p:cNvPr>
          <p:cNvSpPr>
            <a:spLocks noGrp="1"/>
          </p:cNvSpPr>
          <p:nvPr>
            <p:ph type="title"/>
          </p:nvPr>
        </p:nvSpPr>
        <p:spPr/>
        <p:txBody>
          <a:bodyPr/>
          <a:lstStyle/>
          <a:p>
            <a:r>
              <a:rPr lang="en-GB" altLang="en-US"/>
              <a:t>Homework</a:t>
            </a:r>
          </a:p>
        </p:txBody>
      </p:sp>
      <p:sp>
        <p:nvSpPr>
          <p:cNvPr id="68611" name="Content Placeholder 2">
            <a:extLst>
              <a:ext uri="{FF2B5EF4-FFF2-40B4-BE49-F238E27FC236}">
                <a16:creationId xmlns:a16="http://schemas.microsoft.com/office/drawing/2014/main" id="{DD3BFCD7-D854-4337-957B-DA2764AAB449}"/>
              </a:ext>
            </a:extLst>
          </p:cNvPr>
          <p:cNvSpPr>
            <a:spLocks noGrp="1"/>
          </p:cNvSpPr>
          <p:nvPr>
            <p:ph idx="1"/>
          </p:nvPr>
        </p:nvSpPr>
        <p:spPr/>
        <p:txBody>
          <a:bodyPr/>
          <a:lstStyle/>
          <a:p>
            <a:r>
              <a:rPr lang="en-GB" altLang="en-US"/>
              <a:t>Complete the question pack</a:t>
            </a:r>
          </a:p>
          <a:p>
            <a:r>
              <a:rPr lang="en-GB" altLang="en-US"/>
              <a:t>Revise everything you have learnt on this topic</a:t>
            </a:r>
          </a:p>
          <a:p>
            <a:r>
              <a:rPr lang="en-GB" altLang="en-US"/>
              <a:t>Test next lesson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07C18A5-E489-4CAE-9B81-4D093E6737A5}"/>
              </a:ext>
            </a:extLst>
          </p:cNvPr>
          <p:cNvSpPr>
            <a:spLocks noGrp="1"/>
          </p:cNvSpPr>
          <p:nvPr>
            <p:ph type="title"/>
          </p:nvPr>
        </p:nvSpPr>
        <p:spPr/>
        <p:txBody>
          <a:bodyPr/>
          <a:lstStyle/>
          <a:p>
            <a:r>
              <a:rPr lang="en-GB" altLang="en-US"/>
              <a:t>Formation of Earth</a:t>
            </a:r>
          </a:p>
        </p:txBody>
      </p:sp>
      <p:sp>
        <p:nvSpPr>
          <p:cNvPr id="18435" name="Content Placeholder 3">
            <a:extLst>
              <a:ext uri="{FF2B5EF4-FFF2-40B4-BE49-F238E27FC236}">
                <a16:creationId xmlns:a16="http://schemas.microsoft.com/office/drawing/2014/main" id="{BC51DADF-6DDF-4C8F-ABC3-324684C67A4B}"/>
              </a:ext>
            </a:extLst>
          </p:cNvPr>
          <p:cNvSpPr>
            <a:spLocks noGrp="1" noChangeArrowheads="1"/>
          </p:cNvSpPr>
          <p:nvPr>
            <p:ph idx="1"/>
          </p:nvPr>
        </p:nvSpPr>
        <p:spPr>
          <a:xfrm>
            <a:off x="457200" y="1600200"/>
            <a:ext cx="8229600" cy="8302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hlinkClick r:id="rId2"/>
              </a:rPr>
              <a:t>https://www.youtube.com/watch?v=Y2BclOxSvfk</a:t>
            </a:r>
            <a:r>
              <a:rPr lang="en-US" altLang="en-US"/>
              <a:t> – visual history of the evolution of Earth (good one)</a:t>
            </a:r>
            <a:endParaRPr lang="en-GB" altLang="en-US"/>
          </a:p>
        </p:txBody>
      </p:sp>
      <p:pic>
        <p:nvPicPr>
          <p:cNvPr id="18436" name="Picture 4">
            <a:extLst>
              <a:ext uri="{FF2B5EF4-FFF2-40B4-BE49-F238E27FC236}">
                <a16:creationId xmlns:a16="http://schemas.microsoft.com/office/drawing/2014/main" id="{10BAC79A-C51D-4B57-A16A-7CD81D2C3E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7813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778D161-A317-44F1-B5A7-11B11B8F7967}"/>
              </a:ext>
            </a:extLst>
          </p:cNvPr>
          <p:cNvSpPr>
            <a:spLocks noGrp="1"/>
          </p:cNvSpPr>
          <p:nvPr>
            <p:ph type="title"/>
          </p:nvPr>
        </p:nvSpPr>
        <p:spPr>
          <a:xfrm>
            <a:off x="200025" y="139700"/>
            <a:ext cx="5568950" cy="700088"/>
          </a:xfrm>
        </p:spPr>
        <p:txBody>
          <a:bodyPr/>
          <a:lstStyle/>
          <a:p>
            <a:r>
              <a:rPr lang="en-GB" altLang="en-US" u="sng"/>
              <a:t>The Goldilocks Planet</a:t>
            </a:r>
          </a:p>
        </p:txBody>
      </p:sp>
      <p:pic>
        <p:nvPicPr>
          <p:cNvPr id="20483" name="Picture 25">
            <a:extLst>
              <a:ext uri="{FF2B5EF4-FFF2-40B4-BE49-F238E27FC236}">
                <a16:creationId xmlns:a16="http://schemas.microsoft.com/office/drawing/2014/main" id="{A3E6155A-E303-4047-A8AD-66549CBFD5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2473325"/>
            <a:ext cx="6451600"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Box 5">
            <a:extLst>
              <a:ext uri="{FF2B5EF4-FFF2-40B4-BE49-F238E27FC236}">
                <a16:creationId xmlns:a16="http://schemas.microsoft.com/office/drawing/2014/main" id="{B1B3190B-60AD-4854-9B26-0F39CE0CF448}"/>
              </a:ext>
            </a:extLst>
          </p:cNvPr>
          <p:cNvSpPr txBox="1">
            <a:spLocks noChangeArrowheads="1"/>
          </p:cNvSpPr>
          <p:nvPr/>
        </p:nvSpPr>
        <p:spPr bwMode="auto">
          <a:xfrm>
            <a:off x="3016250" y="1027113"/>
            <a:ext cx="3246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a:t>Tilted orbit produces seasonal climatic changes</a:t>
            </a:r>
            <a:endParaRPr lang="en-GB" altLang="en-US" sz="1600" b="1">
              <a:solidFill>
                <a:srgbClr val="FF0000"/>
              </a:solidFill>
            </a:endParaRPr>
          </a:p>
        </p:txBody>
      </p:sp>
      <p:sp>
        <p:nvSpPr>
          <p:cNvPr id="19465" name="TextBox 6">
            <a:extLst>
              <a:ext uri="{FF2B5EF4-FFF2-40B4-BE49-F238E27FC236}">
                <a16:creationId xmlns:a16="http://schemas.microsoft.com/office/drawing/2014/main" id="{C28158D5-8015-4732-BF44-42E7D847FD0A}"/>
              </a:ext>
            </a:extLst>
          </p:cNvPr>
          <p:cNvSpPr txBox="1">
            <a:spLocks noChangeArrowheads="1"/>
          </p:cNvSpPr>
          <p:nvPr/>
        </p:nvSpPr>
        <p:spPr bwMode="auto">
          <a:xfrm>
            <a:off x="4710113" y="1941513"/>
            <a:ext cx="3714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a:t>Harmful solar radiation is deflected by Earth’s magnetic field</a:t>
            </a:r>
            <a:endParaRPr lang="en-GB" altLang="en-US" sz="1600" b="1">
              <a:solidFill>
                <a:srgbClr val="FF0000"/>
              </a:solidFill>
            </a:endParaRPr>
          </a:p>
        </p:txBody>
      </p:sp>
      <p:grpSp>
        <p:nvGrpSpPr>
          <p:cNvPr id="20486" name="Group 19">
            <a:extLst>
              <a:ext uri="{FF2B5EF4-FFF2-40B4-BE49-F238E27FC236}">
                <a16:creationId xmlns:a16="http://schemas.microsoft.com/office/drawing/2014/main" id="{91E0EF6F-F546-4BCF-83C0-54E351ED5348}"/>
              </a:ext>
            </a:extLst>
          </p:cNvPr>
          <p:cNvGrpSpPr>
            <a:grpSpLocks/>
          </p:cNvGrpSpPr>
          <p:nvPr/>
        </p:nvGrpSpPr>
        <p:grpSpPr bwMode="auto">
          <a:xfrm>
            <a:off x="1939925" y="2157413"/>
            <a:ext cx="2889250" cy="3392487"/>
            <a:chOff x="1344665" y="2430725"/>
            <a:chExt cx="2889949" cy="3097340"/>
          </a:xfrm>
        </p:grpSpPr>
        <p:grpSp>
          <p:nvGrpSpPr>
            <p:cNvPr id="20492" name="Group 15">
              <a:extLst>
                <a:ext uri="{FF2B5EF4-FFF2-40B4-BE49-F238E27FC236}">
                  <a16:creationId xmlns:a16="http://schemas.microsoft.com/office/drawing/2014/main" id="{B670B036-55E0-41B0-B4B7-929E775CC824}"/>
                </a:ext>
              </a:extLst>
            </p:cNvPr>
            <p:cNvGrpSpPr>
              <a:grpSpLocks/>
            </p:cNvGrpSpPr>
            <p:nvPr/>
          </p:nvGrpSpPr>
          <p:grpSpPr bwMode="auto">
            <a:xfrm>
              <a:off x="1344665" y="2430725"/>
              <a:ext cx="2889949" cy="3097340"/>
              <a:chOff x="1346161" y="2448142"/>
              <a:chExt cx="2889949" cy="3097340"/>
            </a:xfrm>
          </p:grpSpPr>
          <p:grpSp>
            <p:nvGrpSpPr>
              <p:cNvPr id="20496" name="Group 11">
                <a:extLst>
                  <a:ext uri="{FF2B5EF4-FFF2-40B4-BE49-F238E27FC236}">
                    <a16:creationId xmlns:a16="http://schemas.microsoft.com/office/drawing/2014/main" id="{2C03C8DB-B473-4694-8B61-71EA8B2B6F1F}"/>
                  </a:ext>
                </a:extLst>
              </p:cNvPr>
              <p:cNvGrpSpPr>
                <a:grpSpLocks/>
              </p:cNvGrpSpPr>
              <p:nvPr/>
            </p:nvGrpSpPr>
            <p:grpSpPr bwMode="auto">
              <a:xfrm>
                <a:off x="1535661" y="2598368"/>
                <a:ext cx="2509856" cy="2773207"/>
                <a:chOff x="1535661" y="2598368"/>
                <a:chExt cx="2509856" cy="2773207"/>
              </a:xfrm>
            </p:grpSpPr>
            <p:sp>
              <p:nvSpPr>
                <p:cNvPr id="20500" name="Freeform 8">
                  <a:extLst>
                    <a:ext uri="{FF2B5EF4-FFF2-40B4-BE49-F238E27FC236}">
                      <a16:creationId xmlns:a16="http://schemas.microsoft.com/office/drawing/2014/main" id="{66739237-F794-4BEE-9B43-CD627AA5C37B}"/>
                    </a:ext>
                  </a:extLst>
                </p:cNvPr>
                <p:cNvSpPr>
                  <a:spLocks/>
                </p:cNvSpPr>
                <p:nvPr/>
              </p:nvSpPr>
              <p:spPr bwMode="auto">
                <a:xfrm>
                  <a:off x="2372280" y="2923730"/>
                  <a:ext cx="1673237" cy="2447845"/>
                </a:xfrm>
                <a:custGeom>
                  <a:avLst/>
                  <a:gdLst>
                    <a:gd name="T0" fmla="*/ 788931 w 1673237"/>
                    <a:gd name="T1" fmla="*/ 167813 h 2447845"/>
                    <a:gd name="T2" fmla="*/ 893434 w 1673237"/>
                    <a:gd name="T3" fmla="*/ 63310 h 2447845"/>
                    <a:gd name="T4" fmla="*/ 1128566 w 1673237"/>
                    <a:gd name="T5" fmla="*/ 11059 h 2447845"/>
                    <a:gd name="T6" fmla="*/ 1494326 w 1673237"/>
                    <a:gd name="T7" fmla="*/ 281024 h 2447845"/>
                    <a:gd name="T8" fmla="*/ 1651080 w 1673237"/>
                    <a:gd name="T9" fmla="*/ 742579 h 2447845"/>
                    <a:gd name="T10" fmla="*/ 1668497 w 1673237"/>
                    <a:gd name="T11" fmla="*/ 1169299 h 2447845"/>
                    <a:gd name="T12" fmla="*/ 1616246 w 1673237"/>
                    <a:gd name="T13" fmla="*/ 1552476 h 2447845"/>
                    <a:gd name="T14" fmla="*/ 1346280 w 1673237"/>
                    <a:gd name="T15" fmla="*/ 2005321 h 2447845"/>
                    <a:gd name="T16" fmla="*/ 1015354 w 1673237"/>
                    <a:gd name="T17" fmla="*/ 2301413 h 2447845"/>
                    <a:gd name="T18" fmla="*/ 492840 w 1673237"/>
                    <a:gd name="T19" fmla="*/ 2423333 h 2447845"/>
                    <a:gd name="T20" fmla="*/ 74829 w 1673237"/>
                    <a:gd name="T21" fmla="*/ 2440750 h 2447845"/>
                    <a:gd name="T22" fmla="*/ 5160 w 1673237"/>
                    <a:gd name="T23" fmla="*/ 2336247 h 2447845"/>
                    <a:gd name="T24" fmla="*/ 5160 w 1673237"/>
                    <a:gd name="T25" fmla="*/ 2240453 h 2447845"/>
                    <a:gd name="T26" fmla="*/ 5160 w 1673237"/>
                    <a:gd name="T27" fmla="*/ 2179493 h 2447845"/>
                    <a:gd name="T28" fmla="*/ 31286 w 1673237"/>
                    <a:gd name="T29" fmla="*/ 2092407 h 24478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73237" h="2447845">
                      <a:moveTo>
                        <a:pt x="788931" y="167813"/>
                      </a:moveTo>
                      <a:cubicBezTo>
                        <a:pt x="812879" y="128624"/>
                        <a:pt x="836828" y="89436"/>
                        <a:pt x="893434" y="63310"/>
                      </a:cubicBezTo>
                      <a:cubicBezTo>
                        <a:pt x="950040" y="37184"/>
                        <a:pt x="1028417" y="-25227"/>
                        <a:pt x="1128566" y="11059"/>
                      </a:cubicBezTo>
                      <a:cubicBezTo>
                        <a:pt x="1228715" y="47345"/>
                        <a:pt x="1407240" y="159104"/>
                        <a:pt x="1494326" y="281024"/>
                      </a:cubicBezTo>
                      <a:cubicBezTo>
                        <a:pt x="1581412" y="402944"/>
                        <a:pt x="1622052" y="594533"/>
                        <a:pt x="1651080" y="742579"/>
                      </a:cubicBezTo>
                      <a:cubicBezTo>
                        <a:pt x="1680108" y="890625"/>
                        <a:pt x="1674303" y="1034316"/>
                        <a:pt x="1668497" y="1169299"/>
                      </a:cubicBezTo>
                      <a:cubicBezTo>
                        <a:pt x="1662691" y="1304282"/>
                        <a:pt x="1669949" y="1413139"/>
                        <a:pt x="1616246" y="1552476"/>
                      </a:cubicBezTo>
                      <a:cubicBezTo>
                        <a:pt x="1562543" y="1691813"/>
                        <a:pt x="1446429" y="1880498"/>
                        <a:pt x="1346280" y="2005321"/>
                      </a:cubicBezTo>
                      <a:cubicBezTo>
                        <a:pt x="1246131" y="2130144"/>
                        <a:pt x="1157594" y="2231744"/>
                        <a:pt x="1015354" y="2301413"/>
                      </a:cubicBezTo>
                      <a:cubicBezTo>
                        <a:pt x="873114" y="2371082"/>
                        <a:pt x="649594" y="2400110"/>
                        <a:pt x="492840" y="2423333"/>
                      </a:cubicBezTo>
                      <a:cubicBezTo>
                        <a:pt x="336086" y="2446556"/>
                        <a:pt x="156109" y="2455264"/>
                        <a:pt x="74829" y="2440750"/>
                      </a:cubicBezTo>
                      <a:cubicBezTo>
                        <a:pt x="-6451" y="2426236"/>
                        <a:pt x="16771" y="2369630"/>
                        <a:pt x="5160" y="2336247"/>
                      </a:cubicBezTo>
                      <a:cubicBezTo>
                        <a:pt x="-6452" y="2302864"/>
                        <a:pt x="5160" y="2240453"/>
                        <a:pt x="5160" y="2240453"/>
                      </a:cubicBezTo>
                      <a:cubicBezTo>
                        <a:pt x="5160" y="2214327"/>
                        <a:pt x="806" y="2204167"/>
                        <a:pt x="5160" y="2179493"/>
                      </a:cubicBezTo>
                      <a:cubicBezTo>
                        <a:pt x="9514" y="2154819"/>
                        <a:pt x="20400" y="2123613"/>
                        <a:pt x="31286" y="2092407"/>
                      </a:cubicBezTo>
                    </a:path>
                  </a:pathLst>
                </a:custGeom>
                <a:noFill/>
                <a:ln w="1587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0501" name="Freeform 10">
                  <a:extLst>
                    <a:ext uri="{FF2B5EF4-FFF2-40B4-BE49-F238E27FC236}">
                      <a16:creationId xmlns:a16="http://schemas.microsoft.com/office/drawing/2014/main" id="{B02C90FC-D01A-4DEF-933A-33DC7CF9E2D2}"/>
                    </a:ext>
                  </a:extLst>
                </p:cNvPr>
                <p:cNvSpPr>
                  <a:spLocks/>
                </p:cNvSpPr>
                <p:nvPr/>
              </p:nvSpPr>
              <p:spPr bwMode="auto">
                <a:xfrm rot="2578942" flipH="1">
                  <a:off x="1535661" y="2598368"/>
                  <a:ext cx="1673237" cy="2449124"/>
                </a:xfrm>
                <a:custGeom>
                  <a:avLst/>
                  <a:gdLst>
                    <a:gd name="T0" fmla="*/ 788931 w 1673237"/>
                    <a:gd name="T1" fmla="*/ 168869 h 2447845"/>
                    <a:gd name="T2" fmla="*/ 893434 w 1673237"/>
                    <a:gd name="T3" fmla="*/ 63706 h 2447845"/>
                    <a:gd name="T4" fmla="*/ 1128566 w 1673237"/>
                    <a:gd name="T5" fmla="*/ 11131 h 2447845"/>
                    <a:gd name="T6" fmla="*/ 1494326 w 1673237"/>
                    <a:gd name="T7" fmla="*/ 282791 h 2447845"/>
                    <a:gd name="T8" fmla="*/ 1651080 w 1673237"/>
                    <a:gd name="T9" fmla="*/ 747248 h 2447845"/>
                    <a:gd name="T10" fmla="*/ 1668497 w 1673237"/>
                    <a:gd name="T11" fmla="*/ 1176652 h 2447845"/>
                    <a:gd name="T12" fmla="*/ 1616246 w 1673237"/>
                    <a:gd name="T13" fmla="*/ 1562238 h 2447845"/>
                    <a:gd name="T14" fmla="*/ 1346280 w 1673237"/>
                    <a:gd name="T15" fmla="*/ 2017931 h 2447845"/>
                    <a:gd name="T16" fmla="*/ 1015354 w 1673237"/>
                    <a:gd name="T17" fmla="*/ 2315884 h 2447845"/>
                    <a:gd name="T18" fmla="*/ 492840 w 1673237"/>
                    <a:gd name="T19" fmla="*/ 2438571 h 2447845"/>
                    <a:gd name="T20" fmla="*/ 74829 w 1673237"/>
                    <a:gd name="T21" fmla="*/ 2456098 h 2447845"/>
                    <a:gd name="T22" fmla="*/ 5160 w 1673237"/>
                    <a:gd name="T23" fmla="*/ 2350938 h 2447845"/>
                    <a:gd name="T24" fmla="*/ 5160 w 1673237"/>
                    <a:gd name="T25" fmla="*/ 2254541 h 2447845"/>
                    <a:gd name="T26" fmla="*/ 5160 w 1673237"/>
                    <a:gd name="T27" fmla="*/ 2193198 h 2447845"/>
                    <a:gd name="T28" fmla="*/ 31286 w 1673237"/>
                    <a:gd name="T29" fmla="*/ 2105564 h 24478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73237" h="2447845">
                      <a:moveTo>
                        <a:pt x="788931" y="167813"/>
                      </a:moveTo>
                      <a:cubicBezTo>
                        <a:pt x="812879" y="128624"/>
                        <a:pt x="836828" y="89436"/>
                        <a:pt x="893434" y="63310"/>
                      </a:cubicBezTo>
                      <a:cubicBezTo>
                        <a:pt x="950040" y="37184"/>
                        <a:pt x="1028417" y="-25227"/>
                        <a:pt x="1128566" y="11059"/>
                      </a:cubicBezTo>
                      <a:cubicBezTo>
                        <a:pt x="1228715" y="47345"/>
                        <a:pt x="1407240" y="159104"/>
                        <a:pt x="1494326" y="281024"/>
                      </a:cubicBezTo>
                      <a:cubicBezTo>
                        <a:pt x="1581412" y="402944"/>
                        <a:pt x="1622052" y="594533"/>
                        <a:pt x="1651080" y="742579"/>
                      </a:cubicBezTo>
                      <a:cubicBezTo>
                        <a:pt x="1680108" y="890625"/>
                        <a:pt x="1674303" y="1034316"/>
                        <a:pt x="1668497" y="1169299"/>
                      </a:cubicBezTo>
                      <a:cubicBezTo>
                        <a:pt x="1662691" y="1304282"/>
                        <a:pt x="1669949" y="1413139"/>
                        <a:pt x="1616246" y="1552476"/>
                      </a:cubicBezTo>
                      <a:cubicBezTo>
                        <a:pt x="1562543" y="1691813"/>
                        <a:pt x="1446429" y="1880498"/>
                        <a:pt x="1346280" y="2005321"/>
                      </a:cubicBezTo>
                      <a:cubicBezTo>
                        <a:pt x="1246131" y="2130144"/>
                        <a:pt x="1157594" y="2231744"/>
                        <a:pt x="1015354" y="2301413"/>
                      </a:cubicBezTo>
                      <a:cubicBezTo>
                        <a:pt x="873114" y="2371082"/>
                        <a:pt x="649594" y="2400110"/>
                        <a:pt x="492840" y="2423333"/>
                      </a:cubicBezTo>
                      <a:cubicBezTo>
                        <a:pt x="336086" y="2446556"/>
                        <a:pt x="156109" y="2455264"/>
                        <a:pt x="74829" y="2440750"/>
                      </a:cubicBezTo>
                      <a:cubicBezTo>
                        <a:pt x="-6451" y="2426236"/>
                        <a:pt x="16771" y="2369630"/>
                        <a:pt x="5160" y="2336247"/>
                      </a:cubicBezTo>
                      <a:cubicBezTo>
                        <a:pt x="-6452" y="2302864"/>
                        <a:pt x="5160" y="2240453"/>
                        <a:pt x="5160" y="2240453"/>
                      </a:cubicBezTo>
                      <a:cubicBezTo>
                        <a:pt x="5160" y="2214327"/>
                        <a:pt x="806" y="2204167"/>
                        <a:pt x="5160" y="2179493"/>
                      </a:cubicBezTo>
                      <a:cubicBezTo>
                        <a:pt x="9514" y="2154819"/>
                        <a:pt x="20400" y="2123613"/>
                        <a:pt x="31286" y="2092407"/>
                      </a:cubicBezTo>
                    </a:path>
                  </a:pathLst>
                </a:custGeom>
                <a:noFill/>
                <a:ln w="1587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grpSp>
            <p:nvGrpSpPr>
              <p:cNvPr id="20497" name="Group 14">
                <a:extLst>
                  <a:ext uri="{FF2B5EF4-FFF2-40B4-BE49-F238E27FC236}">
                    <a16:creationId xmlns:a16="http://schemas.microsoft.com/office/drawing/2014/main" id="{D63193E6-C7A0-4C21-A029-075044A0C030}"/>
                  </a:ext>
                </a:extLst>
              </p:cNvPr>
              <p:cNvGrpSpPr>
                <a:grpSpLocks/>
              </p:cNvGrpSpPr>
              <p:nvPr/>
            </p:nvGrpSpPr>
            <p:grpSpPr bwMode="auto">
              <a:xfrm>
                <a:off x="1346161" y="2448142"/>
                <a:ext cx="2889949" cy="3097340"/>
                <a:chOff x="1346161" y="2448142"/>
                <a:chExt cx="2889949" cy="3097340"/>
              </a:xfrm>
            </p:grpSpPr>
            <p:sp>
              <p:nvSpPr>
                <p:cNvPr id="20498" name="Freeform 12">
                  <a:extLst>
                    <a:ext uri="{FF2B5EF4-FFF2-40B4-BE49-F238E27FC236}">
                      <a16:creationId xmlns:a16="http://schemas.microsoft.com/office/drawing/2014/main" id="{973E28D0-DF16-448E-97FF-DFB206F186D1}"/>
                    </a:ext>
                  </a:extLst>
                </p:cNvPr>
                <p:cNvSpPr>
                  <a:spLocks/>
                </p:cNvSpPr>
                <p:nvPr/>
              </p:nvSpPr>
              <p:spPr bwMode="auto">
                <a:xfrm>
                  <a:off x="2278076" y="2795904"/>
                  <a:ext cx="1958034" cy="2749578"/>
                </a:xfrm>
                <a:custGeom>
                  <a:avLst/>
                  <a:gdLst>
                    <a:gd name="T0" fmla="*/ 865718 w 1958034"/>
                    <a:gd name="T1" fmla="*/ 330473 h 2749578"/>
                    <a:gd name="T2" fmla="*/ 917970 w 1958034"/>
                    <a:gd name="T3" fmla="*/ 147593 h 2749578"/>
                    <a:gd name="T4" fmla="*/ 1039890 w 1958034"/>
                    <a:gd name="T5" fmla="*/ 43090 h 2749578"/>
                    <a:gd name="T6" fmla="*/ 1275021 w 1958034"/>
                    <a:gd name="T7" fmla="*/ 8256 h 2749578"/>
                    <a:gd name="T8" fmla="*/ 1579821 w 1958034"/>
                    <a:gd name="T9" fmla="*/ 191136 h 2749578"/>
                    <a:gd name="T10" fmla="*/ 1858495 w 1958034"/>
                    <a:gd name="T11" fmla="*/ 591730 h 2749578"/>
                    <a:gd name="T12" fmla="*/ 1954290 w 1958034"/>
                    <a:gd name="T13" fmla="*/ 1157787 h 2749578"/>
                    <a:gd name="T14" fmla="*/ 1919455 w 1958034"/>
                    <a:gd name="T15" fmla="*/ 1619342 h 2749578"/>
                    <a:gd name="T16" fmla="*/ 1745284 w 1958034"/>
                    <a:gd name="T17" fmla="*/ 2098313 h 2749578"/>
                    <a:gd name="T18" fmla="*/ 1396941 w 1958034"/>
                    <a:gd name="T19" fmla="*/ 2455365 h 2749578"/>
                    <a:gd name="T20" fmla="*/ 987638 w 1958034"/>
                    <a:gd name="T21" fmla="*/ 2646953 h 2749578"/>
                    <a:gd name="T22" fmla="*/ 465124 w 1958034"/>
                    <a:gd name="T23" fmla="*/ 2734039 h 2749578"/>
                    <a:gd name="T24" fmla="*/ 125490 w 1958034"/>
                    <a:gd name="T25" fmla="*/ 2734039 h 2749578"/>
                    <a:gd name="T26" fmla="*/ 3570 w 1958034"/>
                    <a:gd name="T27" fmla="*/ 2577285 h 2749578"/>
                    <a:gd name="T28" fmla="*/ 38404 w 1958034"/>
                    <a:gd name="T29" fmla="*/ 2481490 h 2749578"/>
                    <a:gd name="T30" fmla="*/ 99364 w 1958034"/>
                    <a:gd name="T31" fmla="*/ 2289902 h 27495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58034" h="2749578">
                      <a:moveTo>
                        <a:pt x="865718" y="330473"/>
                      </a:moveTo>
                      <a:cubicBezTo>
                        <a:pt x="877329" y="262981"/>
                        <a:pt x="888941" y="195490"/>
                        <a:pt x="917970" y="147593"/>
                      </a:cubicBezTo>
                      <a:cubicBezTo>
                        <a:pt x="946999" y="99696"/>
                        <a:pt x="980382" y="66313"/>
                        <a:pt x="1039890" y="43090"/>
                      </a:cubicBezTo>
                      <a:cubicBezTo>
                        <a:pt x="1099398" y="19867"/>
                        <a:pt x="1185033" y="-16418"/>
                        <a:pt x="1275021" y="8256"/>
                      </a:cubicBezTo>
                      <a:cubicBezTo>
                        <a:pt x="1365009" y="32930"/>
                        <a:pt x="1482575" y="93890"/>
                        <a:pt x="1579821" y="191136"/>
                      </a:cubicBezTo>
                      <a:cubicBezTo>
                        <a:pt x="1677067" y="288382"/>
                        <a:pt x="1796083" y="430621"/>
                        <a:pt x="1858495" y="591730"/>
                      </a:cubicBezTo>
                      <a:cubicBezTo>
                        <a:pt x="1920907" y="752839"/>
                        <a:pt x="1944130" y="986518"/>
                        <a:pt x="1954290" y="1157787"/>
                      </a:cubicBezTo>
                      <a:cubicBezTo>
                        <a:pt x="1964450" y="1329056"/>
                        <a:pt x="1954289" y="1462588"/>
                        <a:pt x="1919455" y="1619342"/>
                      </a:cubicBezTo>
                      <a:cubicBezTo>
                        <a:pt x="1884621" y="1776096"/>
                        <a:pt x="1832370" y="1958976"/>
                        <a:pt x="1745284" y="2098313"/>
                      </a:cubicBezTo>
                      <a:cubicBezTo>
                        <a:pt x="1658198" y="2237650"/>
                        <a:pt x="1523215" y="2363925"/>
                        <a:pt x="1396941" y="2455365"/>
                      </a:cubicBezTo>
                      <a:cubicBezTo>
                        <a:pt x="1270667" y="2546805"/>
                        <a:pt x="1142941" y="2600507"/>
                        <a:pt x="987638" y="2646953"/>
                      </a:cubicBezTo>
                      <a:cubicBezTo>
                        <a:pt x="832335" y="2693399"/>
                        <a:pt x="608815" y="2719525"/>
                        <a:pt x="465124" y="2734039"/>
                      </a:cubicBezTo>
                      <a:cubicBezTo>
                        <a:pt x="321433" y="2748553"/>
                        <a:pt x="202416" y="2760165"/>
                        <a:pt x="125490" y="2734039"/>
                      </a:cubicBezTo>
                      <a:cubicBezTo>
                        <a:pt x="48564" y="2707913"/>
                        <a:pt x="18084" y="2619376"/>
                        <a:pt x="3570" y="2577285"/>
                      </a:cubicBezTo>
                      <a:cubicBezTo>
                        <a:pt x="-10944" y="2535194"/>
                        <a:pt x="22438" y="2529387"/>
                        <a:pt x="38404" y="2481490"/>
                      </a:cubicBezTo>
                      <a:cubicBezTo>
                        <a:pt x="54370" y="2433593"/>
                        <a:pt x="76867" y="2361747"/>
                        <a:pt x="99364" y="2289902"/>
                      </a:cubicBezTo>
                    </a:path>
                  </a:pathLst>
                </a:custGeom>
                <a:noFill/>
                <a:ln w="1587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0499" name="Freeform 13">
                  <a:extLst>
                    <a:ext uri="{FF2B5EF4-FFF2-40B4-BE49-F238E27FC236}">
                      <a16:creationId xmlns:a16="http://schemas.microsoft.com/office/drawing/2014/main" id="{D5A59D4D-9712-4820-B323-88D5D09D383C}"/>
                    </a:ext>
                  </a:extLst>
                </p:cNvPr>
                <p:cNvSpPr>
                  <a:spLocks/>
                </p:cNvSpPr>
                <p:nvPr/>
              </p:nvSpPr>
              <p:spPr bwMode="auto">
                <a:xfrm rot="13302693" flipV="1">
                  <a:off x="1346161" y="2448142"/>
                  <a:ext cx="1958034" cy="2749578"/>
                </a:xfrm>
                <a:custGeom>
                  <a:avLst/>
                  <a:gdLst>
                    <a:gd name="T0" fmla="*/ 865718 w 1958034"/>
                    <a:gd name="T1" fmla="*/ 330473 h 2749578"/>
                    <a:gd name="T2" fmla="*/ 917970 w 1958034"/>
                    <a:gd name="T3" fmla="*/ 147593 h 2749578"/>
                    <a:gd name="T4" fmla="*/ 1039890 w 1958034"/>
                    <a:gd name="T5" fmla="*/ 43090 h 2749578"/>
                    <a:gd name="T6" fmla="*/ 1275021 w 1958034"/>
                    <a:gd name="T7" fmla="*/ 8256 h 2749578"/>
                    <a:gd name="T8" fmla="*/ 1579821 w 1958034"/>
                    <a:gd name="T9" fmla="*/ 191136 h 2749578"/>
                    <a:gd name="T10" fmla="*/ 1858495 w 1958034"/>
                    <a:gd name="T11" fmla="*/ 591730 h 2749578"/>
                    <a:gd name="T12" fmla="*/ 1954290 w 1958034"/>
                    <a:gd name="T13" fmla="*/ 1157787 h 2749578"/>
                    <a:gd name="T14" fmla="*/ 1919455 w 1958034"/>
                    <a:gd name="T15" fmla="*/ 1619342 h 2749578"/>
                    <a:gd name="T16" fmla="*/ 1745284 w 1958034"/>
                    <a:gd name="T17" fmla="*/ 2098313 h 2749578"/>
                    <a:gd name="T18" fmla="*/ 1396941 w 1958034"/>
                    <a:gd name="T19" fmla="*/ 2455365 h 2749578"/>
                    <a:gd name="T20" fmla="*/ 987638 w 1958034"/>
                    <a:gd name="T21" fmla="*/ 2646953 h 2749578"/>
                    <a:gd name="T22" fmla="*/ 465124 w 1958034"/>
                    <a:gd name="T23" fmla="*/ 2734039 h 2749578"/>
                    <a:gd name="T24" fmla="*/ 125490 w 1958034"/>
                    <a:gd name="T25" fmla="*/ 2734039 h 2749578"/>
                    <a:gd name="T26" fmla="*/ 3570 w 1958034"/>
                    <a:gd name="T27" fmla="*/ 2577285 h 2749578"/>
                    <a:gd name="T28" fmla="*/ 38404 w 1958034"/>
                    <a:gd name="T29" fmla="*/ 2481490 h 2749578"/>
                    <a:gd name="T30" fmla="*/ 99364 w 1958034"/>
                    <a:gd name="T31" fmla="*/ 2289902 h 27495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58034" h="2749578">
                      <a:moveTo>
                        <a:pt x="865718" y="330473"/>
                      </a:moveTo>
                      <a:cubicBezTo>
                        <a:pt x="877329" y="262981"/>
                        <a:pt x="888941" y="195490"/>
                        <a:pt x="917970" y="147593"/>
                      </a:cubicBezTo>
                      <a:cubicBezTo>
                        <a:pt x="946999" y="99696"/>
                        <a:pt x="980382" y="66313"/>
                        <a:pt x="1039890" y="43090"/>
                      </a:cubicBezTo>
                      <a:cubicBezTo>
                        <a:pt x="1099398" y="19867"/>
                        <a:pt x="1185033" y="-16418"/>
                        <a:pt x="1275021" y="8256"/>
                      </a:cubicBezTo>
                      <a:cubicBezTo>
                        <a:pt x="1365009" y="32930"/>
                        <a:pt x="1482575" y="93890"/>
                        <a:pt x="1579821" y="191136"/>
                      </a:cubicBezTo>
                      <a:cubicBezTo>
                        <a:pt x="1677067" y="288382"/>
                        <a:pt x="1796083" y="430621"/>
                        <a:pt x="1858495" y="591730"/>
                      </a:cubicBezTo>
                      <a:cubicBezTo>
                        <a:pt x="1920907" y="752839"/>
                        <a:pt x="1944130" y="986518"/>
                        <a:pt x="1954290" y="1157787"/>
                      </a:cubicBezTo>
                      <a:cubicBezTo>
                        <a:pt x="1964450" y="1329056"/>
                        <a:pt x="1954289" y="1462588"/>
                        <a:pt x="1919455" y="1619342"/>
                      </a:cubicBezTo>
                      <a:cubicBezTo>
                        <a:pt x="1884621" y="1776096"/>
                        <a:pt x="1832370" y="1958976"/>
                        <a:pt x="1745284" y="2098313"/>
                      </a:cubicBezTo>
                      <a:cubicBezTo>
                        <a:pt x="1658198" y="2237650"/>
                        <a:pt x="1523215" y="2363925"/>
                        <a:pt x="1396941" y="2455365"/>
                      </a:cubicBezTo>
                      <a:cubicBezTo>
                        <a:pt x="1270667" y="2546805"/>
                        <a:pt x="1142941" y="2600507"/>
                        <a:pt x="987638" y="2646953"/>
                      </a:cubicBezTo>
                      <a:cubicBezTo>
                        <a:pt x="832335" y="2693399"/>
                        <a:pt x="608815" y="2719525"/>
                        <a:pt x="465124" y="2734039"/>
                      </a:cubicBezTo>
                      <a:cubicBezTo>
                        <a:pt x="321433" y="2748553"/>
                        <a:pt x="202416" y="2760165"/>
                        <a:pt x="125490" y="2734039"/>
                      </a:cubicBezTo>
                      <a:cubicBezTo>
                        <a:pt x="48564" y="2707913"/>
                        <a:pt x="18084" y="2619376"/>
                        <a:pt x="3570" y="2577285"/>
                      </a:cubicBezTo>
                      <a:cubicBezTo>
                        <a:pt x="-10944" y="2535194"/>
                        <a:pt x="22438" y="2529387"/>
                        <a:pt x="38404" y="2481490"/>
                      </a:cubicBezTo>
                      <a:cubicBezTo>
                        <a:pt x="54370" y="2433593"/>
                        <a:pt x="76867" y="2361747"/>
                        <a:pt x="99364" y="2289902"/>
                      </a:cubicBezTo>
                    </a:path>
                  </a:pathLst>
                </a:custGeom>
                <a:noFill/>
                <a:ln w="1587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grpSp>
        <p:grpSp>
          <p:nvGrpSpPr>
            <p:cNvPr id="20493" name="Group 18">
              <a:extLst>
                <a:ext uri="{FF2B5EF4-FFF2-40B4-BE49-F238E27FC236}">
                  <a16:creationId xmlns:a16="http://schemas.microsoft.com/office/drawing/2014/main" id="{3AB8AEFA-92DE-40DC-A722-AEB32B2D3422}"/>
                </a:ext>
              </a:extLst>
            </p:cNvPr>
            <p:cNvGrpSpPr>
              <a:grpSpLocks/>
            </p:cNvGrpSpPr>
            <p:nvPr/>
          </p:nvGrpSpPr>
          <p:grpSpPr bwMode="auto">
            <a:xfrm>
              <a:off x="1685073" y="2770225"/>
              <a:ext cx="2181605" cy="2394470"/>
              <a:chOff x="1685073" y="2770225"/>
              <a:chExt cx="2181605" cy="2394470"/>
            </a:xfrm>
          </p:grpSpPr>
          <p:sp>
            <p:nvSpPr>
              <p:cNvPr id="20494" name="Freeform 16">
                <a:extLst>
                  <a:ext uri="{FF2B5EF4-FFF2-40B4-BE49-F238E27FC236}">
                    <a16:creationId xmlns:a16="http://schemas.microsoft.com/office/drawing/2014/main" id="{C698226C-D10A-4069-8C48-B3F87E826720}"/>
                  </a:ext>
                </a:extLst>
              </p:cNvPr>
              <p:cNvSpPr>
                <a:spLocks/>
              </p:cNvSpPr>
              <p:nvPr/>
            </p:nvSpPr>
            <p:spPr bwMode="auto">
              <a:xfrm>
                <a:off x="2412274" y="3046539"/>
                <a:ext cx="1454404" cy="2118156"/>
              </a:xfrm>
              <a:custGeom>
                <a:avLst/>
                <a:gdLst>
                  <a:gd name="T0" fmla="*/ 714103 w 1454404"/>
                  <a:gd name="T1" fmla="*/ 36295 h 2118156"/>
                  <a:gd name="T2" fmla="*/ 827315 w 1454404"/>
                  <a:gd name="T3" fmla="*/ 1461 h 2118156"/>
                  <a:gd name="T4" fmla="*/ 1010195 w 1454404"/>
                  <a:gd name="T5" fmla="*/ 79838 h 2118156"/>
                  <a:gd name="T6" fmla="*/ 1280160 w 1454404"/>
                  <a:gd name="T7" fmla="*/ 349804 h 2118156"/>
                  <a:gd name="T8" fmla="*/ 1393372 w 1454404"/>
                  <a:gd name="T9" fmla="*/ 619770 h 2118156"/>
                  <a:gd name="T10" fmla="*/ 1454332 w 1454404"/>
                  <a:gd name="T11" fmla="*/ 863610 h 2118156"/>
                  <a:gd name="T12" fmla="*/ 1402080 w 1454404"/>
                  <a:gd name="T13" fmla="*/ 1333872 h 2118156"/>
                  <a:gd name="T14" fmla="*/ 1254035 w 1454404"/>
                  <a:gd name="T15" fmla="*/ 1629964 h 2118156"/>
                  <a:gd name="T16" fmla="*/ 1036320 w 1454404"/>
                  <a:gd name="T17" fmla="*/ 1847678 h 2118156"/>
                  <a:gd name="T18" fmla="*/ 862149 w 1454404"/>
                  <a:gd name="T19" fmla="*/ 1987015 h 2118156"/>
                  <a:gd name="T20" fmla="*/ 635726 w 1454404"/>
                  <a:gd name="T21" fmla="*/ 2065392 h 2118156"/>
                  <a:gd name="T22" fmla="*/ 400595 w 1454404"/>
                  <a:gd name="T23" fmla="*/ 2117644 h 2118156"/>
                  <a:gd name="T24" fmla="*/ 156755 w 1454404"/>
                  <a:gd name="T25" fmla="*/ 2091518 h 2118156"/>
                  <a:gd name="T26" fmla="*/ 26126 w 1454404"/>
                  <a:gd name="T27" fmla="*/ 2082810 h 2118156"/>
                  <a:gd name="T28" fmla="*/ 0 w 1454404"/>
                  <a:gd name="T29" fmla="*/ 1943472 h 2118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54404" h="2118156">
                    <a:moveTo>
                      <a:pt x="714103" y="36295"/>
                    </a:moveTo>
                    <a:cubicBezTo>
                      <a:pt x="746034" y="15249"/>
                      <a:pt x="777966" y="-5796"/>
                      <a:pt x="827315" y="1461"/>
                    </a:cubicBezTo>
                    <a:cubicBezTo>
                      <a:pt x="876664" y="8718"/>
                      <a:pt x="934721" y="21781"/>
                      <a:pt x="1010195" y="79838"/>
                    </a:cubicBezTo>
                    <a:cubicBezTo>
                      <a:pt x="1085669" y="137895"/>
                      <a:pt x="1216297" y="259815"/>
                      <a:pt x="1280160" y="349804"/>
                    </a:cubicBezTo>
                    <a:cubicBezTo>
                      <a:pt x="1344023" y="439793"/>
                      <a:pt x="1364343" y="534136"/>
                      <a:pt x="1393372" y="619770"/>
                    </a:cubicBezTo>
                    <a:cubicBezTo>
                      <a:pt x="1422401" y="705404"/>
                      <a:pt x="1452881" y="744593"/>
                      <a:pt x="1454332" y="863610"/>
                    </a:cubicBezTo>
                    <a:cubicBezTo>
                      <a:pt x="1455783" y="982627"/>
                      <a:pt x="1435463" y="1206147"/>
                      <a:pt x="1402080" y="1333872"/>
                    </a:cubicBezTo>
                    <a:cubicBezTo>
                      <a:pt x="1368697" y="1461597"/>
                      <a:pt x="1314995" y="1544330"/>
                      <a:pt x="1254035" y="1629964"/>
                    </a:cubicBezTo>
                    <a:cubicBezTo>
                      <a:pt x="1193075" y="1715598"/>
                      <a:pt x="1101634" y="1788170"/>
                      <a:pt x="1036320" y="1847678"/>
                    </a:cubicBezTo>
                    <a:cubicBezTo>
                      <a:pt x="971006" y="1907187"/>
                      <a:pt x="928915" y="1950729"/>
                      <a:pt x="862149" y="1987015"/>
                    </a:cubicBezTo>
                    <a:cubicBezTo>
                      <a:pt x="795383" y="2023301"/>
                      <a:pt x="712651" y="2043621"/>
                      <a:pt x="635726" y="2065392"/>
                    </a:cubicBezTo>
                    <a:cubicBezTo>
                      <a:pt x="558801" y="2087163"/>
                      <a:pt x="480423" y="2113290"/>
                      <a:pt x="400595" y="2117644"/>
                    </a:cubicBezTo>
                    <a:cubicBezTo>
                      <a:pt x="320767" y="2121998"/>
                      <a:pt x="219166" y="2097324"/>
                      <a:pt x="156755" y="2091518"/>
                    </a:cubicBezTo>
                    <a:cubicBezTo>
                      <a:pt x="94344" y="2085712"/>
                      <a:pt x="52252" y="2107484"/>
                      <a:pt x="26126" y="2082810"/>
                    </a:cubicBezTo>
                    <a:cubicBezTo>
                      <a:pt x="0" y="2058136"/>
                      <a:pt x="0" y="2000804"/>
                      <a:pt x="0" y="1943472"/>
                    </a:cubicBezTo>
                  </a:path>
                </a:pathLst>
              </a:custGeom>
              <a:noFill/>
              <a:ln w="1587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0495" name="Freeform 17">
                <a:extLst>
                  <a:ext uri="{FF2B5EF4-FFF2-40B4-BE49-F238E27FC236}">
                    <a16:creationId xmlns:a16="http://schemas.microsoft.com/office/drawing/2014/main" id="{CDDA6FF7-4301-4DD2-8C7D-B33CFA3CB73F}"/>
                  </a:ext>
                </a:extLst>
              </p:cNvPr>
              <p:cNvSpPr>
                <a:spLocks/>
              </p:cNvSpPr>
              <p:nvPr/>
            </p:nvSpPr>
            <p:spPr bwMode="auto">
              <a:xfrm rot="2515951" flipH="1">
                <a:off x="1685073" y="2770225"/>
                <a:ext cx="1454404" cy="2118156"/>
              </a:xfrm>
              <a:custGeom>
                <a:avLst/>
                <a:gdLst>
                  <a:gd name="T0" fmla="*/ 714103 w 1454404"/>
                  <a:gd name="T1" fmla="*/ 36295 h 2118156"/>
                  <a:gd name="T2" fmla="*/ 827315 w 1454404"/>
                  <a:gd name="T3" fmla="*/ 1461 h 2118156"/>
                  <a:gd name="T4" fmla="*/ 1010195 w 1454404"/>
                  <a:gd name="T5" fmla="*/ 79838 h 2118156"/>
                  <a:gd name="T6" fmla="*/ 1280160 w 1454404"/>
                  <a:gd name="T7" fmla="*/ 349804 h 2118156"/>
                  <a:gd name="T8" fmla="*/ 1393372 w 1454404"/>
                  <a:gd name="T9" fmla="*/ 619770 h 2118156"/>
                  <a:gd name="T10" fmla="*/ 1454332 w 1454404"/>
                  <a:gd name="T11" fmla="*/ 863610 h 2118156"/>
                  <a:gd name="T12" fmla="*/ 1402080 w 1454404"/>
                  <a:gd name="T13" fmla="*/ 1333872 h 2118156"/>
                  <a:gd name="T14" fmla="*/ 1254035 w 1454404"/>
                  <a:gd name="T15" fmla="*/ 1629964 h 2118156"/>
                  <a:gd name="T16" fmla="*/ 1036320 w 1454404"/>
                  <a:gd name="T17" fmla="*/ 1847678 h 2118156"/>
                  <a:gd name="T18" fmla="*/ 862149 w 1454404"/>
                  <a:gd name="T19" fmla="*/ 1987015 h 2118156"/>
                  <a:gd name="T20" fmla="*/ 635726 w 1454404"/>
                  <a:gd name="T21" fmla="*/ 2065392 h 2118156"/>
                  <a:gd name="T22" fmla="*/ 400595 w 1454404"/>
                  <a:gd name="T23" fmla="*/ 2117644 h 2118156"/>
                  <a:gd name="T24" fmla="*/ 156755 w 1454404"/>
                  <a:gd name="T25" fmla="*/ 2091518 h 2118156"/>
                  <a:gd name="T26" fmla="*/ 26126 w 1454404"/>
                  <a:gd name="T27" fmla="*/ 2082810 h 2118156"/>
                  <a:gd name="T28" fmla="*/ 0 w 1454404"/>
                  <a:gd name="T29" fmla="*/ 1943472 h 2118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54404" h="2118156">
                    <a:moveTo>
                      <a:pt x="714103" y="36295"/>
                    </a:moveTo>
                    <a:cubicBezTo>
                      <a:pt x="746034" y="15249"/>
                      <a:pt x="777966" y="-5796"/>
                      <a:pt x="827315" y="1461"/>
                    </a:cubicBezTo>
                    <a:cubicBezTo>
                      <a:pt x="876664" y="8718"/>
                      <a:pt x="934721" y="21781"/>
                      <a:pt x="1010195" y="79838"/>
                    </a:cubicBezTo>
                    <a:cubicBezTo>
                      <a:pt x="1085669" y="137895"/>
                      <a:pt x="1216297" y="259815"/>
                      <a:pt x="1280160" y="349804"/>
                    </a:cubicBezTo>
                    <a:cubicBezTo>
                      <a:pt x="1344023" y="439793"/>
                      <a:pt x="1364343" y="534136"/>
                      <a:pt x="1393372" y="619770"/>
                    </a:cubicBezTo>
                    <a:cubicBezTo>
                      <a:pt x="1422401" y="705404"/>
                      <a:pt x="1452881" y="744593"/>
                      <a:pt x="1454332" y="863610"/>
                    </a:cubicBezTo>
                    <a:cubicBezTo>
                      <a:pt x="1455783" y="982627"/>
                      <a:pt x="1435463" y="1206147"/>
                      <a:pt x="1402080" y="1333872"/>
                    </a:cubicBezTo>
                    <a:cubicBezTo>
                      <a:pt x="1368697" y="1461597"/>
                      <a:pt x="1314995" y="1544330"/>
                      <a:pt x="1254035" y="1629964"/>
                    </a:cubicBezTo>
                    <a:cubicBezTo>
                      <a:pt x="1193075" y="1715598"/>
                      <a:pt x="1101634" y="1788170"/>
                      <a:pt x="1036320" y="1847678"/>
                    </a:cubicBezTo>
                    <a:cubicBezTo>
                      <a:pt x="971006" y="1907187"/>
                      <a:pt x="928915" y="1950729"/>
                      <a:pt x="862149" y="1987015"/>
                    </a:cubicBezTo>
                    <a:cubicBezTo>
                      <a:pt x="795383" y="2023301"/>
                      <a:pt x="712651" y="2043621"/>
                      <a:pt x="635726" y="2065392"/>
                    </a:cubicBezTo>
                    <a:cubicBezTo>
                      <a:pt x="558801" y="2087163"/>
                      <a:pt x="480423" y="2113290"/>
                      <a:pt x="400595" y="2117644"/>
                    </a:cubicBezTo>
                    <a:cubicBezTo>
                      <a:pt x="320767" y="2121998"/>
                      <a:pt x="219166" y="2097324"/>
                      <a:pt x="156755" y="2091518"/>
                    </a:cubicBezTo>
                    <a:cubicBezTo>
                      <a:pt x="94344" y="2085712"/>
                      <a:pt x="52252" y="2107484"/>
                      <a:pt x="26126" y="2082810"/>
                    </a:cubicBezTo>
                    <a:cubicBezTo>
                      <a:pt x="0" y="2058136"/>
                      <a:pt x="0" y="2000804"/>
                      <a:pt x="0" y="1943472"/>
                    </a:cubicBezTo>
                  </a:path>
                </a:pathLst>
              </a:custGeom>
              <a:noFill/>
              <a:ln w="1587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grpSp>
      <p:sp>
        <p:nvSpPr>
          <p:cNvPr id="19467" name="TextBox 20">
            <a:extLst>
              <a:ext uri="{FF2B5EF4-FFF2-40B4-BE49-F238E27FC236}">
                <a16:creationId xmlns:a16="http://schemas.microsoft.com/office/drawing/2014/main" id="{E0BC4070-F011-4793-B74C-166E59135DB2}"/>
              </a:ext>
            </a:extLst>
          </p:cNvPr>
          <p:cNvSpPr txBox="1">
            <a:spLocks noChangeArrowheads="1"/>
          </p:cNvSpPr>
          <p:nvPr/>
        </p:nvSpPr>
        <p:spPr bwMode="auto">
          <a:xfrm>
            <a:off x="5049838" y="5359400"/>
            <a:ext cx="3775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a:t>Distance from sun controls amount of </a:t>
            </a:r>
            <a:r>
              <a:rPr lang="en-GB" altLang="en-US" sz="1600" b="1">
                <a:solidFill>
                  <a:srgbClr val="FF0000"/>
                </a:solidFill>
              </a:rPr>
              <a:t>Insolation and</a:t>
            </a:r>
            <a:r>
              <a:rPr lang="en-GB" altLang="en-US" sz="1600"/>
              <a:t> so also temperature and presence of </a:t>
            </a:r>
            <a:r>
              <a:rPr lang="en-GB" altLang="en-US" sz="1600" b="1"/>
              <a:t>liquid water. </a:t>
            </a:r>
            <a:endParaRPr lang="en-GB" altLang="en-US" sz="1600" b="1">
              <a:solidFill>
                <a:srgbClr val="FF0000"/>
              </a:solidFill>
            </a:endParaRPr>
          </a:p>
        </p:txBody>
      </p:sp>
      <p:sp>
        <p:nvSpPr>
          <p:cNvPr id="19468" name="TextBox 21">
            <a:extLst>
              <a:ext uri="{FF2B5EF4-FFF2-40B4-BE49-F238E27FC236}">
                <a16:creationId xmlns:a16="http://schemas.microsoft.com/office/drawing/2014/main" id="{4AF2D629-B40D-4456-88B0-39675CC560C6}"/>
              </a:ext>
            </a:extLst>
          </p:cNvPr>
          <p:cNvSpPr txBox="1">
            <a:spLocks noChangeArrowheads="1"/>
          </p:cNvSpPr>
          <p:nvPr/>
        </p:nvSpPr>
        <p:spPr bwMode="auto">
          <a:xfrm>
            <a:off x="1836738" y="5638800"/>
            <a:ext cx="276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a:t>Speed of rotation prevents excessive temperature fluctuations</a:t>
            </a:r>
            <a:endParaRPr lang="en-GB" altLang="en-US" sz="1600" b="1">
              <a:solidFill>
                <a:srgbClr val="FF0000"/>
              </a:solidFill>
            </a:endParaRPr>
          </a:p>
        </p:txBody>
      </p:sp>
      <p:sp>
        <p:nvSpPr>
          <p:cNvPr id="19469" name="TextBox 22">
            <a:extLst>
              <a:ext uri="{FF2B5EF4-FFF2-40B4-BE49-F238E27FC236}">
                <a16:creationId xmlns:a16="http://schemas.microsoft.com/office/drawing/2014/main" id="{7CD975BC-7F35-42B2-B254-5899BA61EAAF}"/>
              </a:ext>
            </a:extLst>
          </p:cNvPr>
          <p:cNvSpPr txBox="1">
            <a:spLocks noChangeArrowheads="1"/>
          </p:cNvSpPr>
          <p:nvPr/>
        </p:nvSpPr>
        <p:spPr bwMode="auto">
          <a:xfrm>
            <a:off x="379413" y="1077913"/>
            <a:ext cx="22764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a:t>Mass of Earth controls force of gravity and is strong enough to retain an atmosphere</a:t>
            </a:r>
            <a:endParaRPr lang="en-GB" altLang="en-US" sz="1600" b="1">
              <a:solidFill>
                <a:srgbClr val="FF0000"/>
              </a:solidFill>
            </a:endParaRPr>
          </a:p>
        </p:txBody>
      </p:sp>
      <p:sp>
        <p:nvSpPr>
          <p:cNvPr id="29" name="TextBox 28">
            <a:extLst>
              <a:ext uri="{FF2B5EF4-FFF2-40B4-BE49-F238E27FC236}">
                <a16:creationId xmlns:a16="http://schemas.microsoft.com/office/drawing/2014/main" id="{7E48CDE1-529D-4FD7-8935-D86A8677AD31}"/>
              </a:ext>
            </a:extLst>
          </p:cNvPr>
          <p:cNvSpPr txBox="1"/>
          <p:nvPr/>
        </p:nvSpPr>
        <p:spPr>
          <a:xfrm>
            <a:off x="5983288" y="0"/>
            <a:ext cx="3014662" cy="1570038"/>
          </a:xfrm>
          <a:prstGeom prst="rect">
            <a:avLst/>
          </a:prstGeom>
          <a:noFill/>
        </p:spPr>
        <p:txBody>
          <a:bodyPr>
            <a:spAutoFit/>
          </a:bodyPr>
          <a:lstStyle/>
          <a:p>
            <a:pPr>
              <a:defRPr/>
            </a:pPr>
            <a:r>
              <a:rPr lang="en-GB" sz="1600" dirty="0"/>
              <a:t>4 important </a:t>
            </a:r>
            <a:r>
              <a:rPr lang="en-GB" sz="1600" dirty="0">
                <a:solidFill>
                  <a:srgbClr val="FF0000"/>
                </a:solidFill>
              </a:rPr>
              <a:t>Abiotic (non-living) factors:</a:t>
            </a:r>
          </a:p>
          <a:p>
            <a:pPr marL="285750" indent="-285750">
              <a:buFont typeface="Arial" panose="020B0604020202020204" pitchFamily="34" charset="0"/>
              <a:buChar char="•"/>
              <a:defRPr/>
            </a:pPr>
            <a:r>
              <a:rPr lang="en-GB" sz="1600" dirty="0"/>
              <a:t>Water</a:t>
            </a:r>
          </a:p>
          <a:p>
            <a:pPr marL="285750" indent="-285750">
              <a:buFont typeface="Arial" panose="020B0604020202020204" pitchFamily="34" charset="0"/>
              <a:buChar char="•"/>
              <a:defRPr/>
            </a:pPr>
            <a:r>
              <a:rPr lang="en-GB" sz="1600" dirty="0"/>
              <a:t>Temperature</a:t>
            </a:r>
          </a:p>
          <a:p>
            <a:pPr marL="285750" indent="-285750">
              <a:buFont typeface="Arial" panose="020B0604020202020204" pitchFamily="34" charset="0"/>
              <a:buChar char="•"/>
              <a:defRPr/>
            </a:pPr>
            <a:r>
              <a:rPr lang="en-GB" sz="1600" dirty="0"/>
              <a:t>Ambient gases</a:t>
            </a:r>
          </a:p>
          <a:p>
            <a:pPr marL="285750" indent="-285750">
              <a:buFont typeface="Arial" panose="020B0604020202020204" pitchFamily="34" charset="0"/>
              <a:buChar char="•"/>
              <a:defRPr/>
            </a:pPr>
            <a:r>
              <a:rPr lang="en-GB" sz="1600" dirty="0"/>
              <a:t>Light and radiation</a:t>
            </a:r>
          </a:p>
        </p:txBody>
      </p:sp>
      <p:sp>
        <p:nvSpPr>
          <p:cNvPr id="19461" name="TextBox 23">
            <a:extLst>
              <a:ext uri="{FF2B5EF4-FFF2-40B4-BE49-F238E27FC236}">
                <a16:creationId xmlns:a16="http://schemas.microsoft.com/office/drawing/2014/main" id="{2C2F0329-4DC6-419A-B5A4-96CADF938D08}"/>
              </a:ext>
            </a:extLst>
          </p:cNvPr>
          <p:cNvSpPr txBox="1">
            <a:spLocks noChangeArrowheads="1"/>
          </p:cNvSpPr>
          <p:nvPr/>
        </p:nvSpPr>
        <p:spPr bwMode="auto">
          <a:xfrm>
            <a:off x="19050" y="2794000"/>
            <a:ext cx="1828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a:t>The gravitational attraction of the moon and Earth creates tides and keeps the Earth’s orbit nearly upright in relation to its movement around the sun</a:t>
            </a:r>
            <a:endParaRPr lang="en-GB" altLang="en-US" sz="16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6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p:bldP spid="19465" grpId="0"/>
      <p:bldP spid="19467" grpId="0"/>
      <p:bldP spid="19468" grpId="0"/>
      <p:bldP spid="19469" grpId="0"/>
      <p:bldP spid="194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2BF876A-3CF6-46F0-9C35-4CED048B243A}"/>
              </a:ext>
            </a:extLst>
          </p:cNvPr>
          <p:cNvSpPr>
            <a:spLocks noGrp="1"/>
          </p:cNvSpPr>
          <p:nvPr>
            <p:ph type="title"/>
          </p:nvPr>
        </p:nvSpPr>
        <p:spPr>
          <a:xfrm>
            <a:off x="457200" y="126589"/>
            <a:ext cx="8229600" cy="850106"/>
          </a:xfrm>
        </p:spPr>
        <p:txBody>
          <a:bodyPr/>
          <a:lstStyle/>
          <a:p>
            <a:r>
              <a:rPr lang="en-GB" altLang="en-US" sz="2000" b="1" dirty="0"/>
              <a:t>Main features of the structure position and behaviour of Earth the made the development of life possible.</a:t>
            </a:r>
          </a:p>
        </p:txBody>
      </p:sp>
      <p:graphicFrame>
        <p:nvGraphicFramePr>
          <p:cNvPr id="4" name="Content Placeholder 3">
            <a:extLst>
              <a:ext uri="{FF2B5EF4-FFF2-40B4-BE49-F238E27FC236}">
                <a16:creationId xmlns:a16="http://schemas.microsoft.com/office/drawing/2014/main" id="{12693B44-5C2C-47BF-8895-59E9E4F3733A}"/>
              </a:ext>
            </a:extLst>
          </p:cNvPr>
          <p:cNvGraphicFramePr>
            <a:graphicFrameLocks noGrp="1"/>
          </p:cNvGraphicFramePr>
          <p:nvPr>
            <p:ph idx="1"/>
          </p:nvPr>
        </p:nvGraphicFramePr>
        <p:xfrm>
          <a:off x="457200" y="1628800"/>
          <a:ext cx="8229600" cy="4511040"/>
        </p:xfrm>
        <a:graphic>
          <a:graphicData uri="http://schemas.openxmlformats.org/drawingml/2006/table">
            <a:tbl>
              <a:tblPr firstRow="1" firstCol="1" bandRow="1">
                <a:tableStyleId>{5C22544A-7EE6-4342-B048-85BDC9FD1C3A}</a:tableStyleId>
              </a:tblPr>
              <a:tblGrid>
                <a:gridCol w="1666528">
                  <a:extLst>
                    <a:ext uri="{9D8B030D-6E8A-4147-A177-3AD203B41FA5}">
                      <a16:colId xmlns:a16="http://schemas.microsoft.com/office/drawing/2014/main" val="20000"/>
                    </a:ext>
                  </a:extLst>
                </a:gridCol>
                <a:gridCol w="6563072">
                  <a:extLst>
                    <a:ext uri="{9D8B030D-6E8A-4147-A177-3AD203B41FA5}">
                      <a16:colId xmlns:a16="http://schemas.microsoft.com/office/drawing/2014/main" val="20001"/>
                    </a:ext>
                  </a:extLst>
                </a:gridCol>
              </a:tblGrid>
              <a:tr h="973685">
                <a:tc>
                  <a:txBody>
                    <a:bodyPr/>
                    <a:lstStyle/>
                    <a:p>
                      <a:pPr>
                        <a:spcBef>
                          <a:spcPts val="200"/>
                        </a:spcBef>
                        <a:spcAft>
                          <a:spcPts val="200"/>
                        </a:spcAft>
                      </a:pPr>
                      <a:r>
                        <a:rPr lang="en-GB" sz="2000" dirty="0">
                          <a:solidFill>
                            <a:schemeClr val="tx1"/>
                          </a:solidFill>
                          <a:effectLst/>
                        </a:rPr>
                        <a:t>Mass</a:t>
                      </a:r>
                      <a:endParaRPr lang="en-GB" sz="2400" dirty="0">
                        <a:solidFill>
                          <a:schemeClr val="tx1"/>
                        </a:solidFill>
                        <a:effectLst/>
                        <a:latin typeface="Arial" panose="020B0604020202020204" pitchFamily="34" charset="0"/>
                        <a:ea typeface="Calibri" panose="020F0502020204030204" pitchFamily="34" charset="0"/>
                      </a:endParaRPr>
                    </a:p>
                  </a:txBody>
                  <a:tcPr marL="68580" marR="68580" marT="0" marB="0"/>
                </a:tc>
                <a:tc>
                  <a:txBody>
                    <a:bodyPr/>
                    <a:lstStyle/>
                    <a:p>
                      <a:pPr>
                        <a:spcBef>
                          <a:spcPts val="200"/>
                        </a:spcBef>
                        <a:spcAft>
                          <a:spcPts val="200"/>
                        </a:spcAft>
                      </a:pPr>
                      <a:r>
                        <a:rPr lang="en-GB" sz="2200" b="0" dirty="0">
                          <a:solidFill>
                            <a:schemeClr val="tx1"/>
                          </a:solidFill>
                          <a:effectLst/>
                        </a:rPr>
                        <a:t>Mass of Earth produces the force of gravity.  This force was great enough to prevent gases escaping into space.  Atmospheric pressure prevents water from boiling so it remains in liquid state.</a:t>
                      </a:r>
                    </a:p>
                    <a:p>
                      <a:pPr>
                        <a:spcBef>
                          <a:spcPts val="200"/>
                        </a:spcBef>
                        <a:spcAft>
                          <a:spcPts val="200"/>
                        </a:spcAft>
                      </a:pPr>
                      <a:endParaRPr lang="en-GB" sz="2200" b="0" dirty="0">
                        <a:solidFill>
                          <a:schemeClr val="tx1"/>
                        </a:solidFill>
                        <a:effectLst/>
                        <a:latin typeface="Arial" panose="020B0604020202020204" pitchFamily="34" charset="0"/>
                        <a:ea typeface="Calibri" panose="020F0502020204030204" pitchFamily="34" charset="0"/>
                      </a:endParaRPr>
                    </a:p>
                  </a:txBody>
                  <a:tcPr marL="68580" marR="68580" marT="0" marB="0">
                    <a:solidFill>
                      <a:schemeClr val="accent5"/>
                    </a:solidFill>
                  </a:tcPr>
                </a:tc>
                <a:extLst>
                  <a:ext uri="{0D108BD9-81ED-4DB2-BD59-A6C34878D82A}">
                    <a16:rowId xmlns:a16="http://schemas.microsoft.com/office/drawing/2014/main" val="10000"/>
                  </a:ext>
                </a:extLst>
              </a:tr>
              <a:tr h="973685">
                <a:tc>
                  <a:txBody>
                    <a:bodyPr/>
                    <a:lstStyle/>
                    <a:p>
                      <a:pPr>
                        <a:spcBef>
                          <a:spcPts val="200"/>
                        </a:spcBef>
                        <a:spcAft>
                          <a:spcPts val="200"/>
                        </a:spcAft>
                      </a:pPr>
                      <a:r>
                        <a:rPr lang="en-GB" sz="2000" dirty="0">
                          <a:solidFill>
                            <a:schemeClr val="tx1"/>
                          </a:solidFill>
                          <a:effectLst/>
                        </a:rPr>
                        <a:t>Atmosphere</a:t>
                      </a:r>
                      <a:endParaRPr lang="en-GB" sz="2400" dirty="0">
                        <a:solidFill>
                          <a:schemeClr val="tx1"/>
                        </a:solidFill>
                        <a:effectLst/>
                        <a:latin typeface="Arial" panose="020B0604020202020204" pitchFamily="34" charset="0"/>
                        <a:ea typeface="Calibri" panose="020F0502020204030204" pitchFamily="34" charset="0"/>
                      </a:endParaRPr>
                    </a:p>
                  </a:txBody>
                  <a:tcPr marL="68580" marR="68580" marT="0" marB="0"/>
                </a:tc>
                <a:tc>
                  <a:txBody>
                    <a:bodyPr/>
                    <a:lstStyle/>
                    <a:p>
                      <a:pPr>
                        <a:spcBef>
                          <a:spcPts val="200"/>
                        </a:spcBef>
                        <a:spcAft>
                          <a:spcPts val="200"/>
                        </a:spcAft>
                      </a:pPr>
                      <a:r>
                        <a:rPr lang="en-GB" sz="2200" dirty="0">
                          <a:solidFill>
                            <a:schemeClr val="tx1"/>
                          </a:solidFill>
                          <a:effectLst/>
                        </a:rPr>
                        <a:t>Contained elements needed for life (C, H, O and N) present in compounds such as methane, ammonia and carbon dioxide. </a:t>
                      </a:r>
                    </a:p>
                    <a:p>
                      <a:pPr>
                        <a:spcBef>
                          <a:spcPts val="200"/>
                        </a:spcBef>
                        <a:spcAft>
                          <a:spcPts val="200"/>
                        </a:spcAft>
                      </a:pPr>
                      <a:endParaRPr lang="en-GB" sz="2200" dirty="0">
                        <a:solidFill>
                          <a:schemeClr val="tx1"/>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1"/>
                  </a:ext>
                </a:extLst>
              </a:tr>
              <a:tr h="973685">
                <a:tc>
                  <a:txBody>
                    <a:bodyPr/>
                    <a:lstStyle/>
                    <a:p>
                      <a:pPr>
                        <a:spcBef>
                          <a:spcPts val="200"/>
                        </a:spcBef>
                        <a:spcAft>
                          <a:spcPts val="200"/>
                        </a:spcAft>
                      </a:pPr>
                      <a:r>
                        <a:rPr lang="en-GB" sz="2000" dirty="0">
                          <a:solidFill>
                            <a:schemeClr val="tx1"/>
                          </a:solidFill>
                          <a:effectLst/>
                        </a:rPr>
                        <a:t>Distance from sun</a:t>
                      </a:r>
                      <a:endParaRPr lang="en-GB" sz="2400" dirty="0">
                        <a:solidFill>
                          <a:schemeClr val="tx1"/>
                        </a:solidFill>
                        <a:effectLst/>
                        <a:latin typeface="Arial" panose="020B0604020202020204" pitchFamily="34" charset="0"/>
                        <a:ea typeface="Calibri" panose="020F0502020204030204" pitchFamily="34" charset="0"/>
                      </a:endParaRPr>
                    </a:p>
                  </a:txBody>
                  <a:tcPr marL="68580" marR="68580" marT="0" marB="0"/>
                </a:tc>
                <a:tc>
                  <a:txBody>
                    <a:bodyPr/>
                    <a:lstStyle/>
                    <a:p>
                      <a:pPr>
                        <a:spcBef>
                          <a:spcPts val="200"/>
                        </a:spcBef>
                        <a:spcAft>
                          <a:spcPts val="200"/>
                        </a:spcAft>
                      </a:pPr>
                      <a:r>
                        <a:rPr lang="en-GB" sz="2200" dirty="0">
                          <a:solidFill>
                            <a:schemeClr val="tx1"/>
                          </a:solidFill>
                          <a:effectLst/>
                        </a:rPr>
                        <a:t>Light from the Sun and distance from the sun provide a suitable temperature for life on Earth.  Too hot/cold and there would be no liquid water.</a:t>
                      </a:r>
                    </a:p>
                    <a:p>
                      <a:pPr>
                        <a:spcBef>
                          <a:spcPts val="200"/>
                        </a:spcBef>
                        <a:spcAft>
                          <a:spcPts val="200"/>
                        </a:spcAft>
                      </a:pPr>
                      <a:endParaRPr lang="en-GB" sz="2200" dirty="0">
                        <a:solidFill>
                          <a:schemeClr val="tx1"/>
                        </a:solidFill>
                        <a:effectLst/>
                      </a:endParaRPr>
                    </a:p>
                  </a:txBody>
                  <a:tcPr marL="68580" marR="68580" marT="0" marB="0"/>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5A89B50E-1302-4176-9A57-A8DC19B52897}"/>
              </a:ext>
            </a:extLst>
          </p:cNvPr>
          <p:cNvSpPr txBox="1"/>
          <p:nvPr/>
        </p:nvSpPr>
        <p:spPr>
          <a:xfrm>
            <a:off x="457200" y="1124744"/>
            <a:ext cx="8229600" cy="369332"/>
          </a:xfrm>
          <a:prstGeom prst="rect">
            <a:avLst/>
          </a:prstGeom>
          <a:solidFill>
            <a:srgbClr val="FFC000"/>
          </a:solidFill>
        </p:spPr>
        <p:txBody>
          <a:bodyPr wrap="square" rtlCol="0">
            <a:spAutoFit/>
          </a:bodyPr>
          <a:lstStyle/>
          <a:p>
            <a:r>
              <a:rPr lang="en-GB" dirty="0"/>
              <a:t>Complete the table in your booklets</a:t>
            </a:r>
          </a:p>
        </p:txBody>
      </p:sp>
      <p:sp>
        <p:nvSpPr>
          <p:cNvPr id="3" name="Rectangle 2">
            <a:extLst>
              <a:ext uri="{FF2B5EF4-FFF2-40B4-BE49-F238E27FC236}">
                <a16:creationId xmlns:a16="http://schemas.microsoft.com/office/drawing/2014/main" id="{D35FF0C6-1DE3-4A17-A771-0545EA9E767C}"/>
              </a:ext>
            </a:extLst>
          </p:cNvPr>
          <p:cNvSpPr/>
          <p:nvPr/>
        </p:nvSpPr>
        <p:spPr>
          <a:xfrm>
            <a:off x="2123728" y="1628800"/>
            <a:ext cx="6563072"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22BD515-2040-4440-ABDD-F6320B40C4FD}"/>
              </a:ext>
            </a:extLst>
          </p:cNvPr>
          <p:cNvSpPr/>
          <p:nvPr/>
        </p:nvSpPr>
        <p:spPr>
          <a:xfrm>
            <a:off x="2159589" y="4797152"/>
            <a:ext cx="656307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EEBACAA-FBFD-44D3-9770-2CA819E6675D}"/>
              </a:ext>
            </a:extLst>
          </p:cNvPr>
          <p:cNvSpPr/>
          <p:nvPr/>
        </p:nvSpPr>
        <p:spPr>
          <a:xfrm>
            <a:off x="2123728" y="3377793"/>
            <a:ext cx="6563072" cy="1347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3080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2BF876A-3CF6-46F0-9C35-4CED048B243A}"/>
              </a:ext>
            </a:extLst>
          </p:cNvPr>
          <p:cNvSpPr>
            <a:spLocks noGrp="1"/>
          </p:cNvSpPr>
          <p:nvPr>
            <p:ph type="title"/>
          </p:nvPr>
        </p:nvSpPr>
        <p:spPr>
          <a:xfrm>
            <a:off x="457200" y="37325"/>
            <a:ext cx="8229600" cy="850106"/>
          </a:xfrm>
        </p:spPr>
        <p:txBody>
          <a:bodyPr/>
          <a:lstStyle/>
          <a:p>
            <a:r>
              <a:rPr lang="en-GB" altLang="en-US" sz="2000" b="1" dirty="0"/>
              <a:t>Main features of the structure position and behaviour of Earth the made the development of life possible.</a:t>
            </a:r>
          </a:p>
        </p:txBody>
      </p:sp>
      <p:graphicFrame>
        <p:nvGraphicFramePr>
          <p:cNvPr id="4" name="Content Placeholder 3">
            <a:extLst>
              <a:ext uri="{FF2B5EF4-FFF2-40B4-BE49-F238E27FC236}">
                <a16:creationId xmlns:a16="http://schemas.microsoft.com/office/drawing/2014/main" id="{12693B44-5C2C-47BF-8895-59E9E4F3733A}"/>
              </a:ext>
            </a:extLst>
          </p:cNvPr>
          <p:cNvGraphicFramePr>
            <a:graphicFrameLocks noGrp="1"/>
          </p:cNvGraphicFramePr>
          <p:nvPr>
            <p:ph idx="1"/>
          </p:nvPr>
        </p:nvGraphicFramePr>
        <p:xfrm>
          <a:off x="457200" y="980728"/>
          <a:ext cx="8229600" cy="4175760"/>
        </p:xfrm>
        <a:graphic>
          <a:graphicData uri="http://schemas.openxmlformats.org/drawingml/2006/table">
            <a:tbl>
              <a:tblPr firstRow="1" firstCol="1" bandRow="1">
                <a:tableStyleId>{5C22544A-7EE6-4342-B048-85BDC9FD1C3A}</a:tableStyleId>
              </a:tblPr>
              <a:tblGrid>
                <a:gridCol w="1666528">
                  <a:extLst>
                    <a:ext uri="{9D8B030D-6E8A-4147-A177-3AD203B41FA5}">
                      <a16:colId xmlns:a16="http://schemas.microsoft.com/office/drawing/2014/main" val="20000"/>
                    </a:ext>
                  </a:extLst>
                </a:gridCol>
                <a:gridCol w="6563072">
                  <a:extLst>
                    <a:ext uri="{9D8B030D-6E8A-4147-A177-3AD203B41FA5}">
                      <a16:colId xmlns:a16="http://schemas.microsoft.com/office/drawing/2014/main" val="20001"/>
                    </a:ext>
                  </a:extLst>
                </a:gridCol>
              </a:tblGrid>
              <a:tr h="604482">
                <a:tc>
                  <a:txBody>
                    <a:bodyPr/>
                    <a:lstStyle/>
                    <a:p>
                      <a:pPr>
                        <a:spcBef>
                          <a:spcPts val="200"/>
                        </a:spcBef>
                        <a:spcAft>
                          <a:spcPts val="200"/>
                        </a:spcAft>
                      </a:pPr>
                      <a:r>
                        <a:rPr lang="en-GB" sz="1600" dirty="0">
                          <a:solidFill>
                            <a:schemeClr val="tx1"/>
                          </a:solidFill>
                          <a:effectLst/>
                        </a:rPr>
                        <a:t>Axis of rotation</a:t>
                      </a:r>
                      <a:endParaRPr lang="en-GB" sz="1800" dirty="0">
                        <a:solidFill>
                          <a:schemeClr val="tx1"/>
                        </a:solidFill>
                        <a:effectLst/>
                        <a:latin typeface="Arial" panose="020B0604020202020204" pitchFamily="34" charset="0"/>
                        <a:ea typeface="Calibri" panose="020F0502020204030204" pitchFamily="34" charset="0"/>
                      </a:endParaRPr>
                    </a:p>
                  </a:txBody>
                  <a:tcPr marL="68580" marR="68580" marT="0" marB="0"/>
                </a:tc>
                <a:tc>
                  <a:txBody>
                    <a:bodyPr/>
                    <a:lstStyle/>
                    <a:p>
                      <a:pPr>
                        <a:spcBef>
                          <a:spcPts val="200"/>
                        </a:spcBef>
                        <a:spcAft>
                          <a:spcPts val="200"/>
                        </a:spcAft>
                      </a:pPr>
                      <a:r>
                        <a:rPr lang="en-GB" sz="2200" b="0" dirty="0">
                          <a:solidFill>
                            <a:schemeClr val="tx1"/>
                          </a:solidFill>
                          <a:effectLst/>
                        </a:rPr>
                        <a:t>The tilt of the Earth’s axis produces seasonal variations in the conditions.</a:t>
                      </a:r>
                    </a:p>
                    <a:p>
                      <a:pPr>
                        <a:spcBef>
                          <a:spcPts val="200"/>
                        </a:spcBef>
                        <a:spcAft>
                          <a:spcPts val="200"/>
                        </a:spcAft>
                      </a:pPr>
                      <a:endParaRPr lang="en-GB" sz="2200" b="0" dirty="0">
                        <a:solidFill>
                          <a:schemeClr val="tx1"/>
                        </a:solidFill>
                        <a:effectLst/>
                        <a:latin typeface="Arial" panose="020B0604020202020204" pitchFamily="34" charset="0"/>
                        <a:ea typeface="Calibri" panose="020F0502020204030204" pitchFamily="34" charset="0"/>
                      </a:endParaRPr>
                    </a:p>
                  </a:txBody>
                  <a:tcPr marL="68580" marR="68580" marT="0" marB="0">
                    <a:solidFill>
                      <a:schemeClr val="accent5"/>
                    </a:solidFill>
                  </a:tcPr>
                </a:tc>
                <a:extLst>
                  <a:ext uri="{0D108BD9-81ED-4DB2-BD59-A6C34878D82A}">
                    <a16:rowId xmlns:a16="http://schemas.microsoft.com/office/drawing/2014/main" val="10003"/>
                  </a:ext>
                </a:extLst>
              </a:tr>
              <a:tr h="973685">
                <a:tc>
                  <a:txBody>
                    <a:bodyPr/>
                    <a:lstStyle/>
                    <a:p>
                      <a:pPr>
                        <a:spcBef>
                          <a:spcPts val="200"/>
                        </a:spcBef>
                        <a:spcAft>
                          <a:spcPts val="200"/>
                        </a:spcAft>
                      </a:pPr>
                      <a:r>
                        <a:rPr lang="en-GB" sz="1600" dirty="0">
                          <a:solidFill>
                            <a:schemeClr val="tx1"/>
                          </a:solidFill>
                          <a:effectLst/>
                        </a:rPr>
                        <a:t>Speed of rotation</a:t>
                      </a:r>
                      <a:endParaRPr lang="en-GB" sz="1800" dirty="0">
                        <a:solidFill>
                          <a:schemeClr val="tx1"/>
                        </a:solidFill>
                        <a:effectLst/>
                        <a:latin typeface="Arial" panose="020B0604020202020204" pitchFamily="34" charset="0"/>
                        <a:ea typeface="Calibri" panose="020F0502020204030204" pitchFamily="34" charset="0"/>
                      </a:endParaRPr>
                    </a:p>
                  </a:txBody>
                  <a:tcPr marL="68580" marR="68580" marT="0" marB="0"/>
                </a:tc>
                <a:tc>
                  <a:txBody>
                    <a:bodyPr/>
                    <a:lstStyle/>
                    <a:p>
                      <a:pPr>
                        <a:spcBef>
                          <a:spcPts val="200"/>
                        </a:spcBef>
                        <a:spcAft>
                          <a:spcPts val="200"/>
                        </a:spcAft>
                      </a:pPr>
                      <a:r>
                        <a:rPr lang="en-GB" sz="2200" dirty="0">
                          <a:solidFill>
                            <a:schemeClr val="tx1"/>
                          </a:solidFill>
                          <a:effectLst/>
                        </a:rPr>
                        <a:t>The time of rotation produces day and night cycles that prevent excessive heating and cooling of Earth’s surface.</a:t>
                      </a:r>
                    </a:p>
                    <a:p>
                      <a:pPr>
                        <a:spcBef>
                          <a:spcPts val="200"/>
                        </a:spcBef>
                        <a:spcAft>
                          <a:spcPts val="200"/>
                        </a:spcAft>
                      </a:pPr>
                      <a:endParaRPr lang="en-GB" sz="2200" dirty="0">
                        <a:solidFill>
                          <a:schemeClr val="tx1"/>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4"/>
                  </a:ext>
                </a:extLst>
              </a:tr>
              <a:tr h="973685">
                <a:tc>
                  <a:txBody>
                    <a:bodyPr/>
                    <a:lstStyle/>
                    <a:p>
                      <a:pPr>
                        <a:spcBef>
                          <a:spcPts val="200"/>
                        </a:spcBef>
                        <a:spcAft>
                          <a:spcPts val="200"/>
                        </a:spcAft>
                      </a:pPr>
                      <a:r>
                        <a:rPr lang="en-GB" sz="1600" dirty="0">
                          <a:solidFill>
                            <a:schemeClr val="tx1"/>
                          </a:solidFill>
                          <a:effectLst/>
                        </a:rPr>
                        <a:t>Magnetosphere</a:t>
                      </a:r>
                      <a:endParaRPr lang="en-GB" sz="1800" dirty="0">
                        <a:solidFill>
                          <a:schemeClr val="tx1"/>
                        </a:solidFill>
                        <a:effectLst/>
                        <a:latin typeface="Arial" panose="020B0604020202020204" pitchFamily="34" charset="0"/>
                        <a:ea typeface="Calibri" panose="020F0502020204030204" pitchFamily="34" charset="0"/>
                      </a:endParaRPr>
                    </a:p>
                  </a:txBody>
                  <a:tcPr marL="68580" marR="68580" marT="0" marB="0"/>
                </a:tc>
                <a:tc>
                  <a:txBody>
                    <a:bodyPr/>
                    <a:lstStyle/>
                    <a:p>
                      <a:pPr>
                        <a:spcBef>
                          <a:spcPts val="200"/>
                        </a:spcBef>
                        <a:spcAft>
                          <a:spcPts val="200"/>
                        </a:spcAft>
                      </a:pPr>
                      <a:r>
                        <a:rPr lang="en-GB" sz="2200" dirty="0">
                          <a:solidFill>
                            <a:schemeClr val="tx1"/>
                          </a:solidFill>
                          <a:effectLst/>
                        </a:rPr>
                        <a:t>The movement of molten iron/nickel in the outer core creates Earth’s magnetic field which deflects the ‘solar wind’ and prevents biologically damaging radiation reaching the Earth’s surface.</a:t>
                      </a:r>
                    </a:p>
                    <a:p>
                      <a:pPr>
                        <a:spcBef>
                          <a:spcPts val="200"/>
                        </a:spcBef>
                        <a:spcAft>
                          <a:spcPts val="200"/>
                        </a:spcAft>
                      </a:pPr>
                      <a:endParaRPr lang="en-GB" sz="2200" dirty="0">
                        <a:solidFill>
                          <a:schemeClr val="tx1"/>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5"/>
                  </a:ext>
                </a:extLst>
              </a:tr>
            </a:tbl>
          </a:graphicData>
        </a:graphic>
      </p:graphicFrame>
      <p:sp>
        <p:nvSpPr>
          <p:cNvPr id="5" name="Rectangle 4">
            <a:extLst>
              <a:ext uri="{FF2B5EF4-FFF2-40B4-BE49-F238E27FC236}">
                <a16:creationId xmlns:a16="http://schemas.microsoft.com/office/drawing/2014/main" id="{9F080848-FCEE-4457-B52F-D87C86218924}"/>
              </a:ext>
            </a:extLst>
          </p:cNvPr>
          <p:cNvSpPr/>
          <p:nvPr/>
        </p:nvSpPr>
        <p:spPr>
          <a:xfrm>
            <a:off x="2199928" y="1052040"/>
            <a:ext cx="6563072" cy="850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0830408-C126-470B-81E7-065797B0C756}"/>
              </a:ext>
            </a:extLst>
          </p:cNvPr>
          <p:cNvSpPr/>
          <p:nvPr/>
        </p:nvSpPr>
        <p:spPr>
          <a:xfrm>
            <a:off x="2161828" y="2098404"/>
            <a:ext cx="6563072" cy="1268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7222456-6086-4624-B0B4-05D5C9C93308}"/>
              </a:ext>
            </a:extLst>
          </p:cNvPr>
          <p:cNvSpPr/>
          <p:nvPr/>
        </p:nvSpPr>
        <p:spPr>
          <a:xfrm>
            <a:off x="2199928" y="3491232"/>
            <a:ext cx="6563072"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PowerPoint" ma:contentTypeID="0x010100EA90949D6391244A906844C304818D4E0002FF284EE6016747A0D8DEB9BE19AEE6" ma:contentTypeVersion="1" ma:contentTypeDescription="Create a new PowerPoint document" ma:contentTypeScope="" ma:versionID="1b460d4d22ad38c87a23940ce8d6c27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7836BE-1D7B-44DB-9A84-46B87A04F44C}">
  <ds:schemaRefs>
    <ds:schemaRef ds:uri="http://schemas.microsoft.com/sharepoint/v3/contenttype/forms"/>
  </ds:schemaRefs>
</ds:datastoreItem>
</file>

<file path=customXml/itemProps2.xml><?xml version="1.0" encoding="utf-8"?>
<ds:datastoreItem xmlns:ds="http://schemas.openxmlformats.org/officeDocument/2006/customXml" ds:itemID="{8854B3A8-6FA0-4B5B-B44E-B3FA076F82AE}">
  <ds:schemaRefs>
    <ds:schemaRef ds:uri="http://schemas.microsoft.com/office/2006/metadata/longProperties"/>
  </ds:schemaRefs>
</ds:datastoreItem>
</file>

<file path=customXml/itemProps3.xml><?xml version="1.0" encoding="utf-8"?>
<ds:datastoreItem xmlns:ds="http://schemas.openxmlformats.org/officeDocument/2006/customXml" ds:itemID="{33A55071-CFEE-4C54-870E-74680571A7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5147</TotalTime>
  <Words>4820</Words>
  <Application>Microsoft Office PowerPoint</Application>
  <PresentationFormat>On-screen Show (4:3)</PresentationFormat>
  <Paragraphs>392</Paragraphs>
  <Slides>58</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7" baseType="lpstr">
      <vt:lpstr>AQAChevinPro-Medium</vt:lpstr>
      <vt:lpstr>Arial</vt:lpstr>
      <vt:lpstr>ArialMT</vt:lpstr>
      <vt:lpstr>Calibri</vt:lpstr>
      <vt:lpstr>Helvetica Neue</vt:lpstr>
      <vt:lpstr>Lucida Sans</vt:lpstr>
      <vt:lpstr>Wingdings</vt:lpstr>
      <vt:lpstr>1_Default Design</vt:lpstr>
      <vt:lpstr>Chart</vt:lpstr>
      <vt:lpstr>3.1.1- Conditions for Life on Earth</vt:lpstr>
      <vt:lpstr>Specification: 3.1.1.1 How the main conditions, which allowed early life to develop and survive on Earth, came about.</vt:lpstr>
      <vt:lpstr>Specification: 3.1.1.2 How the presence of life on Earth has brought about environmental change.</vt:lpstr>
      <vt:lpstr>Specification: 3.1.1.2 How the presence of life on Earth has brought about environmental change.</vt:lpstr>
      <vt:lpstr>Features of Earth that control the conditions suitable for life.</vt:lpstr>
      <vt:lpstr>Formation of Earth</vt:lpstr>
      <vt:lpstr>The Goldilocks Planet</vt:lpstr>
      <vt:lpstr>Main features of the structure position and behaviour of Earth the made the development of life possible.</vt:lpstr>
      <vt:lpstr>Main features of the structure position and behaviour of Earth the made the development of life possible.</vt:lpstr>
      <vt:lpstr>The development of life on Earth</vt:lpstr>
      <vt:lpstr>The development of life on Earth</vt:lpstr>
      <vt:lpstr>Biological importance of water</vt:lpstr>
      <vt:lpstr>Water provides habitats for organisms</vt:lpstr>
      <vt:lpstr>The Water Molecule</vt:lpstr>
      <vt:lpstr>Water Circus – Information Sheets</vt:lpstr>
      <vt:lpstr>STATION 1 – Water is the universal solvent.</vt:lpstr>
      <vt:lpstr>Importance of Water as a Solvent</vt:lpstr>
      <vt:lpstr>STATION 2 – Water is less dense as a solid than a liquid.</vt:lpstr>
      <vt:lpstr>4 Anomalous expansion on freezing</vt:lpstr>
      <vt:lpstr>4. Anomalous expansion</vt:lpstr>
      <vt:lpstr>STATION 3 – Water has a strong surface tension.</vt:lpstr>
      <vt:lpstr>Water provides support and habitats for organisms</vt:lpstr>
      <vt:lpstr>STATION 4 – Water has a high specific heat capacity</vt:lpstr>
      <vt:lpstr>3. Water has a high specific heat capacity</vt:lpstr>
      <vt:lpstr>Water controls temperature</vt:lpstr>
      <vt:lpstr>Water provides support and habitats for organisms</vt:lpstr>
      <vt:lpstr>Appropriate temperature range</vt:lpstr>
      <vt:lpstr>Appropriate temperature range</vt:lpstr>
      <vt:lpstr>Atmospheric gases</vt:lpstr>
      <vt:lpstr>Solar insolation</vt:lpstr>
      <vt:lpstr>How life on Earth caused environmental change.</vt:lpstr>
      <vt:lpstr>How the atmosphere has changed</vt:lpstr>
      <vt:lpstr>Earths Evolution</vt:lpstr>
      <vt:lpstr>Life on earth – Diagram scaling the lifetime of Earth into 24 hr</vt:lpstr>
      <vt:lpstr>Main events in evolution</vt:lpstr>
      <vt:lpstr>Earth’s evolution – major events</vt:lpstr>
      <vt:lpstr>The Archean Era – The start of Life</vt:lpstr>
      <vt:lpstr>Dynamic Equilibrium</vt:lpstr>
      <vt:lpstr>How life brought change Oxygen in the atmosphere</vt:lpstr>
      <vt:lpstr>How life brought about change Carbon Dioxide in the atmosphere</vt:lpstr>
      <vt:lpstr>Biogeochemical cycles</vt:lpstr>
      <vt:lpstr>Monitoring conditions on Earth</vt:lpstr>
      <vt:lpstr>Monitoring conditions on Earth</vt:lpstr>
      <vt:lpstr>Proxy data</vt:lpstr>
      <vt:lpstr>Ice core data</vt:lpstr>
      <vt:lpstr>Dendrochronology</vt:lpstr>
      <vt:lpstr>Data from sediments</vt:lpstr>
      <vt:lpstr>Pollen analysis</vt:lpstr>
      <vt:lpstr>Modern methods</vt:lpstr>
      <vt:lpstr>Ice cores</vt:lpstr>
      <vt:lpstr>Satellites</vt:lpstr>
      <vt:lpstr>PowerPoint Presentation</vt:lpstr>
      <vt:lpstr>Argo floats</vt:lpstr>
      <vt:lpstr>Atmospheric measurements</vt:lpstr>
      <vt:lpstr>Atmospheric measurements</vt:lpstr>
      <vt:lpstr>PowerPoint Presentation</vt:lpstr>
      <vt:lpstr>Time to consolidate and revise</vt:lpstr>
      <vt:lpstr>Homework</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Dynamics</dc:title>
  <dc:creator>sam</dc:creator>
  <cp:lastModifiedBy>Justine Chatwin</cp:lastModifiedBy>
  <cp:revision>320</cp:revision>
  <cp:lastPrinted>2016-11-08T11:44:03Z</cp:lastPrinted>
  <dcterms:created xsi:type="dcterms:W3CDTF">2008-10-10T06:50:48Z</dcterms:created>
  <dcterms:modified xsi:type="dcterms:W3CDTF">2021-12-29T14:45:59Z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PublishingExpirationDate">
    <vt:lpwstr/>
  </property>
  <property fmtid="{D5CDD505-2E9C-101B-9397-08002B2CF9AE}" pid="4" name="PublishingStartDate">
    <vt:lpwstr/>
  </property>
  <property fmtid="{D5CDD505-2E9C-101B-9397-08002B2CF9AE}" pid="5" name="ContentTypeId">
    <vt:lpwstr>0x010100EA90949D6391244A906844C304818D4E0002FF284EE6016747A0D8DEB9BE19AEE6</vt:lpwstr>
  </property>
</Properties>
</file>