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4"/>
  </p:sldMasterIdLst>
  <p:notesMasterIdLst>
    <p:notesMasterId r:id="rId47"/>
  </p:notesMasterIdLst>
  <p:handoutMasterIdLst>
    <p:handoutMasterId r:id="rId48"/>
  </p:handoutMasterIdLst>
  <p:sldIdLst>
    <p:sldId id="398" r:id="rId5"/>
    <p:sldId id="444" r:id="rId6"/>
    <p:sldId id="446" r:id="rId7"/>
    <p:sldId id="447" r:id="rId8"/>
    <p:sldId id="421" r:id="rId9"/>
    <p:sldId id="422" r:id="rId10"/>
    <p:sldId id="423" r:id="rId11"/>
    <p:sldId id="424" r:id="rId12"/>
    <p:sldId id="425" r:id="rId13"/>
    <p:sldId id="426" r:id="rId14"/>
    <p:sldId id="427" r:id="rId15"/>
    <p:sldId id="428" r:id="rId16"/>
    <p:sldId id="429" r:id="rId17"/>
    <p:sldId id="430" r:id="rId18"/>
    <p:sldId id="448" r:id="rId19"/>
    <p:sldId id="450" r:id="rId20"/>
    <p:sldId id="449" r:id="rId21"/>
    <p:sldId id="455" r:id="rId22"/>
    <p:sldId id="434" r:id="rId23"/>
    <p:sldId id="435" r:id="rId24"/>
    <p:sldId id="436" r:id="rId25"/>
    <p:sldId id="437" r:id="rId26"/>
    <p:sldId id="438" r:id="rId27"/>
    <p:sldId id="439" r:id="rId28"/>
    <p:sldId id="440" r:id="rId29"/>
    <p:sldId id="441" r:id="rId30"/>
    <p:sldId id="451" r:id="rId31"/>
    <p:sldId id="452" r:id="rId32"/>
    <p:sldId id="442" r:id="rId33"/>
    <p:sldId id="443" r:id="rId34"/>
    <p:sldId id="457" r:id="rId35"/>
    <p:sldId id="461" r:id="rId36"/>
    <p:sldId id="459" r:id="rId37"/>
    <p:sldId id="458" r:id="rId38"/>
    <p:sldId id="456" r:id="rId39"/>
    <p:sldId id="414" r:id="rId40"/>
    <p:sldId id="415" r:id="rId41"/>
    <p:sldId id="418" r:id="rId42"/>
    <p:sldId id="462" r:id="rId43"/>
    <p:sldId id="416" r:id="rId44"/>
    <p:sldId id="463" r:id="rId45"/>
    <p:sldId id="419" r:id="rId46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E2F5DB"/>
    <a:srgbClr val="C3F3D5"/>
    <a:srgbClr val="CCFFFF"/>
    <a:srgbClr val="D1F0C6"/>
    <a:srgbClr val="DCF0C6"/>
    <a:srgbClr val="FFD4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052" autoAdjust="0"/>
  </p:normalViewPr>
  <p:slideViewPr>
    <p:cSldViewPr>
      <p:cViewPr varScale="1">
        <p:scale>
          <a:sx n="71" d="100"/>
          <a:sy n="71" d="100"/>
        </p:scale>
        <p:origin x="1365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-828" y="-84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671"/>
            <a:ext cx="2946400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671"/>
            <a:ext cx="2946400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9C853F9-3AAA-42EF-AD76-5E830B07995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0848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5629"/>
            <a:ext cx="5438775" cy="4467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671"/>
            <a:ext cx="2946400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671"/>
            <a:ext cx="2946400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AEFDF50-FF15-489E-BBE4-12F205E0696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4078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E6A65C-6A6F-43AE-ACB2-C62E356A180D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270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6EA582-1C16-445B-9B87-07C6DC1867CC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308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4024D1-5B1E-4280-9097-FC2E43EA6806}" type="slidenum">
              <a:rPr lang="en-GB" altLang="en-US"/>
              <a:pPr>
                <a:spcBef>
                  <a:spcPct val="0"/>
                </a:spcBef>
              </a:pPr>
              <a:t>17</a:t>
            </a:fld>
            <a:endParaRPr lang="en-GB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4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4024D1-5B1E-4280-9097-FC2E43EA6806}" type="slidenum">
              <a:rPr lang="en-GB" altLang="en-US"/>
              <a:pPr>
                <a:spcBef>
                  <a:spcPct val="0"/>
                </a:spcBef>
              </a:pPr>
              <a:t>31</a:t>
            </a:fld>
            <a:endParaRPr lang="en-GB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9332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4024D1-5B1E-4280-9097-FC2E43EA6806}" type="slidenum">
              <a:rPr lang="en-GB" altLang="en-US"/>
              <a:pPr>
                <a:spcBef>
                  <a:spcPct val="0"/>
                </a:spcBef>
              </a:pPr>
              <a:t>32</a:t>
            </a:fld>
            <a:endParaRPr lang="en-GB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262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4024D1-5B1E-4280-9097-FC2E43EA6806}" type="slidenum">
              <a:rPr lang="en-GB" altLang="en-US"/>
              <a:pPr>
                <a:spcBef>
                  <a:spcPct val="0"/>
                </a:spcBef>
              </a:pPr>
              <a:t>33</a:t>
            </a:fld>
            <a:endParaRPr lang="en-GB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6388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C71C48C-F098-4327-A75B-20B53EAE2642}" type="slidenum">
              <a:rPr lang="en-GB" altLang="en-US"/>
              <a:pPr>
                <a:spcBef>
                  <a:spcPct val="0"/>
                </a:spcBef>
              </a:pPr>
              <a:t>36</a:t>
            </a:fld>
            <a:endParaRPr lang="en-GB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8104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2C8819-B6D5-4057-BED9-99F0BFD2417B}" type="slidenum">
              <a:rPr lang="en-GB" altLang="en-US"/>
              <a:pPr>
                <a:spcBef>
                  <a:spcPct val="0"/>
                </a:spcBef>
              </a:pPr>
              <a:t>42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48911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387DD1-88AF-436B-AD48-E3BDD3F2335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4631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AABF5E-568C-474A-BC73-A8403AD3083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2582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BFA82B-EF9E-47D3-9C2F-AE1FBA30D4A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3189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01B9CC-5C15-4517-931C-DA4000DD957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6147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7F0F03-9DFD-49C7-953C-D864E610059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4083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E3398E-B037-4E5D-B79E-1533A8814D9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4818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F98C1E-69DA-4551-8403-6115FF68F7D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8273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80AAFA-894D-4375-ACEF-3E5251497A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8541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235641-7DE9-4CEA-80CE-E949ACD97A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8193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6939B4-C378-457C-8A50-0E691D9A6E7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8094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59314A-6428-4E5C-A17F-B188C167103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577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fld id="{B12CD08B-5DF7-4899-9982-F92215AE038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08" r:id="rId1"/>
    <p:sldLayoutId id="2147484809" r:id="rId2"/>
    <p:sldLayoutId id="2147484810" r:id="rId3"/>
    <p:sldLayoutId id="2147484811" r:id="rId4"/>
    <p:sldLayoutId id="2147484812" r:id="rId5"/>
    <p:sldLayoutId id="2147484813" r:id="rId6"/>
    <p:sldLayoutId id="2147484814" r:id="rId7"/>
    <p:sldLayoutId id="2147484815" r:id="rId8"/>
    <p:sldLayoutId id="2147484816" r:id="rId9"/>
    <p:sldLayoutId id="2147484817" r:id="rId10"/>
    <p:sldLayoutId id="21474848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I1wrEvc2URE&amp;feature=related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1wrEvc2URE&amp;feature=relate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learningzone/clips/the-influence-of-cultural-and-genetic-factors-on-skin-cancer-levels/5707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3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k2kpz_8ntJY&amp;NR=1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UHIuG35fUxA" TargetMode="External"/><Relationship Id="rId4" Type="http://schemas.openxmlformats.org/officeDocument/2006/relationships/hyperlink" Target="http://www.youtube.com/watch?v=I1wrEvc2URE&amp;feature=related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WE3y1Gj2dec&amp;NR=1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88913"/>
            <a:ext cx="7772400" cy="1223962"/>
          </a:xfrm>
        </p:spPr>
        <p:txBody>
          <a:bodyPr/>
          <a:lstStyle/>
          <a:p>
            <a:pPr eaLnBrk="1" hangingPunct="1"/>
            <a:r>
              <a:rPr lang="en-GB" altLang="en-US"/>
              <a:t>OZONE DEPLETION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5105400"/>
            <a:ext cx="64008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800"/>
              <a:t>Satellite imagery of the ozone hole over the Antarctic. Ozone concentration measured in Dobson units.</a:t>
            </a:r>
          </a:p>
        </p:txBody>
      </p:sp>
      <p:pic>
        <p:nvPicPr>
          <p:cNvPr id="3076" name="Picture 5" descr="Outlined_Ozone_Ho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268413"/>
            <a:ext cx="4248150" cy="382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0499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21152" y="3232314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·</a:t>
            </a:r>
            <a:endParaRPr lang="en-US" sz="13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19011" y="498344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r>
              <a:rPr lang="en-US" sz="9600" b="1" baseline="-25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sz="13800" b="1" baseline="-25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849491" y="185924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r>
              <a:rPr lang="en-US" sz="9600" b="1" baseline="-25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sz="13800" b="1" baseline="-25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63632" y="1771242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75171" y="507488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7665" y="3386191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1944" y="339553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·</a:t>
            </a:r>
            <a:endParaRPr lang="en-US" sz="13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79120" y="1569720"/>
            <a:ext cx="1184488" cy="2238314"/>
            <a:chOff x="1430597" y="0"/>
            <a:chExt cx="1308371" cy="3259394"/>
          </a:xfrm>
        </p:grpSpPr>
        <p:sp>
          <p:nvSpPr>
            <p:cNvPr id="10" name="Lightning Bolt 9"/>
            <p:cNvSpPr/>
            <p:nvPr/>
          </p:nvSpPr>
          <p:spPr>
            <a:xfrm>
              <a:off x="1887794" y="0"/>
              <a:ext cx="442451" cy="3259394"/>
            </a:xfrm>
            <a:prstGeom prst="lightningBol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430597" y="1135625"/>
              <a:ext cx="1308371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5400" dirty="0">
                  <a:solidFill>
                    <a:srgbClr val="7030A0"/>
                  </a:solidFill>
                  <a:latin typeface="Cooper Black" pitchFamily="18" charset="0"/>
                </a:rPr>
                <a:t>UV</a:t>
              </a:r>
              <a:endParaRPr lang="en-GB" dirty="0">
                <a:solidFill>
                  <a:srgbClr val="7030A0"/>
                </a:solidFill>
                <a:latin typeface="Cooper Black" pitchFamily="18" charset="0"/>
              </a:endParaRPr>
            </a:p>
          </p:txBody>
        </p: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Ozone Cycle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4282440" y="701040"/>
            <a:ext cx="1184488" cy="2238314"/>
            <a:chOff x="1430597" y="0"/>
            <a:chExt cx="1308371" cy="3259394"/>
          </a:xfrm>
        </p:grpSpPr>
        <p:sp>
          <p:nvSpPr>
            <p:cNvPr id="16" name="Lightning Bolt 15"/>
            <p:cNvSpPr/>
            <p:nvPr/>
          </p:nvSpPr>
          <p:spPr>
            <a:xfrm>
              <a:off x="1887794" y="0"/>
              <a:ext cx="442451" cy="3259394"/>
            </a:xfrm>
            <a:prstGeom prst="lightningBol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430597" y="1135625"/>
              <a:ext cx="1308371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5400" dirty="0">
                  <a:solidFill>
                    <a:srgbClr val="7030A0"/>
                  </a:solidFill>
                  <a:latin typeface="Cooper Black" pitchFamily="18" charset="0"/>
                </a:rPr>
                <a:t>UV</a:t>
              </a:r>
              <a:endParaRPr lang="en-GB" dirty="0">
                <a:solidFill>
                  <a:srgbClr val="7030A0"/>
                </a:solidFill>
                <a:latin typeface="Cooper Black" pitchFamily="18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175760" y="3749040"/>
            <a:ext cx="1184488" cy="2238314"/>
            <a:chOff x="1430597" y="0"/>
            <a:chExt cx="1308371" cy="3259394"/>
          </a:xfrm>
        </p:grpSpPr>
        <p:sp>
          <p:nvSpPr>
            <p:cNvPr id="19" name="Lightning Bolt 18"/>
            <p:cNvSpPr/>
            <p:nvPr/>
          </p:nvSpPr>
          <p:spPr>
            <a:xfrm>
              <a:off x="1887794" y="0"/>
              <a:ext cx="442451" cy="3259394"/>
            </a:xfrm>
            <a:prstGeom prst="lightningBol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430597" y="1135625"/>
              <a:ext cx="1308371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5400" dirty="0">
                  <a:solidFill>
                    <a:srgbClr val="7030A0"/>
                  </a:solidFill>
                  <a:latin typeface="Cooper Black" pitchFamily="18" charset="0"/>
                </a:rPr>
                <a:t>UV</a:t>
              </a:r>
              <a:endParaRPr lang="en-GB" dirty="0">
                <a:solidFill>
                  <a:srgbClr val="7030A0"/>
                </a:solidFill>
                <a:latin typeface="Cooper Black" pitchFamily="18" charset="0"/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4525832" y="1816962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562211" y="478532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925945" y="3127111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737224" y="466045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·</a:t>
            </a:r>
            <a:endParaRPr lang="en-US" sz="13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727392" y="1738794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·</a:t>
            </a:r>
            <a:endParaRPr lang="en-US" sz="13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235997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85185E-6 L 0.0415 0.2754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0" y="1380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7.40741E-7 L 0.08837 -0.24213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00" y="-1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0"/>
                            </p:stCondLst>
                            <p:childTnLst>
                              <p:par>
                                <p:cTn id="102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6 L 0.12326 0.16667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00" y="8300"/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11111E-6 L 0.17014 -0.19537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00" y="-9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7000"/>
                            </p:stCondLst>
                            <p:childTnLst>
                              <p:par>
                                <p:cTn id="10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17" presetID="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8" grpId="2"/>
      <p:bldP spid="13" grpId="0"/>
      <p:bldP spid="13" grpId="1"/>
      <p:bldP spid="13" grpId="2"/>
      <p:bldP spid="14" grpId="0"/>
      <p:bldP spid="14" grpId="1"/>
      <p:bldP spid="14" grpId="2"/>
      <p:bldP spid="2" grpId="0"/>
      <p:bldP spid="2" grpId="1"/>
      <p:bldP spid="3" grpId="0"/>
      <p:bldP spid="3" grpId="1"/>
      <p:bldP spid="6" grpId="0"/>
      <p:bldP spid="6" grpId="1"/>
      <p:bldP spid="7" grpId="0"/>
      <p:bldP spid="7" grpId="1"/>
      <p:bldP spid="7" grpId="2"/>
      <p:bldP spid="21" grpId="0"/>
      <p:bldP spid="21" grpId="1"/>
      <p:bldP spid="22" grpId="0"/>
      <p:bldP spid="22" grpId="1"/>
      <p:bldP spid="25" grpId="0"/>
      <p:bldP spid="25" grpId="1"/>
      <p:bldP spid="26" grpId="0"/>
      <p:bldP spid="26" grpId="1"/>
      <p:bldP spid="26" grpId="2"/>
      <p:bldP spid="27" grpId="0"/>
      <p:bldP spid="27" grpId="1"/>
      <p:bldP spid="27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21152" y="3232314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·</a:t>
            </a:r>
            <a:endParaRPr lang="en-US" sz="13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19011" y="498344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r>
              <a:rPr lang="en-US" sz="9600" b="1" baseline="-25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sz="13800" b="1" baseline="-25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849491" y="185924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r>
              <a:rPr lang="en-US" sz="9600" b="1" baseline="-25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sz="13800" b="1" baseline="-25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63632" y="1771242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75171" y="507488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7665" y="3386191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1944" y="339553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·</a:t>
            </a:r>
            <a:endParaRPr lang="en-US" sz="13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</p:txBody>
      </p:sp>
      <p:grpSp>
        <p:nvGrpSpPr>
          <p:cNvPr id="4" name="Group 8"/>
          <p:cNvGrpSpPr/>
          <p:nvPr/>
        </p:nvGrpSpPr>
        <p:grpSpPr>
          <a:xfrm>
            <a:off x="579120" y="1569720"/>
            <a:ext cx="1184488" cy="2238314"/>
            <a:chOff x="1430597" y="0"/>
            <a:chExt cx="1308371" cy="3259394"/>
          </a:xfrm>
        </p:grpSpPr>
        <p:sp>
          <p:nvSpPr>
            <p:cNvPr id="10" name="Lightning Bolt 9"/>
            <p:cNvSpPr/>
            <p:nvPr/>
          </p:nvSpPr>
          <p:spPr>
            <a:xfrm>
              <a:off x="1887794" y="0"/>
              <a:ext cx="442451" cy="3259394"/>
            </a:xfrm>
            <a:prstGeom prst="lightningBol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430597" y="1135625"/>
              <a:ext cx="1308371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5400" dirty="0">
                  <a:solidFill>
                    <a:srgbClr val="7030A0"/>
                  </a:solidFill>
                  <a:latin typeface="Cooper Black" pitchFamily="18" charset="0"/>
                </a:rPr>
                <a:t>UV</a:t>
              </a:r>
              <a:endParaRPr lang="en-GB" dirty="0">
                <a:solidFill>
                  <a:srgbClr val="7030A0"/>
                </a:solidFill>
                <a:latin typeface="Cooper Black" pitchFamily="18" charset="0"/>
              </a:endParaRPr>
            </a:p>
          </p:txBody>
        </p: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Ozone Cycle</a:t>
            </a:r>
          </a:p>
        </p:txBody>
      </p:sp>
      <p:grpSp>
        <p:nvGrpSpPr>
          <p:cNvPr id="5" name="Group 14"/>
          <p:cNvGrpSpPr/>
          <p:nvPr/>
        </p:nvGrpSpPr>
        <p:grpSpPr>
          <a:xfrm>
            <a:off x="4282440" y="701040"/>
            <a:ext cx="1184488" cy="2238314"/>
            <a:chOff x="1430597" y="0"/>
            <a:chExt cx="1308371" cy="3259394"/>
          </a:xfrm>
        </p:grpSpPr>
        <p:sp>
          <p:nvSpPr>
            <p:cNvPr id="16" name="Lightning Bolt 15"/>
            <p:cNvSpPr/>
            <p:nvPr/>
          </p:nvSpPr>
          <p:spPr>
            <a:xfrm>
              <a:off x="1887794" y="0"/>
              <a:ext cx="442451" cy="3259394"/>
            </a:xfrm>
            <a:prstGeom prst="lightningBol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430597" y="1135625"/>
              <a:ext cx="1308371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5400" dirty="0">
                  <a:solidFill>
                    <a:srgbClr val="7030A0"/>
                  </a:solidFill>
                  <a:latin typeface="Cooper Black" pitchFamily="18" charset="0"/>
                </a:rPr>
                <a:t>UV</a:t>
              </a:r>
              <a:endParaRPr lang="en-GB" dirty="0">
                <a:solidFill>
                  <a:srgbClr val="7030A0"/>
                </a:solidFill>
                <a:latin typeface="Cooper Black" pitchFamily="18" charset="0"/>
              </a:endParaRPr>
            </a:p>
          </p:txBody>
        </p:sp>
      </p:grpSp>
      <p:grpSp>
        <p:nvGrpSpPr>
          <p:cNvPr id="9" name="Group 17"/>
          <p:cNvGrpSpPr/>
          <p:nvPr/>
        </p:nvGrpSpPr>
        <p:grpSpPr>
          <a:xfrm>
            <a:off x="4175760" y="3749040"/>
            <a:ext cx="1184488" cy="2238314"/>
            <a:chOff x="1430597" y="0"/>
            <a:chExt cx="1308371" cy="3259394"/>
          </a:xfrm>
        </p:grpSpPr>
        <p:sp>
          <p:nvSpPr>
            <p:cNvPr id="19" name="Lightning Bolt 18"/>
            <p:cNvSpPr/>
            <p:nvPr/>
          </p:nvSpPr>
          <p:spPr>
            <a:xfrm>
              <a:off x="1887794" y="0"/>
              <a:ext cx="442451" cy="3259394"/>
            </a:xfrm>
            <a:prstGeom prst="lightningBol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430597" y="1135625"/>
              <a:ext cx="1308371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5400" dirty="0">
                  <a:solidFill>
                    <a:srgbClr val="7030A0"/>
                  </a:solidFill>
                  <a:latin typeface="Cooper Black" pitchFamily="18" charset="0"/>
                </a:rPr>
                <a:t>UV</a:t>
              </a:r>
              <a:endParaRPr lang="en-GB" dirty="0">
                <a:solidFill>
                  <a:srgbClr val="7030A0"/>
                </a:solidFill>
                <a:latin typeface="Cooper Black" pitchFamily="18" charset="0"/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4525832" y="1816962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562211" y="478532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925945" y="3127111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737224" y="466045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·</a:t>
            </a:r>
            <a:endParaRPr lang="en-US" sz="13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727392" y="1738794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·</a:t>
            </a:r>
            <a:endParaRPr lang="en-US" sz="13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1758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85185E-6 L 0.0415 0.2754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0" y="1380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7.40741E-7 L 0.08837 -0.24213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00" y="-1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9000"/>
                            </p:stCondLst>
                            <p:childTnLst>
                              <p:par>
                                <p:cTn id="60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1000"/>
                            </p:stCondLst>
                            <p:childTnLst>
                              <p:par>
                                <p:cTn id="6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2000"/>
                            </p:stCondLst>
                            <p:childTnLst>
                              <p:par>
                                <p:cTn id="7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4000"/>
                            </p:stCondLst>
                            <p:childTnLst>
                              <p:par>
                                <p:cTn id="81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0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6 L 0.12326 0.16667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00" y="8300"/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11111E-6 L 0.17014 -0.19537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00" y="-9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0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0"/>
                            </p:stCondLst>
                            <p:childTnLst>
                              <p:par>
                                <p:cTn id="115" presetID="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6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8" grpId="2"/>
      <p:bldP spid="13" grpId="0"/>
      <p:bldP spid="13" grpId="1"/>
      <p:bldP spid="13" grpId="2"/>
      <p:bldP spid="14" grpId="0"/>
      <p:bldP spid="14" grpId="1"/>
      <p:bldP spid="14" grpId="2"/>
      <p:bldP spid="2" grpId="0"/>
      <p:bldP spid="2" grpId="1"/>
      <p:bldP spid="3" grpId="0"/>
      <p:bldP spid="3" grpId="1"/>
      <p:bldP spid="6" grpId="0"/>
      <p:bldP spid="6" grpId="1"/>
      <p:bldP spid="7" grpId="0"/>
      <p:bldP spid="7" grpId="1"/>
      <p:bldP spid="7" grpId="2"/>
      <p:bldP spid="21" grpId="0"/>
      <p:bldP spid="21" grpId="1"/>
      <p:bldP spid="22" grpId="0"/>
      <p:bldP spid="22" grpId="1"/>
      <p:bldP spid="25" grpId="0"/>
      <p:bldP spid="25" grpId="1"/>
      <p:bldP spid="26" grpId="0"/>
      <p:bldP spid="26" grpId="1"/>
      <p:bldP spid="26" grpId="2"/>
      <p:bldP spid="27" grpId="0"/>
      <p:bldP spid="27" grpId="1"/>
      <p:bldP spid="27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21152" y="3232314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·</a:t>
            </a:r>
            <a:endParaRPr lang="en-US" sz="13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19011" y="498344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r>
              <a:rPr lang="en-US" sz="9600" b="1" baseline="-25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sz="13800" b="1" baseline="-25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849491" y="185924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r>
              <a:rPr lang="en-US" sz="9600" b="1" baseline="-25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sz="13800" b="1" baseline="-25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63632" y="1771242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75171" y="507488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7665" y="3386191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1944" y="339553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·</a:t>
            </a:r>
            <a:endParaRPr lang="en-US" sz="13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</p:txBody>
      </p:sp>
      <p:grpSp>
        <p:nvGrpSpPr>
          <p:cNvPr id="4" name="Group 8"/>
          <p:cNvGrpSpPr/>
          <p:nvPr/>
        </p:nvGrpSpPr>
        <p:grpSpPr>
          <a:xfrm>
            <a:off x="579120" y="1569720"/>
            <a:ext cx="1184488" cy="2238314"/>
            <a:chOff x="1430597" y="0"/>
            <a:chExt cx="1308371" cy="3259394"/>
          </a:xfrm>
        </p:grpSpPr>
        <p:sp>
          <p:nvSpPr>
            <p:cNvPr id="10" name="Lightning Bolt 9"/>
            <p:cNvSpPr/>
            <p:nvPr/>
          </p:nvSpPr>
          <p:spPr>
            <a:xfrm>
              <a:off x="1887794" y="0"/>
              <a:ext cx="442451" cy="3259394"/>
            </a:xfrm>
            <a:prstGeom prst="lightningBol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430597" y="1135625"/>
              <a:ext cx="1308371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5400" dirty="0">
                  <a:solidFill>
                    <a:srgbClr val="7030A0"/>
                  </a:solidFill>
                  <a:latin typeface="Cooper Black" pitchFamily="18" charset="0"/>
                </a:rPr>
                <a:t>UV</a:t>
              </a:r>
              <a:endParaRPr lang="en-GB" dirty="0">
                <a:solidFill>
                  <a:srgbClr val="7030A0"/>
                </a:solidFill>
                <a:latin typeface="Cooper Black" pitchFamily="18" charset="0"/>
              </a:endParaRPr>
            </a:p>
          </p:txBody>
        </p: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Ozone Cycle</a:t>
            </a:r>
          </a:p>
        </p:txBody>
      </p:sp>
      <p:grpSp>
        <p:nvGrpSpPr>
          <p:cNvPr id="5" name="Group 14"/>
          <p:cNvGrpSpPr/>
          <p:nvPr/>
        </p:nvGrpSpPr>
        <p:grpSpPr>
          <a:xfrm>
            <a:off x="4282440" y="701040"/>
            <a:ext cx="1184488" cy="2238314"/>
            <a:chOff x="1430597" y="0"/>
            <a:chExt cx="1308371" cy="3259394"/>
          </a:xfrm>
        </p:grpSpPr>
        <p:sp>
          <p:nvSpPr>
            <p:cNvPr id="16" name="Lightning Bolt 15"/>
            <p:cNvSpPr/>
            <p:nvPr/>
          </p:nvSpPr>
          <p:spPr>
            <a:xfrm>
              <a:off x="1887794" y="0"/>
              <a:ext cx="442451" cy="3259394"/>
            </a:xfrm>
            <a:prstGeom prst="lightningBol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430597" y="1135625"/>
              <a:ext cx="1308371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5400" dirty="0">
                  <a:solidFill>
                    <a:srgbClr val="7030A0"/>
                  </a:solidFill>
                  <a:latin typeface="Cooper Black" pitchFamily="18" charset="0"/>
                </a:rPr>
                <a:t>UV</a:t>
              </a:r>
              <a:endParaRPr lang="en-GB" dirty="0">
                <a:solidFill>
                  <a:srgbClr val="7030A0"/>
                </a:solidFill>
                <a:latin typeface="Cooper Black" pitchFamily="18" charset="0"/>
              </a:endParaRPr>
            </a:p>
          </p:txBody>
        </p:sp>
      </p:grpSp>
      <p:grpSp>
        <p:nvGrpSpPr>
          <p:cNvPr id="9" name="Group 17"/>
          <p:cNvGrpSpPr/>
          <p:nvPr/>
        </p:nvGrpSpPr>
        <p:grpSpPr>
          <a:xfrm>
            <a:off x="4175760" y="3749040"/>
            <a:ext cx="1184488" cy="2238314"/>
            <a:chOff x="1430597" y="0"/>
            <a:chExt cx="1308371" cy="3259394"/>
          </a:xfrm>
        </p:grpSpPr>
        <p:sp>
          <p:nvSpPr>
            <p:cNvPr id="19" name="Lightning Bolt 18"/>
            <p:cNvSpPr/>
            <p:nvPr/>
          </p:nvSpPr>
          <p:spPr>
            <a:xfrm>
              <a:off x="1887794" y="0"/>
              <a:ext cx="442451" cy="3259394"/>
            </a:xfrm>
            <a:prstGeom prst="lightningBol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430597" y="1135625"/>
              <a:ext cx="1308371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5400" dirty="0">
                  <a:solidFill>
                    <a:srgbClr val="7030A0"/>
                  </a:solidFill>
                  <a:latin typeface="Cooper Black" pitchFamily="18" charset="0"/>
                </a:rPr>
                <a:t>UV</a:t>
              </a:r>
              <a:endParaRPr lang="en-GB" dirty="0">
                <a:solidFill>
                  <a:srgbClr val="7030A0"/>
                </a:solidFill>
                <a:latin typeface="Cooper Black" pitchFamily="18" charset="0"/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4525832" y="1816962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562211" y="478532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925945" y="3127111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737224" y="466045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·</a:t>
            </a:r>
            <a:endParaRPr lang="en-US" sz="13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727392" y="1738794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·</a:t>
            </a:r>
            <a:endParaRPr lang="en-US" sz="13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56504" y="3307080"/>
            <a:ext cx="6029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Harmful UV has been absorbed</a:t>
            </a:r>
          </a:p>
        </p:txBody>
      </p:sp>
    </p:spTree>
    <p:extLst>
      <p:ext uri="{BB962C8B-B14F-4D97-AF65-F5344CB8AC3E}">
        <p14:creationId xmlns:p14="http://schemas.microsoft.com/office/powerpoint/2010/main" val="4010251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85185E-6 L 0.0415 0.2754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0" y="1380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7.40741E-7 L 0.08837 -0.24213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00" y="-1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9000"/>
                            </p:stCondLst>
                            <p:childTnLst>
                              <p:par>
                                <p:cTn id="60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1000"/>
                            </p:stCondLst>
                            <p:childTnLst>
                              <p:par>
                                <p:cTn id="6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2000"/>
                            </p:stCondLst>
                            <p:childTnLst>
                              <p:par>
                                <p:cTn id="7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4000"/>
                            </p:stCondLst>
                            <p:childTnLst>
                              <p:par>
                                <p:cTn id="81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0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6 L 0.12326 0.16667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00" y="8300"/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11111E-6 L 0.17014 -0.19537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00" y="-9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0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0"/>
                            </p:stCondLst>
                            <p:childTnLst>
                              <p:par>
                                <p:cTn id="115" presetID="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6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2000"/>
                            </p:stCondLst>
                            <p:childTnLst>
                              <p:par>
                                <p:cTn id="1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8" grpId="2"/>
      <p:bldP spid="13" grpId="0"/>
      <p:bldP spid="13" grpId="1"/>
      <p:bldP spid="13" grpId="2"/>
      <p:bldP spid="14" grpId="0"/>
      <p:bldP spid="14" grpId="1"/>
      <p:bldP spid="14" grpId="2"/>
      <p:bldP spid="2" grpId="0"/>
      <p:bldP spid="2" grpId="1"/>
      <p:bldP spid="3" grpId="0"/>
      <p:bldP spid="3" grpId="1"/>
      <p:bldP spid="6" grpId="0"/>
      <p:bldP spid="6" grpId="1"/>
      <p:bldP spid="7" grpId="0"/>
      <p:bldP spid="7" grpId="1"/>
      <p:bldP spid="7" grpId="2"/>
      <p:bldP spid="21" grpId="0"/>
      <p:bldP spid="21" grpId="1"/>
      <p:bldP spid="22" grpId="0"/>
      <p:bldP spid="22" grpId="1"/>
      <p:bldP spid="25" grpId="0"/>
      <p:bldP spid="25" grpId="1"/>
      <p:bldP spid="26" grpId="0"/>
      <p:bldP spid="26" grpId="1"/>
      <p:bldP spid="26" grpId="2"/>
      <p:bldP spid="27" grpId="0"/>
      <p:bldP spid="27" grpId="1"/>
      <p:bldP spid="27" grpId="2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44880" y="1260454"/>
            <a:ext cx="7620000" cy="3770263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39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</a:t>
            </a:r>
            <a:r>
              <a:rPr lang="en-US" sz="239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F</a:t>
            </a:r>
            <a:r>
              <a:rPr lang="en-US" sz="239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</a:t>
            </a:r>
            <a:r>
              <a:rPr lang="en-US" sz="66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88242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CFCs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387206" cy="4525963"/>
          </a:xfrm>
        </p:spPr>
        <p:txBody>
          <a:bodyPr>
            <a:normAutofit/>
          </a:bodyPr>
          <a:lstStyle/>
          <a:p>
            <a:r>
              <a:rPr lang="en-GB" sz="3200" dirty="0"/>
              <a:t>A chlorofluorocarbon (CFC) is an organic molecule containing chlorine, fluorine and carbon atoms.</a:t>
            </a:r>
          </a:p>
          <a:p>
            <a:endParaRPr lang="en-GB" sz="32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4900542" y="1460090"/>
            <a:ext cx="3589653" cy="4970206"/>
            <a:chOff x="4900542" y="1460090"/>
            <a:chExt cx="3589653" cy="4970206"/>
          </a:xfrm>
        </p:grpSpPr>
        <p:sp>
          <p:nvSpPr>
            <p:cNvPr id="10" name="Oval 9"/>
            <p:cNvSpPr/>
            <p:nvPr/>
          </p:nvSpPr>
          <p:spPr>
            <a:xfrm>
              <a:off x="4900542" y="4704734"/>
              <a:ext cx="364632" cy="426123"/>
            </a:xfrm>
            <a:prstGeom prst="ellipse">
              <a:avLst/>
            </a:prstGeom>
            <a:gradFill flip="none" rotWithShape="1">
              <a:gsLst>
                <a:gs pos="0">
                  <a:srgbClr val="92D050">
                    <a:shade val="30000"/>
                    <a:satMod val="115000"/>
                  </a:srgbClr>
                </a:gs>
                <a:gs pos="50000">
                  <a:srgbClr val="92D050">
                    <a:shade val="67500"/>
                    <a:satMod val="115000"/>
                  </a:srgbClr>
                </a:gs>
                <a:gs pos="100000">
                  <a:srgbClr val="92D050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/>
            <p:cNvSpPr/>
            <p:nvPr/>
          </p:nvSpPr>
          <p:spPr>
            <a:xfrm>
              <a:off x="7914131" y="5226855"/>
              <a:ext cx="576064" cy="720080"/>
            </a:xfrm>
            <a:prstGeom prst="ellipse">
              <a:avLst/>
            </a:prstGeom>
            <a:gradFill flip="none" rotWithShape="1">
              <a:gsLst>
                <a:gs pos="0">
                  <a:srgbClr val="FFFF00">
                    <a:shade val="30000"/>
                    <a:satMod val="115000"/>
                  </a:srgbClr>
                </a:gs>
                <a:gs pos="50000">
                  <a:srgbClr val="FFFF00">
                    <a:shade val="67500"/>
                    <a:satMod val="115000"/>
                  </a:srgbClr>
                </a:gs>
                <a:gs pos="100000">
                  <a:srgbClr val="FFFF00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Oval 18"/>
            <p:cNvSpPr/>
            <p:nvPr/>
          </p:nvSpPr>
          <p:spPr>
            <a:xfrm>
              <a:off x="6463873" y="1460090"/>
              <a:ext cx="512115" cy="617851"/>
            </a:xfrm>
            <a:prstGeom prst="ellipse">
              <a:avLst/>
            </a:prstGeom>
            <a:gradFill flip="none" rotWithShape="1">
              <a:gsLst>
                <a:gs pos="0">
                  <a:srgbClr val="FFFF00">
                    <a:shade val="30000"/>
                    <a:satMod val="115000"/>
                  </a:srgbClr>
                </a:gs>
                <a:gs pos="50000">
                  <a:srgbClr val="FFFF00">
                    <a:shade val="67500"/>
                    <a:satMod val="115000"/>
                  </a:srgbClr>
                </a:gs>
                <a:gs pos="100000">
                  <a:srgbClr val="FFFF00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3" name="Straight Connector 22"/>
            <p:cNvCxnSpPr>
              <a:stCxn id="19" idx="4"/>
              <a:endCxn id="6" idx="0"/>
            </p:cNvCxnSpPr>
            <p:nvPr/>
          </p:nvCxnSpPr>
          <p:spPr>
            <a:xfrm>
              <a:off x="6719931" y="2077941"/>
              <a:ext cx="12309" cy="175273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3" idx="1"/>
              <a:endCxn id="6" idx="5"/>
            </p:cNvCxnSpPr>
            <p:nvPr/>
          </p:nvCxnSpPr>
          <p:spPr>
            <a:xfrm flipH="1" flipV="1">
              <a:off x="6935909" y="4445301"/>
              <a:ext cx="1062585" cy="887007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Isosceles Triangle 26"/>
            <p:cNvSpPr/>
            <p:nvPr/>
          </p:nvSpPr>
          <p:spPr>
            <a:xfrm rot="1533099">
              <a:off x="6163400" y="4082964"/>
              <a:ext cx="163943" cy="1810582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/>
            <p:cNvSpPr/>
            <p:nvPr/>
          </p:nvSpPr>
          <p:spPr>
            <a:xfrm>
              <a:off x="5132438" y="5408751"/>
              <a:ext cx="899692" cy="1021545"/>
            </a:xfrm>
            <a:prstGeom prst="ellipse">
              <a:avLst/>
            </a:prstGeom>
            <a:gradFill flip="none" rotWithShape="1">
              <a:gsLst>
                <a:gs pos="0">
                  <a:srgbClr val="92D050">
                    <a:shade val="30000"/>
                    <a:satMod val="115000"/>
                  </a:srgbClr>
                </a:gs>
                <a:gs pos="50000">
                  <a:srgbClr val="92D050">
                    <a:shade val="67500"/>
                    <a:satMod val="115000"/>
                  </a:srgbClr>
                </a:gs>
                <a:gs pos="100000">
                  <a:srgbClr val="92D050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Isosceles Triangle 27"/>
            <p:cNvSpPr/>
            <p:nvPr/>
          </p:nvSpPr>
          <p:spPr>
            <a:xfrm rot="14675510">
              <a:off x="5712762" y="3711766"/>
              <a:ext cx="276910" cy="1688549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/>
            <p:cNvSpPr/>
            <p:nvPr/>
          </p:nvSpPr>
          <p:spPr>
            <a:xfrm>
              <a:off x="6444208" y="3830674"/>
              <a:ext cx="576064" cy="7200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117721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CFCs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CFCs are used as </a:t>
            </a:r>
          </a:p>
          <a:p>
            <a:pPr lvl="1"/>
            <a:r>
              <a:rPr lang="en-GB" dirty="0"/>
              <a:t>Refrigerants</a:t>
            </a:r>
          </a:p>
          <a:p>
            <a:pPr lvl="1"/>
            <a:r>
              <a:rPr lang="en-GB" dirty="0"/>
              <a:t>Bubbles in expanded polystyrene</a:t>
            </a:r>
          </a:p>
          <a:p>
            <a:pPr lvl="1"/>
            <a:r>
              <a:rPr lang="en-GB" dirty="0"/>
              <a:t>Inert atmospheres</a:t>
            </a:r>
          </a:p>
          <a:p>
            <a:pPr lvl="1"/>
            <a:r>
              <a:rPr lang="en-GB" dirty="0"/>
              <a:t>Aerosol propellants.</a:t>
            </a:r>
          </a:p>
          <a:p>
            <a:pPr lvl="1"/>
            <a:r>
              <a:rPr lang="en-GB" altLang="en-US" dirty="0"/>
              <a:t>electronic cleaning solvents</a:t>
            </a:r>
            <a:endParaRPr lang="en-GB" dirty="0"/>
          </a:p>
          <a:p>
            <a:endParaRPr lang="en-GB" altLang="en-US" dirty="0"/>
          </a:p>
          <a:p>
            <a:endParaRPr lang="en-GB" altLang="en-US" dirty="0"/>
          </a:p>
        </p:txBody>
      </p:sp>
      <p:pic>
        <p:nvPicPr>
          <p:cNvPr id="17412" name="Picture 3" descr="http://static.ddmcdn.com/gif/ozone-layer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91" y="4005064"/>
            <a:ext cx="3810000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4" descr="http://www.pnuma.org/ozonoinfantil/imagen/come_oz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6850" y="1624406"/>
            <a:ext cx="340995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513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CFCs were very useful as: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Boiling point just below ambient so can be liquefied easily</a:t>
            </a:r>
          </a:p>
          <a:p>
            <a:r>
              <a:rPr lang="en-GB" altLang="en-US" dirty="0"/>
              <a:t>They are a good solvent</a:t>
            </a:r>
          </a:p>
          <a:p>
            <a:r>
              <a:rPr lang="en-GB" altLang="en-US" dirty="0"/>
              <a:t>They are not flammable</a:t>
            </a:r>
          </a:p>
          <a:p>
            <a:r>
              <a:rPr lang="en-GB" altLang="en-US" dirty="0"/>
              <a:t>most are not toxic.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0" y="5915683"/>
            <a:ext cx="3873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GB" altLang="en-US" dirty="0">
                <a:hlinkClick r:id="rId2"/>
              </a:rPr>
              <a:t>YouTube - When CFCs meet Ozone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65649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/>
              <a:t>Rowland-Molina Hypothesis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1974 - scientists suggested that the chemical properties of CFC’s could lead to ozone depletion.  The theory was based on the chemical behaviour of CFC’s.</a:t>
            </a:r>
          </a:p>
          <a:p>
            <a:pPr lvl="1" eaLnBrk="1" hangingPunct="1"/>
            <a:r>
              <a:rPr lang="en-GB" altLang="en-US" dirty="0"/>
              <a:t>Persistence of CFC’s – in atmosphere for a long time</a:t>
            </a:r>
          </a:p>
          <a:p>
            <a:pPr lvl="1" eaLnBrk="1" hangingPunct="1"/>
            <a:r>
              <a:rPr lang="en-GB" altLang="en-US" dirty="0"/>
              <a:t>Dissociation by UV &amp; the release of chlorine – in the stratosphere</a:t>
            </a:r>
          </a:p>
          <a:p>
            <a:pPr lvl="1" eaLnBrk="1" hangingPunct="1"/>
            <a:r>
              <a:rPr lang="en-GB" altLang="en-US" dirty="0"/>
              <a:t>Reaction of chlorine and oxygen</a:t>
            </a:r>
          </a:p>
          <a:p>
            <a:pPr lvl="1" eaLnBrk="1" hangingPunct="1"/>
            <a:r>
              <a:rPr lang="en-GB" altLang="en-US" dirty="0"/>
              <a:t>Other halogens (bromine &amp; iodine react in the same way)</a:t>
            </a:r>
          </a:p>
          <a:p>
            <a:pPr eaLnBrk="1" hangingPunct="1"/>
            <a:endParaRPr lang="en-GB" altLang="en-US" dirty="0"/>
          </a:p>
        </p:txBody>
      </p:sp>
      <p:sp>
        <p:nvSpPr>
          <p:cNvPr id="2" name="Rectangle 1"/>
          <p:cNvSpPr/>
          <p:nvPr/>
        </p:nvSpPr>
        <p:spPr>
          <a:xfrm>
            <a:off x="457200" y="6228217"/>
            <a:ext cx="3873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GB" altLang="en-US" dirty="0">
                <a:hlinkClick r:id="rId3"/>
              </a:rPr>
              <a:t>YouTube - When CFCs meet Ozone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064617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Ozone depletion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772816"/>
            <a:ext cx="8229600" cy="4200947"/>
          </a:xfrm>
        </p:spPr>
        <p:txBody>
          <a:bodyPr/>
          <a:lstStyle/>
          <a:p>
            <a:pPr>
              <a:defRPr/>
            </a:pPr>
            <a:r>
              <a:rPr lang="en-GB" sz="2800" dirty="0"/>
              <a:t>CFCs are very stable in the troposphere so will eventually diffuse from the troposphere into the stratosphere</a:t>
            </a:r>
          </a:p>
          <a:p>
            <a:pPr>
              <a:defRPr/>
            </a:pPr>
            <a:r>
              <a:rPr lang="en-US" sz="2800" dirty="0"/>
              <a:t>They then react with UV radiation from the Sun, releasing chlorine radicals</a:t>
            </a:r>
          </a:p>
          <a:p>
            <a:pPr>
              <a:defRPr/>
            </a:pPr>
            <a:r>
              <a:rPr lang="en-US" sz="2800" dirty="0"/>
              <a:t>The radicals then react with and destroy ozone</a:t>
            </a:r>
            <a:endParaRPr lang="en-GB" sz="2800" dirty="0"/>
          </a:p>
          <a:p>
            <a:pPr>
              <a:defRPr/>
            </a:pPr>
            <a:endParaRPr lang="en-GB" sz="2800" dirty="0"/>
          </a:p>
          <a:p>
            <a:pPr marL="0" indent="0">
              <a:buFontTx/>
              <a:buNone/>
              <a:defRPr/>
            </a:pPr>
            <a:endParaRPr lang="en-US" sz="2800" dirty="0"/>
          </a:p>
          <a:p>
            <a:pPr>
              <a:defRPr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8112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do CFCs remove ozone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0" y="1600200"/>
            <a:ext cx="5029200" cy="4525963"/>
          </a:xfrm>
        </p:spPr>
        <p:txBody>
          <a:bodyPr/>
          <a:lstStyle/>
          <a:p>
            <a:r>
              <a:rPr lang="en-GB" dirty="0"/>
              <a:t>Step 1</a:t>
            </a:r>
          </a:p>
          <a:p>
            <a:endParaRPr lang="en-GB" dirty="0"/>
          </a:p>
          <a:p>
            <a:r>
              <a:rPr lang="en-GB" dirty="0"/>
              <a:t>The stable CFCs last long enough in the atmosphere to reach the stratosphere.</a:t>
            </a:r>
          </a:p>
          <a:p>
            <a:endParaRPr lang="en-GB" dirty="0"/>
          </a:p>
          <a:p>
            <a:r>
              <a:rPr lang="en-GB" dirty="0"/>
              <a:t>Here they react with UV light.</a:t>
            </a:r>
          </a:p>
        </p:txBody>
      </p:sp>
      <p:sp>
        <p:nvSpPr>
          <p:cNvPr id="11" name="Isosceles Triangle 10"/>
          <p:cNvSpPr/>
          <p:nvPr/>
        </p:nvSpPr>
        <p:spPr>
          <a:xfrm rot="1533099">
            <a:off x="1196394" y="4891706"/>
            <a:ext cx="92879" cy="1316836"/>
          </a:xfrm>
          <a:prstGeom prst="triangle">
            <a:avLst/>
          </a:prstGeom>
          <a:solidFill>
            <a:schemeClr val="tx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2" name="Group 31"/>
          <p:cNvGrpSpPr/>
          <p:nvPr/>
        </p:nvGrpSpPr>
        <p:grpSpPr>
          <a:xfrm>
            <a:off x="480943" y="2984090"/>
            <a:ext cx="2033657" cy="3263282"/>
            <a:chOff x="480943" y="2984090"/>
            <a:chExt cx="2033657" cy="3263282"/>
          </a:xfrm>
        </p:grpSpPr>
        <p:sp>
          <p:nvSpPr>
            <p:cNvPr id="6" name="Oval 5"/>
            <p:cNvSpPr/>
            <p:nvPr/>
          </p:nvSpPr>
          <p:spPr>
            <a:xfrm>
              <a:off x="480943" y="5343919"/>
              <a:ext cx="206576" cy="309919"/>
            </a:xfrm>
            <a:prstGeom prst="ellipse">
              <a:avLst/>
            </a:prstGeom>
            <a:gradFill flip="none" rotWithShape="1">
              <a:gsLst>
                <a:gs pos="0">
                  <a:srgbClr val="92D050">
                    <a:shade val="30000"/>
                    <a:satMod val="115000"/>
                  </a:srgbClr>
                </a:gs>
                <a:gs pos="50000">
                  <a:srgbClr val="92D050">
                    <a:shade val="67500"/>
                    <a:satMod val="115000"/>
                  </a:srgbClr>
                </a:gs>
                <a:gs pos="100000">
                  <a:srgbClr val="92D050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2188241" y="5723658"/>
              <a:ext cx="326359" cy="523714"/>
            </a:xfrm>
            <a:prstGeom prst="ellipse">
              <a:avLst/>
            </a:prstGeom>
            <a:gradFill flip="none" rotWithShape="1">
              <a:gsLst>
                <a:gs pos="0">
                  <a:srgbClr val="FFFF00">
                    <a:shade val="30000"/>
                    <a:satMod val="115000"/>
                  </a:srgbClr>
                </a:gs>
                <a:gs pos="50000">
                  <a:srgbClr val="FFFF00">
                    <a:shade val="67500"/>
                    <a:satMod val="115000"/>
                  </a:srgbClr>
                </a:gs>
                <a:gs pos="100000">
                  <a:srgbClr val="FFFF00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1366622" y="2984090"/>
              <a:ext cx="290130" cy="449363"/>
            </a:xfrm>
            <a:prstGeom prst="ellipse">
              <a:avLst/>
            </a:prstGeom>
            <a:gradFill flip="none" rotWithShape="1">
              <a:gsLst>
                <a:gs pos="0">
                  <a:srgbClr val="FFFF00">
                    <a:shade val="30000"/>
                    <a:satMod val="115000"/>
                  </a:srgbClr>
                </a:gs>
                <a:gs pos="50000">
                  <a:srgbClr val="FFFF00">
                    <a:shade val="67500"/>
                    <a:satMod val="115000"/>
                  </a:srgbClr>
                </a:gs>
                <a:gs pos="100000">
                  <a:srgbClr val="FFFF00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" name="Straight Connector 8"/>
            <p:cNvCxnSpPr>
              <a:stCxn id="8" idx="4"/>
              <a:endCxn id="14" idx="0"/>
            </p:cNvCxnSpPr>
            <p:nvPr/>
          </p:nvCxnSpPr>
          <p:spPr>
            <a:xfrm>
              <a:off x="1511687" y="3433453"/>
              <a:ext cx="6973" cy="127476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7" idx="1"/>
              <a:endCxn id="14" idx="5"/>
            </p:cNvCxnSpPr>
            <p:nvPr/>
          </p:nvCxnSpPr>
          <p:spPr>
            <a:xfrm flipH="1" flipV="1">
              <a:off x="1634046" y="5155233"/>
              <a:ext cx="601990" cy="64512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Isosceles Triangle 12"/>
            <p:cNvSpPr/>
            <p:nvPr/>
          </p:nvSpPr>
          <p:spPr>
            <a:xfrm rot="14675510">
              <a:off x="918833" y="4757465"/>
              <a:ext cx="201397" cy="956619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/>
            <p:cNvSpPr/>
            <p:nvPr/>
          </p:nvSpPr>
          <p:spPr>
            <a:xfrm>
              <a:off x="1355481" y="4708215"/>
              <a:ext cx="326359" cy="5237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26637" y="2590800"/>
            <a:ext cx="1308371" cy="3259394"/>
            <a:chOff x="1430597" y="152400"/>
            <a:chExt cx="1308371" cy="3259394"/>
          </a:xfrm>
        </p:grpSpPr>
        <p:sp>
          <p:nvSpPr>
            <p:cNvPr id="16" name="Lightning Bolt 15"/>
            <p:cNvSpPr/>
            <p:nvPr/>
          </p:nvSpPr>
          <p:spPr>
            <a:xfrm>
              <a:off x="1887794" y="152400"/>
              <a:ext cx="442451" cy="3259394"/>
            </a:xfrm>
            <a:prstGeom prst="lightningBol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7030A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430597" y="1135625"/>
              <a:ext cx="1308371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5400" dirty="0">
                  <a:solidFill>
                    <a:srgbClr val="7030A0"/>
                  </a:solidFill>
                  <a:latin typeface="Cooper Black" pitchFamily="18" charset="0"/>
                </a:rPr>
                <a:t>UV</a:t>
              </a:r>
              <a:endParaRPr lang="en-GB" dirty="0">
                <a:solidFill>
                  <a:srgbClr val="7030A0"/>
                </a:solidFill>
                <a:latin typeface="Cooper Black" pitchFamily="18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04743" y="2999330"/>
            <a:ext cx="2140337" cy="3263282"/>
            <a:chOff x="2645023" y="1444850"/>
            <a:chExt cx="2140337" cy="3263282"/>
          </a:xfrm>
        </p:grpSpPr>
        <p:cxnSp>
          <p:nvCxnSpPr>
            <p:cNvPr id="30" name="Straight Connector 29"/>
            <p:cNvCxnSpPr/>
            <p:nvPr/>
          </p:nvCxnSpPr>
          <p:spPr>
            <a:xfrm flipH="1">
              <a:off x="2929446" y="3552752"/>
              <a:ext cx="727275" cy="56616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Group 19"/>
            <p:cNvGrpSpPr/>
            <p:nvPr/>
          </p:nvGrpSpPr>
          <p:grpSpPr>
            <a:xfrm>
              <a:off x="2645023" y="1444850"/>
              <a:ext cx="2140337" cy="3263282"/>
              <a:chOff x="374263" y="2984090"/>
              <a:chExt cx="2140337" cy="3263282"/>
            </a:xfrm>
          </p:grpSpPr>
          <p:sp>
            <p:nvSpPr>
              <p:cNvPr id="22" name="Oval 21"/>
              <p:cNvSpPr/>
              <p:nvPr/>
            </p:nvSpPr>
            <p:spPr>
              <a:xfrm>
                <a:off x="2188241" y="5723658"/>
                <a:ext cx="326359" cy="523714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374263" y="5471159"/>
                <a:ext cx="433458" cy="548439"/>
              </a:xfrm>
              <a:prstGeom prst="ellipse">
                <a:avLst/>
              </a:prstGeom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366622" y="2984090"/>
                <a:ext cx="290130" cy="449363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4" name="Straight Connector 23"/>
              <p:cNvCxnSpPr>
                <a:stCxn id="23" idx="4"/>
                <a:endCxn id="29" idx="0"/>
              </p:cNvCxnSpPr>
              <p:nvPr/>
            </p:nvCxnSpPr>
            <p:spPr>
              <a:xfrm>
                <a:off x="1511687" y="3433453"/>
                <a:ext cx="6973" cy="1274762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>
                <a:stCxn id="22" idx="1"/>
                <a:endCxn id="29" idx="5"/>
              </p:cNvCxnSpPr>
              <p:nvPr/>
            </p:nvCxnSpPr>
            <p:spPr>
              <a:xfrm flipH="1" flipV="1">
                <a:off x="1634046" y="5155233"/>
                <a:ext cx="601990" cy="64512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Oval 28"/>
              <p:cNvSpPr/>
              <p:nvPr/>
            </p:nvSpPr>
            <p:spPr>
              <a:xfrm>
                <a:off x="1355481" y="4708215"/>
                <a:ext cx="326359" cy="52371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18" name="Oval 17"/>
          <p:cNvSpPr/>
          <p:nvPr/>
        </p:nvSpPr>
        <p:spPr>
          <a:xfrm>
            <a:off x="612320" y="5855950"/>
            <a:ext cx="509705" cy="742970"/>
          </a:xfrm>
          <a:prstGeom prst="ellipse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Content Placeholder 3"/>
          <p:cNvSpPr>
            <a:spLocks noGrp="1"/>
          </p:cNvSpPr>
          <p:nvPr>
            <p:ph sz="half" idx="2"/>
          </p:nvPr>
        </p:nvSpPr>
        <p:spPr>
          <a:xfrm>
            <a:off x="3657600" y="1600200"/>
            <a:ext cx="5029200" cy="4525963"/>
          </a:xfrm>
        </p:spPr>
        <p:txBody>
          <a:bodyPr/>
          <a:lstStyle/>
          <a:p>
            <a:pPr>
              <a:buNone/>
            </a:pPr>
            <a:endParaRPr lang="en-GB" dirty="0"/>
          </a:p>
          <a:p>
            <a:endParaRPr lang="en-GB" dirty="0"/>
          </a:p>
          <a:p>
            <a:r>
              <a:rPr lang="en-GB" dirty="0"/>
              <a:t>This produces very reactive chlorine radicals in the upper atmosphere.</a:t>
            </a:r>
          </a:p>
        </p:txBody>
      </p:sp>
    </p:spTree>
    <p:extLst>
      <p:ext uri="{BB962C8B-B14F-4D97-AF65-F5344CB8AC3E}">
        <p14:creationId xmlns:p14="http://schemas.microsoft.com/office/powerpoint/2010/main" val="2095013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1" grpId="0" animBg="1"/>
      <p:bldP spid="18" grpId="0" animBg="1"/>
      <p:bldP spid="2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UV radiation </a:t>
            </a:r>
          </a:p>
        </p:txBody>
      </p:sp>
      <p:sp>
        <p:nvSpPr>
          <p:cNvPr id="5123" name="Rectangle 5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48600" cy="2362200"/>
          </a:xfrm>
        </p:spPr>
        <p:txBody>
          <a:bodyPr/>
          <a:lstStyle/>
          <a:p>
            <a:r>
              <a:rPr lang="en-US" altLang="en-US" sz="1800"/>
              <a:t>The sun emits UV radiation across a broad spectrum</a:t>
            </a:r>
            <a:r>
              <a:rPr lang="en-GB" altLang="en-US" sz="1800"/>
              <a:t> </a:t>
            </a:r>
          </a:p>
        </p:txBody>
      </p:sp>
      <p:sp>
        <p:nvSpPr>
          <p:cNvPr id="98358" name="Rectangle 5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4495800"/>
            <a:ext cx="8229600" cy="1981200"/>
          </a:xfrm>
        </p:spPr>
        <p:txBody>
          <a:bodyPr/>
          <a:lstStyle/>
          <a:p>
            <a:r>
              <a:rPr lang="en-US" altLang="en-US" sz="1800"/>
              <a:t>UV A (320-400nm): Used by the skin to synthesise Vitamin A</a:t>
            </a:r>
            <a:r>
              <a:rPr lang="en-GB" altLang="en-US" sz="1800"/>
              <a:t> </a:t>
            </a:r>
            <a:r>
              <a:rPr lang="en-US" altLang="en-US" sz="1800"/>
              <a:t>but it also causes sunburn and cataracts. Not absorbed</a:t>
            </a:r>
            <a:endParaRPr lang="en-GB" altLang="en-US" sz="1800"/>
          </a:p>
          <a:p>
            <a:r>
              <a:rPr lang="en-US" altLang="en-US" sz="1800"/>
              <a:t>UV B (290-320nm): Higher energy than UV A. Damages organic molecules such as DNA and chlorophyll. Some absorbed</a:t>
            </a:r>
            <a:endParaRPr lang="en-GB" altLang="en-US" sz="1800"/>
          </a:p>
          <a:p>
            <a:r>
              <a:rPr lang="en-US" altLang="en-US" sz="1800"/>
              <a:t>UV C: Would be rapidly fatal but is filtered out before it reaches the ground. Absorbed by ozone and oxygen</a:t>
            </a:r>
            <a:r>
              <a:rPr lang="en-GB" altLang="en-US" sz="1800"/>
              <a:t> </a:t>
            </a:r>
          </a:p>
        </p:txBody>
      </p:sp>
      <p:grpSp>
        <p:nvGrpSpPr>
          <p:cNvPr id="98355" name="Group 51"/>
          <p:cNvGrpSpPr>
            <a:grpSpLocks/>
          </p:cNvGrpSpPr>
          <p:nvPr/>
        </p:nvGrpSpPr>
        <p:grpSpPr bwMode="auto">
          <a:xfrm>
            <a:off x="1065213" y="2405063"/>
            <a:ext cx="7013575" cy="1709737"/>
            <a:chOff x="671" y="1466"/>
            <a:chExt cx="4418" cy="1077"/>
          </a:xfrm>
        </p:grpSpPr>
        <p:pic>
          <p:nvPicPr>
            <p:cNvPr id="5126" name="Picture 1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27" y="1672"/>
              <a:ext cx="930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27" name="Rectangle 11"/>
            <p:cNvSpPr>
              <a:spLocks noChangeArrowheads="1"/>
            </p:cNvSpPr>
            <p:nvPr/>
          </p:nvSpPr>
          <p:spPr bwMode="auto">
            <a:xfrm>
              <a:off x="3339" y="1686"/>
              <a:ext cx="910" cy="34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28" name="Line 12"/>
            <p:cNvSpPr>
              <a:spLocks noChangeShapeType="1"/>
            </p:cNvSpPr>
            <p:nvPr/>
          </p:nvSpPr>
          <p:spPr bwMode="auto">
            <a:xfrm flipH="1">
              <a:off x="671" y="1686"/>
              <a:ext cx="4418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9" name="Line 13"/>
            <p:cNvSpPr>
              <a:spLocks noChangeShapeType="1"/>
            </p:cNvSpPr>
            <p:nvPr/>
          </p:nvSpPr>
          <p:spPr bwMode="auto">
            <a:xfrm flipH="1">
              <a:off x="671" y="2032"/>
              <a:ext cx="4418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0" name="Line 14"/>
            <p:cNvSpPr>
              <a:spLocks noChangeShapeType="1"/>
            </p:cNvSpPr>
            <p:nvPr/>
          </p:nvSpPr>
          <p:spPr bwMode="auto">
            <a:xfrm flipH="1">
              <a:off x="671" y="2172"/>
              <a:ext cx="4418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1" name="Line 15"/>
            <p:cNvSpPr>
              <a:spLocks noChangeShapeType="1"/>
            </p:cNvSpPr>
            <p:nvPr/>
          </p:nvSpPr>
          <p:spPr bwMode="auto">
            <a:xfrm>
              <a:off x="3075" y="1680"/>
              <a:ext cx="1" cy="35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Line 16"/>
            <p:cNvSpPr>
              <a:spLocks noChangeShapeType="1"/>
            </p:cNvSpPr>
            <p:nvPr/>
          </p:nvSpPr>
          <p:spPr bwMode="auto">
            <a:xfrm>
              <a:off x="2901" y="1680"/>
              <a:ext cx="1" cy="35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3" name="Line 17"/>
            <p:cNvSpPr>
              <a:spLocks noChangeShapeType="1"/>
            </p:cNvSpPr>
            <p:nvPr/>
          </p:nvSpPr>
          <p:spPr bwMode="auto">
            <a:xfrm>
              <a:off x="1575" y="1680"/>
              <a:ext cx="1" cy="35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4" name="Line 18"/>
            <p:cNvSpPr>
              <a:spLocks noChangeShapeType="1"/>
            </p:cNvSpPr>
            <p:nvPr/>
          </p:nvSpPr>
          <p:spPr bwMode="auto">
            <a:xfrm flipV="1">
              <a:off x="675" y="2108"/>
              <a:ext cx="1" cy="1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5" name="Line 19"/>
            <p:cNvSpPr>
              <a:spLocks noChangeShapeType="1"/>
            </p:cNvSpPr>
            <p:nvPr/>
          </p:nvSpPr>
          <p:spPr bwMode="auto">
            <a:xfrm flipV="1">
              <a:off x="893" y="2108"/>
              <a:ext cx="1" cy="1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6" name="Line 20"/>
            <p:cNvSpPr>
              <a:spLocks noChangeShapeType="1"/>
            </p:cNvSpPr>
            <p:nvPr/>
          </p:nvSpPr>
          <p:spPr bwMode="auto">
            <a:xfrm flipV="1">
              <a:off x="1095" y="2108"/>
              <a:ext cx="1" cy="1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7" name="Line 21"/>
            <p:cNvSpPr>
              <a:spLocks noChangeShapeType="1"/>
            </p:cNvSpPr>
            <p:nvPr/>
          </p:nvSpPr>
          <p:spPr bwMode="auto">
            <a:xfrm flipV="1">
              <a:off x="1281" y="2108"/>
              <a:ext cx="1" cy="1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8" name="Line 22"/>
            <p:cNvSpPr>
              <a:spLocks noChangeShapeType="1"/>
            </p:cNvSpPr>
            <p:nvPr/>
          </p:nvSpPr>
          <p:spPr bwMode="auto">
            <a:xfrm flipV="1">
              <a:off x="1441" y="2108"/>
              <a:ext cx="1" cy="1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9" name="Line 23"/>
            <p:cNvSpPr>
              <a:spLocks noChangeShapeType="1"/>
            </p:cNvSpPr>
            <p:nvPr/>
          </p:nvSpPr>
          <p:spPr bwMode="auto">
            <a:xfrm flipV="1">
              <a:off x="1585" y="2108"/>
              <a:ext cx="1" cy="1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0" name="Line 24"/>
            <p:cNvSpPr>
              <a:spLocks noChangeShapeType="1"/>
            </p:cNvSpPr>
            <p:nvPr/>
          </p:nvSpPr>
          <p:spPr bwMode="auto">
            <a:xfrm flipV="1">
              <a:off x="2479" y="2108"/>
              <a:ext cx="1" cy="1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1" name="Line 25"/>
            <p:cNvSpPr>
              <a:spLocks noChangeShapeType="1"/>
            </p:cNvSpPr>
            <p:nvPr/>
          </p:nvSpPr>
          <p:spPr bwMode="auto">
            <a:xfrm flipV="1">
              <a:off x="3013" y="2108"/>
              <a:ext cx="1" cy="1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2" name="Line 26"/>
            <p:cNvSpPr>
              <a:spLocks noChangeShapeType="1"/>
            </p:cNvSpPr>
            <p:nvPr/>
          </p:nvSpPr>
          <p:spPr bwMode="auto">
            <a:xfrm flipV="1">
              <a:off x="3387" y="2108"/>
              <a:ext cx="1" cy="1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3" name="Line 27"/>
            <p:cNvSpPr>
              <a:spLocks noChangeShapeType="1"/>
            </p:cNvSpPr>
            <p:nvPr/>
          </p:nvSpPr>
          <p:spPr bwMode="auto">
            <a:xfrm flipV="1">
              <a:off x="3677" y="2108"/>
              <a:ext cx="1" cy="1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4" name="Line 28"/>
            <p:cNvSpPr>
              <a:spLocks noChangeShapeType="1"/>
            </p:cNvSpPr>
            <p:nvPr/>
          </p:nvSpPr>
          <p:spPr bwMode="auto">
            <a:xfrm flipV="1">
              <a:off x="3907" y="2108"/>
              <a:ext cx="1" cy="1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5" name="Line 29"/>
            <p:cNvSpPr>
              <a:spLocks noChangeShapeType="1"/>
            </p:cNvSpPr>
            <p:nvPr/>
          </p:nvSpPr>
          <p:spPr bwMode="auto">
            <a:xfrm flipV="1">
              <a:off x="4109" y="2108"/>
              <a:ext cx="1" cy="1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6" name="Line 30"/>
            <p:cNvSpPr>
              <a:spLocks noChangeShapeType="1"/>
            </p:cNvSpPr>
            <p:nvPr/>
          </p:nvSpPr>
          <p:spPr bwMode="auto">
            <a:xfrm flipV="1">
              <a:off x="4297" y="2108"/>
              <a:ext cx="1" cy="1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7" name="Line 31"/>
            <p:cNvSpPr>
              <a:spLocks noChangeShapeType="1"/>
            </p:cNvSpPr>
            <p:nvPr/>
          </p:nvSpPr>
          <p:spPr bwMode="auto">
            <a:xfrm flipV="1">
              <a:off x="4455" y="2108"/>
              <a:ext cx="1" cy="1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8" name="Line 32"/>
            <p:cNvSpPr>
              <a:spLocks noChangeShapeType="1"/>
            </p:cNvSpPr>
            <p:nvPr/>
          </p:nvSpPr>
          <p:spPr bwMode="auto">
            <a:xfrm flipV="1">
              <a:off x="4599" y="2108"/>
              <a:ext cx="1" cy="1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9" name="Line 33"/>
            <p:cNvSpPr>
              <a:spLocks noChangeShapeType="1"/>
            </p:cNvSpPr>
            <p:nvPr/>
          </p:nvSpPr>
          <p:spPr bwMode="auto">
            <a:xfrm>
              <a:off x="4657" y="1864"/>
              <a:ext cx="326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0" name="Freeform 34"/>
            <p:cNvSpPr>
              <a:spLocks/>
            </p:cNvSpPr>
            <p:nvPr/>
          </p:nvSpPr>
          <p:spPr bwMode="auto">
            <a:xfrm>
              <a:off x="4947" y="1796"/>
              <a:ext cx="124" cy="136"/>
            </a:xfrm>
            <a:custGeom>
              <a:avLst/>
              <a:gdLst>
                <a:gd name="T0" fmla="*/ 124 w 124"/>
                <a:gd name="T1" fmla="*/ 68 h 136"/>
                <a:gd name="T2" fmla="*/ 124 w 124"/>
                <a:gd name="T3" fmla="*/ 68 h 136"/>
                <a:gd name="T4" fmla="*/ 92 w 124"/>
                <a:gd name="T5" fmla="*/ 80 h 136"/>
                <a:gd name="T6" fmla="*/ 58 w 124"/>
                <a:gd name="T7" fmla="*/ 98 h 136"/>
                <a:gd name="T8" fmla="*/ 28 w 124"/>
                <a:gd name="T9" fmla="*/ 116 h 136"/>
                <a:gd name="T10" fmla="*/ 0 w 124"/>
                <a:gd name="T11" fmla="*/ 136 h 136"/>
                <a:gd name="T12" fmla="*/ 26 w 124"/>
                <a:gd name="T13" fmla="*/ 68 h 136"/>
                <a:gd name="T14" fmla="*/ 0 w 124"/>
                <a:gd name="T15" fmla="*/ 0 h 136"/>
                <a:gd name="T16" fmla="*/ 0 w 124"/>
                <a:gd name="T17" fmla="*/ 0 h 136"/>
                <a:gd name="T18" fmla="*/ 28 w 124"/>
                <a:gd name="T19" fmla="*/ 20 h 136"/>
                <a:gd name="T20" fmla="*/ 58 w 124"/>
                <a:gd name="T21" fmla="*/ 38 h 136"/>
                <a:gd name="T22" fmla="*/ 92 w 124"/>
                <a:gd name="T23" fmla="*/ 54 h 136"/>
                <a:gd name="T24" fmla="*/ 124 w 124"/>
                <a:gd name="T25" fmla="*/ 68 h 1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4" h="136">
                  <a:moveTo>
                    <a:pt x="124" y="68"/>
                  </a:moveTo>
                  <a:lnTo>
                    <a:pt x="124" y="68"/>
                  </a:lnTo>
                  <a:lnTo>
                    <a:pt x="92" y="80"/>
                  </a:lnTo>
                  <a:lnTo>
                    <a:pt x="58" y="98"/>
                  </a:lnTo>
                  <a:lnTo>
                    <a:pt x="28" y="116"/>
                  </a:lnTo>
                  <a:lnTo>
                    <a:pt x="0" y="136"/>
                  </a:lnTo>
                  <a:lnTo>
                    <a:pt x="26" y="68"/>
                  </a:lnTo>
                  <a:lnTo>
                    <a:pt x="0" y="0"/>
                  </a:lnTo>
                  <a:lnTo>
                    <a:pt x="28" y="20"/>
                  </a:lnTo>
                  <a:lnTo>
                    <a:pt x="58" y="38"/>
                  </a:lnTo>
                  <a:lnTo>
                    <a:pt x="92" y="54"/>
                  </a:lnTo>
                  <a:lnTo>
                    <a:pt x="124" y="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1" name="Freeform 35"/>
            <p:cNvSpPr>
              <a:spLocks/>
            </p:cNvSpPr>
            <p:nvPr/>
          </p:nvSpPr>
          <p:spPr bwMode="auto">
            <a:xfrm>
              <a:off x="4947" y="1796"/>
              <a:ext cx="124" cy="136"/>
            </a:xfrm>
            <a:custGeom>
              <a:avLst/>
              <a:gdLst>
                <a:gd name="T0" fmla="*/ 124 w 124"/>
                <a:gd name="T1" fmla="*/ 68 h 136"/>
                <a:gd name="T2" fmla="*/ 124 w 124"/>
                <a:gd name="T3" fmla="*/ 68 h 136"/>
                <a:gd name="T4" fmla="*/ 92 w 124"/>
                <a:gd name="T5" fmla="*/ 80 h 136"/>
                <a:gd name="T6" fmla="*/ 58 w 124"/>
                <a:gd name="T7" fmla="*/ 98 h 136"/>
                <a:gd name="T8" fmla="*/ 28 w 124"/>
                <a:gd name="T9" fmla="*/ 116 h 136"/>
                <a:gd name="T10" fmla="*/ 0 w 124"/>
                <a:gd name="T11" fmla="*/ 136 h 136"/>
                <a:gd name="T12" fmla="*/ 26 w 124"/>
                <a:gd name="T13" fmla="*/ 68 h 136"/>
                <a:gd name="T14" fmla="*/ 0 w 124"/>
                <a:gd name="T15" fmla="*/ 0 h 136"/>
                <a:gd name="T16" fmla="*/ 0 w 124"/>
                <a:gd name="T17" fmla="*/ 0 h 136"/>
                <a:gd name="T18" fmla="*/ 28 w 124"/>
                <a:gd name="T19" fmla="*/ 20 h 136"/>
                <a:gd name="T20" fmla="*/ 58 w 124"/>
                <a:gd name="T21" fmla="*/ 38 h 136"/>
                <a:gd name="T22" fmla="*/ 92 w 124"/>
                <a:gd name="T23" fmla="*/ 54 h 136"/>
                <a:gd name="T24" fmla="*/ 124 w 124"/>
                <a:gd name="T25" fmla="*/ 68 h 1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4" h="136">
                  <a:moveTo>
                    <a:pt x="124" y="68"/>
                  </a:moveTo>
                  <a:lnTo>
                    <a:pt x="124" y="68"/>
                  </a:lnTo>
                  <a:lnTo>
                    <a:pt x="92" y="80"/>
                  </a:lnTo>
                  <a:lnTo>
                    <a:pt x="58" y="98"/>
                  </a:lnTo>
                  <a:lnTo>
                    <a:pt x="28" y="116"/>
                  </a:lnTo>
                  <a:lnTo>
                    <a:pt x="0" y="136"/>
                  </a:lnTo>
                  <a:lnTo>
                    <a:pt x="26" y="68"/>
                  </a:lnTo>
                  <a:lnTo>
                    <a:pt x="0" y="0"/>
                  </a:lnTo>
                  <a:lnTo>
                    <a:pt x="28" y="20"/>
                  </a:lnTo>
                  <a:lnTo>
                    <a:pt x="58" y="38"/>
                  </a:lnTo>
                  <a:lnTo>
                    <a:pt x="92" y="54"/>
                  </a:lnTo>
                  <a:lnTo>
                    <a:pt x="124" y="6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2" name="Line 36"/>
            <p:cNvSpPr>
              <a:spLocks noChangeShapeType="1"/>
            </p:cNvSpPr>
            <p:nvPr/>
          </p:nvSpPr>
          <p:spPr bwMode="auto">
            <a:xfrm flipH="1">
              <a:off x="763" y="1864"/>
              <a:ext cx="326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3" name="Freeform 37"/>
            <p:cNvSpPr>
              <a:spLocks/>
            </p:cNvSpPr>
            <p:nvPr/>
          </p:nvSpPr>
          <p:spPr bwMode="auto">
            <a:xfrm>
              <a:off x="675" y="1796"/>
              <a:ext cx="124" cy="136"/>
            </a:xfrm>
            <a:custGeom>
              <a:avLst/>
              <a:gdLst>
                <a:gd name="T0" fmla="*/ 0 w 124"/>
                <a:gd name="T1" fmla="*/ 68 h 136"/>
                <a:gd name="T2" fmla="*/ 0 w 124"/>
                <a:gd name="T3" fmla="*/ 68 h 136"/>
                <a:gd name="T4" fmla="*/ 32 w 124"/>
                <a:gd name="T5" fmla="*/ 80 h 136"/>
                <a:gd name="T6" fmla="*/ 66 w 124"/>
                <a:gd name="T7" fmla="*/ 98 h 136"/>
                <a:gd name="T8" fmla="*/ 98 w 124"/>
                <a:gd name="T9" fmla="*/ 116 h 136"/>
                <a:gd name="T10" fmla="*/ 124 w 124"/>
                <a:gd name="T11" fmla="*/ 136 h 136"/>
                <a:gd name="T12" fmla="*/ 100 w 124"/>
                <a:gd name="T13" fmla="*/ 68 h 136"/>
                <a:gd name="T14" fmla="*/ 124 w 124"/>
                <a:gd name="T15" fmla="*/ 0 h 136"/>
                <a:gd name="T16" fmla="*/ 124 w 124"/>
                <a:gd name="T17" fmla="*/ 0 h 136"/>
                <a:gd name="T18" fmla="*/ 98 w 124"/>
                <a:gd name="T19" fmla="*/ 20 h 136"/>
                <a:gd name="T20" fmla="*/ 66 w 124"/>
                <a:gd name="T21" fmla="*/ 38 h 136"/>
                <a:gd name="T22" fmla="*/ 32 w 124"/>
                <a:gd name="T23" fmla="*/ 54 h 136"/>
                <a:gd name="T24" fmla="*/ 0 w 124"/>
                <a:gd name="T25" fmla="*/ 68 h 1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4" h="136">
                  <a:moveTo>
                    <a:pt x="0" y="68"/>
                  </a:moveTo>
                  <a:lnTo>
                    <a:pt x="0" y="68"/>
                  </a:lnTo>
                  <a:lnTo>
                    <a:pt x="32" y="80"/>
                  </a:lnTo>
                  <a:lnTo>
                    <a:pt x="66" y="98"/>
                  </a:lnTo>
                  <a:lnTo>
                    <a:pt x="98" y="116"/>
                  </a:lnTo>
                  <a:lnTo>
                    <a:pt x="124" y="136"/>
                  </a:lnTo>
                  <a:lnTo>
                    <a:pt x="100" y="68"/>
                  </a:lnTo>
                  <a:lnTo>
                    <a:pt x="124" y="0"/>
                  </a:lnTo>
                  <a:lnTo>
                    <a:pt x="98" y="20"/>
                  </a:lnTo>
                  <a:lnTo>
                    <a:pt x="66" y="38"/>
                  </a:lnTo>
                  <a:lnTo>
                    <a:pt x="32" y="54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4" name="Freeform 38"/>
            <p:cNvSpPr>
              <a:spLocks/>
            </p:cNvSpPr>
            <p:nvPr/>
          </p:nvSpPr>
          <p:spPr bwMode="auto">
            <a:xfrm>
              <a:off x="675" y="1796"/>
              <a:ext cx="124" cy="136"/>
            </a:xfrm>
            <a:custGeom>
              <a:avLst/>
              <a:gdLst>
                <a:gd name="T0" fmla="*/ 0 w 124"/>
                <a:gd name="T1" fmla="*/ 68 h 136"/>
                <a:gd name="T2" fmla="*/ 0 w 124"/>
                <a:gd name="T3" fmla="*/ 68 h 136"/>
                <a:gd name="T4" fmla="*/ 32 w 124"/>
                <a:gd name="T5" fmla="*/ 80 h 136"/>
                <a:gd name="T6" fmla="*/ 66 w 124"/>
                <a:gd name="T7" fmla="*/ 98 h 136"/>
                <a:gd name="T8" fmla="*/ 98 w 124"/>
                <a:gd name="T9" fmla="*/ 116 h 136"/>
                <a:gd name="T10" fmla="*/ 124 w 124"/>
                <a:gd name="T11" fmla="*/ 136 h 136"/>
                <a:gd name="T12" fmla="*/ 100 w 124"/>
                <a:gd name="T13" fmla="*/ 68 h 136"/>
                <a:gd name="T14" fmla="*/ 124 w 124"/>
                <a:gd name="T15" fmla="*/ 0 h 136"/>
                <a:gd name="T16" fmla="*/ 124 w 124"/>
                <a:gd name="T17" fmla="*/ 0 h 136"/>
                <a:gd name="T18" fmla="*/ 98 w 124"/>
                <a:gd name="T19" fmla="*/ 20 h 136"/>
                <a:gd name="T20" fmla="*/ 66 w 124"/>
                <a:gd name="T21" fmla="*/ 38 h 136"/>
                <a:gd name="T22" fmla="*/ 32 w 124"/>
                <a:gd name="T23" fmla="*/ 54 h 136"/>
                <a:gd name="T24" fmla="*/ 0 w 124"/>
                <a:gd name="T25" fmla="*/ 68 h 1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4" h="136">
                  <a:moveTo>
                    <a:pt x="0" y="68"/>
                  </a:moveTo>
                  <a:lnTo>
                    <a:pt x="0" y="68"/>
                  </a:lnTo>
                  <a:lnTo>
                    <a:pt x="32" y="80"/>
                  </a:lnTo>
                  <a:lnTo>
                    <a:pt x="66" y="98"/>
                  </a:lnTo>
                  <a:lnTo>
                    <a:pt x="98" y="116"/>
                  </a:lnTo>
                  <a:lnTo>
                    <a:pt x="124" y="136"/>
                  </a:lnTo>
                  <a:lnTo>
                    <a:pt x="100" y="68"/>
                  </a:lnTo>
                  <a:lnTo>
                    <a:pt x="124" y="0"/>
                  </a:lnTo>
                  <a:lnTo>
                    <a:pt x="98" y="20"/>
                  </a:lnTo>
                  <a:lnTo>
                    <a:pt x="66" y="38"/>
                  </a:lnTo>
                  <a:lnTo>
                    <a:pt x="32" y="54"/>
                  </a:lnTo>
                  <a:lnTo>
                    <a:pt x="0" y="6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5" name="Rectangle 39"/>
            <p:cNvSpPr>
              <a:spLocks noChangeArrowheads="1"/>
            </p:cNvSpPr>
            <p:nvPr/>
          </p:nvSpPr>
          <p:spPr bwMode="auto">
            <a:xfrm>
              <a:off x="1487" y="2222"/>
              <a:ext cx="278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200">
                  <a:solidFill>
                    <a:srgbClr val="000000"/>
                  </a:solidFill>
                </a:rPr>
                <a:t>0.1</a:t>
              </a:r>
              <a:endParaRPr lang="en-GB" altLang="en-US" sz="1800"/>
            </a:p>
          </p:txBody>
        </p:sp>
        <p:sp>
          <p:nvSpPr>
            <p:cNvPr id="5156" name="Rectangle 40"/>
            <p:cNvSpPr>
              <a:spLocks noChangeArrowheads="1"/>
            </p:cNvSpPr>
            <p:nvPr/>
          </p:nvSpPr>
          <p:spPr bwMode="auto">
            <a:xfrm>
              <a:off x="4503" y="2222"/>
              <a:ext cx="278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200">
                  <a:solidFill>
                    <a:srgbClr val="000000"/>
                  </a:solidFill>
                </a:rPr>
                <a:t>1.0</a:t>
              </a:r>
              <a:endParaRPr lang="en-GB" altLang="en-US" sz="1800"/>
            </a:p>
          </p:txBody>
        </p:sp>
        <p:sp>
          <p:nvSpPr>
            <p:cNvPr id="5157" name="Rectangle 41"/>
            <p:cNvSpPr>
              <a:spLocks noChangeArrowheads="1"/>
            </p:cNvSpPr>
            <p:nvPr/>
          </p:nvSpPr>
          <p:spPr bwMode="auto">
            <a:xfrm>
              <a:off x="757" y="1466"/>
              <a:ext cx="518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200">
                  <a:solidFill>
                    <a:srgbClr val="000000"/>
                  </a:solidFill>
                </a:rPr>
                <a:t>X-rays</a:t>
              </a:r>
              <a:endParaRPr lang="en-GB" altLang="en-US" sz="1800"/>
            </a:p>
          </p:txBody>
        </p:sp>
        <p:sp>
          <p:nvSpPr>
            <p:cNvPr id="5158" name="Rectangle 42"/>
            <p:cNvSpPr>
              <a:spLocks noChangeArrowheads="1"/>
            </p:cNvSpPr>
            <p:nvPr/>
          </p:nvSpPr>
          <p:spPr bwMode="auto">
            <a:xfrm>
              <a:off x="2055" y="1466"/>
              <a:ext cx="873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200">
                  <a:solidFill>
                    <a:srgbClr val="000000"/>
                  </a:solidFill>
                </a:rPr>
                <a:t>Ultraviolet</a:t>
              </a:r>
              <a:endParaRPr lang="en-GB" altLang="en-US" sz="1800"/>
            </a:p>
          </p:txBody>
        </p:sp>
        <p:sp>
          <p:nvSpPr>
            <p:cNvPr id="5159" name="Rectangle 43"/>
            <p:cNvSpPr>
              <a:spLocks noChangeArrowheads="1"/>
            </p:cNvSpPr>
            <p:nvPr/>
          </p:nvSpPr>
          <p:spPr bwMode="auto">
            <a:xfrm>
              <a:off x="3541" y="1466"/>
              <a:ext cx="567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200">
                  <a:solidFill>
                    <a:srgbClr val="000000"/>
                  </a:solidFill>
                </a:rPr>
                <a:t>Visible</a:t>
              </a:r>
              <a:endParaRPr lang="en-GB" altLang="en-US" sz="1800"/>
            </a:p>
          </p:txBody>
        </p:sp>
        <p:sp>
          <p:nvSpPr>
            <p:cNvPr id="5160" name="Rectangle 44"/>
            <p:cNvSpPr>
              <a:spLocks noChangeArrowheads="1"/>
            </p:cNvSpPr>
            <p:nvPr/>
          </p:nvSpPr>
          <p:spPr bwMode="auto">
            <a:xfrm>
              <a:off x="4405" y="1466"/>
              <a:ext cx="675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200">
                  <a:solidFill>
                    <a:srgbClr val="000000"/>
                  </a:solidFill>
                </a:rPr>
                <a:t>Infrared</a:t>
              </a:r>
              <a:endParaRPr lang="en-GB" altLang="en-US" sz="1800"/>
            </a:p>
          </p:txBody>
        </p:sp>
        <p:sp>
          <p:nvSpPr>
            <p:cNvPr id="5161" name="Rectangle 45"/>
            <p:cNvSpPr>
              <a:spLocks noChangeArrowheads="1"/>
            </p:cNvSpPr>
            <p:nvPr/>
          </p:nvSpPr>
          <p:spPr bwMode="auto">
            <a:xfrm>
              <a:off x="2333" y="2332"/>
              <a:ext cx="1424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200">
                  <a:solidFill>
                    <a:srgbClr val="000000"/>
                  </a:solidFill>
                </a:rPr>
                <a:t>Wavelength (µm)</a:t>
              </a:r>
            </a:p>
          </p:txBody>
        </p:sp>
        <p:sp>
          <p:nvSpPr>
            <p:cNvPr id="5162" name="Rectangle 48"/>
            <p:cNvSpPr>
              <a:spLocks noChangeArrowheads="1"/>
            </p:cNvSpPr>
            <p:nvPr/>
          </p:nvSpPr>
          <p:spPr bwMode="auto">
            <a:xfrm>
              <a:off x="2275" y="1760"/>
              <a:ext cx="122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200">
                  <a:solidFill>
                    <a:srgbClr val="000000"/>
                  </a:solidFill>
                </a:rPr>
                <a:t>C</a:t>
              </a:r>
              <a:endParaRPr lang="en-GB" altLang="en-US" sz="1800"/>
            </a:p>
          </p:txBody>
        </p:sp>
        <p:sp>
          <p:nvSpPr>
            <p:cNvPr id="5163" name="Rectangle 49"/>
            <p:cNvSpPr>
              <a:spLocks noChangeArrowheads="1"/>
            </p:cNvSpPr>
            <p:nvPr/>
          </p:nvSpPr>
          <p:spPr bwMode="auto">
            <a:xfrm>
              <a:off x="2925" y="1760"/>
              <a:ext cx="101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200">
                  <a:solidFill>
                    <a:srgbClr val="000000"/>
                  </a:solidFill>
                </a:rPr>
                <a:t>B</a:t>
              </a:r>
              <a:endParaRPr lang="en-GB" altLang="en-US" sz="1800"/>
            </a:p>
          </p:txBody>
        </p:sp>
        <p:sp>
          <p:nvSpPr>
            <p:cNvPr id="5164" name="Rectangle 50"/>
            <p:cNvSpPr>
              <a:spLocks noChangeArrowheads="1"/>
            </p:cNvSpPr>
            <p:nvPr/>
          </p:nvSpPr>
          <p:spPr bwMode="auto">
            <a:xfrm>
              <a:off x="3155" y="1760"/>
              <a:ext cx="121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200">
                  <a:solidFill>
                    <a:srgbClr val="000000"/>
                  </a:solidFill>
                </a:rPr>
                <a:t>A</a:t>
              </a:r>
              <a:endParaRPr lang="en-GB" alt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4104615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58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do CFCs remove ozone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Step 2</a:t>
            </a:r>
          </a:p>
          <a:p>
            <a:endParaRPr lang="en-GB" dirty="0"/>
          </a:p>
          <a:p>
            <a:r>
              <a:rPr lang="en-GB" dirty="0"/>
              <a:t>The chlorine radicals react with ozone molecules in the stratosphere</a:t>
            </a:r>
          </a:p>
          <a:p>
            <a:endParaRPr lang="en-GB" dirty="0"/>
          </a:p>
          <a:p>
            <a:r>
              <a:rPr lang="en-GB" dirty="0"/>
              <a:t>They remove them from the ozone cycle</a:t>
            </a:r>
          </a:p>
        </p:txBody>
      </p:sp>
      <p:sp>
        <p:nvSpPr>
          <p:cNvPr id="18" name="Oval 17"/>
          <p:cNvSpPr/>
          <p:nvPr/>
        </p:nvSpPr>
        <p:spPr>
          <a:xfrm>
            <a:off x="2898320" y="3628102"/>
            <a:ext cx="509705" cy="684817"/>
          </a:xfrm>
          <a:prstGeom prst="ellipse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581011" y="313940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r>
              <a:rPr lang="en-US" sz="9600" b="1" baseline="-25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sz="13800" b="1" baseline="-25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0650" y="3316381"/>
            <a:ext cx="1503938" cy="132343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en-GB" sz="8000" dirty="0">
                <a:solidFill>
                  <a:srgbClr val="92D050"/>
                </a:solidFill>
                <a:effectLst>
                  <a:innerShdw blurRad="114300">
                    <a:prstClr val="black"/>
                  </a:innerShdw>
                </a:effectLst>
                <a:latin typeface="Cooper Black" pitchFamily="18" charset="0"/>
              </a:rPr>
              <a:t>Cl</a:t>
            </a:r>
            <a:r>
              <a:rPr lang="en-GB" sz="8000" baseline="30000" dirty="0">
                <a:solidFill>
                  <a:srgbClr val="92D050"/>
                </a:solidFill>
                <a:effectLst>
                  <a:innerShdw blurRad="114300">
                    <a:prstClr val="black"/>
                  </a:innerShdw>
                </a:effectLst>
                <a:latin typeface="Cooper Black" pitchFamily="18" charset="0"/>
              </a:rPr>
              <a:t>.</a:t>
            </a:r>
            <a:endParaRPr lang="en-GB" dirty="0">
              <a:effectLst>
                <a:innerShdw blurRad="114300">
                  <a:prstClr val="black"/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5762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5" grpId="0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/>
          <a:p>
            <a:r>
              <a:rPr lang="en-GB" dirty="0"/>
              <a:t>Step 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do CFCs remove ozone</a:t>
            </a:r>
          </a:p>
        </p:txBody>
      </p:sp>
      <p:sp>
        <p:nvSpPr>
          <p:cNvPr id="5" name="Rectangle 4"/>
          <p:cNvSpPr/>
          <p:nvPr/>
        </p:nvSpPr>
        <p:spPr>
          <a:xfrm>
            <a:off x="2581011" y="313940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r>
              <a:rPr lang="en-US" sz="9600" b="1" baseline="-25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sz="13800" b="1" baseline="-25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0650" y="3316381"/>
            <a:ext cx="1503938" cy="132343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en-GB" sz="8000" dirty="0">
                <a:solidFill>
                  <a:srgbClr val="92D050"/>
                </a:solidFill>
                <a:effectLst>
                  <a:innerShdw blurRad="114300">
                    <a:prstClr val="black"/>
                  </a:innerShdw>
                </a:effectLst>
                <a:latin typeface="Cooper Black" pitchFamily="18" charset="0"/>
              </a:rPr>
              <a:t>Cl</a:t>
            </a:r>
            <a:r>
              <a:rPr lang="en-GB" sz="8000" baseline="30000" dirty="0">
                <a:solidFill>
                  <a:srgbClr val="92D050"/>
                </a:solidFill>
                <a:effectLst>
                  <a:innerShdw blurRad="114300">
                    <a:prstClr val="black"/>
                  </a:innerShdw>
                </a:effectLst>
                <a:latin typeface="Cooper Black" pitchFamily="18" charset="0"/>
              </a:rPr>
              <a:t>.</a:t>
            </a:r>
            <a:endParaRPr lang="en-GB" dirty="0">
              <a:effectLst>
                <a:innerShdw blurRad="114300">
                  <a:prstClr val="black"/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52850" y="3309521"/>
            <a:ext cx="2302233" cy="132343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en-GB" sz="8000" dirty="0" err="1">
                <a:solidFill>
                  <a:schemeClr val="accent4">
                    <a:lumMod val="7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Cooper Black" pitchFamily="18" charset="0"/>
              </a:rPr>
              <a:t>ClO</a:t>
            </a:r>
            <a:r>
              <a:rPr lang="en-GB" sz="8000" baseline="30000" dirty="0">
                <a:solidFill>
                  <a:schemeClr val="accent4">
                    <a:lumMod val="7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Cooper Black" pitchFamily="18" charset="0"/>
              </a:rPr>
              <a:t>.</a:t>
            </a:r>
            <a:endParaRPr lang="en-GB" dirty="0">
              <a:solidFill>
                <a:schemeClr val="accent4">
                  <a:lumMod val="75000"/>
                </a:schemeClr>
              </a:solidFill>
              <a:effectLst>
                <a:innerShdw blurRad="114300">
                  <a:prstClr val="black"/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88385" y="3142351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Step 2</a:t>
            </a:r>
          </a:p>
          <a:p>
            <a:endParaRPr lang="en-GB" dirty="0"/>
          </a:p>
          <a:p>
            <a:r>
              <a:rPr lang="en-GB" dirty="0"/>
              <a:t>Cl</a:t>
            </a:r>
            <a:r>
              <a:rPr lang="en-GB" sz="4800" baseline="30000" dirty="0"/>
              <a:t>.</a:t>
            </a:r>
            <a:r>
              <a:rPr lang="en-GB" dirty="0"/>
              <a:t> + O</a:t>
            </a:r>
            <a:r>
              <a:rPr lang="en-GB" baseline="-25000" dirty="0"/>
              <a:t>3</a:t>
            </a:r>
            <a:r>
              <a:rPr lang="en-GB" dirty="0"/>
              <a:t> → </a:t>
            </a:r>
            <a:r>
              <a:rPr lang="en-GB" dirty="0" err="1"/>
              <a:t>ClO</a:t>
            </a:r>
            <a:r>
              <a:rPr lang="en-GB" sz="4400" baseline="30000" dirty="0"/>
              <a:t>.</a:t>
            </a:r>
            <a:r>
              <a:rPr lang="en-GB" dirty="0"/>
              <a:t> + O</a:t>
            </a:r>
            <a:r>
              <a:rPr lang="en-GB" baseline="-25000" dirty="0"/>
              <a:t>2</a:t>
            </a:r>
          </a:p>
          <a:p>
            <a:pPr>
              <a:buNone/>
            </a:pPr>
            <a:endParaRPr lang="en-GB" dirty="0"/>
          </a:p>
          <a:p>
            <a:r>
              <a:rPr lang="en-GB" dirty="0"/>
              <a:t>The ozone goes back to being oxygen gas.</a:t>
            </a:r>
          </a:p>
          <a:p>
            <a:endParaRPr lang="en-GB" dirty="0"/>
          </a:p>
          <a:p>
            <a:r>
              <a:rPr lang="en-GB" dirty="0"/>
              <a:t>But what about the </a:t>
            </a:r>
            <a:r>
              <a:rPr lang="en-GB" dirty="0" err="1"/>
              <a:t>ClO</a:t>
            </a:r>
            <a:r>
              <a:rPr lang="en-GB" sz="4400" baseline="30000" dirty="0"/>
              <a:t>.</a:t>
            </a:r>
            <a:endParaRPr lang="en-GB" baseline="30000" dirty="0"/>
          </a:p>
        </p:txBody>
      </p:sp>
    </p:spTree>
    <p:extLst>
      <p:ext uri="{BB962C8B-B14F-4D97-AF65-F5344CB8AC3E}">
        <p14:creationId xmlns:p14="http://schemas.microsoft.com/office/powerpoint/2010/main" val="2367685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xit" presetSubtype="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" presetClass="exit" presetSubtype="3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3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7" grpId="1" animBg="1"/>
      <p:bldP spid="8" grpId="0" animBg="1"/>
      <p:bldP spid="8" grpId="1" animBg="1"/>
      <p:bldP spid="9" grpId="0"/>
      <p:bldP spid="9" grpId="1"/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852872" y="3140874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·</a:t>
            </a:r>
            <a:endParaRPr lang="en-US" sz="13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do CFCs remove ozone</a:t>
            </a:r>
          </a:p>
        </p:txBody>
      </p:sp>
      <p:sp>
        <p:nvSpPr>
          <p:cNvPr id="8" name="Rectangle 7"/>
          <p:cNvSpPr/>
          <p:nvPr/>
        </p:nvSpPr>
        <p:spPr>
          <a:xfrm>
            <a:off x="2652850" y="3309521"/>
            <a:ext cx="1503938" cy="132343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en-GB" sz="8000" dirty="0">
                <a:solidFill>
                  <a:srgbClr val="92D050"/>
                </a:solidFill>
                <a:effectLst>
                  <a:innerShdw blurRad="114300">
                    <a:prstClr val="black"/>
                  </a:innerShdw>
                </a:effectLst>
                <a:latin typeface="Cooper Black" pitchFamily="18" charset="0"/>
              </a:rPr>
              <a:t>Cl</a:t>
            </a:r>
            <a:r>
              <a:rPr lang="en-GB" sz="8000" baseline="30000" dirty="0">
                <a:solidFill>
                  <a:srgbClr val="92D050"/>
                </a:solidFill>
                <a:effectLst>
                  <a:innerShdw blurRad="114300">
                    <a:prstClr val="black"/>
                  </a:innerShdw>
                </a:effectLst>
                <a:latin typeface="Cooper Black" pitchFamily="18" charset="0"/>
              </a:rPr>
              <a:t>.</a:t>
            </a:r>
            <a:endParaRPr lang="en-GB" dirty="0">
              <a:solidFill>
                <a:srgbClr val="92D050"/>
              </a:solidFill>
              <a:effectLst>
                <a:innerShdw blurRad="114300">
                  <a:prstClr val="black"/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62705" y="3142351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60370" y="3301141"/>
            <a:ext cx="2302233" cy="132343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en-GB" sz="8000" dirty="0" err="1">
                <a:solidFill>
                  <a:schemeClr val="accent4">
                    <a:lumMod val="7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Cooper Black" pitchFamily="18" charset="0"/>
              </a:rPr>
              <a:t>ClO</a:t>
            </a:r>
            <a:r>
              <a:rPr lang="en-GB" sz="8000" baseline="30000" dirty="0">
                <a:solidFill>
                  <a:schemeClr val="accent4">
                    <a:lumMod val="75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Cooper Black" pitchFamily="18" charset="0"/>
              </a:rPr>
              <a:t>.</a:t>
            </a:r>
            <a:endParaRPr lang="en-GB" dirty="0">
              <a:solidFill>
                <a:schemeClr val="accent4">
                  <a:lumMod val="75000"/>
                </a:schemeClr>
              </a:solidFill>
              <a:effectLst>
                <a:innerShdw blurRad="114300">
                  <a:prstClr val="black"/>
                </a:inn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/>
          <a:p>
            <a:r>
              <a:rPr lang="en-GB" dirty="0"/>
              <a:t>Step 3</a:t>
            </a:r>
          </a:p>
          <a:p>
            <a:endParaRPr lang="en-GB" dirty="0"/>
          </a:p>
          <a:p>
            <a:r>
              <a:rPr lang="en-GB" dirty="0" err="1"/>
              <a:t>ClO</a:t>
            </a:r>
            <a:r>
              <a:rPr lang="en-GB" sz="4400" baseline="30000" dirty="0"/>
              <a:t>.</a:t>
            </a:r>
            <a:r>
              <a:rPr lang="en-GB" dirty="0"/>
              <a:t> + O</a:t>
            </a:r>
            <a:r>
              <a:rPr lang="en-GB" sz="4400" baseline="30000" dirty="0"/>
              <a:t>.</a:t>
            </a:r>
            <a:r>
              <a:rPr lang="en-GB" dirty="0"/>
              <a:t> → Cl</a:t>
            </a:r>
            <a:r>
              <a:rPr lang="en-GB" sz="4800" baseline="30000" dirty="0"/>
              <a:t>.</a:t>
            </a:r>
            <a:r>
              <a:rPr lang="en-GB" dirty="0"/>
              <a:t>+ O</a:t>
            </a:r>
            <a:r>
              <a:rPr lang="en-GB" baseline="-25000" dirty="0"/>
              <a:t>2</a:t>
            </a:r>
          </a:p>
          <a:p>
            <a:pPr>
              <a:buNone/>
            </a:pPr>
            <a:endParaRPr lang="en-GB" dirty="0"/>
          </a:p>
          <a:p>
            <a:r>
              <a:rPr lang="en-GB" dirty="0"/>
              <a:t>The </a:t>
            </a:r>
            <a:r>
              <a:rPr lang="en-GB" dirty="0" err="1"/>
              <a:t>ClO</a:t>
            </a:r>
            <a:r>
              <a:rPr lang="en-GB" sz="4400" baseline="30000" dirty="0"/>
              <a:t>. </a:t>
            </a:r>
            <a:r>
              <a:rPr lang="en-GB" dirty="0"/>
              <a:t>radical takes oxygen radicals out of the ozone cycle.</a:t>
            </a:r>
          </a:p>
          <a:p>
            <a:endParaRPr lang="en-GB" baseline="30000" dirty="0"/>
          </a:p>
        </p:txBody>
      </p:sp>
    </p:spTree>
    <p:extLst>
      <p:ext uri="{BB962C8B-B14F-4D97-AF65-F5344CB8AC3E}">
        <p14:creationId xmlns:p14="http://schemas.microsoft.com/office/powerpoint/2010/main" val="3387391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xit" presetSubtype="9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8" grpId="0" animBg="1"/>
      <p:bldP spid="8" grpId="1" animBg="1"/>
      <p:bldP spid="9" grpId="0"/>
      <p:bldP spid="9" grpId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396240" y="3368039"/>
            <a:ext cx="8290560" cy="2971801"/>
          </a:xfrm>
        </p:spPr>
        <p:txBody>
          <a:bodyPr>
            <a:normAutofit/>
          </a:bodyPr>
          <a:lstStyle/>
          <a:p>
            <a:r>
              <a:rPr lang="en-GB" dirty="0"/>
              <a:t>If we add these together and simplify</a:t>
            </a:r>
          </a:p>
          <a:p>
            <a:pPr>
              <a:buNone/>
            </a:pPr>
            <a:r>
              <a:rPr lang="en-GB" dirty="0"/>
              <a:t>  </a:t>
            </a:r>
          </a:p>
          <a:p>
            <a:pPr algn="ctr">
              <a:buNone/>
            </a:pPr>
            <a:r>
              <a:rPr lang="en-GB" dirty="0"/>
              <a:t>     Cl•  + O</a:t>
            </a:r>
            <a:r>
              <a:rPr lang="en-GB" baseline="-25000" dirty="0"/>
              <a:t>3</a:t>
            </a:r>
            <a:r>
              <a:rPr lang="en-GB" dirty="0"/>
              <a:t> + </a:t>
            </a:r>
            <a:r>
              <a:rPr lang="en-GB" dirty="0" err="1"/>
              <a:t>ClO</a:t>
            </a:r>
            <a:r>
              <a:rPr lang="en-GB" dirty="0"/>
              <a:t>• + O• → </a:t>
            </a:r>
            <a:r>
              <a:rPr lang="en-GB" dirty="0" err="1"/>
              <a:t>ClO</a:t>
            </a:r>
            <a:r>
              <a:rPr lang="en-GB" dirty="0"/>
              <a:t>• + O</a:t>
            </a:r>
            <a:r>
              <a:rPr lang="en-GB" baseline="-25000" dirty="0"/>
              <a:t>2 </a:t>
            </a:r>
            <a:r>
              <a:rPr lang="en-GB" dirty="0"/>
              <a:t>+ Cl• + O</a:t>
            </a:r>
            <a:r>
              <a:rPr lang="en-GB" baseline="-25000" dirty="0"/>
              <a:t>2</a:t>
            </a:r>
          </a:p>
          <a:p>
            <a:pPr algn="ctr">
              <a:buNone/>
            </a:pPr>
            <a:endParaRPr lang="en-GB" baseline="-25000" dirty="0"/>
          </a:p>
          <a:p>
            <a:pPr algn="ctr">
              <a:buNone/>
            </a:pPr>
            <a:r>
              <a:rPr lang="en-GB" dirty="0"/>
              <a:t>O</a:t>
            </a:r>
            <a:r>
              <a:rPr lang="en-GB" baseline="-25000" dirty="0"/>
              <a:t>3</a:t>
            </a:r>
            <a:r>
              <a:rPr lang="en-GB" dirty="0"/>
              <a:t> + O• → 2O</a:t>
            </a:r>
            <a:r>
              <a:rPr lang="en-GB" baseline="-25000" dirty="0"/>
              <a:t>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do CFCs remove ozone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240" y="1600201"/>
            <a:ext cx="8290560" cy="1676399"/>
          </a:xfrm>
        </p:spPr>
        <p:txBody>
          <a:bodyPr>
            <a:normAutofit/>
          </a:bodyPr>
          <a:lstStyle/>
          <a:p>
            <a:r>
              <a:rPr lang="en-GB" dirty="0"/>
              <a:t>The two reactions are;</a:t>
            </a:r>
          </a:p>
          <a:p>
            <a:pPr algn="ctr">
              <a:buNone/>
            </a:pPr>
            <a:r>
              <a:rPr lang="en-GB" dirty="0"/>
              <a:t>     Cl•  + O</a:t>
            </a:r>
            <a:r>
              <a:rPr lang="en-GB" baseline="-25000" dirty="0"/>
              <a:t>3</a:t>
            </a:r>
            <a:r>
              <a:rPr lang="en-GB" dirty="0"/>
              <a:t> → </a:t>
            </a:r>
            <a:r>
              <a:rPr lang="en-GB" dirty="0" err="1"/>
              <a:t>ClO</a:t>
            </a:r>
            <a:r>
              <a:rPr lang="en-GB" dirty="0"/>
              <a:t>• + O</a:t>
            </a:r>
            <a:r>
              <a:rPr lang="en-GB" baseline="-25000" dirty="0"/>
              <a:t>2</a:t>
            </a:r>
          </a:p>
          <a:p>
            <a:pPr algn="ctr">
              <a:buNone/>
            </a:pPr>
            <a:r>
              <a:rPr lang="en-GB" dirty="0" err="1"/>
              <a:t>ClO</a:t>
            </a:r>
            <a:r>
              <a:rPr lang="en-GB" dirty="0"/>
              <a:t>• + O• → Cl• + O</a:t>
            </a:r>
            <a:r>
              <a:rPr lang="en-GB" baseline="-25000" dirty="0"/>
              <a:t>2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108960" y="4450080"/>
            <a:ext cx="2880360" cy="487680"/>
            <a:chOff x="3108960" y="4450080"/>
            <a:chExt cx="2880360" cy="487680"/>
          </a:xfrm>
        </p:grpSpPr>
        <p:sp>
          <p:nvSpPr>
            <p:cNvPr id="5" name="Rectangle 4"/>
            <p:cNvSpPr/>
            <p:nvPr/>
          </p:nvSpPr>
          <p:spPr>
            <a:xfrm>
              <a:off x="3108960" y="4465320"/>
              <a:ext cx="944880" cy="4724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044440" y="4450080"/>
              <a:ext cx="944880" cy="4724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447800" y="4465320"/>
            <a:ext cx="6004560" cy="518160"/>
            <a:chOff x="1447800" y="4465320"/>
            <a:chExt cx="6004560" cy="518160"/>
          </a:xfrm>
        </p:grpSpPr>
        <p:sp>
          <p:nvSpPr>
            <p:cNvPr id="9" name="Rectangle 8"/>
            <p:cNvSpPr/>
            <p:nvPr/>
          </p:nvSpPr>
          <p:spPr>
            <a:xfrm>
              <a:off x="1447800" y="4465320"/>
              <a:ext cx="944880" cy="4724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720840" y="4511040"/>
              <a:ext cx="731520" cy="4724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13862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chlorine radicals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The chlorine radicals remove ozone</a:t>
            </a:r>
          </a:p>
          <a:p>
            <a:r>
              <a:rPr lang="en-GB" dirty="0"/>
              <a:t>They turn it back into oxygen gas, </a:t>
            </a:r>
            <a:r>
              <a:rPr lang="en-GB" sz="3200" b="1" dirty="0"/>
              <a:t>without it absorbing UV light</a:t>
            </a:r>
            <a:endParaRPr lang="en-GB" b="1" dirty="0"/>
          </a:p>
          <a:p>
            <a:r>
              <a:rPr lang="en-GB" dirty="0"/>
              <a:t>The Cl</a:t>
            </a:r>
            <a:r>
              <a:rPr lang="en-GB" sz="4000" b="1" baseline="30000" dirty="0"/>
              <a:t>.</a:t>
            </a:r>
            <a:r>
              <a:rPr lang="en-GB" dirty="0"/>
              <a:t> are reformed</a:t>
            </a:r>
          </a:p>
          <a:p>
            <a:r>
              <a:rPr lang="en-GB" dirty="0"/>
              <a:t>They are very long lasting, up to 30 years. </a:t>
            </a:r>
          </a:p>
          <a:p>
            <a:r>
              <a:rPr lang="en-GB" dirty="0"/>
              <a:t>They react with lots of ozone</a:t>
            </a:r>
          </a:p>
        </p:txBody>
      </p:sp>
      <p:sp>
        <p:nvSpPr>
          <p:cNvPr id="5" name="Rectangle 4"/>
          <p:cNvSpPr/>
          <p:nvPr/>
        </p:nvSpPr>
        <p:spPr>
          <a:xfrm>
            <a:off x="5208753" y="2545050"/>
            <a:ext cx="3462807" cy="315471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en-GB" sz="19900" dirty="0">
                <a:solidFill>
                  <a:srgbClr val="92D050"/>
                </a:solidFill>
                <a:effectLst>
                  <a:innerShdw blurRad="114300">
                    <a:prstClr val="black"/>
                  </a:innerShdw>
                </a:effectLst>
                <a:latin typeface="Cooper Black" pitchFamily="18" charset="0"/>
              </a:rPr>
              <a:t>Cl</a:t>
            </a:r>
            <a:r>
              <a:rPr lang="en-GB" sz="19900" baseline="30000" dirty="0">
                <a:solidFill>
                  <a:srgbClr val="92D050"/>
                </a:solidFill>
                <a:effectLst>
                  <a:innerShdw blurRad="114300">
                    <a:prstClr val="black"/>
                  </a:innerShdw>
                </a:effectLst>
                <a:latin typeface="Cooper Black" pitchFamily="18" charset="0"/>
              </a:rPr>
              <a:t>.</a:t>
            </a:r>
            <a:endParaRPr lang="en-GB" sz="4000" dirty="0">
              <a:solidFill>
                <a:srgbClr val="92D050"/>
              </a:solidFill>
              <a:effectLst>
                <a:innerShdw blurRad="114300">
                  <a:prstClr val="black"/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32426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21152" y="3232314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·</a:t>
            </a:r>
            <a:endParaRPr lang="en-US" sz="13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19011" y="498344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r>
              <a:rPr lang="en-US" sz="9600" b="1" baseline="-25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sz="13800" b="1" baseline="-25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849491" y="185924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r>
              <a:rPr lang="en-US" sz="9600" b="1" baseline="-25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sz="13800" b="1" baseline="-25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63632" y="1771242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75171" y="507488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7665" y="3386191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1944" y="339553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·</a:t>
            </a:r>
            <a:endParaRPr lang="en-US" sz="13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</p:txBody>
      </p:sp>
      <p:grpSp>
        <p:nvGrpSpPr>
          <p:cNvPr id="4" name="Group 8"/>
          <p:cNvGrpSpPr/>
          <p:nvPr/>
        </p:nvGrpSpPr>
        <p:grpSpPr>
          <a:xfrm>
            <a:off x="579120" y="1569720"/>
            <a:ext cx="1184488" cy="2238314"/>
            <a:chOff x="1430597" y="0"/>
            <a:chExt cx="1308371" cy="3259394"/>
          </a:xfrm>
        </p:grpSpPr>
        <p:sp>
          <p:nvSpPr>
            <p:cNvPr id="10" name="Lightning Bolt 9"/>
            <p:cNvSpPr/>
            <p:nvPr/>
          </p:nvSpPr>
          <p:spPr>
            <a:xfrm>
              <a:off x="1887794" y="0"/>
              <a:ext cx="442451" cy="3259394"/>
            </a:xfrm>
            <a:prstGeom prst="lightningBol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430597" y="1135625"/>
              <a:ext cx="1308371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5400" dirty="0">
                  <a:solidFill>
                    <a:srgbClr val="7030A0"/>
                  </a:solidFill>
                  <a:latin typeface="Cooper Black" pitchFamily="18" charset="0"/>
                </a:rPr>
                <a:t>UV</a:t>
              </a:r>
              <a:endParaRPr lang="en-GB" dirty="0">
                <a:solidFill>
                  <a:srgbClr val="7030A0"/>
                </a:solidFill>
                <a:latin typeface="Cooper Black" pitchFamily="18" charset="0"/>
              </a:endParaRPr>
            </a:p>
          </p:txBody>
        </p: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Ozone Cycle</a:t>
            </a:r>
          </a:p>
        </p:txBody>
      </p:sp>
      <p:grpSp>
        <p:nvGrpSpPr>
          <p:cNvPr id="9" name="Group 17"/>
          <p:cNvGrpSpPr/>
          <p:nvPr/>
        </p:nvGrpSpPr>
        <p:grpSpPr>
          <a:xfrm>
            <a:off x="4175760" y="3749040"/>
            <a:ext cx="1184488" cy="2238314"/>
            <a:chOff x="1430597" y="0"/>
            <a:chExt cx="1308371" cy="3259394"/>
          </a:xfrm>
        </p:grpSpPr>
        <p:sp>
          <p:nvSpPr>
            <p:cNvPr id="19" name="Lightning Bolt 18"/>
            <p:cNvSpPr/>
            <p:nvPr/>
          </p:nvSpPr>
          <p:spPr>
            <a:xfrm>
              <a:off x="1887794" y="0"/>
              <a:ext cx="442451" cy="3259394"/>
            </a:xfrm>
            <a:prstGeom prst="lightningBol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430597" y="1135625"/>
              <a:ext cx="1308371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5400" dirty="0">
                  <a:solidFill>
                    <a:srgbClr val="7030A0"/>
                  </a:solidFill>
                  <a:latin typeface="Cooper Black" pitchFamily="18" charset="0"/>
                </a:rPr>
                <a:t>UV</a:t>
              </a:r>
              <a:endParaRPr lang="en-GB" dirty="0">
                <a:solidFill>
                  <a:srgbClr val="7030A0"/>
                </a:solidFill>
                <a:latin typeface="Cooper Black" pitchFamily="18" charset="0"/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3474272" y="1816962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562211" y="478532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925945" y="3127111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737224" y="466045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·</a:t>
            </a:r>
            <a:endParaRPr lang="en-US" sz="13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294832" y="1738794"/>
            <a:ext cx="2389688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 err="1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ClO</a:t>
            </a:r>
            <a:r>
              <a:rPr lang="en-US" sz="9600" b="1" dirty="0">
                <a:ln w="11430"/>
                <a:solidFill>
                  <a:schemeClr val="accent4">
                    <a:lumMod val="75000"/>
                  </a:schemeClr>
                </a:solidFill>
              </a:rPr>
              <a:t>·</a:t>
            </a:r>
            <a:endParaRPr lang="en-US" sz="13800" b="1" dirty="0">
              <a:ln w="11430"/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460570" y="1944781"/>
            <a:ext cx="1503938" cy="1323439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GB" sz="8000" dirty="0">
                <a:solidFill>
                  <a:srgbClr val="92D050"/>
                </a:solidFill>
                <a:effectLst>
                  <a:innerShdw blurRad="114300">
                    <a:prstClr val="black"/>
                  </a:innerShdw>
                </a:effectLst>
                <a:latin typeface="Cooper Black" pitchFamily="18" charset="0"/>
              </a:rPr>
              <a:t>Cl</a:t>
            </a:r>
            <a:r>
              <a:rPr lang="en-GB" sz="8000" baseline="30000" dirty="0">
                <a:solidFill>
                  <a:srgbClr val="92D050"/>
                </a:solidFill>
                <a:effectLst>
                  <a:innerShdw blurRad="114300">
                    <a:prstClr val="black"/>
                  </a:innerShdw>
                </a:effectLst>
                <a:latin typeface="Cooper Black" pitchFamily="18" charset="0"/>
              </a:rPr>
              <a:t>.</a:t>
            </a:r>
            <a:endParaRPr lang="en-GB" dirty="0">
              <a:effectLst>
                <a:innerShdw blurRad="114300">
                  <a:prstClr val="black"/>
                </a:inn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838010" y="3316381"/>
            <a:ext cx="1503938" cy="1323439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GB" sz="8000" dirty="0">
                <a:solidFill>
                  <a:srgbClr val="92D050"/>
                </a:solidFill>
                <a:effectLst>
                  <a:innerShdw blurRad="114300">
                    <a:prstClr val="black"/>
                  </a:innerShdw>
                </a:effectLst>
                <a:latin typeface="Cooper Black" pitchFamily="18" charset="0"/>
              </a:rPr>
              <a:t>Cl</a:t>
            </a:r>
            <a:r>
              <a:rPr lang="en-GB" sz="8000" baseline="30000" dirty="0">
                <a:solidFill>
                  <a:srgbClr val="92D050"/>
                </a:solidFill>
                <a:effectLst>
                  <a:innerShdw blurRad="114300">
                    <a:prstClr val="black"/>
                  </a:innerShdw>
                </a:effectLst>
                <a:latin typeface="Cooper Black" pitchFamily="18" charset="0"/>
              </a:rPr>
              <a:t>.</a:t>
            </a:r>
            <a:endParaRPr lang="en-GB" dirty="0">
              <a:effectLst>
                <a:innerShdw blurRad="114300">
                  <a:prstClr val="black"/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02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85185E-6 L 0.0415 0.2754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0" y="1380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7.40741E-7 L 0.08837 -0.24213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00" y="-1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9000"/>
                            </p:stCondLst>
                            <p:childTnLst>
                              <p:par>
                                <p:cTn id="60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0 L 0.1901 0.00208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00" y="100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1000"/>
                            </p:stCondLst>
                            <p:childTnLst>
                              <p:par>
                                <p:cTn id="6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3000"/>
                            </p:stCondLst>
                            <p:childTnLst>
                              <p:par>
                                <p:cTn id="73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0"/>
                            </p:stCondLst>
                            <p:childTnLst>
                              <p:par>
                                <p:cTn id="95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5.55112E-17 L 0.27986 0.17106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00" y="8500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11111E-6 L 0.17014 -0.19537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00" y="-9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9000"/>
                            </p:stCondLst>
                            <p:childTnLst>
                              <p:par>
                                <p:cTn id="113" presetID="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7.40741E-7 L -0.26181 -0.20023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00" y="-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8" grpId="2"/>
      <p:bldP spid="13" grpId="0"/>
      <p:bldP spid="13" grpId="1"/>
      <p:bldP spid="13" grpId="2"/>
      <p:bldP spid="14" grpId="0"/>
      <p:bldP spid="14" grpId="1"/>
      <p:bldP spid="14" grpId="2"/>
      <p:bldP spid="2" grpId="0"/>
      <p:bldP spid="2" grpId="1"/>
      <p:bldP spid="3" grpId="0"/>
      <p:bldP spid="3" grpId="1"/>
      <p:bldP spid="6" grpId="0"/>
      <p:bldP spid="6" grpId="1"/>
      <p:bldP spid="7" grpId="0"/>
      <p:bldP spid="7" grpId="1"/>
      <p:bldP spid="7" grpId="2"/>
      <p:bldP spid="21" grpId="0"/>
      <p:bldP spid="21" grpId="1"/>
      <p:bldP spid="22" grpId="0"/>
      <p:bldP spid="22" grpId="1"/>
      <p:bldP spid="25" grpId="0"/>
      <p:bldP spid="25" grpId="1"/>
      <p:bldP spid="26" grpId="0"/>
      <p:bldP spid="26" grpId="1"/>
      <p:bldP spid="26" grpId="2"/>
      <p:bldP spid="27" grpId="0"/>
      <p:bldP spid="27" grpId="1"/>
      <p:bldP spid="27" grpId="2"/>
      <p:bldP spid="24" grpId="0"/>
      <p:bldP spid="28" grpId="0"/>
      <p:bldP spid="28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21152" y="3232314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·</a:t>
            </a:r>
            <a:endParaRPr lang="en-US" sz="13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19011" y="498344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r>
              <a:rPr lang="en-US" sz="9600" b="1" baseline="-25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sz="13800" b="1" baseline="-25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849491" y="185924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r>
              <a:rPr lang="en-US" sz="9600" b="1" baseline="-25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sz="13800" b="1" baseline="-25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63632" y="1771242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75171" y="507488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7665" y="3386191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1944" y="339553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·</a:t>
            </a:r>
            <a:endParaRPr lang="en-US" sz="13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</p:txBody>
      </p:sp>
      <p:grpSp>
        <p:nvGrpSpPr>
          <p:cNvPr id="4" name="Group 8"/>
          <p:cNvGrpSpPr/>
          <p:nvPr/>
        </p:nvGrpSpPr>
        <p:grpSpPr>
          <a:xfrm>
            <a:off x="579120" y="1569720"/>
            <a:ext cx="1184488" cy="2238314"/>
            <a:chOff x="1430597" y="0"/>
            <a:chExt cx="1308371" cy="3259394"/>
          </a:xfrm>
        </p:grpSpPr>
        <p:sp>
          <p:nvSpPr>
            <p:cNvPr id="10" name="Lightning Bolt 9"/>
            <p:cNvSpPr/>
            <p:nvPr/>
          </p:nvSpPr>
          <p:spPr>
            <a:xfrm>
              <a:off x="1887794" y="0"/>
              <a:ext cx="442451" cy="3259394"/>
            </a:xfrm>
            <a:prstGeom prst="lightningBol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430597" y="1135625"/>
              <a:ext cx="1308371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5400" dirty="0">
                  <a:solidFill>
                    <a:srgbClr val="7030A0"/>
                  </a:solidFill>
                  <a:latin typeface="Cooper Black" pitchFamily="18" charset="0"/>
                </a:rPr>
                <a:t>UV</a:t>
              </a:r>
              <a:endParaRPr lang="en-GB" dirty="0">
                <a:solidFill>
                  <a:srgbClr val="7030A0"/>
                </a:solidFill>
                <a:latin typeface="Cooper Black" pitchFamily="18" charset="0"/>
              </a:endParaRPr>
            </a:p>
          </p:txBody>
        </p: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Ozone Cycle</a:t>
            </a:r>
          </a:p>
        </p:txBody>
      </p:sp>
      <p:grpSp>
        <p:nvGrpSpPr>
          <p:cNvPr id="5" name="Group 17"/>
          <p:cNvGrpSpPr/>
          <p:nvPr/>
        </p:nvGrpSpPr>
        <p:grpSpPr>
          <a:xfrm>
            <a:off x="4175760" y="3749040"/>
            <a:ext cx="1184488" cy="2238314"/>
            <a:chOff x="1430597" y="0"/>
            <a:chExt cx="1308371" cy="3259394"/>
          </a:xfrm>
        </p:grpSpPr>
        <p:sp>
          <p:nvSpPr>
            <p:cNvPr id="19" name="Lightning Bolt 18"/>
            <p:cNvSpPr/>
            <p:nvPr/>
          </p:nvSpPr>
          <p:spPr>
            <a:xfrm>
              <a:off x="1887794" y="0"/>
              <a:ext cx="442451" cy="3259394"/>
            </a:xfrm>
            <a:prstGeom prst="lightningBol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430597" y="1135625"/>
              <a:ext cx="1308371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5400" dirty="0">
                  <a:solidFill>
                    <a:srgbClr val="7030A0"/>
                  </a:solidFill>
                  <a:latin typeface="Cooper Black" pitchFamily="18" charset="0"/>
                </a:rPr>
                <a:t>UV</a:t>
              </a:r>
              <a:endParaRPr lang="en-GB" dirty="0">
                <a:solidFill>
                  <a:srgbClr val="7030A0"/>
                </a:solidFill>
                <a:latin typeface="Cooper Black" pitchFamily="18" charset="0"/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3474272" y="1816962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562211" y="478532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925945" y="3127111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737224" y="466045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·</a:t>
            </a:r>
            <a:endParaRPr lang="en-US" sz="13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294832" y="1738794"/>
            <a:ext cx="2389688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 err="1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ClO</a:t>
            </a:r>
            <a:r>
              <a:rPr lang="en-US" sz="9600" b="1" dirty="0">
                <a:ln w="11430"/>
                <a:solidFill>
                  <a:schemeClr val="accent4">
                    <a:lumMod val="75000"/>
                  </a:schemeClr>
                </a:solidFill>
              </a:rPr>
              <a:t>·</a:t>
            </a:r>
            <a:endParaRPr lang="en-US" sz="13800" b="1" dirty="0">
              <a:ln w="11430"/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460570" y="1944781"/>
            <a:ext cx="1503938" cy="1323439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GB" sz="8000" dirty="0">
                <a:solidFill>
                  <a:srgbClr val="92D050"/>
                </a:solidFill>
                <a:effectLst>
                  <a:innerShdw blurRad="114300">
                    <a:prstClr val="black"/>
                  </a:innerShdw>
                </a:effectLst>
                <a:latin typeface="Cooper Black" pitchFamily="18" charset="0"/>
              </a:rPr>
              <a:t>Cl</a:t>
            </a:r>
            <a:r>
              <a:rPr lang="en-GB" sz="8000" baseline="30000" dirty="0">
                <a:solidFill>
                  <a:srgbClr val="92D050"/>
                </a:solidFill>
                <a:effectLst>
                  <a:innerShdw blurRad="114300">
                    <a:prstClr val="black"/>
                  </a:innerShdw>
                </a:effectLst>
                <a:latin typeface="Cooper Black" pitchFamily="18" charset="0"/>
              </a:rPr>
              <a:t>.</a:t>
            </a:r>
            <a:endParaRPr lang="en-GB" dirty="0">
              <a:effectLst>
                <a:innerShdw blurRad="114300">
                  <a:prstClr val="black"/>
                </a:inn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838010" y="3316381"/>
            <a:ext cx="1503938" cy="1323439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GB" sz="8000" dirty="0">
                <a:solidFill>
                  <a:srgbClr val="92D050"/>
                </a:solidFill>
                <a:effectLst>
                  <a:innerShdw blurRad="114300">
                    <a:prstClr val="black"/>
                  </a:innerShdw>
                </a:effectLst>
                <a:latin typeface="Cooper Black" pitchFamily="18" charset="0"/>
              </a:rPr>
              <a:t>Cl</a:t>
            </a:r>
            <a:r>
              <a:rPr lang="en-GB" sz="8000" baseline="30000" dirty="0">
                <a:solidFill>
                  <a:srgbClr val="92D050"/>
                </a:solidFill>
                <a:effectLst>
                  <a:innerShdw blurRad="114300">
                    <a:prstClr val="black"/>
                  </a:innerShdw>
                </a:effectLst>
                <a:latin typeface="Cooper Black" pitchFamily="18" charset="0"/>
              </a:rPr>
              <a:t>.</a:t>
            </a:r>
            <a:endParaRPr lang="en-GB" dirty="0">
              <a:effectLst>
                <a:innerShdw blurRad="114300">
                  <a:prstClr val="black"/>
                </a:inn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53440" y="3307080"/>
            <a:ext cx="68738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Less harmful UV has been absorbed</a:t>
            </a:r>
          </a:p>
        </p:txBody>
      </p:sp>
    </p:spTree>
    <p:extLst>
      <p:ext uri="{BB962C8B-B14F-4D97-AF65-F5344CB8AC3E}">
        <p14:creationId xmlns:p14="http://schemas.microsoft.com/office/powerpoint/2010/main" val="2239916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85185E-6 L 0.0415 0.2754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0" y="1380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7.40741E-7 L 0.08837 -0.24213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00" y="-1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9000"/>
                            </p:stCondLst>
                            <p:childTnLst>
                              <p:par>
                                <p:cTn id="60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0 L 0.1901 0.00208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00" y="100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1000"/>
                            </p:stCondLst>
                            <p:childTnLst>
                              <p:par>
                                <p:cTn id="6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3000"/>
                            </p:stCondLst>
                            <p:childTnLst>
                              <p:par>
                                <p:cTn id="73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0"/>
                            </p:stCondLst>
                            <p:childTnLst>
                              <p:par>
                                <p:cTn id="95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5.55112E-17 L 0.27986 0.17106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00" y="8500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11111E-6 L 0.17014 -0.19537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00" y="-9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9000"/>
                            </p:stCondLst>
                            <p:childTnLst>
                              <p:par>
                                <p:cTn id="113" presetID="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1 -0.00185 L -0.26372 -0.19537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00" y="-9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1000"/>
                            </p:stCondLst>
                            <p:childTnLst>
                              <p:par>
                                <p:cTn id="1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8" grpId="2"/>
      <p:bldP spid="13" grpId="0"/>
      <p:bldP spid="13" grpId="1"/>
      <p:bldP spid="13" grpId="2"/>
      <p:bldP spid="14" grpId="0"/>
      <p:bldP spid="14" grpId="1"/>
      <p:bldP spid="14" grpId="2"/>
      <p:bldP spid="2" grpId="0"/>
      <p:bldP spid="2" grpId="1"/>
      <p:bldP spid="3" grpId="0"/>
      <p:bldP spid="3" grpId="1"/>
      <p:bldP spid="6" grpId="0"/>
      <p:bldP spid="6" grpId="1"/>
      <p:bldP spid="7" grpId="0"/>
      <p:bldP spid="7" grpId="1"/>
      <p:bldP spid="7" grpId="2"/>
      <p:bldP spid="21" grpId="0"/>
      <p:bldP spid="21" grpId="1"/>
      <p:bldP spid="22" grpId="0"/>
      <p:bldP spid="22" grpId="1"/>
      <p:bldP spid="25" grpId="0"/>
      <p:bldP spid="25" grpId="1"/>
      <p:bldP spid="26" grpId="0"/>
      <p:bldP spid="26" grpId="1"/>
      <p:bldP spid="26" grpId="2"/>
      <p:bldP spid="27" grpId="0"/>
      <p:bldP spid="27" grpId="1"/>
      <p:bldP spid="27" grpId="2"/>
      <p:bldP spid="24" grpId="0"/>
      <p:bldP spid="28" grpId="0"/>
      <p:bldP spid="28" grpId="1"/>
      <p:bldP spid="2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518" name="Group 142"/>
          <p:cNvGrpSpPr>
            <a:grpSpLocks/>
          </p:cNvGrpSpPr>
          <p:nvPr/>
        </p:nvGrpSpPr>
        <p:grpSpPr bwMode="auto">
          <a:xfrm>
            <a:off x="5562600" y="3124200"/>
            <a:ext cx="2919413" cy="1511300"/>
            <a:chOff x="3504" y="1968"/>
            <a:chExt cx="1839" cy="952"/>
          </a:xfrm>
        </p:grpSpPr>
        <p:grpSp>
          <p:nvGrpSpPr>
            <p:cNvPr id="20583" name="Group 5"/>
            <p:cNvGrpSpPr>
              <a:grpSpLocks/>
            </p:cNvGrpSpPr>
            <p:nvPr/>
          </p:nvGrpSpPr>
          <p:grpSpPr bwMode="auto">
            <a:xfrm>
              <a:off x="4512" y="2230"/>
              <a:ext cx="218" cy="218"/>
              <a:chOff x="1296" y="2688"/>
              <a:chExt cx="288" cy="288"/>
            </a:xfrm>
          </p:grpSpPr>
          <p:sp>
            <p:nvSpPr>
              <p:cNvPr id="20601" name="Line 6"/>
              <p:cNvSpPr>
                <a:spLocks noChangeShapeType="1"/>
              </p:cNvSpPr>
              <p:nvPr/>
            </p:nvSpPr>
            <p:spPr bwMode="auto">
              <a:xfrm>
                <a:off x="1440" y="2688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602" name="Line 7"/>
              <p:cNvSpPr>
                <a:spLocks noChangeShapeType="1"/>
              </p:cNvSpPr>
              <p:nvPr/>
            </p:nvSpPr>
            <p:spPr bwMode="auto">
              <a:xfrm rot="-5400000">
                <a:off x="1439" y="2689"/>
                <a:ext cx="1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20584" name="Group 43"/>
            <p:cNvGrpSpPr>
              <a:grpSpLocks/>
            </p:cNvGrpSpPr>
            <p:nvPr/>
          </p:nvGrpSpPr>
          <p:grpSpPr bwMode="auto">
            <a:xfrm>
              <a:off x="5088" y="2208"/>
              <a:ext cx="255" cy="255"/>
              <a:chOff x="4272" y="3456"/>
              <a:chExt cx="255" cy="255"/>
            </a:xfrm>
          </p:grpSpPr>
          <p:sp>
            <p:nvSpPr>
              <p:cNvPr id="20599" name="Oval 31"/>
              <p:cNvSpPr>
                <a:spLocks noChangeArrowheads="1"/>
              </p:cNvSpPr>
              <p:nvPr/>
            </p:nvSpPr>
            <p:spPr bwMode="auto">
              <a:xfrm>
                <a:off x="4272" y="3456"/>
                <a:ext cx="255" cy="255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CC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600" name="Text Box 34"/>
              <p:cNvSpPr txBox="1">
                <a:spLocks noChangeArrowheads="1"/>
              </p:cNvSpPr>
              <p:nvPr/>
            </p:nvSpPr>
            <p:spPr bwMode="auto">
              <a:xfrm>
                <a:off x="4285" y="3499"/>
                <a:ext cx="24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rgbClr val="FFCC00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600"/>
                  <a:t>Cl</a:t>
                </a:r>
                <a:endParaRPr lang="en-GB" altLang="en-US" sz="1600" baseline="-25000"/>
              </a:p>
            </p:txBody>
          </p:sp>
        </p:grpSp>
        <p:grpSp>
          <p:nvGrpSpPr>
            <p:cNvPr id="20585" name="Group 140"/>
            <p:cNvGrpSpPr>
              <a:grpSpLocks/>
            </p:cNvGrpSpPr>
            <p:nvPr/>
          </p:nvGrpSpPr>
          <p:grpSpPr bwMode="auto">
            <a:xfrm>
              <a:off x="3504" y="1968"/>
              <a:ext cx="688" cy="952"/>
              <a:chOff x="3312" y="2208"/>
              <a:chExt cx="688" cy="952"/>
            </a:xfrm>
          </p:grpSpPr>
          <p:grpSp>
            <p:nvGrpSpPr>
              <p:cNvPr id="20586" name="Group 42"/>
              <p:cNvGrpSpPr>
                <a:grpSpLocks/>
              </p:cNvGrpSpPr>
              <p:nvPr/>
            </p:nvGrpSpPr>
            <p:grpSpPr bwMode="auto">
              <a:xfrm>
                <a:off x="3504" y="2208"/>
                <a:ext cx="303" cy="303"/>
                <a:chOff x="5025" y="3120"/>
                <a:chExt cx="303" cy="303"/>
              </a:xfrm>
            </p:grpSpPr>
            <p:sp>
              <p:nvSpPr>
                <p:cNvPr id="20597" name="Oval 40"/>
                <p:cNvSpPr>
                  <a:spLocks noChangeArrowheads="1"/>
                </p:cNvSpPr>
                <p:nvPr/>
              </p:nvSpPr>
              <p:spPr bwMode="auto">
                <a:xfrm>
                  <a:off x="5025" y="3120"/>
                  <a:ext cx="303" cy="303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000099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0598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5075" y="3168"/>
                  <a:ext cx="185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1600"/>
                    <a:t>F</a:t>
                  </a:r>
                  <a:endParaRPr lang="en-GB" altLang="en-US" sz="1600" baseline="-25000"/>
                </a:p>
              </p:txBody>
            </p:sp>
          </p:grpSp>
          <p:grpSp>
            <p:nvGrpSpPr>
              <p:cNvPr id="20587" name="Group 44"/>
              <p:cNvGrpSpPr>
                <a:grpSpLocks/>
              </p:cNvGrpSpPr>
              <p:nvPr/>
            </p:nvGrpSpPr>
            <p:grpSpPr bwMode="auto">
              <a:xfrm>
                <a:off x="3456" y="2433"/>
                <a:ext cx="399" cy="399"/>
                <a:chOff x="4641" y="3552"/>
                <a:chExt cx="399" cy="399"/>
              </a:xfrm>
            </p:grpSpPr>
            <p:sp>
              <p:nvSpPr>
                <p:cNvPr id="20595" name="Oval 38"/>
                <p:cNvSpPr>
                  <a:spLocks noChangeArrowheads="1"/>
                </p:cNvSpPr>
                <p:nvPr/>
              </p:nvSpPr>
              <p:spPr bwMode="auto">
                <a:xfrm>
                  <a:off x="4641" y="3552"/>
                  <a:ext cx="399" cy="399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FF66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0596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4739" y="3676"/>
                  <a:ext cx="205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1600"/>
                    <a:t>C</a:t>
                  </a:r>
                  <a:endParaRPr lang="en-GB" altLang="en-US" sz="1600" baseline="-25000"/>
                </a:p>
              </p:txBody>
            </p:sp>
          </p:grpSp>
          <p:grpSp>
            <p:nvGrpSpPr>
              <p:cNvPr id="20588" name="Group 46"/>
              <p:cNvGrpSpPr>
                <a:grpSpLocks/>
              </p:cNvGrpSpPr>
              <p:nvPr/>
            </p:nvGrpSpPr>
            <p:grpSpPr bwMode="auto">
              <a:xfrm>
                <a:off x="3312" y="2648"/>
                <a:ext cx="277" cy="255"/>
                <a:chOff x="4414" y="3320"/>
                <a:chExt cx="277" cy="255"/>
              </a:xfrm>
            </p:grpSpPr>
            <p:sp>
              <p:nvSpPr>
                <p:cNvPr id="20593" name="Oval 30"/>
                <p:cNvSpPr>
                  <a:spLocks noChangeArrowheads="1"/>
                </p:cNvSpPr>
                <p:nvPr/>
              </p:nvSpPr>
              <p:spPr bwMode="auto">
                <a:xfrm>
                  <a:off x="4436" y="3320"/>
                  <a:ext cx="255" cy="25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FFCC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0594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4414" y="3340"/>
                  <a:ext cx="242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gradFill rotWithShape="0">
                        <a:gsLst>
                          <a:gs pos="0">
                            <a:schemeClr val="bg1"/>
                          </a:gs>
                          <a:gs pos="100000">
                            <a:srgbClr val="FFCC00"/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1600"/>
                    <a:t>Cl</a:t>
                  </a:r>
                  <a:endParaRPr lang="en-GB" altLang="en-US" sz="1600" baseline="-25000"/>
                </a:p>
              </p:txBody>
            </p:sp>
          </p:grpSp>
          <p:grpSp>
            <p:nvGrpSpPr>
              <p:cNvPr id="20589" name="Group 45"/>
              <p:cNvGrpSpPr>
                <a:grpSpLocks/>
              </p:cNvGrpSpPr>
              <p:nvPr/>
            </p:nvGrpSpPr>
            <p:grpSpPr bwMode="auto">
              <a:xfrm>
                <a:off x="3696" y="2640"/>
                <a:ext cx="255" cy="255"/>
                <a:chOff x="4704" y="3312"/>
                <a:chExt cx="255" cy="255"/>
              </a:xfrm>
            </p:grpSpPr>
            <p:sp>
              <p:nvSpPr>
                <p:cNvPr id="20591" name="Oval 33"/>
                <p:cNvSpPr>
                  <a:spLocks noChangeArrowheads="1"/>
                </p:cNvSpPr>
                <p:nvPr/>
              </p:nvSpPr>
              <p:spPr bwMode="auto">
                <a:xfrm>
                  <a:off x="4704" y="3312"/>
                  <a:ext cx="255" cy="25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FFCC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0592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4717" y="3340"/>
                  <a:ext cx="242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gradFill rotWithShape="0">
                        <a:gsLst>
                          <a:gs pos="0">
                            <a:schemeClr val="bg1"/>
                          </a:gs>
                          <a:gs pos="100000">
                            <a:srgbClr val="FFCC00"/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1600"/>
                    <a:t>Cl</a:t>
                  </a:r>
                  <a:endParaRPr lang="en-GB" altLang="en-US" sz="1600" baseline="-25000"/>
                </a:p>
              </p:txBody>
            </p:sp>
          </p:grpSp>
          <p:sp>
            <p:nvSpPr>
              <p:cNvPr id="20590" name="Rectangle 84"/>
              <p:cNvSpPr>
                <a:spLocks noChangeArrowheads="1"/>
              </p:cNvSpPr>
              <p:nvPr/>
            </p:nvSpPr>
            <p:spPr bwMode="auto">
              <a:xfrm>
                <a:off x="3544" y="2948"/>
                <a:ext cx="45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600"/>
                  <a:t>CFCl</a:t>
                </a:r>
                <a:r>
                  <a:rPr lang="en-GB" altLang="en-US" sz="1600" baseline="-30000"/>
                  <a:t>2</a:t>
                </a:r>
              </a:p>
            </p:txBody>
          </p:sp>
        </p:grpSp>
      </p:grpSp>
      <p:grpSp>
        <p:nvGrpSpPr>
          <p:cNvPr id="101519" name="Group 143"/>
          <p:cNvGrpSpPr>
            <a:grpSpLocks/>
          </p:cNvGrpSpPr>
          <p:nvPr/>
        </p:nvGrpSpPr>
        <p:grpSpPr bwMode="auto">
          <a:xfrm>
            <a:off x="5791200" y="4724400"/>
            <a:ext cx="2819400" cy="841375"/>
            <a:chOff x="3648" y="2976"/>
            <a:chExt cx="1776" cy="530"/>
          </a:xfrm>
        </p:grpSpPr>
        <p:grpSp>
          <p:nvGrpSpPr>
            <p:cNvPr id="20564" name="Group 128"/>
            <p:cNvGrpSpPr>
              <a:grpSpLocks/>
            </p:cNvGrpSpPr>
            <p:nvPr/>
          </p:nvGrpSpPr>
          <p:grpSpPr bwMode="auto">
            <a:xfrm>
              <a:off x="3648" y="3024"/>
              <a:ext cx="568" cy="482"/>
              <a:chOff x="3456" y="3168"/>
              <a:chExt cx="568" cy="482"/>
            </a:xfrm>
          </p:grpSpPr>
          <p:sp>
            <p:nvSpPr>
              <p:cNvPr id="20576" name="Oval 12"/>
              <p:cNvSpPr>
                <a:spLocks noChangeArrowheads="1"/>
              </p:cNvSpPr>
              <p:nvPr/>
            </p:nvSpPr>
            <p:spPr bwMode="auto">
              <a:xfrm>
                <a:off x="3644" y="3168"/>
                <a:ext cx="254" cy="255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20577" name="Group 97"/>
              <p:cNvGrpSpPr>
                <a:grpSpLocks/>
              </p:cNvGrpSpPr>
              <p:nvPr/>
            </p:nvGrpSpPr>
            <p:grpSpPr bwMode="auto">
              <a:xfrm>
                <a:off x="3456" y="3216"/>
                <a:ext cx="568" cy="434"/>
                <a:chOff x="3456" y="3216"/>
                <a:chExt cx="568" cy="434"/>
              </a:xfrm>
            </p:grpSpPr>
            <p:sp>
              <p:nvSpPr>
                <p:cNvPr id="20578" name="Rectangle 85"/>
                <p:cNvSpPr>
                  <a:spLocks noChangeArrowheads="1"/>
                </p:cNvSpPr>
                <p:nvPr/>
              </p:nvSpPr>
              <p:spPr bwMode="auto">
                <a:xfrm>
                  <a:off x="3663" y="3216"/>
                  <a:ext cx="215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1600"/>
                    <a:t>O</a:t>
                  </a:r>
                </a:p>
              </p:txBody>
            </p:sp>
            <p:grpSp>
              <p:nvGrpSpPr>
                <p:cNvPr id="20579" name="Group 86"/>
                <p:cNvGrpSpPr>
                  <a:grpSpLocks/>
                </p:cNvGrpSpPr>
                <p:nvPr/>
              </p:nvGrpSpPr>
              <p:grpSpPr bwMode="auto">
                <a:xfrm>
                  <a:off x="3456" y="3249"/>
                  <a:ext cx="255" cy="255"/>
                  <a:chOff x="4272" y="3456"/>
                  <a:chExt cx="255" cy="255"/>
                </a:xfrm>
              </p:grpSpPr>
              <p:sp>
                <p:nvSpPr>
                  <p:cNvPr id="20581" name="Oval 87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456"/>
                    <a:ext cx="255" cy="25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rgbClr val="FFCC0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20582" name="Text Box 8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285" y="3499"/>
                    <a:ext cx="242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gradFill rotWithShape="0">
                          <a:gsLst>
                            <a:gs pos="0">
                              <a:schemeClr val="bg1"/>
                            </a:gs>
                            <a:gs pos="100000">
                              <a:srgbClr val="FFCC00"/>
                            </a:gs>
                          </a:gsLst>
                          <a:path path="shape">
                            <a:fillToRect l="50000" t="50000" r="50000" b="50000"/>
                          </a:path>
                        </a:gra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GB" altLang="en-US" sz="1600"/>
                      <a:t>Cl</a:t>
                    </a:r>
                    <a:endParaRPr lang="en-GB" altLang="en-US" sz="1600" baseline="-25000"/>
                  </a:p>
                </p:txBody>
              </p:sp>
            </p:grpSp>
            <p:sp>
              <p:nvSpPr>
                <p:cNvPr id="20580" name="Rectangle 89"/>
                <p:cNvSpPr>
                  <a:spLocks noChangeArrowheads="1"/>
                </p:cNvSpPr>
                <p:nvPr/>
              </p:nvSpPr>
              <p:spPr bwMode="auto">
                <a:xfrm>
                  <a:off x="3683" y="3438"/>
                  <a:ext cx="341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600"/>
                    <a:t>ClO</a:t>
                  </a:r>
                  <a:endParaRPr lang="en-GB" altLang="en-US" sz="1600"/>
                </a:p>
              </p:txBody>
            </p:sp>
          </p:grpSp>
        </p:grpSp>
        <p:grpSp>
          <p:nvGrpSpPr>
            <p:cNvPr id="20565" name="Group 96"/>
            <p:cNvGrpSpPr>
              <a:grpSpLocks/>
            </p:cNvGrpSpPr>
            <p:nvPr/>
          </p:nvGrpSpPr>
          <p:grpSpPr bwMode="auto">
            <a:xfrm>
              <a:off x="5024" y="2976"/>
              <a:ext cx="400" cy="452"/>
              <a:chOff x="4832" y="3120"/>
              <a:chExt cx="400" cy="452"/>
            </a:xfrm>
          </p:grpSpPr>
          <p:grpSp>
            <p:nvGrpSpPr>
              <p:cNvPr id="20569" name="Group 22"/>
              <p:cNvGrpSpPr>
                <a:grpSpLocks/>
              </p:cNvGrpSpPr>
              <p:nvPr/>
            </p:nvGrpSpPr>
            <p:grpSpPr bwMode="auto">
              <a:xfrm>
                <a:off x="4832" y="3120"/>
                <a:ext cx="400" cy="452"/>
                <a:chOff x="480" y="2400"/>
                <a:chExt cx="528" cy="596"/>
              </a:xfrm>
            </p:grpSpPr>
            <p:grpSp>
              <p:nvGrpSpPr>
                <p:cNvPr id="20572" name="Group 23"/>
                <p:cNvGrpSpPr>
                  <a:grpSpLocks/>
                </p:cNvGrpSpPr>
                <p:nvPr/>
              </p:nvGrpSpPr>
              <p:grpSpPr bwMode="auto">
                <a:xfrm>
                  <a:off x="528" y="2400"/>
                  <a:ext cx="480" cy="432"/>
                  <a:chOff x="528" y="2592"/>
                  <a:chExt cx="480" cy="432"/>
                </a:xfrm>
              </p:grpSpPr>
              <p:sp>
                <p:nvSpPr>
                  <p:cNvPr id="20574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528" y="2592"/>
                    <a:ext cx="336" cy="33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accent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20575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672" y="2688"/>
                    <a:ext cx="336" cy="33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accent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sp>
              <p:nvSpPr>
                <p:cNvPr id="20573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80" y="2717"/>
                  <a:ext cx="358" cy="27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1600"/>
                    <a:t>O</a:t>
                  </a:r>
                  <a:r>
                    <a:rPr lang="en-GB" altLang="en-US" sz="1600" baseline="-25000"/>
                    <a:t>2</a:t>
                  </a:r>
                </a:p>
              </p:txBody>
            </p:sp>
          </p:grpSp>
          <p:sp>
            <p:nvSpPr>
              <p:cNvPr id="20570" name="Rectangle 94"/>
              <p:cNvSpPr>
                <a:spLocks noChangeArrowheads="1"/>
              </p:cNvSpPr>
              <p:nvPr/>
            </p:nvSpPr>
            <p:spPr bwMode="auto">
              <a:xfrm>
                <a:off x="4873" y="3120"/>
                <a:ext cx="215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600"/>
                  <a:t>O</a:t>
                </a:r>
              </a:p>
            </p:txBody>
          </p:sp>
          <p:sp>
            <p:nvSpPr>
              <p:cNvPr id="20571" name="Rectangle 95"/>
              <p:cNvSpPr>
                <a:spLocks noChangeArrowheads="1"/>
              </p:cNvSpPr>
              <p:nvPr/>
            </p:nvSpPr>
            <p:spPr bwMode="auto">
              <a:xfrm>
                <a:off x="4992" y="3216"/>
                <a:ext cx="215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600"/>
                  <a:t>O</a:t>
                </a:r>
              </a:p>
            </p:txBody>
          </p:sp>
        </p:grpSp>
        <p:grpSp>
          <p:nvGrpSpPr>
            <p:cNvPr id="20566" name="Group 119"/>
            <p:cNvGrpSpPr>
              <a:grpSpLocks/>
            </p:cNvGrpSpPr>
            <p:nvPr/>
          </p:nvGrpSpPr>
          <p:grpSpPr bwMode="auto">
            <a:xfrm>
              <a:off x="4512" y="3094"/>
              <a:ext cx="218" cy="218"/>
              <a:chOff x="1296" y="2688"/>
              <a:chExt cx="288" cy="288"/>
            </a:xfrm>
          </p:grpSpPr>
          <p:sp>
            <p:nvSpPr>
              <p:cNvPr id="20567" name="Line 120"/>
              <p:cNvSpPr>
                <a:spLocks noChangeShapeType="1"/>
              </p:cNvSpPr>
              <p:nvPr/>
            </p:nvSpPr>
            <p:spPr bwMode="auto">
              <a:xfrm>
                <a:off x="1440" y="2688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568" name="Line 121"/>
              <p:cNvSpPr>
                <a:spLocks noChangeShapeType="1"/>
              </p:cNvSpPr>
              <p:nvPr/>
            </p:nvSpPr>
            <p:spPr bwMode="auto">
              <a:xfrm rot="-5400000">
                <a:off x="1439" y="2689"/>
                <a:ext cx="1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01520" name="Group 144"/>
          <p:cNvGrpSpPr>
            <a:grpSpLocks/>
          </p:cNvGrpSpPr>
          <p:nvPr/>
        </p:nvGrpSpPr>
        <p:grpSpPr bwMode="auto">
          <a:xfrm>
            <a:off x="5842000" y="5791200"/>
            <a:ext cx="2692400" cy="717550"/>
            <a:chOff x="3680" y="3648"/>
            <a:chExt cx="1696" cy="452"/>
          </a:xfrm>
        </p:grpSpPr>
        <p:grpSp>
          <p:nvGrpSpPr>
            <p:cNvPr id="20550" name="Group 111"/>
            <p:cNvGrpSpPr>
              <a:grpSpLocks/>
            </p:cNvGrpSpPr>
            <p:nvPr/>
          </p:nvGrpSpPr>
          <p:grpSpPr bwMode="auto">
            <a:xfrm>
              <a:off x="3680" y="3648"/>
              <a:ext cx="400" cy="452"/>
              <a:chOff x="4832" y="3120"/>
              <a:chExt cx="400" cy="452"/>
            </a:xfrm>
          </p:grpSpPr>
          <p:grpSp>
            <p:nvGrpSpPr>
              <p:cNvPr id="20557" name="Group 112"/>
              <p:cNvGrpSpPr>
                <a:grpSpLocks/>
              </p:cNvGrpSpPr>
              <p:nvPr/>
            </p:nvGrpSpPr>
            <p:grpSpPr bwMode="auto">
              <a:xfrm>
                <a:off x="4832" y="3120"/>
                <a:ext cx="400" cy="452"/>
                <a:chOff x="480" y="2400"/>
                <a:chExt cx="528" cy="596"/>
              </a:xfrm>
            </p:grpSpPr>
            <p:grpSp>
              <p:nvGrpSpPr>
                <p:cNvPr id="20560" name="Group 113"/>
                <p:cNvGrpSpPr>
                  <a:grpSpLocks/>
                </p:cNvGrpSpPr>
                <p:nvPr/>
              </p:nvGrpSpPr>
              <p:grpSpPr bwMode="auto">
                <a:xfrm>
                  <a:off x="528" y="2400"/>
                  <a:ext cx="480" cy="432"/>
                  <a:chOff x="528" y="2592"/>
                  <a:chExt cx="480" cy="432"/>
                </a:xfrm>
              </p:grpSpPr>
              <p:sp>
                <p:nvSpPr>
                  <p:cNvPr id="20562" name="Oval 114"/>
                  <p:cNvSpPr>
                    <a:spLocks noChangeArrowheads="1"/>
                  </p:cNvSpPr>
                  <p:nvPr/>
                </p:nvSpPr>
                <p:spPr bwMode="auto">
                  <a:xfrm>
                    <a:off x="528" y="2592"/>
                    <a:ext cx="336" cy="33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accent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20563" name="Oval 115"/>
                  <p:cNvSpPr>
                    <a:spLocks noChangeArrowheads="1"/>
                  </p:cNvSpPr>
                  <p:nvPr/>
                </p:nvSpPr>
                <p:spPr bwMode="auto">
                  <a:xfrm>
                    <a:off x="672" y="2688"/>
                    <a:ext cx="336" cy="33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accent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sp>
              <p:nvSpPr>
                <p:cNvPr id="20561" name="Text Box 116"/>
                <p:cNvSpPr txBox="1">
                  <a:spLocks noChangeArrowheads="1"/>
                </p:cNvSpPr>
                <p:nvPr/>
              </p:nvSpPr>
              <p:spPr bwMode="auto">
                <a:xfrm>
                  <a:off x="480" y="2717"/>
                  <a:ext cx="358" cy="27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1600"/>
                    <a:t>O</a:t>
                  </a:r>
                  <a:r>
                    <a:rPr lang="en-GB" altLang="en-US" sz="1600" baseline="-25000"/>
                    <a:t>2</a:t>
                  </a:r>
                </a:p>
              </p:txBody>
            </p:sp>
          </p:grpSp>
          <p:sp>
            <p:nvSpPr>
              <p:cNvPr id="20558" name="Rectangle 117"/>
              <p:cNvSpPr>
                <a:spLocks noChangeArrowheads="1"/>
              </p:cNvSpPr>
              <p:nvPr/>
            </p:nvSpPr>
            <p:spPr bwMode="auto">
              <a:xfrm>
                <a:off x="4873" y="3120"/>
                <a:ext cx="215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600"/>
                  <a:t>O</a:t>
                </a:r>
              </a:p>
            </p:txBody>
          </p:sp>
          <p:sp>
            <p:nvSpPr>
              <p:cNvPr id="20559" name="Rectangle 118"/>
              <p:cNvSpPr>
                <a:spLocks noChangeArrowheads="1"/>
              </p:cNvSpPr>
              <p:nvPr/>
            </p:nvSpPr>
            <p:spPr bwMode="auto">
              <a:xfrm>
                <a:off x="4992" y="3216"/>
                <a:ext cx="215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600"/>
                  <a:t>O</a:t>
                </a:r>
              </a:p>
            </p:txBody>
          </p:sp>
        </p:grpSp>
        <p:grpSp>
          <p:nvGrpSpPr>
            <p:cNvPr id="20551" name="Group 122"/>
            <p:cNvGrpSpPr>
              <a:grpSpLocks/>
            </p:cNvGrpSpPr>
            <p:nvPr/>
          </p:nvGrpSpPr>
          <p:grpSpPr bwMode="auto">
            <a:xfrm>
              <a:off x="4512" y="3738"/>
              <a:ext cx="218" cy="218"/>
              <a:chOff x="1296" y="2688"/>
              <a:chExt cx="288" cy="288"/>
            </a:xfrm>
          </p:grpSpPr>
          <p:sp>
            <p:nvSpPr>
              <p:cNvPr id="20555" name="Line 123"/>
              <p:cNvSpPr>
                <a:spLocks noChangeShapeType="1"/>
              </p:cNvSpPr>
              <p:nvPr/>
            </p:nvSpPr>
            <p:spPr bwMode="auto">
              <a:xfrm>
                <a:off x="1440" y="2688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556" name="Line 124"/>
              <p:cNvSpPr>
                <a:spLocks noChangeShapeType="1"/>
              </p:cNvSpPr>
              <p:nvPr/>
            </p:nvSpPr>
            <p:spPr bwMode="auto">
              <a:xfrm rot="-5400000">
                <a:off x="1439" y="2689"/>
                <a:ext cx="1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20552" name="Group 125"/>
            <p:cNvGrpSpPr>
              <a:grpSpLocks/>
            </p:cNvGrpSpPr>
            <p:nvPr/>
          </p:nvGrpSpPr>
          <p:grpSpPr bwMode="auto">
            <a:xfrm>
              <a:off x="5121" y="3701"/>
              <a:ext cx="255" cy="255"/>
              <a:chOff x="4272" y="3456"/>
              <a:chExt cx="255" cy="255"/>
            </a:xfrm>
          </p:grpSpPr>
          <p:sp>
            <p:nvSpPr>
              <p:cNvPr id="20553" name="Oval 126"/>
              <p:cNvSpPr>
                <a:spLocks noChangeArrowheads="1"/>
              </p:cNvSpPr>
              <p:nvPr/>
            </p:nvSpPr>
            <p:spPr bwMode="auto">
              <a:xfrm>
                <a:off x="4272" y="3456"/>
                <a:ext cx="255" cy="255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CC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54" name="Text Box 127"/>
              <p:cNvSpPr txBox="1">
                <a:spLocks noChangeArrowheads="1"/>
              </p:cNvSpPr>
              <p:nvPr/>
            </p:nvSpPr>
            <p:spPr bwMode="auto">
              <a:xfrm>
                <a:off x="4285" y="3499"/>
                <a:ext cx="24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rgbClr val="FFCC00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600"/>
                  <a:t>Cl</a:t>
                </a:r>
                <a:endParaRPr lang="en-GB" altLang="en-US" sz="1600" baseline="-25000"/>
              </a:p>
            </p:txBody>
          </p:sp>
        </p:grpSp>
      </p:grpSp>
      <p:sp>
        <p:nvSpPr>
          <p:cNvPr id="20485" name="Rectangle 139"/>
          <p:cNvSpPr>
            <a:spLocks noChangeArrowheads="1"/>
          </p:cNvSpPr>
          <p:nvPr/>
        </p:nvSpPr>
        <p:spPr bwMode="auto">
          <a:xfrm>
            <a:off x="34925" y="3048000"/>
            <a:ext cx="5375275" cy="3657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23901"/>
          </a:xfrm>
        </p:spPr>
        <p:txBody>
          <a:bodyPr/>
          <a:lstStyle/>
          <a:p>
            <a:r>
              <a:rPr lang="en-GB" altLang="en-US" dirty="0">
                <a:cs typeface="Times New Roman" panose="02020603050405020304" pitchFamily="18" charset="0"/>
              </a:rPr>
              <a:t>Ozone depletion</a:t>
            </a:r>
            <a:r>
              <a:rPr lang="en-GB" altLang="en-US" dirty="0"/>
              <a:t> </a:t>
            </a:r>
          </a:p>
        </p:txBody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2688"/>
            <a:ext cx="8077200" cy="4525962"/>
          </a:xfrm>
        </p:spPr>
        <p:txBody>
          <a:bodyPr/>
          <a:lstStyle/>
          <a:p>
            <a:r>
              <a:rPr lang="en-US" altLang="en-US" sz="1800"/>
              <a:t>Ozone can be destroyed by a variety of  Ozone-Depleting Substances (ODS), e.g. halogenated hydrocarbons (CFCs &amp; HCFCs), halons and nitrous oxides</a:t>
            </a:r>
            <a:endParaRPr lang="en-GB" altLang="en-US" sz="1800">
              <a:cs typeface="Times New Roman" panose="02020603050405020304" pitchFamily="18" charset="0"/>
            </a:endParaRPr>
          </a:p>
          <a:p>
            <a:r>
              <a:rPr lang="en-US" altLang="en-US" sz="1800">
                <a:cs typeface="Times New Roman" panose="02020603050405020304" pitchFamily="18" charset="0"/>
              </a:rPr>
              <a:t>In the stratosphere, ODS are split by UV radiation (photolysis) releasing reactive free radicals (e.g. H, OH, NO, Br and Cl) which break down ozone</a:t>
            </a:r>
            <a:r>
              <a:rPr lang="en-GB" altLang="en-US" sz="1800"/>
              <a:t> </a:t>
            </a:r>
          </a:p>
          <a:p>
            <a:endParaRPr lang="en-GB" altLang="en-US" sz="1800"/>
          </a:p>
        </p:txBody>
      </p:sp>
      <p:sp>
        <p:nvSpPr>
          <p:cNvPr id="101394" name="AutoShape 18"/>
          <p:cNvSpPr>
            <a:spLocks noChangeArrowheads="1"/>
          </p:cNvSpPr>
          <p:nvPr/>
        </p:nvSpPr>
        <p:spPr bwMode="auto">
          <a:xfrm>
            <a:off x="4778375" y="3584575"/>
            <a:ext cx="403225" cy="200025"/>
          </a:xfrm>
          <a:prstGeom prst="rightArrow">
            <a:avLst>
              <a:gd name="adj1" fmla="val 50000"/>
              <a:gd name="adj2" fmla="val 5039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101395" name="Group 19"/>
          <p:cNvGrpSpPr>
            <a:grpSpLocks/>
          </p:cNvGrpSpPr>
          <p:nvPr/>
        </p:nvGrpSpPr>
        <p:grpSpPr bwMode="auto">
          <a:xfrm>
            <a:off x="838200" y="3276600"/>
            <a:ext cx="849313" cy="849313"/>
            <a:chOff x="2009" y="2184"/>
            <a:chExt cx="535" cy="535"/>
          </a:xfrm>
        </p:grpSpPr>
        <p:pic>
          <p:nvPicPr>
            <p:cNvPr id="20548" name="Picture 20" descr="Sun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9" y="2184"/>
              <a:ext cx="535" cy="5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49" name="Text Box 21"/>
            <p:cNvSpPr txBox="1">
              <a:spLocks noChangeArrowheads="1"/>
            </p:cNvSpPr>
            <p:nvPr/>
          </p:nvSpPr>
          <p:spPr bwMode="auto">
            <a:xfrm>
              <a:off x="2096" y="2352"/>
              <a:ext cx="37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/>
                <a:t>UV</a:t>
              </a:r>
            </a:p>
          </p:txBody>
        </p:sp>
      </p:grpSp>
      <p:grpSp>
        <p:nvGrpSpPr>
          <p:cNvPr id="101517" name="Group 141"/>
          <p:cNvGrpSpPr>
            <a:grpSpLocks/>
          </p:cNvGrpSpPr>
          <p:nvPr/>
        </p:nvGrpSpPr>
        <p:grpSpPr bwMode="auto">
          <a:xfrm>
            <a:off x="1676400" y="3505200"/>
            <a:ext cx="533400" cy="838200"/>
            <a:chOff x="1056" y="2448"/>
            <a:chExt cx="336" cy="528"/>
          </a:xfrm>
        </p:grpSpPr>
        <p:sp>
          <p:nvSpPr>
            <p:cNvPr id="20545" name="Freeform 64"/>
            <p:cNvSpPr>
              <a:spLocks/>
            </p:cNvSpPr>
            <p:nvPr/>
          </p:nvSpPr>
          <p:spPr bwMode="auto">
            <a:xfrm>
              <a:off x="1056" y="2544"/>
              <a:ext cx="93" cy="240"/>
            </a:xfrm>
            <a:custGeom>
              <a:avLst/>
              <a:gdLst>
                <a:gd name="T0" fmla="*/ 4630 w 56"/>
                <a:gd name="T1" fmla="*/ 0 h 144"/>
                <a:gd name="T2" fmla="*/ 4630 w 56"/>
                <a:gd name="T3" fmla="*/ 9547 h 144"/>
                <a:gd name="T4" fmla="*/ 0 w 56"/>
                <a:gd name="T5" fmla="*/ 14297 h 14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6" h="144">
                  <a:moveTo>
                    <a:pt x="48" y="0"/>
                  </a:moveTo>
                  <a:cubicBezTo>
                    <a:pt x="52" y="36"/>
                    <a:pt x="56" y="72"/>
                    <a:pt x="48" y="96"/>
                  </a:cubicBezTo>
                  <a:cubicBezTo>
                    <a:pt x="40" y="120"/>
                    <a:pt x="20" y="132"/>
                    <a:pt x="0" y="1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546" name="Freeform 65"/>
            <p:cNvSpPr>
              <a:spLocks/>
            </p:cNvSpPr>
            <p:nvPr/>
          </p:nvSpPr>
          <p:spPr bwMode="auto">
            <a:xfrm>
              <a:off x="1104" y="2496"/>
              <a:ext cx="149" cy="384"/>
            </a:xfrm>
            <a:custGeom>
              <a:avLst/>
              <a:gdLst>
                <a:gd name="T0" fmla="*/ 321758 w 56"/>
                <a:gd name="T1" fmla="*/ 0 h 144"/>
                <a:gd name="T2" fmla="*/ 321758 w 56"/>
                <a:gd name="T3" fmla="*/ 654813 h 144"/>
                <a:gd name="T4" fmla="*/ 0 w 56"/>
                <a:gd name="T5" fmla="*/ 982072 h 14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6" h="144">
                  <a:moveTo>
                    <a:pt x="48" y="0"/>
                  </a:moveTo>
                  <a:cubicBezTo>
                    <a:pt x="52" y="36"/>
                    <a:pt x="56" y="72"/>
                    <a:pt x="48" y="96"/>
                  </a:cubicBezTo>
                  <a:cubicBezTo>
                    <a:pt x="40" y="120"/>
                    <a:pt x="20" y="132"/>
                    <a:pt x="0" y="1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547" name="Freeform 66"/>
            <p:cNvSpPr>
              <a:spLocks/>
            </p:cNvSpPr>
            <p:nvPr/>
          </p:nvSpPr>
          <p:spPr bwMode="auto">
            <a:xfrm>
              <a:off x="1187" y="2448"/>
              <a:ext cx="205" cy="528"/>
            </a:xfrm>
            <a:custGeom>
              <a:avLst/>
              <a:gdLst>
                <a:gd name="T0" fmla="*/ 5674620 w 56"/>
                <a:gd name="T1" fmla="*/ 0 h 144"/>
                <a:gd name="T2" fmla="*/ 5674620 w 56"/>
                <a:gd name="T3" fmla="*/ 11504222 h 144"/>
                <a:gd name="T4" fmla="*/ 0 w 56"/>
                <a:gd name="T5" fmla="*/ 17251630 h 14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6" h="144">
                  <a:moveTo>
                    <a:pt x="48" y="0"/>
                  </a:moveTo>
                  <a:cubicBezTo>
                    <a:pt x="52" y="36"/>
                    <a:pt x="56" y="72"/>
                    <a:pt x="48" y="96"/>
                  </a:cubicBezTo>
                  <a:cubicBezTo>
                    <a:pt x="40" y="120"/>
                    <a:pt x="20" y="132"/>
                    <a:pt x="0" y="1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1446" name="Group 70"/>
          <p:cNvGrpSpPr>
            <a:grpSpLocks/>
          </p:cNvGrpSpPr>
          <p:nvPr/>
        </p:nvGrpSpPr>
        <p:grpSpPr bwMode="auto">
          <a:xfrm>
            <a:off x="1042988" y="4852988"/>
            <a:ext cx="404812" cy="404812"/>
            <a:chOff x="4272" y="3456"/>
            <a:chExt cx="255" cy="255"/>
          </a:xfrm>
        </p:grpSpPr>
        <p:sp>
          <p:nvSpPr>
            <p:cNvPr id="20543" name="Oval 71"/>
            <p:cNvSpPr>
              <a:spLocks noChangeArrowheads="1"/>
            </p:cNvSpPr>
            <p:nvPr/>
          </p:nvSpPr>
          <p:spPr bwMode="auto">
            <a:xfrm>
              <a:off x="4272" y="3456"/>
              <a:ext cx="255" cy="25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CC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44" name="Text Box 72"/>
            <p:cNvSpPr txBox="1">
              <a:spLocks noChangeArrowheads="1"/>
            </p:cNvSpPr>
            <p:nvPr/>
          </p:nvSpPr>
          <p:spPr bwMode="auto">
            <a:xfrm>
              <a:off x="4285" y="3499"/>
              <a:ext cx="24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bg1"/>
                      </a:gs>
                      <a:gs pos="100000">
                        <a:srgbClr val="FFCC00"/>
                      </a:gs>
                    </a:gsLst>
                    <a:path path="shape">
                      <a:fillToRect l="50000" t="50000" r="50000" b="5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/>
                <a:t>Cl</a:t>
              </a:r>
              <a:endParaRPr lang="en-GB" altLang="en-US" sz="1600" baseline="-25000"/>
            </a:p>
          </p:txBody>
        </p:sp>
      </p:grpSp>
      <p:grpSp>
        <p:nvGrpSpPr>
          <p:cNvPr id="101449" name="Group 73"/>
          <p:cNvGrpSpPr>
            <a:grpSpLocks/>
          </p:cNvGrpSpPr>
          <p:nvPr/>
        </p:nvGrpSpPr>
        <p:grpSpPr bwMode="auto">
          <a:xfrm>
            <a:off x="2209800" y="4953000"/>
            <a:ext cx="346075" cy="346075"/>
            <a:chOff x="1296" y="2688"/>
            <a:chExt cx="288" cy="288"/>
          </a:xfrm>
        </p:grpSpPr>
        <p:sp>
          <p:nvSpPr>
            <p:cNvPr id="20541" name="Line 74"/>
            <p:cNvSpPr>
              <a:spLocks noChangeShapeType="1"/>
            </p:cNvSpPr>
            <p:nvPr/>
          </p:nvSpPr>
          <p:spPr bwMode="auto">
            <a:xfrm>
              <a:off x="1440" y="2688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542" name="Line 75"/>
            <p:cNvSpPr>
              <a:spLocks noChangeShapeType="1"/>
            </p:cNvSpPr>
            <p:nvPr/>
          </p:nvSpPr>
          <p:spPr bwMode="auto">
            <a:xfrm rot="-5400000">
              <a:off x="1439" y="2689"/>
              <a:ext cx="1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1459" name="Group 83"/>
          <p:cNvGrpSpPr>
            <a:grpSpLocks/>
          </p:cNvGrpSpPr>
          <p:nvPr/>
        </p:nvGrpSpPr>
        <p:grpSpPr bwMode="auto">
          <a:xfrm>
            <a:off x="2349500" y="3328988"/>
            <a:ext cx="1536700" cy="1243012"/>
            <a:chOff x="1576" y="2337"/>
            <a:chExt cx="968" cy="783"/>
          </a:xfrm>
        </p:grpSpPr>
        <p:grpSp>
          <p:nvGrpSpPr>
            <p:cNvPr id="20524" name="Group 62"/>
            <p:cNvGrpSpPr>
              <a:grpSpLocks/>
            </p:cNvGrpSpPr>
            <p:nvPr/>
          </p:nvGrpSpPr>
          <p:grpSpPr bwMode="auto">
            <a:xfrm>
              <a:off x="1905" y="2337"/>
              <a:ext cx="639" cy="783"/>
              <a:chOff x="4224" y="2976"/>
              <a:chExt cx="639" cy="783"/>
            </a:xfrm>
          </p:grpSpPr>
          <p:grpSp>
            <p:nvGrpSpPr>
              <p:cNvPr id="20526" name="Group 47"/>
              <p:cNvGrpSpPr>
                <a:grpSpLocks/>
              </p:cNvGrpSpPr>
              <p:nvPr/>
            </p:nvGrpSpPr>
            <p:grpSpPr bwMode="auto">
              <a:xfrm>
                <a:off x="4416" y="2976"/>
                <a:ext cx="303" cy="303"/>
                <a:chOff x="5025" y="3120"/>
                <a:chExt cx="303" cy="303"/>
              </a:xfrm>
            </p:grpSpPr>
            <p:sp>
              <p:nvSpPr>
                <p:cNvPr id="20539" name="Oval 48"/>
                <p:cNvSpPr>
                  <a:spLocks noChangeArrowheads="1"/>
                </p:cNvSpPr>
                <p:nvPr/>
              </p:nvSpPr>
              <p:spPr bwMode="auto">
                <a:xfrm>
                  <a:off x="5025" y="3120"/>
                  <a:ext cx="303" cy="303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000099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0540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5075" y="3168"/>
                  <a:ext cx="185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1600"/>
                    <a:t>F</a:t>
                  </a:r>
                  <a:endParaRPr lang="en-GB" altLang="en-US" sz="1600" baseline="-25000"/>
                </a:p>
              </p:txBody>
            </p:sp>
          </p:grpSp>
          <p:grpSp>
            <p:nvGrpSpPr>
              <p:cNvPr id="20527" name="Group 50"/>
              <p:cNvGrpSpPr>
                <a:grpSpLocks/>
              </p:cNvGrpSpPr>
              <p:nvPr/>
            </p:nvGrpSpPr>
            <p:grpSpPr bwMode="auto">
              <a:xfrm>
                <a:off x="4368" y="3201"/>
                <a:ext cx="399" cy="399"/>
                <a:chOff x="4641" y="3552"/>
                <a:chExt cx="399" cy="399"/>
              </a:xfrm>
            </p:grpSpPr>
            <p:sp>
              <p:nvSpPr>
                <p:cNvPr id="20537" name="Oval 51"/>
                <p:cNvSpPr>
                  <a:spLocks noChangeArrowheads="1"/>
                </p:cNvSpPr>
                <p:nvPr/>
              </p:nvSpPr>
              <p:spPr bwMode="auto">
                <a:xfrm>
                  <a:off x="4641" y="3552"/>
                  <a:ext cx="399" cy="399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FF66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0538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4739" y="3676"/>
                  <a:ext cx="205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1600"/>
                    <a:t>C</a:t>
                  </a:r>
                  <a:endParaRPr lang="en-GB" altLang="en-US" sz="1600" baseline="-25000"/>
                </a:p>
              </p:txBody>
            </p:sp>
          </p:grpSp>
          <p:grpSp>
            <p:nvGrpSpPr>
              <p:cNvPr id="20528" name="Group 53"/>
              <p:cNvGrpSpPr>
                <a:grpSpLocks/>
              </p:cNvGrpSpPr>
              <p:nvPr/>
            </p:nvGrpSpPr>
            <p:grpSpPr bwMode="auto">
              <a:xfrm>
                <a:off x="4224" y="3416"/>
                <a:ext cx="277" cy="255"/>
                <a:chOff x="4414" y="3320"/>
                <a:chExt cx="277" cy="255"/>
              </a:xfrm>
            </p:grpSpPr>
            <p:sp>
              <p:nvSpPr>
                <p:cNvPr id="20535" name="Oval 54"/>
                <p:cNvSpPr>
                  <a:spLocks noChangeArrowheads="1"/>
                </p:cNvSpPr>
                <p:nvPr/>
              </p:nvSpPr>
              <p:spPr bwMode="auto">
                <a:xfrm>
                  <a:off x="4436" y="3320"/>
                  <a:ext cx="255" cy="25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FFCC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0536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4414" y="3340"/>
                  <a:ext cx="242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gradFill rotWithShape="0">
                        <a:gsLst>
                          <a:gs pos="0">
                            <a:schemeClr val="bg1"/>
                          </a:gs>
                          <a:gs pos="100000">
                            <a:srgbClr val="FFCC00"/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1600"/>
                    <a:t>Cl</a:t>
                  </a:r>
                  <a:endParaRPr lang="en-GB" altLang="en-US" sz="1600" baseline="-25000"/>
                </a:p>
              </p:txBody>
            </p:sp>
          </p:grpSp>
          <p:grpSp>
            <p:nvGrpSpPr>
              <p:cNvPr id="20529" name="Group 56"/>
              <p:cNvGrpSpPr>
                <a:grpSpLocks/>
              </p:cNvGrpSpPr>
              <p:nvPr/>
            </p:nvGrpSpPr>
            <p:grpSpPr bwMode="auto">
              <a:xfrm>
                <a:off x="4608" y="3408"/>
                <a:ext cx="255" cy="255"/>
                <a:chOff x="4704" y="3312"/>
                <a:chExt cx="255" cy="255"/>
              </a:xfrm>
            </p:grpSpPr>
            <p:sp>
              <p:nvSpPr>
                <p:cNvPr id="20533" name="Oval 57"/>
                <p:cNvSpPr>
                  <a:spLocks noChangeArrowheads="1"/>
                </p:cNvSpPr>
                <p:nvPr/>
              </p:nvSpPr>
              <p:spPr bwMode="auto">
                <a:xfrm>
                  <a:off x="4704" y="3312"/>
                  <a:ext cx="255" cy="25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FFCC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0534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4717" y="3340"/>
                  <a:ext cx="242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gradFill rotWithShape="0">
                        <a:gsLst>
                          <a:gs pos="0">
                            <a:schemeClr val="bg1"/>
                          </a:gs>
                          <a:gs pos="100000">
                            <a:srgbClr val="FFCC00"/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1600"/>
                    <a:t>Cl</a:t>
                  </a:r>
                  <a:endParaRPr lang="en-GB" altLang="en-US" sz="1600" baseline="-25000"/>
                </a:p>
              </p:txBody>
            </p:sp>
          </p:grpSp>
          <p:grpSp>
            <p:nvGrpSpPr>
              <p:cNvPr id="20530" name="Group 59"/>
              <p:cNvGrpSpPr>
                <a:grpSpLocks/>
              </p:cNvGrpSpPr>
              <p:nvPr/>
            </p:nvGrpSpPr>
            <p:grpSpPr bwMode="auto">
              <a:xfrm>
                <a:off x="4449" y="3504"/>
                <a:ext cx="255" cy="255"/>
                <a:chOff x="4272" y="3456"/>
                <a:chExt cx="255" cy="255"/>
              </a:xfrm>
            </p:grpSpPr>
            <p:sp>
              <p:nvSpPr>
                <p:cNvPr id="20531" name="Oval 60"/>
                <p:cNvSpPr>
                  <a:spLocks noChangeArrowheads="1"/>
                </p:cNvSpPr>
                <p:nvPr/>
              </p:nvSpPr>
              <p:spPr bwMode="auto">
                <a:xfrm>
                  <a:off x="4272" y="3456"/>
                  <a:ext cx="255" cy="25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FFCC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0532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4285" y="3499"/>
                  <a:ext cx="242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gradFill rotWithShape="0">
                        <a:gsLst>
                          <a:gs pos="0">
                            <a:schemeClr val="bg1"/>
                          </a:gs>
                          <a:gs pos="100000">
                            <a:srgbClr val="FFCC00"/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1600"/>
                    <a:t>Cl</a:t>
                  </a:r>
                  <a:endParaRPr lang="en-GB" altLang="en-US" sz="1600" baseline="-25000"/>
                </a:p>
              </p:txBody>
            </p:sp>
          </p:grpSp>
        </p:grpSp>
        <p:sp>
          <p:nvSpPr>
            <p:cNvPr id="20525" name="Rectangle 82"/>
            <p:cNvSpPr>
              <a:spLocks noChangeArrowheads="1"/>
            </p:cNvSpPr>
            <p:nvPr/>
          </p:nvSpPr>
          <p:spPr bwMode="auto">
            <a:xfrm>
              <a:off x="1576" y="2430"/>
              <a:ext cx="45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/>
                <a:t>CFCl</a:t>
              </a:r>
              <a:r>
                <a:rPr lang="en-GB" altLang="en-US" sz="1600" baseline="-30000"/>
                <a:t>3</a:t>
              </a:r>
            </a:p>
          </p:txBody>
        </p:sp>
      </p:grpSp>
      <p:grpSp>
        <p:nvGrpSpPr>
          <p:cNvPr id="101474" name="Group 98"/>
          <p:cNvGrpSpPr>
            <a:grpSpLocks/>
          </p:cNvGrpSpPr>
          <p:nvPr/>
        </p:nvGrpSpPr>
        <p:grpSpPr bwMode="auto">
          <a:xfrm>
            <a:off x="2935288" y="4797425"/>
            <a:ext cx="1789112" cy="993775"/>
            <a:chOff x="1945" y="3166"/>
            <a:chExt cx="1127" cy="626"/>
          </a:xfrm>
        </p:grpSpPr>
        <p:grpSp>
          <p:nvGrpSpPr>
            <p:cNvPr id="20515" name="Group 76"/>
            <p:cNvGrpSpPr>
              <a:grpSpLocks/>
            </p:cNvGrpSpPr>
            <p:nvPr/>
          </p:nvGrpSpPr>
          <p:grpSpPr bwMode="auto">
            <a:xfrm>
              <a:off x="1968" y="3166"/>
              <a:ext cx="1104" cy="626"/>
              <a:chOff x="3744" y="2769"/>
              <a:chExt cx="1104" cy="626"/>
            </a:xfrm>
          </p:grpSpPr>
          <p:sp>
            <p:nvSpPr>
              <p:cNvPr id="20519" name="Text Box 77"/>
              <p:cNvSpPr txBox="1">
                <a:spLocks noChangeArrowheads="1"/>
              </p:cNvSpPr>
              <p:nvPr/>
            </p:nvSpPr>
            <p:spPr bwMode="auto">
              <a:xfrm>
                <a:off x="4144" y="2769"/>
                <a:ext cx="704" cy="6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600"/>
                  <a:t>Ozone molecule (O</a:t>
                </a:r>
                <a:r>
                  <a:rPr lang="en-GB" altLang="en-US" sz="1600" baseline="-25000"/>
                  <a:t>3</a:t>
                </a:r>
                <a:r>
                  <a:rPr lang="en-GB" altLang="en-US" sz="1600"/>
                  <a:t>)</a:t>
                </a:r>
                <a:endParaRPr lang="en-GB" altLang="en-US" sz="1600" baseline="-2500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600" baseline="-25000"/>
              </a:p>
            </p:txBody>
          </p:sp>
          <p:sp>
            <p:nvSpPr>
              <p:cNvPr id="20520" name="Oval 78"/>
              <p:cNvSpPr>
                <a:spLocks noChangeArrowheads="1"/>
              </p:cNvSpPr>
              <p:nvPr/>
            </p:nvSpPr>
            <p:spPr bwMode="auto">
              <a:xfrm>
                <a:off x="3889" y="2805"/>
                <a:ext cx="255" cy="254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20521" name="Group 79"/>
              <p:cNvGrpSpPr>
                <a:grpSpLocks/>
              </p:cNvGrpSpPr>
              <p:nvPr/>
            </p:nvGrpSpPr>
            <p:grpSpPr bwMode="auto">
              <a:xfrm>
                <a:off x="3744" y="2842"/>
                <a:ext cx="363" cy="326"/>
                <a:chOff x="528" y="2592"/>
                <a:chExt cx="480" cy="432"/>
              </a:xfrm>
            </p:grpSpPr>
            <p:sp>
              <p:nvSpPr>
                <p:cNvPr id="20522" name="Oval 80"/>
                <p:cNvSpPr>
                  <a:spLocks noChangeArrowheads="1"/>
                </p:cNvSpPr>
                <p:nvPr/>
              </p:nvSpPr>
              <p:spPr bwMode="auto">
                <a:xfrm>
                  <a:off x="528" y="2592"/>
                  <a:ext cx="336" cy="33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0523" name="Oval 81"/>
                <p:cNvSpPr>
                  <a:spLocks noChangeArrowheads="1"/>
                </p:cNvSpPr>
                <p:nvPr/>
              </p:nvSpPr>
              <p:spPr bwMode="auto">
                <a:xfrm>
                  <a:off x="672" y="2688"/>
                  <a:ext cx="336" cy="33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</p:grpSp>
        <p:sp>
          <p:nvSpPr>
            <p:cNvPr id="20516" name="Rectangle 90"/>
            <p:cNvSpPr>
              <a:spLocks noChangeArrowheads="1"/>
            </p:cNvSpPr>
            <p:nvPr/>
          </p:nvSpPr>
          <p:spPr bwMode="auto">
            <a:xfrm>
              <a:off x="1945" y="3264"/>
              <a:ext cx="21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/>
                <a:t>O</a:t>
              </a:r>
            </a:p>
          </p:txBody>
        </p:sp>
        <p:sp>
          <p:nvSpPr>
            <p:cNvPr id="20517" name="Rectangle 91"/>
            <p:cNvSpPr>
              <a:spLocks noChangeArrowheads="1"/>
            </p:cNvSpPr>
            <p:nvPr/>
          </p:nvSpPr>
          <p:spPr bwMode="auto">
            <a:xfrm>
              <a:off x="2160" y="3168"/>
              <a:ext cx="21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/>
                <a:t>O</a:t>
              </a:r>
            </a:p>
          </p:txBody>
        </p:sp>
        <p:sp>
          <p:nvSpPr>
            <p:cNvPr id="20518" name="Rectangle 92"/>
            <p:cNvSpPr>
              <a:spLocks noChangeArrowheads="1"/>
            </p:cNvSpPr>
            <p:nvPr/>
          </p:nvSpPr>
          <p:spPr bwMode="auto">
            <a:xfrm>
              <a:off x="2089" y="3360"/>
              <a:ext cx="21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/>
                <a:t>O</a:t>
              </a:r>
            </a:p>
          </p:txBody>
        </p:sp>
      </p:grpSp>
      <p:grpSp>
        <p:nvGrpSpPr>
          <p:cNvPr id="101475" name="Group 99"/>
          <p:cNvGrpSpPr>
            <a:grpSpLocks/>
          </p:cNvGrpSpPr>
          <p:nvPr/>
        </p:nvGrpSpPr>
        <p:grpSpPr bwMode="auto">
          <a:xfrm>
            <a:off x="2667000" y="5867400"/>
            <a:ext cx="1508125" cy="717550"/>
            <a:chOff x="1776" y="3772"/>
            <a:chExt cx="950" cy="452"/>
          </a:xfrm>
        </p:grpSpPr>
        <p:grpSp>
          <p:nvGrpSpPr>
            <p:cNvPr id="20511" name="Group 8"/>
            <p:cNvGrpSpPr>
              <a:grpSpLocks/>
            </p:cNvGrpSpPr>
            <p:nvPr/>
          </p:nvGrpSpPr>
          <p:grpSpPr bwMode="auto">
            <a:xfrm>
              <a:off x="1776" y="3772"/>
              <a:ext cx="950" cy="452"/>
              <a:chOff x="3262" y="2592"/>
              <a:chExt cx="1255" cy="596"/>
            </a:xfrm>
          </p:grpSpPr>
          <p:sp>
            <p:nvSpPr>
              <p:cNvPr id="20513" name="Oval 9"/>
              <p:cNvSpPr>
                <a:spLocks noChangeArrowheads="1"/>
              </p:cNvSpPr>
              <p:nvPr/>
            </p:nvSpPr>
            <p:spPr bwMode="auto">
              <a:xfrm>
                <a:off x="3696" y="2592"/>
                <a:ext cx="336" cy="336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14" name="Rectangle 10"/>
              <p:cNvSpPr>
                <a:spLocks noChangeArrowheads="1"/>
              </p:cNvSpPr>
              <p:nvPr/>
            </p:nvSpPr>
            <p:spPr bwMode="auto">
              <a:xfrm>
                <a:off x="3262" y="2909"/>
                <a:ext cx="1255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600"/>
                  <a:t>Oxygen atom</a:t>
                </a:r>
                <a:endParaRPr lang="en-GB" altLang="en-US" sz="1600" baseline="-25000"/>
              </a:p>
            </p:txBody>
          </p:sp>
        </p:grpSp>
        <p:sp>
          <p:nvSpPr>
            <p:cNvPr id="20512" name="Rectangle 93"/>
            <p:cNvSpPr>
              <a:spLocks noChangeArrowheads="1"/>
            </p:cNvSpPr>
            <p:nvPr/>
          </p:nvSpPr>
          <p:spPr bwMode="auto">
            <a:xfrm>
              <a:off x="2137" y="3820"/>
              <a:ext cx="21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/>
                <a:t>O</a:t>
              </a:r>
            </a:p>
          </p:txBody>
        </p:sp>
      </p:grpSp>
      <p:grpSp>
        <p:nvGrpSpPr>
          <p:cNvPr id="101482" name="Group 106"/>
          <p:cNvGrpSpPr>
            <a:grpSpLocks/>
          </p:cNvGrpSpPr>
          <p:nvPr/>
        </p:nvGrpSpPr>
        <p:grpSpPr bwMode="auto">
          <a:xfrm>
            <a:off x="2209800" y="5934075"/>
            <a:ext cx="346075" cy="346075"/>
            <a:chOff x="1296" y="2688"/>
            <a:chExt cx="288" cy="288"/>
          </a:xfrm>
        </p:grpSpPr>
        <p:sp>
          <p:nvSpPr>
            <p:cNvPr id="20509" name="Line 107"/>
            <p:cNvSpPr>
              <a:spLocks noChangeShapeType="1"/>
            </p:cNvSpPr>
            <p:nvPr/>
          </p:nvSpPr>
          <p:spPr bwMode="auto">
            <a:xfrm>
              <a:off x="1440" y="2688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510" name="Line 108"/>
            <p:cNvSpPr>
              <a:spLocks noChangeShapeType="1"/>
            </p:cNvSpPr>
            <p:nvPr/>
          </p:nvSpPr>
          <p:spPr bwMode="auto">
            <a:xfrm rot="-5400000">
              <a:off x="1439" y="2689"/>
              <a:ext cx="1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01485" name="AutoShape 109"/>
          <p:cNvSpPr>
            <a:spLocks noChangeArrowheads="1"/>
          </p:cNvSpPr>
          <p:nvPr/>
        </p:nvSpPr>
        <p:spPr bwMode="auto">
          <a:xfrm>
            <a:off x="4778375" y="4953000"/>
            <a:ext cx="403225" cy="200025"/>
          </a:xfrm>
          <a:prstGeom prst="rightArrow">
            <a:avLst>
              <a:gd name="adj1" fmla="val 50000"/>
              <a:gd name="adj2" fmla="val 5039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1486" name="AutoShape 110"/>
          <p:cNvSpPr>
            <a:spLocks noChangeArrowheads="1"/>
          </p:cNvSpPr>
          <p:nvPr/>
        </p:nvSpPr>
        <p:spPr bwMode="auto">
          <a:xfrm>
            <a:off x="4778375" y="5975350"/>
            <a:ext cx="403225" cy="200025"/>
          </a:xfrm>
          <a:prstGeom prst="rightArrow">
            <a:avLst>
              <a:gd name="adj1" fmla="val 50000"/>
              <a:gd name="adj2" fmla="val 5039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101505" name="Group 129"/>
          <p:cNvGrpSpPr>
            <a:grpSpLocks/>
          </p:cNvGrpSpPr>
          <p:nvPr/>
        </p:nvGrpSpPr>
        <p:grpSpPr bwMode="auto">
          <a:xfrm>
            <a:off x="838200" y="5883275"/>
            <a:ext cx="901700" cy="765175"/>
            <a:chOff x="3456" y="3168"/>
            <a:chExt cx="568" cy="482"/>
          </a:xfrm>
        </p:grpSpPr>
        <p:sp>
          <p:nvSpPr>
            <p:cNvPr id="20502" name="Oval 130"/>
            <p:cNvSpPr>
              <a:spLocks noChangeArrowheads="1"/>
            </p:cNvSpPr>
            <p:nvPr/>
          </p:nvSpPr>
          <p:spPr bwMode="auto">
            <a:xfrm>
              <a:off x="3644" y="3168"/>
              <a:ext cx="254" cy="25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20503" name="Group 131"/>
            <p:cNvGrpSpPr>
              <a:grpSpLocks/>
            </p:cNvGrpSpPr>
            <p:nvPr/>
          </p:nvGrpSpPr>
          <p:grpSpPr bwMode="auto">
            <a:xfrm>
              <a:off x="3456" y="3216"/>
              <a:ext cx="568" cy="434"/>
              <a:chOff x="3456" y="3216"/>
              <a:chExt cx="568" cy="434"/>
            </a:xfrm>
          </p:grpSpPr>
          <p:sp>
            <p:nvSpPr>
              <p:cNvPr id="20504" name="Rectangle 132"/>
              <p:cNvSpPr>
                <a:spLocks noChangeArrowheads="1"/>
              </p:cNvSpPr>
              <p:nvPr/>
            </p:nvSpPr>
            <p:spPr bwMode="auto">
              <a:xfrm>
                <a:off x="3663" y="3216"/>
                <a:ext cx="215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600"/>
                  <a:t>O</a:t>
                </a:r>
              </a:p>
            </p:txBody>
          </p:sp>
          <p:grpSp>
            <p:nvGrpSpPr>
              <p:cNvPr id="20505" name="Group 133"/>
              <p:cNvGrpSpPr>
                <a:grpSpLocks/>
              </p:cNvGrpSpPr>
              <p:nvPr/>
            </p:nvGrpSpPr>
            <p:grpSpPr bwMode="auto">
              <a:xfrm>
                <a:off x="3456" y="3249"/>
                <a:ext cx="255" cy="255"/>
                <a:chOff x="4272" y="3456"/>
                <a:chExt cx="255" cy="255"/>
              </a:xfrm>
            </p:grpSpPr>
            <p:sp>
              <p:nvSpPr>
                <p:cNvPr id="20507" name="Oval 134"/>
                <p:cNvSpPr>
                  <a:spLocks noChangeArrowheads="1"/>
                </p:cNvSpPr>
                <p:nvPr/>
              </p:nvSpPr>
              <p:spPr bwMode="auto">
                <a:xfrm>
                  <a:off x="4272" y="3456"/>
                  <a:ext cx="255" cy="25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FFCC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0508" name="Text Box 135"/>
                <p:cNvSpPr txBox="1">
                  <a:spLocks noChangeArrowheads="1"/>
                </p:cNvSpPr>
                <p:nvPr/>
              </p:nvSpPr>
              <p:spPr bwMode="auto">
                <a:xfrm>
                  <a:off x="4285" y="3499"/>
                  <a:ext cx="242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gradFill rotWithShape="0">
                        <a:gsLst>
                          <a:gs pos="0">
                            <a:schemeClr val="bg1"/>
                          </a:gs>
                          <a:gs pos="100000">
                            <a:srgbClr val="FFCC00"/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1600"/>
                    <a:t>Cl</a:t>
                  </a:r>
                  <a:endParaRPr lang="en-GB" altLang="en-US" sz="1600" baseline="-25000"/>
                </a:p>
              </p:txBody>
            </p:sp>
          </p:grpSp>
          <p:sp>
            <p:nvSpPr>
              <p:cNvPr id="20506" name="Rectangle 136"/>
              <p:cNvSpPr>
                <a:spLocks noChangeArrowheads="1"/>
              </p:cNvSpPr>
              <p:nvPr/>
            </p:nvSpPr>
            <p:spPr bwMode="auto">
              <a:xfrm>
                <a:off x="3683" y="3438"/>
                <a:ext cx="341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/>
                  <a:t>ClO</a:t>
                </a:r>
                <a:endParaRPr lang="en-GB" altLang="en-US" sz="1600"/>
              </a:p>
            </p:txBody>
          </p:sp>
        </p:grpSp>
      </p:grpSp>
      <p:sp>
        <p:nvSpPr>
          <p:cNvPr id="101513" name="Rectangle 137"/>
          <p:cNvSpPr>
            <a:spLocks noChangeArrowheads="1"/>
          </p:cNvSpPr>
          <p:nvPr/>
        </p:nvSpPr>
        <p:spPr bwMode="auto">
          <a:xfrm>
            <a:off x="609600" y="4367213"/>
            <a:ext cx="7762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Then</a:t>
            </a:r>
            <a:endParaRPr lang="en-GB" altLang="en-US" sz="1800" b="1"/>
          </a:p>
        </p:txBody>
      </p:sp>
      <p:sp>
        <p:nvSpPr>
          <p:cNvPr id="101514" name="Rectangle 138"/>
          <p:cNvSpPr>
            <a:spLocks noChangeArrowheads="1"/>
          </p:cNvSpPr>
          <p:nvPr/>
        </p:nvSpPr>
        <p:spPr bwMode="auto">
          <a:xfrm>
            <a:off x="609600" y="5511800"/>
            <a:ext cx="776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Then</a:t>
            </a:r>
            <a:endParaRPr lang="en-GB" altLang="en-US" sz="1800" b="1"/>
          </a:p>
        </p:txBody>
      </p:sp>
    </p:spTree>
    <p:extLst>
      <p:ext uri="{BB962C8B-B14F-4D97-AF65-F5344CB8AC3E}">
        <p14:creationId xmlns:p14="http://schemas.microsoft.com/office/powerpoint/2010/main" val="260606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1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01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01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0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94" grpId="0" animBg="1"/>
      <p:bldP spid="101485" grpId="0" animBg="1"/>
      <p:bldP spid="101486" grpId="0" animBg="1"/>
      <p:bldP spid="101513" grpId="0" autoUpdateAnimBg="0"/>
      <p:bldP spid="101514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4" y="620688"/>
            <a:ext cx="9099550" cy="371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50379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1420"/>
          </a:xfrm>
        </p:spPr>
        <p:txBody>
          <a:bodyPr/>
          <a:lstStyle/>
          <a:p>
            <a:r>
              <a:rPr lang="en-GB" dirty="0"/>
              <a:t>Less Removal of UV Radiation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3230880"/>
          </a:xfrm>
        </p:spPr>
        <p:txBody>
          <a:bodyPr/>
          <a:lstStyle/>
          <a:p>
            <a:r>
              <a:rPr lang="en-GB" dirty="0"/>
              <a:t>Increased levels of ultraviolet light can lead to medical problems:</a:t>
            </a:r>
          </a:p>
          <a:p>
            <a:pPr lvl="1"/>
            <a:r>
              <a:rPr lang="en-GB" dirty="0"/>
              <a:t>increased risk of sunburn;</a:t>
            </a:r>
          </a:p>
          <a:p>
            <a:pPr lvl="1"/>
            <a:r>
              <a:rPr lang="en-GB" dirty="0"/>
              <a:t>accelerated ageing of skin;</a:t>
            </a:r>
          </a:p>
          <a:p>
            <a:pPr lvl="1"/>
            <a:r>
              <a:rPr lang="en-GB" dirty="0"/>
              <a:t>skin cancer &amp; </a:t>
            </a:r>
            <a:r>
              <a:rPr lang="en-GB" altLang="en-US" dirty="0"/>
              <a:t>skin damage:</a:t>
            </a:r>
            <a:endParaRPr lang="en-GB" dirty="0"/>
          </a:p>
          <a:p>
            <a:pPr lvl="1"/>
            <a:r>
              <a:rPr lang="en-GB" dirty="0"/>
              <a:t>increased risk of cataracts</a:t>
            </a:r>
          </a:p>
          <a:p>
            <a:r>
              <a:rPr lang="en-GB" altLang="en-US" dirty="0"/>
              <a:t>Can be absorbed by living cells</a:t>
            </a:r>
          </a:p>
          <a:p>
            <a:r>
              <a:rPr lang="en-GB" altLang="en-US" dirty="0"/>
              <a:t>Damages plant tissues</a:t>
            </a:r>
          </a:p>
          <a:p>
            <a:r>
              <a:rPr lang="en-GB" altLang="en-US" dirty="0"/>
              <a:t>Inhibits reproductive cycle of phytoplankton</a:t>
            </a:r>
          </a:p>
          <a:p>
            <a:r>
              <a:rPr lang="en-GB" altLang="en-US" dirty="0"/>
              <a:t>Inhibits reproductive cycle of shrimps, crabs, frogs and salamanders</a:t>
            </a:r>
          </a:p>
          <a:p>
            <a:endParaRPr lang="en-GB" altLang="en-US" dirty="0"/>
          </a:p>
          <a:p>
            <a:endParaRPr lang="en-GB" altLang="en-US" dirty="0"/>
          </a:p>
          <a:p>
            <a:r>
              <a:rPr lang="en-GB" altLang="en-US" sz="900" dirty="0">
                <a:hlinkClick r:id="rId2"/>
              </a:rPr>
              <a:t>http://www.bbc.co.uk/learningzone/clips/the-influence-of-cultural-and-genetic-factors-on-skin-cancer-levels/5707.html</a:t>
            </a:r>
            <a:endParaRPr lang="en-GB" altLang="en-US" sz="900" dirty="0"/>
          </a:p>
          <a:p>
            <a:pPr lvl="1"/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563888" y="5445224"/>
            <a:ext cx="46730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/>
              <a:t>Slip, Slop, Slap</a:t>
            </a:r>
          </a:p>
        </p:txBody>
      </p:sp>
    </p:spTree>
    <p:extLst>
      <p:ext uri="{BB962C8B-B14F-4D97-AF65-F5344CB8AC3E}">
        <p14:creationId xmlns:p14="http://schemas.microsoft.com/office/powerpoint/2010/main" val="376892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95249"/>
            <a:ext cx="2123728" cy="2181623"/>
          </a:xfrm>
        </p:spPr>
        <p:txBody>
          <a:bodyPr/>
          <a:lstStyle/>
          <a:p>
            <a:pPr eaLnBrk="1" hangingPunct="1"/>
            <a:r>
              <a:rPr lang="en-GB" altLang="en-US" sz="3200" dirty="0"/>
              <a:t>OZONE –Good up high/bad nearby</a:t>
            </a:r>
          </a:p>
        </p:txBody>
      </p:sp>
      <p:pic>
        <p:nvPicPr>
          <p:cNvPr id="8196" name="Picture 5" descr="Ozone - Too  Much Here Too Little The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60648"/>
            <a:ext cx="6840760" cy="6207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2242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emc.cmich.edu/products/images/7-8/SSPMMl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" y="0"/>
            <a:ext cx="8994098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433305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/>
              <a:t>Measuring Ozone Levels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28" y="1600200"/>
            <a:ext cx="8200571" cy="4860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478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/>
              <a:t>Measuring Ozone Levels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258816" cy="45259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dirty="0"/>
              <a:t>Ozone is measured in what are called Dobson units. A Dobson unit of gas is equal to a layer of gas, at the surface of the Earth, with a thickness of one hundredth of a mm. The ozone in the atmosphere is about 300 </a:t>
            </a:r>
            <a:r>
              <a:rPr lang="en-GB" dirty="0" err="1"/>
              <a:t>Dobsons</a:t>
            </a:r>
            <a:r>
              <a:rPr lang="en-GB" dirty="0"/>
              <a:t>. That means if you brought all of the ozone in the atmosphere down to a layer of pure ozone at the surface, it would be about three mm thick.</a:t>
            </a:r>
            <a:endParaRPr lang="en-GB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089125"/>
            <a:ext cx="3548112" cy="354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2998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/>
              <a:t>Evidence for reduction in ozone </a:t>
            </a:r>
            <a:r>
              <a:rPr lang="en-GB" altLang="en-US" dirty="0"/>
              <a:t>l</a:t>
            </a:r>
            <a:r>
              <a:rPr lang="en-GB" altLang="en-US" sz="4000" dirty="0"/>
              <a:t>evels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Ground based data collection</a:t>
            </a:r>
          </a:p>
          <a:p>
            <a:pPr lvl="1" eaLnBrk="1" hangingPunct="1"/>
            <a:r>
              <a:rPr lang="en-GB" altLang="en-US" dirty="0"/>
              <a:t>Detection of higher levels of UV at ground level = loss of ozone in stratosphere</a:t>
            </a:r>
          </a:p>
          <a:p>
            <a:pPr lvl="1"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Satellite surveys</a:t>
            </a:r>
          </a:p>
          <a:p>
            <a:pPr lvl="1" eaLnBrk="1" hangingPunct="1"/>
            <a:r>
              <a:rPr lang="en-GB" altLang="en-US" dirty="0"/>
              <a:t>Satellites are above the stratosphere so UV passing downwards can’t be measured.  But reading of UV reflected by Earth were higher than expected suggesting a loss in ozone</a:t>
            </a:r>
          </a:p>
          <a:p>
            <a:pPr lvl="1"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Air samples from the stratosphere</a:t>
            </a:r>
          </a:p>
          <a:p>
            <a:pPr lvl="1" eaLnBrk="1" hangingPunct="1"/>
            <a:r>
              <a:rPr lang="en-GB" altLang="en-US" dirty="0"/>
              <a:t>Air samples collected by helium balloons and high-flying research aircraft confirmed the chemicals that were causing the depletion (Cl and </a:t>
            </a:r>
            <a:r>
              <a:rPr lang="en-GB" altLang="en-US" dirty="0" err="1"/>
              <a:t>ClO</a:t>
            </a:r>
            <a:r>
              <a:rPr lang="en-GB" altLang="en-US" dirty="0"/>
              <a:t>)</a:t>
            </a:r>
          </a:p>
          <a:p>
            <a:pPr marL="457200" lvl="1" indent="0" eaLnBrk="1" hangingPunct="1">
              <a:buNone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87924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831627"/>
          </a:xfrm>
        </p:spPr>
        <p:txBody>
          <a:bodyPr/>
          <a:lstStyle/>
          <a:p>
            <a:r>
              <a:rPr lang="en-GB" dirty="0"/>
              <a:t>Ozone depletion in Antarctica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4824"/>
            <a:ext cx="3102172" cy="3960440"/>
          </a:xfrm>
        </p:spPr>
      </p:pic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3102172" y="1447420"/>
            <a:ext cx="5790308" cy="4344839"/>
          </a:xfrm>
        </p:spPr>
        <p:txBody>
          <a:bodyPr/>
          <a:lstStyle/>
          <a:p>
            <a:pPr marL="0" indent="0">
              <a:buNone/>
            </a:pPr>
            <a:r>
              <a:rPr lang="en-GB" sz="2200" dirty="0"/>
              <a:t>Worst ozone depletion occurs over Antarctica.</a:t>
            </a:r>
          </a:p>
          <a:p>
            <a:pPr marL="0" indent="0">
              <a:buNone/>
            </a:pPr>
            <a:r>
              <a:rPr lang="en-GB" sz="2200" dirty="0"/>
              <a:t>Atmospheric conditions over Antarctica make ozone depletion much more severe.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200" b="1" dirty="0">
                <a:solidFill>
                  <a:srgbClr val="FF0000"/>
                </a:solidFill>
              </a:rPr>
              <a:t>Stratospheric temperatures </a:t>
            </a:r>
            <a:r>
              <a:rPr lang="en-GB" sz="2200" dirty="0"/>
              <a:t>are lower forming stratospheric ice crystals and clouds that provide surfaces for chemical reactions to take place on.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200" dirty="0"/>
              <a:t>Winds rotate to create a </a:t>
            </a:r>
            <a:r>
              <a:rPr lang="en-GB" sz="2200" b="1" dirty="0">
                <a:solidFill>
                  <a:srgbClr val="FF0000"/>
                </a:solidFill>
              </a:rPr>
              <a:t>polar vortex </a:t>
            </a:r>
            <a:r>
              <a:rPr lang="en-GB" sz="2200" dirty="0"/>
              <a:t>where there is little mixing of air over Antarctica and rest of the atmosphere – maintaining low temperatures and higher concentrations of chlorine</a:t>
            </a:r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8121165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Describe how scientists’ attitude to CFCs has changed: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/>
              <a:t>Initial enthusiasm for the use of CFCs based upon their inertness;</a:t>
            </a:r>
          </a:p>
          <a:p>
            <a:r>
              <a:rPr lang="en-GB" dirty="0"/>
              <a:t>Later discovery of ozone depletion and link to presence of CFCs;</a:t>
            </a:r>
          </a:p>
          <a:p>
            <a:r>
              <a:rPr lang="en-GB" dirty="0"/>
              <a:t>Acceptance by scientists and the rest of the world community that the use of CFCs should be banned</a:t>
            </a:r>
          </a:p>
        </p:txBody>
      </p:sp>
    </p:spTree>
    <p:extLst>
      <p:ext uri="{BB962C8B-B14F-4D97-AF65-F5344CB8AC3E}">
        <p14:creationId xmlns:p14="http://schemas.microsoft.com/office/powerpoint/2010/main" val="235877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/>
              <a:t>Reduction/banning of CFC’s</a:t>
            </a:r>
          </a:p>
        </p:txBody>
      </p:sp>
      <p:sp>
        <p:nvSpPr>
          <p:cNvPr id="2457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30989" y="1556792"/>
            <a:ext cx="8229600" cy="4525963"/>
          </a:xfrm>
        </p:spPr>
        <p:txBody>
          <a:bodyPr/>
          <a:lstStyle/>
          <a:p>
            <a:pPr eaLnBrk="1" hangingPunct="1"/>
            <a:r>
              <a:rPr lang="en-GB" altLang="en-US" dirty="0"/>
              <a:t>Global stratospheric ozone decreased by 3% between 1980 and 2005 and has thinned by 50% over Antarctica in winter and spring. 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Montreal protocol (1987)</a:t>
            </a:r>
          </a:p>
          <a:p>
            <a:pPr lvl="1" eaLnBrk="1" hangingPunct="1"/>
            <a:r>
              <a:rPr lang="en-GB" altLang="en-US" dirty="0"/>
              <a:t>International agreement</a:t>
            </a:r>
          </a:p>
          <a:p>
            <a:pPr lvl="1" eaLnBrk="1" hangingPunct="1"/>
            <a:r>
              <a:rPr lang="en-GB" altLang="en-US" dirty="0"/>
              <a:t>Reduce use of CFCs and other ozone deplete substances (ODS)</a:t>
            </a:r>
          </a:p>
          <a:p>
            <a:pPr lvl="1" eaLnBrk="1" hangingPunct="1"/>
            <a:r>
              <a:rPr lang="en-GB" altLang="en-US" dirty="0"/>
              <a:t>Seek alternatives</a:t>
            </a:r>
          </a:p>
          <a:p>
            <a:pPr lvl="1"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232825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r>
              <a:rPr lang="en-GB" altLang="en-US" dirty="0"/>
              <a:t>Montreal Protocol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5775" y="836613"/>
            <a:ext cx="8458200" cy="22098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000" dirty="0"/>
              <a:t>Main aspects:</a:t>
            </a:r>
          </a:p>
          <a:p>
            <a:r>
              <a:rPr lang="en-GB" altLang="en-US" sz="2000" dirty="0"/>
              <a:t>Phase out/ban manufacture &amp; use of CFCs and other ozone depleting substances (ODSs)</a:t>
            </a:r>
          </a:p>
          <a:p>
            <a:r>
              <a:rPr lang="en-GB" altLang="en-US" sz="2000" dirty="0"/>
              <a:t>Use of HCFC’s be phased out by 2030</a:t>
            </a:r>
          </a:p>
          <a:p>
            <a:r>
              <a:rPr lang="en-GB" altLang="en-US" sz="2000" dirty="0"/>
              <a:t>Essential use of ODSs still permitted e.g. halon fire extinguishers in aircraft</a:t>
            </a:r>
          </a:p>
          <a:p>
            <a:r>
              <a:rPr lang="en-GB" altLang="en-US" sz="2000" dirty="0"/>
              <a:t>Fund is available to help countries to implement the Montreal Protocol</a:t>
            </a:r>
          </a:p>
        </p:txBody>
      </p:sp>
      <p:grpSp>
        <p:nvGrpSpPr>
          <p:cNvPr id="104456" name="Group 8"/>
          <p:cNvGrpSpPr>
            <a:grpSpLocks/>
          </p:cNvGrpSpPr>
          <p:nvPr/>
        </p:nvGrpSpPr>
        <p:grpSpPr bwMode="auto">
          <a:xfrm>
            <a:off x="457200" y="3645024"/>
            <a:ext cx="6059016" cy="3136776"/>
            <a:chOff x="288" y="1545"/>
            <a:chExt cx="4656" cy="2727"/>
          </a:xfrm>
        </p:grpSpPr>
        <p:pic>
          <p:nvPicPr>
            <p:cNvPr id="26629" name="Picture 6" descr="CFCsgraph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397" b="5185"/>
            <a:stretch>
              <a:fillRect/>
            </a:stretch>
          </p:blipFill>
          <p:spPr bwMode="auto">
            <a:xfrm>
              <a:off x="384" y="1714"/>
              <a:ext cx="4560" cy="25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630" name="Text Box 7"/>
            <p:cNvSpPr txBox="1">
              <a:spLocks noChangeArrowheads="1"/>
            </p:cNvSpPr>
            <p:nvPr/>
          </p:nvSpPr>
          <p:spPr bwMode="auto">
            <a:xfrm>
              <a:off x="288" y="1545"/>
              <a:ext cx="32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b="1"/>
                <a:t>Annual production of fluorocarbons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967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Use of alternative processes</a:t>
            </a:r>
          </a:p>
        </p:txBody>
      </p:sp>
      <p:sp>
        <p:nvSpPr>
          <p:cNvPr id="10957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46843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en-US" dirty="0"/>
              <a:t>Trigger sprays have replaced aerosol propellants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dirty="0"/>
              <a:t>Roll-on </a:t>
            </a:r>
            <a:r>
              <a:rPr lang="en-US" altLang="en-US" dirty="0" err="1"/>
              <a:t>deoderants</a:t>
            </a:r>
            <a:endParaRPr lang="en-GB" altLang="en-US" dirty="0"/>
          </a:p>
        </p:txBody>
      </p:sp>
      <p:grpSp>
        <p:nvGrpSpPr>
          <p:cNvPr id="109577" name="Group 9"/>
          <p:cNvGrpSpPr>
            <a:grpSpLocks/>
          </p:cNvGrpSpPr>
          <p:nvPr/>
        </p:nvGrpSpPr>
        <p:grpSpPr bwMode="auto">
          <a:xfrm>
            <a:off x="1187450" y="4005263"/>
            <a:ext cx="6880225" cy="2586037"/>
            <a:chOff x="531" y="2002"/>
            <a:chExt cx="4334" cy="1629"/>
          </a:xfrm>
        </p:grpSpPr>
        <p:graphicFrame>
          <p:nvGraphicFramePr>
            <p:cNvPr id="29701" name="Object 5"/>
            <p:cNvGraphicFramePr>
              <a:graphicFrameLocks noChangeAspect="1"/>
            </p:cNvGraphicFramePr>
            <p:nvPr/>
          </p:nvGraphicFramePr>
          <p:xfrm>
            <a:off x="531" y="2002"/>
            <a:ext cx="1584" cy="1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0" name="Image" r:id="rId3" imgW="2514286" imgH="2514286" progId="Photoshop.Image.6">
                    <p:embed/>
                  </p:oleObj>
                </mc:Choice>
                <mc:Fallback>
                  <p:oleObj name="Image" r:id="rId3" imgW="2514286" imgH="2514286" progId="Photoshop.Image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1" y="2002"/>
                          <a:ext cx="1584" cy="1584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rgbClr val="669900"/>
                          </a:solidFill>
                          <a:miter lim="800000"/>
                          <a:headEnd/>
                          <a:tailEnd/>
                        </a:ln>
                        <a:effectLst>
                          <a:outerShdw dist="107763" dir="2700000" algn="ctr" rotWithShape="0">
                            <a:schemeClr val="bg2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02" name="Object 8"/>
            <p:cNvGraphicFramePr>
              <a:graphicFrameLocks noChangeAspect="1"/>
            </p:cNvGraphicFramePr>
            <p:nvPr/>
          </p:nvGraphicFramePr>
          <p:xfrm>
            <a:off x="2753" y="2047"/>
            <a:ext cx="2112" cy="1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1" name="Image" r:id="rId5" imgW="3250794" imgH="2438095" progId="Photoshop.Image.6">
                    <p:embed/>
                  </p:oleObj>
                </mc:Choice>
                <mc:Fallback>
                  <p:oleObj name="Image" r:id="rId5" imgW="3250794" imgH="2438095" progId="Photoshop.Image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53" y="2047"/>
                          <a:ext cx="2112" cy="1584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rgbClr val="669900"/>
                          </a:solidFill>
                          <a:miter lim="800000"/>
                          <a:headEnd/>
                          <a:tailEnd/>
                        </a:ln>
                        <a:effectLst>
                          <a:outerShdw dist="107763" dir="2700000" algn="ctr" rotWithShape="0">
                            <a:schemeClr val="bg2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546103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9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5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altLang="en-US" dirty="0"/>
              <a:t>Use of alternative materials</a:t>
            </a: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528763"/>
            <a:ext cx="8462182" cy="477996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altLang="en-US" sz="2400" dirty="0" err="1"/>
              <a:t>Hydrochlorofluorocarbons</a:t>
            </a:r>
            <a:r>
              <a:rPr lang="en-GB" altLang="en-US" sz="2400" dirty="0"/>
              <a:t> (HCFCs) replaced CFCs for fridges &amp; air-conditioning units.  HCFCs are less chemically stable so break down before reaching the stratosphere</a:t>
            </a:r>
          </a:p>
          <a:p>
            <a:pPr marL="457200" indent="-457200">
              <a:buFont typeface="+mj-lt"/>
              <a:buAutoNum type="arabicPeriod"/>
            </a:pPr>
            <a:r>
              <a:rPr lang="en-GB" altLang="en-US" dirty="0"/>
              <a:t>Hydrofluorocarbons (HFCs) have replaced HCFC’s.  No chlorine to cause ozone depletion but they are more expensive and are greenhouse gases</a:t>
            </a:r>
          </a:p>
          <a:p>
            <a:pPr marL="457200" indent="-457200">
              <a:buFont typeface="+mj-lt"/>
              <a:buAutoNum type="arabicPeriod"/>
            </a:pPr>
            <a:r>
              <a:rPr lang="en-GB" altLang="en-US" sz="2400" dirty="0"/>
              <a:t>CFC’s aerosols now use propane &amp; butane (but these are flammable)</a:t>
            </a:r>
          </a:p>
        </p:txBody>
      </p:sp>
      <p:pic>
        <p:nvPicPr>
          <p:cNvPr id="2765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157192"/>
            <a:ext cx="2054239" cy="1489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9600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455" name="Group 103"/>
          <p:cNvGrpSpPr>
            <a:grpSpLocks/>
          </p:cNvGrpSpPr>
          <p:nvPr/>
        </p:nvGrpSpPr>
        <p:grpSpPr bwMode="auto">
          <a:xfrm>
            <a:off x="5605463" y="5010150"/>
            <a:ext cx="3249612" cy="717550"/>
            <a:chOff x="3531" y="3369"/>
            <a:chExt cx="2047" cy="452"/>
          </a:xfrm>
        </p:grpSpPr>
        <p:grpSp>
          <p:nvGrpSpPr>
            <p:cNvPr id="12355" name="Group 77"/>
            <p:cNvGrpSpPr>
              <a:grpSpLocks/>
            </p:cNvGrpSpPr>
            <p:nvPr/>
          </p:nvGrpSpPr>
          <p:grpSpPr bwMode="auto">
            <a:xfrm>
              <a:off x="4361" y="3437"/>
              <a:ext cx="218" cy="218"/>
              <a:chOff x="1296" y="2688"/>
              <a:chExt cx="288" cy="288"/>
            </a:xfrm>
          </p:grpSpPr>
          <p:sp>
            <p:nvSpPr>
              <p:cNvPr id="12364" name="Line 78"/>
              <p:cNvSpPr>
                <a:spLocks noChangeShapeType="1"/>
              </p:cNvSpPr>
              <p:nvPr/>
            </p:nvSpPr>
            <p:spPr bwMode="auto">
              <a:xfrm>
                <a:off x="1440" y="2688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365" name="Line 79"/>
              <p:cNvSpPr>
                <a:spLocks noChangeShapeType="1"/>
              </p:cNvSpPr>
              <p:nvPr/>
            </p:nvSpPr>
            <p:spPr bwMode="auto">
              <a:xfrm rot="-5400000">
                <a:off x="1439" y="2689"/>
                <a:ext cx="1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2356" name="Group 83"/>
            <p:cNvGrpSpPr>
              <a:grpSpLocks/>
            </p:cNvGrpSpPr>
            <p:nvPr/>
          </p:nvGrpSpPr>
          <p:grpSpPr bwMode="auto">
            <a:xfrm>
              <a:off x="4628" y="3369"/>
              <a:ext cx="950" cy="452"/>
              <a:chOff x="3262" y="2592"/>
              <a:chExt cx="1255" cy="596"/>
            </a:xfrm>
          </p:grpSpPr>
          <p:sp>
            <p:nvSpPr>
              <p:cNvPr id="12362" name="Oval 84"/>
              <p:cNvSpPr>
                <a:spLocks noChangeArrowheads="1"/>
              </p:cNvSpPr>
              <p:nvPr/>
            </p:nvSpPr>
            <p:spPr bwMode="auto">
              <a:xfrm>
                <a:off x="3696" y="2592"/>
                <a:ext cx="336" cy="336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2363" name="Rectangle 85"/>
              <p:cNvSpPr>
                <a:spLocks noChangeArrowheads="1"/>
              </p:cNvSpPr>
              <p:nvPr/>
            </p:nvSpPr>
            <p:spPr bwMode="auto">
              <a:xfrm>
                <a:off x="3262" y="2909"/>
                <a:ext cx="1255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600"/>
                  <a:t>Oxygen atom</a:t>
                </a:r>
                <a:endParaRPr lang="en-GB" altLang="en-US" sz="1600" baseline="-25000"/>
              </a:p>
            </p:txBody>
          </p:sp>
        </p:grpSp>
        <p:grpSp>
          <p:nvGrpSpPr>
            <p:cNvPr id="12357" name="Group 86"/>
            <p:cNvGrpSpPr>
              <a:grpSpLocks/>
            </p:cNvGrpSpPr>
            <p:nvPr/>
          </p:nvGrpSpPr>
          <p:grpSpPr bwMode="auto">
            <a:xfrm>
              <a:off x="3531" y="3369"/>
              <a:ext cx="400" cy="452"/>
              <a:chOff x="480" y="2400"/>
              <a:chExt cx="528" cy="596"/>
            </a:xfrm>
          </p:grpSpPr>
          <p:grpSp>
            <p:nvGrpSpPr>
              <p:cNvPr id="12358" name="Group 87"/>
              <p:cNvGrpSpPr>
                <a:grpSpLocks/>
              </p:cNvGrpSpPr>
              <p:nvPr/>
            </p:nvGrpSpPr>
            <p:grpSpPr bwMode="auto">
              <a:xfrm>
                <a:off x="528" y="2400"/>
                <a:ext cx="480" cy="432"/>
                <a:chOff x="528" y="2592"/>
                <a:chExt cx="480" cy="432"/>
              </a:xfrm>
            </p:grpSpPr>
            <p:sp>
              <p:nvSpPr>
                <p:cNvPr id="12360" name="Oval 88"/>
                <p:cNvSpPr>
                  <a:spLocks noChangeArrowheads="1"/>
                </p:cNvSpPr>
                <p:nvPr/>
              </p:nvSpPr>
              <p:spPr bwMode="auto">
                <a:xfrm>
                  <a:off x="528" y="2592"/>
                  <a:ext cx="336" cy="33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2361" name="Oval 89"/>
                <p:cNvSpPr>
                  <a:spLocks noChangeArrowheads="1"/>
                </p:cNvSpPr>
                <p:nvPr/>
              </p:nvSpPr>
              <p:spPr bwMode="auto">
                <a:xfrm>
                  <a:off x="672" y="2688"/>
                  <a:ext cx="336" cy="33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12359" name="Text Box 90"/>
              <p:cNvSpPr txBox="1">
                <a:spLocks noChangeArrowheads="1"/>
              </p:cNvSpPr>
              <p:nvPr/>
            </p:nvSpPr>
            <p:spPr bwMode="auto">
              <a:xfrm>
                <a:off x="480" y="2717"/>
                <a:ext cx="358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600"/>
                  <a:t>O</a:t>
                </a:r>
                <a:r>
                  <a:rPr lang="en-GB" altLang="en-US" sz="1600" baseline="-25000"/>
                  <a:t>2</a:t>
                </a:r>
              </a:p>
            </p:txBody>
          </p:sp>
        </p:grpSp>
      </p:grpSp>
      <p:grpSp>
        <p:nvGrpSpPr>
          <p:cNvPr id="100450" name="Group 98"/>
          <p:cNvGrpSpPr>
            <a:grpSpLocks/>
          </p:cNvGrpSpPr>
          <p:nvPr/>
        </p:nvGrpSpPr>
        <p:grpSpPr bwMode="auto">
          <a:xfrm>
            <a:off x="5638800" y="3886200"/>
            <a:ext cx="1752600" cy="993775"/>
            <a:chOff x="3744" y="2769"/>
            <a:chExt cx="1104" cy="626"/>
          </a:xfrm>
        </p:grpSpPr>
        <p:sp>
          <p:nvSpPr>
            <p:cNvPr id="12350" name="Text Box 56"/>
            <p:cNvSpPr txBox="1">
              <a:spLocks noChangeArrowheads="1"/>
            </p:cNvSpPr>
            <p:nvPr/>
          </p:nvSpPr>
          <p:spPr bwMode="auto">
            <a:xfrm>
              <a:off x="4144" y="2769"/>
              <a:ext cx="704" cy="6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/>
                <a:t>Ozone molecule (O</a:t>
              </a:r>
              <a:r>
                <a:rPr lang="en-GB" altLang="en-US" sz="1600" baseline="-25000"/>
                <a:t>3</a:t>
              </a:r>
              <a:r>
                <a:rPr lang="en-GB" altLang="en-US" sz="1600"/>
                <a:t>)</a:t>
              </a:r>
              <a:endParaRPr lang="en-GB" altLang="en-US" sz="1600" baseline="-2500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600" baseline="-25000"/>
            </a:p>
          </p:txBody>
        </p:sp>
        <p:sp>
          <p:nvSpPr>
            <p:cNvPr id="12351" name="Oval 57"/>
            <p:cNvSpPr>
              <a:spLocks noChangeArrowheads="1"/>
            </p:cNvSpPr>
            <p:nvPr/>
          </p:nvSpPr>
          <p:spPr bwMode="auto">
            <a:xfrm>
              <a:off x="3889" y="2805"/>
              <a:ext cx="255" cy="25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12352" name="Group 58"/>
            <p:cNvGrpSpPr>
              <a:grpSpLocks/>
            </p:cNvGrpSpPr>
            <p:nvPr/>
          </p:nvGrpSpPr>
          <p:grpSpPr bwMode="auto">
            <a:xfrm>
              <a:off x="3744" y="2842"/>
              <a:ext cx="363" cy="326"/>
              <a:chOff x="528" y="2592"/>
              <a:chExt cx="480" cy="432"/>
            </a:xfrm>
          </p:grpSpPr>
          <p:sp>
            <p:nvSpPr>
              <p:cNvPr id="12353" name="Oval 59"/>
              <p:cNvSpPr>
                <a:spLocks noChangeArrowheads="1"/>
              </p:cNvSpPr>
              <p:nvPr/>
            </p:nvSpPr>
            <p:spPr bwMode="auto">
              <a:xfrm>
                <a:off x="528" y="2592"/>
                <a:ext cx="336" cy="336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2354" name="Oval 60"/>
              <p:cNvSpPr>
                <a:spLocks noChangeArrowheads="1"/>
              </p:cNvSpPr>
              <p:nvPr/>
            </p:nvSpPr>
            <p:spPr bwMode="auto">
              <a:xfrm>
                <a:off x="672" y="2688"/>
                <a:ext cx="336" cy="336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grpSp>
        <p:nvGrpSpPr>
          <p:cNvPr id="100452" name="Group 100"/>
          <p:cNvGrpSpPr>
            <a:grpSpLocks/>
          </p:cNvGrpSpPr>
          <p:nvPr/>
        </p:nvGrpSpPr>
        <p:grpSpPr bwMode="auto">
          <a:xfrm>
            <a:off x="5283200" y="3113088"/>
            <a:ext cx="3571875" cy="719137"/>
            <a:chOff x="3328" y="2273"/>
            <a:chExt cx="2250" cy="453"/>
          </a:xfrm>
        </p:grpSpPr>
        <p:grpSp>
          <p:nvGrpSpPr>
            <p:cNvPr id="12341" name="Group 22"/>
            <p:cNvGrpSpPr>
              <a:grpSpLocks/>
            </p:cNvGrpSpPr>
            <p:nvPr/>
          </p:nvGrpSpPr>
          <p:grpSpPr bwMode="auto">
            <a:xfrm>
              <a:off x="4361" y="2342"/>
              <a:ext cx="218" cy="218"/>
              <a:chOff x="1296" y="2688"/>
              <a:chExt cx="288" cy="288"/>
            </a:xfrm>
          </p:grpSpPr>
          <p:sp>
            <p:nvSpPr>
              <p:cNvPr id="12348" name="Line 23"/>
              <p:cNvSpPr>
                <a:spLocks noChangeShapeType="1"/>
              </p:cNvSpPr>
              <p:nvPr/>
            </p:nvSpPr>
            <p:spPr bwMode="auto">
              <a:xfrm>
                <a:off x="1440" y="2688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349" name="Line 24"/>
              <p:cNvSpPr>
                <a:spLocks noChangeShapeType="1"/>
              </p:cNvSpPr>
              <p:nvPr/>
            </p:nvSpPr>
            <p:spPr bwMode="auto">
              <a:xfrm rot="-5400000">
                <a:off x="1439" y="2689"/>
                <a:ext cx="1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2342" name="Group 31"/>
            <p:cNvGrpSpPr>
              <a:grpSpLocks/>
            </p:cNvGrpSpPr>
            <p:nvPr/>
          </p:nvGrpSpPr>
          <p:grpSpPr bwMode="auto">
            <a:xfrm>
              <a:off x="3328" y="2274"/>
              <a:ext cx="950" cy="452"/>
              <a:chOff x="3262" y="2592"/>
              <a:chExt cx="1255" cy="596"/>
            </a:xfrm>
          </p:grpSpPr>
          <p:sp>
            <p:nvSpPr>
              <p:cNvPr id="12346" name="Oval 20"/>
              <p:cNvSpPr>
                <a:spLocks noChangeArrowheads="1"/>
              </p:cNvSpPr>
              <p:nvPr/>
            </p:nvSpPr>
            <p:spPr bwMode="auto">
              <a:xfrm>
                <a:off x="3696" y="2592"/>
                <a:ext cx="336" cy="336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2347" name="Rectangle 28"/>
              <p:cNvSpPr>
                <a:spLocks noChangeArrowheads="1"/>
              </p:cNvSpPr>
              <p:nvPr/>
            </p:nvSpPr>
            <p:spPr bwMode="auto">
              <a:xfrm>
                <a:off x="3262" y="2909"/>
                <a:ext cx="1255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600"/>
                  <a:t>Oxygen atom</a:t>
                </a:r>
                <a:endParaRPr lang="en-GB" altLang="en-US" sz="1600" baseline="-25000"/>
              </a:p>
            </p:txBody>
          </p:sp>
        </p:grpSp>
        <p:grpSp>
          <p:nvGrpSpPr>
            <p:cNvPr id="12343" name="Group 32"/>
            <p:cNvGrpSpPr>
              <a:grpSpLocks/>
            </p:cNvGrpSpPr>
            <p:nvPr/>
          </p:nvGrpSpPr>
          <p:grpSpPr bwMode="auto">
            <a:xfrm>
              <a:off x="4628" y="2273"/>
              <a:ext cx="950" cy="445"/>
              <a:chOff x="4462" y="2592"/>
              <a:chExt cx="1255" cy="587"/>
            </a:xfrm>
          </p:grpSpPr>
          <p:sp>
            <p:nvSpPr>
              <p:cNvPr id="12344" name="Oval 21"/>
              <p:cNvSpPr>
                <a:spLocks noChangeArrowheads="1"/>
              </p:cNvSpPr>
              <p:nvPr/>
            </p:nvSpPr>
            <p:spPr bwMode="auto">
              <a:xfrm>
                <a:off x="4944" y="2592"/>
                <a:ext cx="336" cy="336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2345" name="Rectangle 30"/>
              <p:cNvSpPr>
                <a:spLocks noChangeArrowheads="1"/>
              </p:cNvSpPr>
              <p:nvPr/>
            </p:nvSpPr>
            <p:spPr bwMode="auto">
              <a:xfrm>
                <a:off x="4462" y="2900"/>
                <a:ext cx="1255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600"/>
                  <a:t>Oxygen atom</a:t>
                </a:r>
                <a:endParaRPr lang="en-GB" altLang="en-US" sz="1600" baseline="-25000"/>
              </a:p>
            </p:txBody>
          </p:sp>
        </p:grpSp>
      </p:grpSp>
      <p:sp>
        <p:nvSpPr>
          <p:cNvPr id="12293" name="Rectangle 104"/>
          <p:cNvSpPr>
            <a:spLocks noChangeArrowheads="1"/>
          </p:cNvSpPr>
          <p:nvPr/>
        </p:nvSpPr>
        <p:spPr bwMode="auto">
          <a:xfrm>
            <a:off x="34925" y="2895600"/>
            <a:ext cx="5105400" cy="2895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27062"/>
          </a:xfrm>
        </p:spPr>
        <p:txBody>
          <a:bodyPr/>
          <a:lstStyle/>
          <a:p>
            <a:r>
              <a:rPr lang="en-GB" altLang="en-US"/>
              <a:t>Evolution of Life 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2057400"/>
          </a:xfrm>
        </p:spPr>
        <p:txBody>
          <a:bodyPr/>
          <a:lstStyle/>
          <a:p>
            <a:r>
              <a:rPr lang="en-US" altLang="en-US" sz="1800"/>
              <a:t>Life only able to evolve in places shielded from this UV radiation - in oceans and beneath organic material</a:t>
            </a:r>
            <a:endParaRPr lang="en-GB" altLang="en-US" sz="1800"/>
          </a:p>
          <a:p>
            <a:r>
              <a:rPr lang="en-US" altLang="en-US" sz="1800"/>
              <a:t>Around 2 billion years ago, plant-like organisms started photosynthesizing and released oxygen. In the outer atmosphere molecular oxygen (O</a:t>
            </a:r>
            <a:r>
              <a:rPr lang="en-US" altLang="en-US" sz="1800" baseline="-25000"/>
              <a:t>2</a:t>
            </a:r>
            <a:r>
              <a:rPr lang="en-US" altLang="en-US" sz="1800"/>
              <a:t>) absorbed  UVB radiation and, in the process, decomposed into oxygen atoms (O)</a:t>
            </a:r>
            <a:endParaRPr lang="en-GB" altLang="en-US" sz="1800"/>
          </a:p>
        </p:txBody>
      </p:sp>
      <p:sp>
        <p:nvSpPr>
          <p:cNvPr id="100362" name="Text Box 10"/>
          <p:cNvSpPr txBox="1">
            <a:spLocks noChangeArrowheads="1"/>
          </p:cNvSpPr>
          <p:nvPr/>
        </p:nvSpPr>
        <p:spPr bwMode="auto">
          <a:xfrm>
            <a:off x="422275" y="5791200"/>
            <a:ext cx="834072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5763" indent="-3857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1800">
                <a:solidFill>
                  <a:srgbClr val="000066"/>
                </a:solidFill>
                <a:latin typeface="Lucida Sans" panose="020B0602030504020204" pitchFamily="34" charset="0"/>
              </a:rPr>
              <a:t>Ozone absorbs wavelengths up to about 310 nm. Thus, all of the harmful UV C and most of the UV B radiation was absorbed in the ‘ozone layer’ and this allowed evolution to accelerate</a:t>
            </a:r>
            <a:r>
              <a:rPr lang="en-GB" altLang="en-US" sz="1800">
                <a:solidFill>
                  <a:srgbClr val="000066"/>
                </a:solidFill>
                <a:latin typeface="Lucida Sans" panose="020B0602030504020204" pitchFamily="34" charset="0"/>
              </a:rPr>
              <a:t> </a:t>
            </a:r>
          </a:p>
        </p:txBody>
      </p:sp>
      <p:grpSp>
        <p:nvGrpSpPr>
          <p:cNvPr id="100451" name="Group 99"/>
          <p:cNvGrpSpPr>
            <a:grpSpLocks/>
          </p:cNvGrpSpPr>
          <p:nvPr/>
        </p:nvGrpSpPr>
        <p:grpSpPr bwMode="auto">
          <a:xfrm>
            <a:off x="881063" y="2971800"/>
            <a:ext cx="4170362" cy="860425"/>
            <a:chOff x="555" y="2184"/>
            <a:chExt cx="2627" cy="542"/>
          </a:xfrm>
        </p:grpSpPr>
        <p:grpSp>
          <p:nvGrpSpPr>
            <p:cNvPr id="12329" name="Group 17"/>
            <p:cNvGrpSpPr>
              <a:grpSpLocks/>
            </p:cNvGrpSpPr>
            <p:nvPr/>
          </p:nvGrpSpPr>
          <p:grpSpPr bwMode="auto">
            <a:xfrm>
              <a:off x="1510" y="2342"/>
              <a:ext cx="218" cy="218"/>
              <a:chOff x="1296" y="2688"/>
              <a:chExt cx="288" cy="288"/>
            </a:xfrm>
          </p:grpSpPr>
          <p:sp>
            <p:nvSpPr>
              <p:cNvPr id="12339" name="Line 13"/>
              <p:cNvSpPr>
                <a:spLocks noChangeShapeType="1"/>
              </p:cNvSpPr>
              <p:nvPr/>
            </p:nvSpPr>
            <p:spPr bwMode="auto">
              <a:xfrm>
                <a:off x="1440" y="2688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340" name="Line 16"/>
              <p:cNvSpPr>
                <a:spLocks noChangeShapeType="1"/>
              </p:cNvSpPr>
              <p:nvPr/>
            </p:nvSpPr>
            <p:spPr bwMode="auto">
              <a:xfrm rot="-5400000">
                <a:off x="1439" y="2689"/>
                <a:ext cx="1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2330" name="AutoShape 18"/>
            <p:cNvSpPr>
              <a:spLocks noChangeArrowheads="1"/>
            </p:cNvSpPr>
            <p:nvPr/>
          </p:nvSpPr>
          <p:spPr bwMode="auto">
            <a:xfrm>
              <a:off x="2928" y="2378"/>
              <a:ext cx="254" cy="126"/>
            </a:xfrm>
            <a:prstGeom prst="rightArrow">
              <a:avLst>
                <a:gd name="adj1" fmla="val 50000"/>
                <a:gd name="adj2" fmla="val 5039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12331" name="Group 93"/>
            <p:cNvGrpSpPr>
              <a:grpSpLocks/>
            </p:cNvGrpSpPr>
            <p:nvPr/>
          </p:nvGrpSpPr>
          <p:grpSpPr bwMode="auto">
            <a:xfrm>
              <a:off x="2009" y="2184"/>
              <a:ext cx="535" cy="535"/>
              <a:chOff x="2009" y="2184"/>
              <a:chExt cx="535" cy="535"/>
            </a:xfrm>
          </p:grpSpPr>
          <p:pic>
            <p:nvPicPr>
              <p:cNvPr id="12337" name="Picture 8" descr="Sun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09" y="2184"/>
                <a:ext cx="535" cy="5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338" name="Text Box 25"/>
              <p:cNvSpPr txBox="1">
                <a:spLocks noChangeArrowheads="1"/>
              </p:cNvSpPr>
              <p:nvPr/>
            </p:nvSpPr>
            <p:spPr bwMode="auto">
              <a:xfrm>
                <a:off x="2096" y="2352"/>
                <a:ext cx="37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600"/>
                  <a:t>UV</a:t>
                </a:r>
              </a:p>
            </p:txBody>
          </p:sp>
        </p:grpSp>
        <p:grpSp>
          <p:nvGrpSpPr>
            <p:cNvPr id="12332" name="Group 39"/>
            <p:cNvGrpSpPr>
              <a:grpSpLocks/>
            </p:cNvGrpSpPr>
            <p:nvPr/>
          </p:nvGrpSpPr>
          <p:grpSpPr bwMode="auto">
            <a:xfrm>
              <a:off x="555" y="2274"/>
              <a:ext cx="400" cy="452"/>
              <a:chOff x="480" y="2400"/>
              <a:chExt cx="528" cy="596"/>
            </a:xfrm>
          </p:grpSpPr>
          <p:grpSp>
            <p:nvGrpSpPr>
              <p:cNvPr id="12333" name="Group 12"/>
              <p:cNvGrpSpPr>
                <a:grpSpLocks/>
              </p:cNvGrpSpPr>
              <p:nvPr/>
            </p:nvGrpSpPr>
            <p:grpSpPr bwMode="auto">
              <a:xfrm>
                <a:off x="528" y="2400"/>
                <a:ext cx="480" cy="432"/>
                <a:chOff x="528" y="2592"/>
                <a:chExt cx="480" cy="432"/>
              </a:xfrm>
            </p:grpSpPr>
            <p:sp>
              <p:nvSpPr>
                <p:cNvPr id="12335" name="Oval 9"/>
                <p:cNvSpPr>
                  <a:spLocks noChangeArrowheads="1"/>
                </p:cNvSpPr>
                <p:nvPr/>
              </p:nvSpPr>
              <p:spPr bwMode="auto">
                <a:xfrm>
                  <a:off x="528" y="2592"/>
                  <a:ext cx="336" cy="33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2336" name="Oval 11"/>
                <p:cNvSpPr>
                  <a:spLocks noChangeArrowheads="1"/>
                </p:cNvSpPr>
                <p:nvPr/>
              </p:nvSpPr>
              <p:spPr bwMode="auto">
                <a:xfrm>
                  <a:off x="672" y="2688"/>
                  <a:ext cx="336" cy="33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12334" name="Text Box 27"/>
              <p:cNvSpPr txBox="1">
                <a:spLocks noChangeArrowheads="1"/>
              </p:cNvSpPr>
              <p:nvPr/>
            </p:nvSpPr>
            <p:spPr bwMode="auto">
              <a:xfrm>
                <a:off x="480" y="2717"/>
                <a:ext cx="358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600"/>
                  <a:t>O</a:t>
                </a:r>
                <a:r>
                  <a:rPr lang="en-GB" altLang="en-US" sz="1600" baseline="-25000"/>
                  <a:t>2</a:t>
                </a:r>
              </a:p>
            </p:txBody>
          </p:sp>
        </p:grpSp>
      </p:grpSp>
      <p:grpSp>
        <p:nvGrpSpPr>
          <p:cNvPr id="100459" name="Group 107"/>
          <p:cNvGrpSpPr>
            <a:grpSpLocks/>
          </p:cNvGrpSpPr>
          <p:nvPr/>
        </p:nvGrpSpPr>
        <p:grpSpPr bwMode="auto">
          <a:xfrm>
            <a:off x="404813" y="3886200"/>
            <a:ext cx="4646612" cy="833438"/>
            <a:chOff x="255" y="2496"/>
            <a:chExt cx="2927" cy="525"/>
          </a:xfrm>
        </p:grpSpPr>
        <p:grpSp>
          <p:nvGrpSpPr>
            <p:cNvPr id="12315" name="Group 101"/>
            <p:cNvGrpSpPr>
              <a:grpSpLocks/>
            </p:cNvGrpSpPr>
            <p:nvPr/>
          </p:nvGrpSpPr>
          <p:grpSpPr bwMode="auto">
            <a:xfrm>
              <a:off x="452" y="2529"/>
              <a:ext cx="2730" cy="492"/>
              <a:chOff x="452" y="2802"/>
              <a:chExt cx="2730" cy="492"/>
            </a:xfrm>
          </p:grpSpPr>
          <p:grpSp>
            <p:nvGrpSpPr>
              <p:cNvPr id="12317" name="Group 33"/>
              <p:cNvGrpSpPr>
                <a:grpSpLocks/>
              </p:cNvGrpSpPr>
              <p:nvPr/>
            </p:nvGrpSpPr>
            <p:grpSpPr bwMode="auto">
              <a:xfrm>
                <a:off x="452" y="2849"/>
                <a:ext cx="950" cy="445"/>
                <a:chOff x="4462" y="2592"/>
                <a:chExt cx="1255" cy="587"/>
              </a:xfrm>
            </p:grpSpPr>
            <p:sp>
              <p:nvSpPr>
                <p:cNvPr id="12327" name="Oval 34"/>
                <p:cNvSpPr>
                  <a:spLocks noChangeArrowheads="1"/>
                </p:cNvSpPr>
                <p:nvPr/>
              </p:nvSpPr>
              <p:spPr bwMode="auto">
                <a:xfrm>
                  <a:off x="4944" y="2592"/>
                  <a:ext cx="336" cy="33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2328" name="Rectangle 35"/>
                <p:cNvSpPr>
                  <a:spLocks noChangeArrowheads="1"/>
                </p:cNvSpPr>
                <p:nvPr/>
              </p:nvSpPr>
              <p:spPr bwMode="auto">
                <a:xfrm>
                  <a:off x="4462" y="2900"/>
                  <a:ext cx="1255" cy="27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1600"/>
                    <a:t>Oxygen atom</a:t>
                  </a:r>
                  <a:endParaRPr lang="en-GB" altLang="en-US" sz="1600" baseline="-25000"/>
                </a:p>
              </p:txBody>
            </p:sp>
          </p:grpSp>
          <p:grpSp>
            <p:nvGrpSpPr>
              <p:cNvPr id="12318" name="Group 36"/>
              <p:cNvGrpSpPr>
                <a:grpSpLocks/>
              </p:cNvGrpSpPr>
              <p:nvPr/>
            </p:nvGrpSpPr>
            <p:grpSpPr bwMode="auto">
              <a:xfrm>
                <a:off x="1510" y="2870"/>
                <a:ext cx="218" cy="218"/>
                <a:chOff x="1296" y="2688"/>
                <a:chExt cx="288" cy="288"/>
              </a:xfrm>
            </p:grpSpPr>
            <p:sp>
              <p:nvSpPr>
                <p:cNvPr id="12325" name="Line 37"/>
                <p:cNvSpPr>
                  <a:spLocks noChangeShapeType="1"/>
                </p:cNvSpPr>
                <p:nvPr/>
              </p:nvSpPr>
              <p:spPr bwMode="auto">
                <a:xfrm>
                  <a:off x="1440" y="2688"/>
                  <a:ext cx="0" cy="28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326" name="Line 38"/>
                <p:cNvSpPr>
                  <a:spLocks noChangeShapeType="1"/>
                </p:cNvSpPr>
                <p:nvPr/>
              </p:nvSpPr>
              <p:spPr bwMode="auto">
                <a:xfrm rot="-5400000">
                  <a:off x="1439" y="2689"/>
                  <a:ext cx="1" cy="28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2319" name="Group 40"/>
              <p:cNvGrpSpPr>
                <a:grpSpLocks/>
              </p:cNvGrpSpPr>
              <p:nvPr/>
            </p:nvGrpSpPr>
            <p:grpSpPr bwMode="auto">
              <a:xfrm>
                <a:off x="2091" y="2802"/>
                <a:ext cx="400" cy="452"/>
                <a:chOff x="480" y="2400"/>
                <a:chExt cx="528" cy="596"/>
              </a:xfrm>
            </p:grpSpPr>
            <p:grpSp>
              <p:nvGrpSpPr>
                <p:cNvPr id="12321" name="Group 41"/>
                <p:cNvGrpSpPr>
                  <a:grpSpLocks/>
                </p:cNvGrpSpPr>
                <p:nvPr/>
              </p:nvGrpSpPr>
              <p:grpSpPr bwMode="auto">
                <a:xfrm>
                  <a:off x="528" y="2400"/>
                  <a:ext cx="480" cy="432"/>
                  <a:chOff x="528" y="2592"/>
                  <a:chExt cx="480" cy="432"/>
                </a:xfrm>
              </p:grpSpPr>
              <p:sp>
                <p:nvSpPr>
                  <p:cNvPr id="12323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528" y="2592"/>
                    <a:ext cx="336" cy="33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accent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12324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672" y="2688"/>
                    <a:ext cx="336" cy="33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accent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sp>
              <p:nvSpPr>
                <p:cNvPr id="12322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480" y="2717"/>
                  <a:ext cx="358" cy="27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1600"/>
                    <a:t>O</a:t>
                  </a:r>
                  <a:r>
                    <a:rPr lang="en-GB" altLang="en-US" sz="1600" baseline="-25000"/>
                    <a:t>2</a:t>
                  </a:r>
                </a:p>
              </p:txBody>
            </p:sp>
          </p:grpSp>
          <p:sp>
            <p:nvSpPr>
              <p:cNvPr id="12320" name="AutoShape 45"/>
              <p:cNvSpPr>
                <a:spLocks noChangeArrowheads="1"/>
              </p:cNvSpPr>
              <p:nvPr/>
            </p:nvSpPr>
            <p:spPr bwMode="auto">
              <a:xfrm>
                <a:off x="2928" y="2883"/>
                <a:ext cx="254" cy="126"/>
              </a:xfrm>
              <a:prstGeom prst="rightArrow">
                <a:avLst>
                  <a:gd name="adj1" fmla="val 50000"/>
                  <a:gd name="adj2" fmla="val 50397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12316" name="Text Box 106"/>
            <p:cNvSpPr txBox="1">
              <a:spLocks noChangeArrowheads="1"/>
            </p:cNvSpPr>
            <p:nvPr/>
          </p:nvSpPr>
          <p:spPr bwMode="auto">
            <a:xfrm>
              <a:off x="255" y="2496"/>
              <a:ext cx="4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b="1"/>
                <a:t>Then</a:t>
              </a:r>
            </a:p>
          </p:txBody>
        </p:sp>
      </p:grpSp>
      <p:grpSp>
        <p:nvGrpSpPr>
          <p:cNvPr id="100461" name="Group 109"/>
          <p:cNvGrpSpPr>
            <a:grpSpLocks/>
          </p:cNvGrpSpPr>
          <p:nvPr/>
        </p:nvGrpSpPr>
        <p:grpSpPr bwMode="auto">
          <a:xfrm>
            <a:off x="457200" y="4724400"/>
            <a:ext cx="4594225" cy="1066800"/>
            <a:chOff x="288" y="2976"/>
            <a:chExt cx="2894" cy="672"/>
          </a:xfrm>
        </p:grpSpPr>
        <p:grpSp>
          <p:nvGrpSpPr>
            <p:cNvPr id="12300" name="Group 102"/>
            <p:cNvGrpSpPr>
              <a:grpSpLocks/>
            </p:cNvGrpSpPr>
            <p:nvPr/>
          </p:nvGrpSpPr>
          <p:grpSpPr bwMode="auto">
            <a:xfrm>
              <a:off x="432" y="3060"/>
              <a:ext cx="2750" cy="588"/>
              <a:chOff x="432" y="3312"/>
              <a:chExt cx="2750" cy="588"/>
            </a:xfrm>
          </p:grpSpPr>
          <p:grpSp>
            <p:nvGrpSpPr>
              <p:cNvPr id="12302" name="Group 97"/>
              <p:cNvGrpSpPr>
                <a:grpSpLocks/>
              </p:cNvGrpSpPr>
              <p:nvPr/>
            </p:nvGrpSpPr>
            <p:grpSpPr bwMode="auto">
              <a:xfrm>
                <a:off x="432" y="3380"/>
                <a:ext cx="1152" cy="520"/>
                <a:chOff x="336" y="3380"/>
                <a:chExt cx="1152" cy="520"/>
              </a:xfrm>
            </p:grpSpPr>
            <p:sp>
              <p:nvSpPr>
                <p:cNvPr id="12310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736" y="3380"/>
                  <a:ext cx="752" cy="5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1600"/>
                    <a:t>Ozone molecule (O</a:t>
                  </a:r>
                  <a:r>
                    <a:rPr lang="en-GB" altLang="en-US" sz="1600" baseline="-25000"/>
                    <a:t>3</a:t>
                  </a:r>
                  <a:r>
                    <a:rPr lang="en-GB" altLang="en-US" sz="1600"/>
                    <a:t>)</a:t>
                  </a:r>
                  <a:endParaRPr lang="en-GB" altLang="en-US" sz="1600" baseline="-25000"/>
                </a:p>
              </p:txBody>
            </p:sp>
            <p:sp>
              <p:nvSpPr>
                <p:cNvPr id="12311" name="Oval 63"/>
                <p:cNvSpPr>
                  <a:spLocks noChangeArrowheads="1"/>
                </p:cNvSpPr>
                <p:nvPr/>
              </p:nvSpPr>
              <p:spPr bwMode="auto">
                <a:xfrm>
                  <a:off x="481" y="3438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grpSp>
              <p:nvGrpSpPr>
                <p:cNvPr id="12312" name="Group 64"/>
                <p:cNvGrpSpPr>
                  <a:grpSpLocks/>
                </p:cNvGrpSpPr>
                <p:nvPr/>
              </p:nvGrpSpPr>
              <p:grpSpPr bwMode="auto">
                <a:xfrm>
                  <a:off x="336" y="3474"/>
                  <a:ext cx="363" cy="327"/>
                  <a:chOff x="528" y="2592"/>
                  <a:chExt cx="480" cy="432"/>
                </a:xfrm>
              </p:grpSpPr>
              <p:sp>
                <p:nvSpPr>
                  <p:cNvPr id="12313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528" y="2592"/>
                    <a:ext cx="336" cy="33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accent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12314" name="Oval 66"/>
                  <p:cNvSpPr>
                    <a:spLocks noChangeArrowheads="1"/>
                  </p:cNvSpPr>
                  <p:nvPr/>
                </p:nvSpPr>
                <p:spPr bwMode="auto">
                  <a:xfrm>
                    <a:off x="672" y="2688"/>
                    <a:ext cx="336" cy="33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accent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</p:grpSp>
          <p:grpSp>
            <p:nvGrpSpPr>
              <p:cNvPr id="12303" name="Group 73"/>
              <p:cNvGrpSpPr>
                <a:grpSpLocks/>
              </p:cNvGrpSpPr>
              <p:nvPr/>
            </p:nvGrpSpPr>
            <p:grpSpPr bwMode="auto">
              <a:xfrm>
                <a:off x="1510" y="3437"/>
                <a:ext cx="218" cy="218"/>
                <a:chOff x="1296" y="2688"/>
                <a:chExt cx="288" cy="288"/>
              </a:xfrm>
            </p:grpSpPr>
            <p:sp>
              <p:nvSpPr>
                <p:cNvPr id="12308" name="Line 74"/>
                <p:cNvSpPr>
                  <a:spLocks noChangeShapeType="1"/>
                </p:cNvSpPr>
                <p:nvPr/>
              </p:nvSpPr>
              <p:spPr bwMode="auto">
                <a:xfrm>
                  <a:off x="1440" y="2688"/>
                  <a:ext cx="0" cy="28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309" name="Line 75"/>
                <p:cNvSpPr>
                  <a:spLocks noChangeShapeType="1"/>
                </p:cNvSpPr>
                <p:nvPr/>
              </p:nvSpPr>
              <p:spPr bwMode="auto">
                <a:xfrm rot="-5400000">
                  <a:off x="1439" y="2689"/>
                  <a:ext cx="1" cy="28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2304" name="AutoShape 76"/>
              <p:cNvSpPr>
                <a:spLocks noChangeArrowheads="1"/>
              </p:cNvSpPr>
              <p:nvPr/>
            </p:nvSpPr>
            <p:spPr bwMode="auto">
              <a:xfrm>
                <a:off x="2928" y="3473"/>
                <a:ext cx="254" cy="126"/>
              </a:xfrm>
              <a:prstGeom prst="rightArrow">
                <a:avLst>
                  <a:gd name="adj1" fmla="val 50000"/>
                  <a:gd name="adj2" fmla="val 50397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12305" name="Group 94"/>
              <p:cNvGrpSpPr>
                <a:grpSpLocks/>
              </p:cNvGrpSpPr>
              <p:nvPr/>
            </p:nvGrpSpPr>
            <p:grpSpPr bwMode="auto">
              <a:xfrm>
                <a:off x="2009" y="3312"/>
                <a:ext cx="535" cy="535"/>
                <a:chOff x="2009" y="2184"/>
                <a:chExt cx="535" cy="535"/>
              </a:xfrm>
            </p:grpSpPr>
            <p:pic>
              <p:nvPicPr>
                <p:cNvPr id="12306" name="Picture 95" descr="Sun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09" y="2184"/>
                  <a:ext cx="535" cy="5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2307" name="Text Box 96"/>
                <p:cNvSpPr txBox="1">
                  <a:spLocks noChangeArrowheads="1"/>
                </p:cNvSpPr>
                <p:nvPr/>
              </p:nvSpPr>
              <p:spPr bwMode="auto">
                <a:xfrm>
                  <a:off x="2096" y="2352"/>
                  <a:ext cx="374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sz="1600"/>
                    <a:t>UV</a:t>
                  </a:r>
                </a:p>
              </p:txBody>
            </p:sp>
          </p:grpSp>
        </p:grpSp>
        <p:sp>
          <p:nvSpPr>
            <p:cNvPr id="12301" name="Rectangle 108"/>
            <p:cNvSpPr>
              <a:spLocks noChangeArrowheads="1"/>
            </p:cNvSpPr>
            <p:nvPr/>
          </p:nvSpPr>
          <p:spPr bwMode="auto">
            <a:xfrm>
              <a:off x="288" y="2976"/>
              <a:ext cx="4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b="1"/>
                <a:t>Then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834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0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0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0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62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altLang="en-US" dirty="0"/>
              <a:t>Use of alternative materials</a:t>
            </a: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528763"/>
            <a:ext cx="8462182" cy="4779962"/>
          </a:xfrm>
        </p:spPr>
        <p:txBody>
          <a:bodyPr/>
          <a:lstStyle/>
          <a:p>
            <a:pPr marL="457200" indent="-457200">
              <a:buFont typeface="+mj-lt"/>
              <a:buAutoNum type="arabicPeriod" startAt="4"/>
            </a:pPr>
            <a:r>
              <a:rPr lang="en-GB" altLang="en-US" dirty="0"/>
              <a:t>CFCs in foam plastics were replaced with HCFCs, then HFCs and now CO</a:t>
            </a:r>
            <a:r>
              <a:rPr lang="en-GB" altLang="en-US" baseline="-25000" dirty="0"/>
              <a:t>2</a:t>
            </a:r>
            <a:r>
              <a:rPr lang="en-GB" altLang="en-US" dirty="0"/>
              <a:t> and nitrogen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GB" altLang="en-US" sz="2400" dirty="0"/>
              <a:t>CFCs in asthma inhalers were replaced with </a:t>
            </a:r>
            <a:r>
              <a:rPr lang="en-GB" altLang="en-US" sz="2400" dirty="0" err="1"/>
              <a:t>hydrofluoroalkanes</a:t>
            </a:r>
            <a:r>
              <a:rPr lang="en-GB" altLang="en-US" sz="2400" dirty="0"/>
              <a:t> (HFAs)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GB" altLang="en-US" dirty="0"/>
              <a:t>Alternatives to replace CFC solvents include alcohol, CO</a:t>
            </a:r>
            <a:r>
              <a:rPr lang="en-GB" altLang="en-US" baseline="-25000" dirty="0"/>
              <a:t>2</a:t>
            </a:r>
            <a:r>
              <a:rPr lang="en-GB" altLang="en-US" dirty="0"/>
              <a:t> pellet blasting &amp; ultrasound cleaning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GB" altLang="en-US" sz="2400" dirty="0"/>
              <a:t>Safe waste disposal of waste CFCs – draining CFCs from old units &amp; incinerating them.  CFCs are broken down to CO</a:t>
            </a:r>
            <a:r>
              <a:rPr lang="en-GB" altLang="en-US" sz="2400" baseline="-25000" dirty="0"/>
              <a:t>2</a:t>
            </a:r>
            <a:r>
              <a:rPr lang="en-GB" altLang="en-US" sz="2400" dirty="0"/>
              <a:t> &amp; acidic gases (</a:t>
            </a:r>
            <a:r>
              <a:rPr lang="en-GB" altLang="en-US" sz="2400" dirty="0" err="1"/>
              <a:t>HCl</a:t>
            </a:r>
            <a:r>
              <a:rPr lang="en-GB" altLang="en-US" dirty="0"/>
              <a:t>, HF) which are neutralised using lime</a:t>
            </a:r>
            <a:endParaRPr lang="en-GB" altLang="en-US" sz="2400" dirty="0"/>
          </a:p>
        </p:txBody>
      </p:sp>
      <p:pic>
        <p:nvPicPr>
          <p:cNvPr id="2765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157192"/>
            <a:ext cx="2054239" cy="1489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8559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1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Evaluation of the effectiveness of ozone restoration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May be years before the severity of ozone depletion is reducing</a:t>
            </a:r>
          </a:p>
          <a:p>
            <a:r>
              <a:rPr lang="en-GB" dirty="0"/>
              <a:t>Some ODSs have not been banned (e.g. dichloromethane)</a:t>
            </a:r>
          </a:p>
          <a:p>
            <a:r>
              <a:rPr lang="en-GB" dirty="0"/>
              <a:t>Montreal protocol has been successful in international recognition of the consequences of ozone depletion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23845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Utube clip of ozone destruction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dirty="0">
                <a:hlinkClick r:id="rId3"/>
              </a:rPr>
              <a:t>YouTube - ozone hole</a:t>
            </a:r>
            <a:endParaRPr lang="en-GB" altLang="en-US" dirty="0">
              <a:hlinkClick r:id="" action="ppaction://noaction"/>
            </a:endParaRPr>
          </a:p>
          <a:p>
            <a:pPr eaLnBrk="1" hangingPunct="1"/>
            <a:r>
              <a:rPr lang="en-GB" altLang="en-US" dirty="0">
                <a:hlinkClick r:id="" action="ppaction://noaction"/>
              </a:rPr>
              <a:t>Ozone formation </a:t>
            </a:r>
            <a:endParaRPr lang="en-GB" altLang="en-US" dirty="0"/>
          </a:p>
          <a:p>
            <a:pPr eaLnBrk="1" hangingPunct="1"/>
            <a:r>
              <a:rPr lang="en-GB" altLang="en-US" dirty="0">
                <a:hlinkClick r:id="rId4"/>
              </a:rPr>
              <a:t>YouTube - When CFCs meet Ozone</a:t>
            </a:r>
            <a:endParaRPr lang="en-GB" altLang="en-US" dirty="0"/>
          </a:p>
          <a:p>
            <a:pPr eaLnBrk="1" hangingPunct="1"/>
            <a:r>
              <a:rPr lang="en-GB" altLang="en-US" dirty="0">
                <a:hlinkClick r:id="rId5"/>
              </a:rPr>
              <a:t>https://www.youtube.com/watch?v=UHIuG35fUxA</a:t>
            </a:r>
            <a:r>
              <a:rPr lang="en-GB" altLang="en-US" dirty="0"/>
              <a:t> (Ozone depletion in arctic &amp; </a:t>
            </a:r>
            <a:r>
              <a:rPr lang="en-GB" altLang="en-US"/>
              <a:t>global warming)</a:t>
            </a:r>
            <a:endParaRPr lang="en-GB" altLang="en-US" dirty="0"/>
          </a:p>
          <a:p>
            <a:pPr eaLnBrk="1" hangingPunct="1"/>
            <a:endParaRPr lang="en-GB" altLang="en-US" dirty="0"/>
          </a:p>
          <a:p>
            <a:pPr eaLnBrk="1" hangingPunct="1"/>
            <a:endParaRPr lang="en-GB" altLang="en-US" dirty="0">
              <a:hlinkClick r:id="" action="ppaction://noaction"/>
            </a:endParaRPr>
          </a:p>
          <a:p>
            <a:pPr eaLnBrk="1" hangingPunct="1"/>
            <a:endParaRPr lang="en-GB" altLang="en-US" dirty="0">
              <a:hlinkClick r:id="" action="ppaction://noaction"/>
            </a:endParaRPr>
          </a:p>
        </p:txBody>
      </p:sp>
    </p:spTree>
    <p:extLst>
      <p:ext uri="{BB962C8B-B14F-4D97-AF65-F5344CB8AC3E}">
        <p14:creationId xmlns:p14="http://schemas.microsoft.com/office/powerpoint/2010/main" val="1169484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Ozone?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5400"/>
              <a:t>O</a:t>
            </a:r>
            <a:r>
              <a:rPr lang="en-GB" sz="3200"/>
              <a:t>zone is an allotrope </a:t>
            </a:r>
            <a:r>
              <a:rPr lang="en-GB" sz="3200" dirty="0"/>
              <a:t>of oxygen gas.</a:t>
            </a:r>
          </a:p>
          <a:p>
            <a:r>
              <a:rPr lang="en-GB" sz="3200" dirty="0"/>
              <a:t>It is made naturally in the atmosphere</a:t>
            </a:r>
          </a:p>
          <a:p>
            <a:r>
              <a:rPr lang="en-GB" dirty="0"/>
              <a:t>It can also be made by photocopiers and laser printers.</a:t>
            </a:r>
          </a:p>
        </p:txBody>
      </p:sp>
      <p:sp>
        <p:nvSpPr>
          <p:cNvPr id="6" name="Rectangle 5"/>
          <p:cNvSpPr/>
          <p:nvPr/>
        </p:nvSpPr>
        <p:spPr>
          <a:xfrm>
            <a:off x="4453073" y="1625233"/>
            <a:ext cx="3820772" cy="3770263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39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r>
              <a:rPr lang="en-US" sz="23900" b="1" cap="none" spc="0" baseline="-25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6124059"/>
            <a:ext cx="1890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>
                <a:hlinkClick r:id="rId2"/>
              </a:rPr>
              <a:t>Ozone formation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4616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Ozone Formation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In the Stratosphere;</a:t>
            </a:r>
          </a:p>
          <a:p>
            <a:endParaRPr lang="en-GB" dirty="0"/>
          </a:p>
          <a:p>
            <a:r>
              <a:rPr lang="en-GB" dirty="0"/>
              <a:t>Oxygen gas molecules are bombarded by high energy UV light from the Sun.</a:t>
            </a:r>
          </a:p>
          <a:p>
            <a:endParaRPr lang="en-GB" dirty="0"/>
          </a:p>
          <a:p>
            <a:r>
              <a:rPr lang="en-GB" dirty="0"/>
              <a:t>This causes them to break up to form Oxygen radicals, O</a:t>
            </a:r>
            <a:r>
              <a:rPr lang="en-GB" sz="4400" baseline="30000" dirty="0"/>
              <a:t>.</a:t>
            </a:r>
            <a:endParaRPr lang="en-GB" baseline="30000" dirty="0"/>
          </a:p>
        </p:txBody>
      </p:sp>
      <p:sp>
        <p:nvSpPr>
          <p:cNvPr id="3" name="Rectangle 2"/>
          <p:cNvSpPr/>
          <p:nvPr/>
        </p:nvSpPr>
        <p:spPr>
          <a:xfrm>
            <a:off x="2270312" y="1816962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67305" y="3812911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9331" y="176780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1584" y="382225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·</a:t>
            </a:r>
            <a:endParaRPr lang="en-US" sz="13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2232" y="3826674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·</a:t>
            </a:r>
            <a:endParaRPr lang="en-US" sz="13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384877" y="975360"/>
            <a:ext cx="1308371" cy="3259394"/>
            <a:chOff x="1430597" y="0"/>
            <a:chExt cx="1308371" cy="3259394"/>
          </a:xfrm>
        </p:grpSpPr>
        <p:sp>
          <p:nvSpPr>
            <p:cNvPr id="11" name="Lightning Bolt 10"/>
            <p:cNvSpPr/>
            <p:nvPr/>
          </p:nvSpPr>
          <p:spPr>
            <a:xfrm>
              <a:off x="1887794" y="0"/>
              <a:ext cx="442451" cy="3259394"/>
            </a:xfrm>
            <a:prstGeom prst="lightningBol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430597" y="1135625"/>
              <a:ext cx="1308371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5400" dirty="0">
                  <a:solidFill>
                    <a:srgbClr val="7030A0"/>
                  </a:solidFill>
                  <a:latin typeface="Cooper Black" pitchFamily="18" charset="0"/>
                </a:rPr>
                <a:t>UV</a:t>
              </a:r>
              <a:endParaRPr lang="en-GB" dirty="0">
                <a:solidFill>
                  <a:srgbClr val="7030A0"/>
                </a:solidFill>
                <a:latin typeface="Cooper Black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3069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6 L 0.12326 0.16667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00" y="830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7.40741E-7 L -0.16163 0.18009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00" y="9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7" grpId="1"/>
      <p:bldP spid="10" grpId="0"/>
      <p:bldP spid="1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748651" y="480056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r>
              <a:rPr lang="en-US" sz="9600" b="1" baseline="-25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sz="13800" b="1" baseline="-25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00792" y="1969362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r>
              <a:rPr lang="en-US" sz="9600" b="1" baseline="-25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sz="13800" b="1" baseline="-25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Ozone Formation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oxygen radicals, O</a:t>
            </a:r>
            <a:r>
              <a:rPr lang="en-GB" sz="4400" baseline="30000" dirty="0"/>
              <a:t>.</a:t>
            </a:r>
            <a:r>
              <a:rPr lang="en-GB" dirty="0"/>
              <a:t>, then react with more oxygen gas molecules making ozone.</a:t>
            </a:r>
          </a:p>
          <a:p>
            <a:endParaRPr lang="en-GB" dirty="0"/>
          </a:p>
          <a:p>
            <a:pPr algn="ctr">
              <a:buNone/>
            </a:pPr>
            <a:r>
              <a:rPr lang="en-GB" dirty="0"/>
              <a:t>O</a:t>
            </a:r>
            <a:r>
              <a:rPr lang="en-GB" baseline="-25000" dirty="0"/>
              <a:t>2</a:t>
            </a:r>
            <a:r>
              <a:rPr lang="en-GB" dirty="0"/>
              <a:t> </a:t>
            </a:r>
            <a:r>
              <a:rPr lang="en-GB" dirty="0">
                <a:sym typeface="Wingdings" pitchFamily="2" charset="2"/>
              </a:rPr>
              <a:t> 2O</a:t>
            </a:r>
            <a:r>
              <a:rPr lang="en-GB" sz="4400" baseline="30000" dirty="0">
                <a:sym typeface="Wingdings" pitchFamily="2" charset="2"/>
              </a:rPr>
              <a:t>.</a:t>
            </a:r>
            <a:endParaRPr lang="en-GB" baseline="30000" dirty="0">
              <a:sym typeface="Wingdings" pitchFamily="2" charset="2"/>
            </a:endParaRPr>
          </a:p>
          <a:p>
            <a:pPr algn="ctr">
              <a:buNone/>
            </a:pPr>
            <a:r>
              <a:rPr lang="en-GB" dirty="0">
                <a:sym typeface="Wingdings" pitchFamily="2" charset="2"/>
              </a:rPr>
              <a:t>2O</a:t>
            </a:r>
            <a:r>
              <a:rPr lang="en-GB" sz="4400" baseline="30000" dirty="0">
                <a:sym typeface="Wingdings" pitchFamily="2" charset="2"/>
              </a:rPr>
              <a:t>.</a:t>
            </a:r>
            <a:r>
              <a:rPr lang="en-GB" dirty="0">
                <a:sym typeface="Wingdings" pitchFamily="2" charset="2"/>
              </a:rPr>
              <a:t> + 2O</a:t>
            </a:r>
            <a:r>
              <a:rPr lang="en-GB" baseline="-25000" dirty="0">
                <a:sym typeface="Wingdings" pitchFamily="2" charset="2"/>
              </a:rPr>
              <a:t>2</a:t>
            </a:r>
            <a:r>
              <a:rPr lang="en-GB" dirty="0">
                <a:sym typeface="Wingdings" pitchFamily="2" charset="2"/>
              </a:rPr>
              <a:t> 2O</a:t>
            </a:r>
            <a:r>
              <a:rPr lang="en-GB" baseline="-25000" dirty="0">
                <a:sym typeface="Wingdings" pitchFamily="2" charset="2"/>
              </a:rPr>
              <a:t>3</a:t>
            </a:r>
          </a:p>
          <a:p>
            <a:pPr algn="ctr">
              <a:buNone/>
            </a:pPr>
            <a:endParaRPr lang="en-GB" dirty="0">
              <a:sym typeface="Wingdings" pitchFamily="2" charset="2"/>
            </a:endParaRPr>
          </a:p>
          <a:p>
            <a:pPr algn="ctr">
              <a:buNone/>
            </a:pPr>
            <a:r>
              <a:rPr lang="en-GB" dirty="0">
                <a:sym typeface="Wingdings" pitchFamily="2" charset="2"/>
              </a:rPr>
              <a:t>3O</a:t>
            </a:r>
            <a:r>
              <a:rPr lang="en-GB" baseline="-25000" dirty="0">
                <a:sym typeface="Wingdings" pitchFamily="2" charset="2"/>
              </a:rPr>
              <a:t>2</a:t>
            </a:r>
            <a:r>
              <a:rPr lang="en-GB" dirty="0">
                <a:sym typeface="Wingdings" pitchFamily="2" charset="2"/>
              </a:rPr>
              <a:t>  2O</a:t>
            </a:r>
            <a:r>
              <a:rPr lang="en-GB" baseline="-25000" dirty="0">
                <a:sym typeface="Wingdings" pitchFamily="2" charset="2"/>
              </a:rPr>
              <a:t>3</a:t>
            </a:r>
            <a:endParaRPr lang="en-GB" baseline="-25000" dirty="0"/>
          </a:p>
        </p:txBody>
      </p:sp>
      <p:sp>
        <p:nvSpPr>
          <p:cNvPr id="3" name="Rectangle 2"/>
          <p:cNvSpPr/>
          <p:nvPr/>
        </p:nvSpPr>
        <p:spPr>
          <a:xfrm>
            <a:off x="2270312" y="1816962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9331" y="176780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544" y="505669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·</a:t>
            </a:r>
            <a:endParaRPr lang="en-US" sz="13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69992" y="4969674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·</a:t>
            </a:r>
            <a:endParaRPr lang="en-US" sz="13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63830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22222E-6 L 0.22987 0.4567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00" y="2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22222E-6 L 0.2066 -0.4511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00" y="-22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xit" presetSubtype="6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6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3" grpId="0"/>
      <p:bldP spid="5" grpId="0"/>
      <p:bldP spid="5" grpId="1"/>
      <p:bldP spid="7" grpId="0"/>
      <p:bldP spid="7" grpId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611491" y="435860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r>
              <a:rPr lang="en-US" sz="9600" b="1" baseline="-25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sz="13800" b="1" baseline="-25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3432" y="3996282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r>
              <a:rPr lang="en-US" sz="9600" b="1" baseline="-25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sz="13800" b="1" baseline="-25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Ozone Destruction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Ozone gas molecules are hit by other UV radiation from the Sun.</a:t>
            </a:r>
          </a:p>
          <a:p>
            <a:endParaRPr lang="en-GB" dirty="0"/>
          </a:p>
          <a:p>
            <a:r>
              <a:rPr lang="en-GB" dirty="0"/>
              <a:t>They break up to form oxygen gas molecules and oxygen radicals</a:t>
            </a:r>
          </a:p>
          <a:p>
            <a:endParaRPr lang="en-GB" dirty="0"/>
          </a:p>
          <a:p>
            <a:pPr algn="ctr">
              <a:buNone/>
            </a:pPr>
            <a:r>
              <a:rPr lang="en-GB" dirty="0">
                <a:sym typeface="Wingdings" pitchFamily="2" charset="2"/>
              </a:rPr>
              <a:t>2O</a:t>
            </a:r>
            <a:r>
              <a:rPr lang="en-GB" baseline="-25000" dirty="0">
                <a:sym typeface="Wingdings" pitchFamily="2" charset="2"/>
              </a:rPr>
              <a:t>3 </a:t>
            </a:r>
            <a:r>
              <a:rPr lang="en-GB" dirty="0">
                <a:sym typeface="Wingdings" pitchFamily="2" charset="2"/>
              </a:rPr>
              <a:t>2O</a:t>
            </a:r>
            <a:r>
              <a:rPr lang="en-GB" sz="4400" baseline="30000" dirty="0">
                <a:sym typeface="Wingdings" pitchFamily="2" charset="2"/>
              </a:rPr>
              <a:t>.</a:t>
            </a:r>
            <a:r>
              <a:rPr lang="en-GB" dirty="0">
                <a:sym typeface="Wingdings" pitchFamily="2" charset="2"/>
              </a:rPr>
              <a:t> + 2O</a:t>
            </a:r>
            <a:r>
              <a:rPr lang="en-GB" baseline="-25000" dirty="0">
                <a:sym typeface="Wingdings" pitchFamily="2" charset="2"/>
              </a:rPr>
              <a:t>2</a:t>
            </a:r>
          </a:p>
        </p:txBody>
      </p:sp>
      <p:sp>
        <p:nvSpPr>
          <p:cNvPr id="3" name="Rectangle 2"/>
          <p:cNvSpPr/>
          <p:nvPr/>
        </p:nvSpPr>
        <p:spPr>
          <a:xfrm>
            <a:off x="2468432" y="4194402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1691" y="422144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27424" y="426421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·</a:t>
            </a:r>
            <a:endParaRPr lang="en-US" sz="13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0672" y="4131474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·</a:t>
            </a:r>
            <a:endParaRPr lang="en-US" sz="13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87597" y="1158240"/>
            <a:ext cx="1308371" cy="3259394"/>
            <a:chOff x="1430597" y="0"/>
            <a:chExt cx="1308371" cy="3259394"/>
          </a:xfrm>
        </p:grpSpPr>
        <p:sp>
          <p:nvSpPr>
            <p:cNvPr id="14" name="Lightning Bolt 13"/>
            <p:cNvSpPr/>
            <p:nvPr/>
          </p:nvSpPr>
          <p:spPr>
            <a:xfrm>
              <a:off x="1887794" y="0"/>
              <a:ext cx="442451" cy="3259394"/>
            </a:xfrm>
            <a:prstGeom prst="lightningBol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7030A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430597" y="1135625"/>
              <a:ext cx="1308371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5400" dirty="0">
                  <a:solidFill>
                    <a:srgbClr val="7030A0"/>
                  </a:solidFill>
                  <a:latin typeface="Cooper Black" pitchFamily="18" charset="0"/>
                </a:rPr>
                <a:t>UV</a:t>
              </a:r>
              <a:endParaRPr lang="en-GB" dirty="0">
                <a:solidFill>
                  <a:srgbClr val="7030A0"/>
                </a:solidFill>
                <a:latin typeface="Cooper Black" pitchFamily="18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375477" y="1508760"/>
            <a:ext cx="1308371" cy="3259394"/>
            <a:chOff x="1430597" y="0"/>
            <a:chExt cx="1308371" cy="3259394"/>
          </a:xfrm>
        </p:grpSpPr>
        <p:sp>
          <p:nvSpPr>
            <p:cNvPr id="17" name="Lightning Bolt 16"/>
            <p:cNvSpPr/>
            <p:nvPr/>
          </p:nvSpPr>
          <p:spPr>
            <a:xfrm>
              <a:off x="1887794" y="0"/>
              <a:ext cx="442451" cy="3259394"/>
            </a:xfrm>
            <a:prstGeom prst="lightningBol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7030A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430597" y="1135625"/>
              <a:ext cx="1308371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5400" dirty="0">
                  <a:solidFill>
                    <a:srgbClr val="7030A0"/>
                  </a:solidFill>
                  <a:latin typeface="Cooper Black" pitchFamily="18" charset="0"/>
                </a:rPr>
                <a:t>UV</a:t>
              </a:r>
              <a:endParaRPr lang="en-GB" dirty="0">
                <a:solidFill>
                  <a:srgbClr val="7030A0"/>
                </a:solidFill>
                <a:latin typeface="Cooper Black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27193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44444E-6 L -0.275 -0.415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00" y="-2080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3" grpId="0"/>
      <p:bldP spid="5" grpId="0"/>
      <p:bldP spid="5" grpId="1"/>
      <p:bldP spid="7" grpId="0"/>
      <p:bldP spid="7" grpId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Ozone Destruction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Oxygen radicals join up to form O</a:t>
            </a:r>
            <a:r>
              <a:rPr lang="en-GB" baseline="-25000" dirty="0"/>
              <a:t>2</a:t>
            </a:r>
            <a:r>
              <a:rPr lang="en-GB" dirty="0"/>
              <a:t> molecules.</a:t>
            </a:r>
          </a:p>
          <a:p>
            <a:endParaRPr lang="en-GB" dirty="0"/>
          </a:p>
          <a:p>
            <a:pPr algn="ctr">
              <a:buNone/>
            </a:pPr>
            <a:r>
              <a:rPr lang="en-GB" dirty="0">
                <a:sym typeface="Wingdings" pitchFamily="2" charset="2"/>
              </a:rPr>
              <a:t>2O</a:t>
            </a:r>
            <a:r>
              <a:rPr lang="en-GB" sz="4400" baseline="30000" dirty="0">
                <a:sym typeface="Wingdings" pitchFamily="2" charset="2"/>
              </a:rPr>
              <a:t>.</a:t>
            </a:r>
            <a:r>
              <a:rPr lang="en-GB" dirty="0">
                <a:sym typeface="Wingdings" pitchFamily="2" charset="2"/>
              </a:rPr>
              <a:t> </a:t>
            </a:r>
            <a:r>
              <a:rPr lang="en-GB" dirty="0"/>
              <a:t>O</a:t>
            </a:r>
            <a:r>
              <a:rPr lang="en-GB" baseline="-25000" dirty="0"/>
              <a:t>2</a:t>
            </a:r>
            <a:r>
              <a:rPr lang="en-GB" dirty="0"/>
              <a:t> </a:t>
            </a:r>
            <a:endParaRPr lang="en-GB" dirty="0">
              <a:sym typeface="Wingdings" pitchFamily="2" charset="2"/>
            </a:endParaRPr>
          </a:p>
          <a:p>
            <a:pPr algn="ctr">
              <a:buNone/>
            </a:pPr>
            <a:endParaRPr lang="en-GB" dirty="0">
              <a:sym typeface="Wingdings" pitchFamily="2" charset="2"/>
            </a:endParaRPr>
          </a:p>
          <a:p>
            <a:pPr algn="ctr">
              <a:buNone/>
            </a:pPr>
            <a:r>
              <a:rPr lang="en-GB" dirty="0">
                <a:sym typeface="Wingdings" pitchFamily="2" charset="2"/>
              </a:rPr>
              <a:t>2O</a:t>
            </a:r>
            <a:r>
              <a:rPr lang="en-GB" baseline="-25000" dirty="0">
                <a:sym typeface="Wingdings" pitchFamily="2" charset="2"/>
              </a:rPr>
              <a:t>3 </a:t>
            </a:r>
            <a:r>
              <a:rPr lang="en-GB" dirty="0">
                <a:sym typeface="Wingdings" pitchFamily="2" charset="2"/>
              </a:rPr>
              <a:t>3O</a:t>
            </a:r>
            <a:r>
              <a:rPr lang="en-GB" baseline="-25000" dirty="0">
                <a:sym typeface="Wingdings" pitchFamily="2" charset="2"/>
              </a:rPr>
              <a:t>2</a:t>
            </a:r>
            <a:endParaRPr lang="en-GB" baseline="-25000" dirty="0"/>
          </a:p>
          <a:p>
            <a:pPr algn="ctr">
              <a:buNone/>
            </a:pP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2925632" y="2076042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99665" y="3127111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06691" y="478532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13800" b="1" baseline="-25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0944" y="4660450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·</a:t>
            </a:r>
            <a:endParaRPr lang="en-US" sz="13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1112" y="1738794"/>
            <a:ext cx="1652759" cy="156966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·</a:t>
            </a:r>
            <a:endParaRPr lang="en-US" sz="13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06646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6 L 0.12326 0.1666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00" y="83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11111E-6 L 0.17014 -0.1953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00" y="-9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7" grpId="1"/>
      <p:bldP spid="10" grpId="0"/>
      <p:bldP spid="10" grpId="1"/>
    </p:bld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F554A9843EEF4EB935A9597F507229" ma:contentTypeVersion="0" ma:contentTypeDescription="Create a new document." ma:contentTypeScope="" ma:versionID="745045435af90879c88cddd73bf35f42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814201A-0FE9-49F3-B8E1-1790F2AE5E90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A525A72A-16AD-4BC8-B561-9E6B2352D2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F1AAC5CA-0189-4058-A0B7-73DCE66E7A01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  <ds:schemaRef ds:uri="http://purl.org/dc/terms/"/>
    <ds:schemaRef ds:uri="http://www.w3.org/XML/1998/namespace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7505</TotalTime>
  <Words>1834</Words>
  <Application>Microsoft Office PowerPoint</Application>
  <PresentationFormat>On-screen Show (4:3)</PresentationFormat>
  <Paragraphs>377</Paragraphs>
  <Slides>42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Cooper Black</vt:lpstr>
      <vt:lpstr>Lucida Sans</vt:lpstr>
      <vt:lpstr>1_Default Design</vt:lpstr>
      <vt:lpstr>Image</vt:lpstr>
      <vt:lpstr>OZONE DEPLETION</vt:lpstr>
      <vt:lpstr>UV radiation </vt:lpstr>
      <vt:lpstr>OZONE –Good up high/bad nearby</vt:lpstr>
      <vt:lpstr>Evolution of Life </vt:lpstr>
      <vt:lpstr>What is Ozone?</vt:lpstr>
      <vt:lpstr>Ozone Formation</vt:lpstr>
      <vt:lpstr>Ozone Formation</vt:lpstr>
      <vt:lpstr>Ozone Destruction</vt:lpstr>
      <vt:lpstr>Ozone Destruction</vt:lpstr>
      <vt:lpstr>The Ozone Cycle</vt:lpstr>
      <vt:lpstr>The Ozone Cycle</vt:lpstr>
      <vt:lpstr>The Ozone Cycle</vt:lpstr>
      <vt:lpstr>PowerPoint Presentation</vt:lpstr>
      <vt:lpstr>CFCs</vt:lpstr>
      <vt:lpstr>CFCs</vt:lpstr>
      <vt:lpstr>CFCs were very useful as:</vt:lpstr>
      <vt:lpstr>Rowland-Molina Hypothesis</vt:lpstr>
      <vt:lpstr>Ozone depletion</vt:lpstr>
      <vt:lpstr>How do CFCs remove ozone</vt:lpstr>
      <vt:lpstr>How do CFCs remove ozone</vt:lpstr>
      <vt:lpstr>How do CFCs remove ozone</vt:lpstr>
      <vt:lpstr>How do CFCs remove ozone</vt:lpstr>
      <vt:lpstr>How do CFCs remove ozone</vt:lpstr>
      <vt:lpstr>The chlorine radicals</vt:lpstr>
      <vt:lpstr>The Ozone Cycle</vt:lpstr>
      <vt:lpstr>The Ozone Cycle</vt:lpstr>
      <vt:lpstr>Ozone depletion </vt:lpstr>
      <vt:lpstr>PowerPoint Presentation</vt:lpstr>
      <vt:lpstr>Less Removal of UV Radiation</vt:lpstr>
      <vt:lpstr>PowerPoint Presentation</vt:lpstr>
      <vt:lpstr>Measuring Ozone Levels</vt:lpstr>
      <vt:lpstr>Measuring Ozone Levels</vt:lpstr>
      <vt:lpstr>Evidence for reduction in ozone levels</vt:lpstr>
      <vt:lpstr>Ozone depletion in Antarctica</vt:lpstr>
      <vt:lpstr>Describe how scientists’ attitude to CFCs has changed:</vt:lpstr>
      <vt:lpstr>Reduction/banning of CFC’s</vt:lpstr>
      <vt:lpstr>Montreal Protocol</vt:lpstr>
      <vt:lpstr>Use of alternative processes</vt:lpstr>
      <vt:lpstr>Use of alternative materials</vt:lpstr>
      <vt:lpstr>Use of alternative materials</vt:lpstr>
      <vt:lpstr>Evaluation of the effectiveness of ozone restoration</vt:lpstr>
      <vt:lpstr>Utube clip of ozone destruction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Population Dynamics</dc:title>
  <dc:creator>sam</dc:creator>
  <cp:lastModifiedBy>Justine Chatwin</cp:lastModifiedBy>
  <cp:revision>344</cp:revision>
  <cp:lastPrinted>2017-02-23T13:43:45Z</cp:lastPrinted>
  <dcterms:created xsi:type="dcterms:W3CDTF">2008-10-10T06:50:48Z</dcterms:created>
  <dcterms:modified xsi:type="dcterms:W3CDTF">2022-03-14T12:22:50Z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</Properties>
</file>