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496" r:id="rId5"/>
    <p:sldId id="497" r:id="rId6"/>
    <p:sldId id="498" r:id="rId7"/>
    <p:sldId id="533" r:id="rId8"/>
    <p:sldId id="544" r:id="rId9"/>
    <p:sldId id="500" r:id="rId10"/>
    <p:sldId id="501" r:id="rId11"/>
    <p:sldId id="539" r:id="rId12"/>
    <p:sldId id="504" r:id="rId13"/>
    <p:sldId id="506" r:id="rId14"/>
    <p:sldId id="547" r:id="rId15"/>
    <p:sldId id="508" r:id="rId16"/>
    <p:sldId id="534" r:id="rId17"/>
    <p:sldId id="535" r:id="rId18"/>
    <p:sldId id="536" r:id="rId19"/>
    <p:sldId id="537" r:id="rId20"/>
    <p:sldId id="514" r:id="rId21"/>
    <p:sldId id="509" r:id="rId22"/>
    <p:sldId id="510" r:id="rId23"/>
    <p:sldId id="513" r:id="rId24"/>
    <p:sldId id="538" r:id="rId25"/>
    <p:sldId id="528" r:id="rId26"/>
    <p:sldId id="540" r:id="rId27"/>
    <p:sldId id="518" r:id="rId28"/>
    <p:sldId id="519" r:id="rId29"/>
    <p:sldId id="520" r:id="rId30"/>
    <p:sldId id="541" r:id="rId31"/>
    <p:sldId id="521" r:id="rId32"/>
    <p:sldId id="522" r:id="rId33"/>
    <p:sldId id="523" r:id="rId34"/>
    <p:sldId id="525" r:id="rId35"/>
    <p:sldId id="527" r:id="rId36"/>
    <p:sldId id="517" r:id="rId37"/>
    <p:sldId id="542" r:id="rId38"/>
    <p:sldId id="545" r:id="rId39"/>
    <p:sldId id="546" r:id="rId40"/>
    <p:sldId id="548" r:id="rId41"/>
    <p:sldId id="558" r:id="rId42"/>
    <p:sldId id="559" r:id="rId43"/>
    <p:sldId id="552" r:id="rId44"/>
    <p:sldId id="553" r:id="rId45"/>
    <p:sldId id="556" r:id="rId46"/>
    <p:sldId id="550" r:id="rId47"/>
    <p:sldId id="560" r:id="rId48"/>
    <p:sldId id="561" r:id="rId49"/>
    <p:sldId id="562" r:id="rId50"/>
    <p:sldId id="563" r:id="rId51"/>
    <p:sldId id="564" r:id="rId52"/>
    <p:sldId id="565" r:id="rId53"/>
    <p:sldId id="566" r:id="rId54"/>
    <p:sldId id="567" r:id="rId55"/>
    <p:sldId id="568" r:id="rId56"/>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CCF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32" autoAdjust="0"/>
    <p:restoredTop sz="94128" autoAdjust="0"/>
  </p:normalViewPr>
  <p:slideViewPr>
    <p:cSldViewPr snapToGrid="0">
      <p:cViewPr varScale="1">
        <p:scale>
          <a:sx n="105" d="100"/>
          <a:sy n="105" d="100"/>
        </p:scale>
        <p:origin x="1584" y="102"/>
      </p:cViewPr>
      <p:guideLst>
        <p:guide orient="horz" pos="2160"/>
        <p:guide pos="2880"/>
      </p:guideLst>
    </p:cSldViewPr>
  </p:slideViewPr>
  <p:notesTextViewPr>
    <p:cViewPr>
      <p:scale>
        <a:sx n="3" d="2"/>
        <a:sy n="3" d="2"/>
      </p:scale>
      <p:origin x="0" y="0"/>
    </p:cViewPr>
  </p:notesTextViewPr>
  <p:sorterViewPr>
    <p:cViewPr>
      <p:scale>
        <a:sx n="75" d="100"/>
        <a:sy n="75" d="100"/>
      </p:scale>
      <p:origin x="0" y="-28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84CEC33-64F6-4451-A692-D70319CF0B7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Calibri" panose="020F0502020204030204" pitchFamily="34" charset="0"/>
                <a:cs typeface="+mn-cs"/>
              </a:defRPr>
            </a:lvl1pPr>
          </a:lstStyle>
          <a:p>
            <a:pPr>
              <a:defRPr/>
            </a:pPr>
            <a:endParaRPr lang="en-GB"/>
          </a:p>
        </p:txBody>
      </p:sp>
      <p:sp>
        <p:nvSpPr>
          <p:cNvPr id="38915" name="Rectangle 3">
            <a:extLst>
              <a:ext uri="{FF2B5EF4-FFF2-40B4-BE49-F238E27FC236}">
                <a16:creationId xmlns:a16="http://schemas.microsoft.com/office/drawing/2014/main" id="{840406A4-206C-4CC6-8172-C7B40712EE2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endParaRPr lang="en-GB"/>
          </a:p>
        </p:txBody>
      </p:sp>
      <p:sp>
        <p:nvSpPr>
          <p:cNvPr id="3076" name="Rectangle 4">
            <a:extLst>
              <a:ext uri="{FF2B5EF4-FFF2-40B4-BE49-F238E27FC236}">
                <a16:creationId xmlns:a16="http://schemas.microsoft.com/office/drawing/2014/main" id="{4897AE48-4096-4036-BB92-134B43CC63F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a:extLst>
              <a:ext uri="{FF2B5EF4-FFF2-40B4-BE49-F238E27FC236}">
                <a16:creationId xmlns:a16="http://schemas.microsoft.com/office/drawing/2014/main" id="{AE3F9F2A-49BB-4371-86EE-F63BCDE86FA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918" name="Rectangle 6">
            <a:extLst>
              <a:ext uri="{FF2B5EF4-FFF2-40B4-BE49-F238E27FC236}">
                <a16:creationId xmlns:a16="http://schemas.microsoft.com/office/drawing/2014/main" id="{4FDEBBCE-624C-4A0D-A707-83469B41848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Calibri" panose="020F0502020204030204" pitchFamily="34" charset="0"/>
                <a:cs typeface="+mn-cs"/>
              </a:defRPr>
            </a:lvl1pPr>
          </a:lstStyle>
          <a:p>
            <a:pPr>
              <a:defRPr/>
            </a:pPr>
            <a:endParaRPr lang="en-GB"/>
          </a:p>
        </p:txBody>
      </p:sp>
      <p:sp>
        <p:nvSpPr>
          <p:cNvPr id="38919" name="Rectangle 7">
            <a:extLst>
              <a:ext uri="{FF2B5EF4-FFF2-40B4-BE49-F238E27FC236}">
                <a16:creationId xmlns:a16="http://schemas.microsoft.com/office/drawing/2014/main" id="{C67DB30C-135C-490F-A833-A2CD84C427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1E528D2-68DA-4A45-8288-3F3F33DBD68F}" type="slidenum">
              <a:rPr lang="en-GB" altLang="en-US"/>
              <a:pPr>
                <a:defRPr/>
              </a:pPr>
              <a:t>‹#›</a:t>
            </a:fld>
            <a:endParaRPr lang="en-GB" altLang="en-US"/>
          </a:p>
        </p:txBody>
      </p:sp>
    </p:spTree>
    <p:extLst>
      <p:ext uri="{BB962C8B-B14F-4D97-AF65-F5344CB8AC3E}">
        <p14:creationId xmlns:p14="http://schemas.microsoft.com/office/powerpoint/2010/main" val="2763878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F0AE7F6-257C-44E3-A096-D032FFA17E59}"/>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DD414E0F-3FE0-4DC4-A148-86B22C9881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45060" name="Slide Number Placeholder 3">
            <a:extLst>
              <a:ext uri="{FF2B5EF4-FFF2-40B4-BE49-F238E27FC236}">
                <a16:creationId xmlns:a16="http://schemas.microsoft.com/office/drawing/2014/main" id="{720975A4-11C6-47B9-A0AD-980883A131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15B260-7789-4068-8884-F8D01D638DBB}" type="slidenum">
              <a:rPr lang="en-GB" altLang="en-US" smtClean="0"/>
              <a:pPr/>
              <a:t>38</a:t>
            </a:fld>
            <a:endParaRPr lang="en-GB" altLang="en-US"/>
          </a:p>
        </p:txBody>
      </p:sp>
    </p:spTree>
    <p:extLst>
      <p:ext uri="{BB962C8B-B14F-4D97-AF65-F5344CB8AC3E}">
        <p14:creationId xmlns:p14="http://schemas.microsoft.com/office/powerpoint/2010/main" val="303443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F0AE7F6-257C-44E3-A096-D032FFA17E59}"/>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DD414E0F-3FE0-4DC4-A148-86B22C9881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45060" name="Slide Number Placeholder 3">
            <a:extLst>
              <a:ext uri="{FF2B5EF4-FFF2-40B4-BE49-F238E27FC236}">
                <a16:creationId xmlns:a16="http://schemas.microsoft.com/office/drawing/2014/main" id="{720975A4-11C6-47B9-A0AD-980883A131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15B260-7789-4068-8884-F8D01D638DBB}" type="slidenum">
              <a:rPr lang="en-GB" altLang="en-US" smtClean="0"/>
              <a:pPr/>
              <a:t>39</a:t>
            </a:fld>
            <a:endParaRPr lang="en-GB" altLang="en-US"/>
          </a:p>
        </p:txBody>
      </p:sp>
    </p:spTree>
    <p:extLst>
      <p:ext uri="{BB962C8B-B14F-4D97-AF65-F5344CB8AC3E}">
        <p14:creationId xmlns:p14="http://schemas.microsoft.com/office/powerpoint/2010/main" val="183832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F0AE7F6-257C-44E3-A096-D032FFA17E59}"/>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DD414E0F-3FE0-4DC4-A148-86B22C9881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45060" name="Slide Number Placeholder 3">
            <a:extLst>
              <a:ext uri="{FF2B5EF4-FFF2-40B4-BE49-F238E27FC236}">
                <a16:creationId xmlns:a16="http://schemas.microsoft.com/office/drawing/2014/main" id="{720975A4-11C6-47B9-A0AD-980883A131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15B260-7789-4068-8884-F8D01D638DBB}" type="slidenum">
              <a:rPr lang="en-GB" altLang="en-US" smtClean="0"/>
              <a:pPr/>
              <a:t>43</a:t>
            </a:fld>
            <a:endParaRPr lang="en-GB" altLang="en-US"/>
          </a:p>
        </p:txBody>
      </p:sp>
    </p:spTree>
    <p:extLst>
      <p:ext uri="{BB962C8B-B14F-4D97-AF65-F5344CB8AC3E}">
        <p14:creationId xmlns:p14="http://schemas.microsoft.com/office/powerpoint/2010/main" val="413975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401DC2DA-005A-424F-AD7C-6324282114E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60D0E35-241B-4B35-86AA-7F6FA56A385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3865496-4817-4700-A74E-B76B53A40C7E}"/>
              </a:ext>
            </a:extLst>
          </p:cNvPr>
          <p:cNvSpPr>
            <a:spLocks noGrp="1" noChangeArrowheads="1"/>
          </p:cNvSpPr>
          <p:nvPr>
            <p:ph type="sldNum" sz="quarter" idx="12"/>
          </p:nvPr>
        </p:nvSpPr>
        <p:spPr>
          <a:ln/>
        </p:spPr>
        <p:txBody>
          <a:bodyPr/>
          <a:lstStyle>
            <a:lvl1pPr>
              <a:defRPr/>
            </a:lvl1pPr>
          </a:lstStyle>
          <a:p>
            <a:pPr>
              <a:defRPr/>
            </a:pPr>
            <a:fld id="{D7B377B7-DC71-48AA-8D0C-1DF20F7B9645}" type="slidenum">
              <a:rPr lang="en-GB" altLang="en-US"/>
              <a:pPr>
                <a:defRPr/>
              </a:pPr>
              <a:t>‹#›</a:t>
            </a:fld>
            <a:endParaRPr lang="en-GB" altLang="en-US"/>
          </a:p>
        </p:txBody>
      </p:sp>
    </p:spTree>
    <p:extLst>
      <p:ext uri="{BB962C8B-B14F-4D97-AF65-F5344CB8AC3E}">
        <p14:creationId xmlns:p14="http://schemas.microsoft.com/office/powerpoint/2010/main" val="233227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2ABC513-501E-426C-8786-F6897BAD7DD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B9DC04E-B0BE-495C-A752-286EE572EDB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068524E-A869-455E-B1A7-3A267EB75A55}"/>
              </a:ext>
            </a:extLst>
          </p:cNvPr>
          <p:cNvSpPr>
            <a:spLocks noGrp="1" noChangeArrowheads="1"/>
          </p:cNvSpPr>
          <p:nvPr>
            <p:ph type="sldNum" sz="quarter" idx="12"/>
          </p:nvPr>
        </p:nvSpPr>
        <p:spPr>
          <a:ln/>
        </p:spPr>
        <p:txBody>
          <a:bodyPr/>
          <a:lstStyle>
            <a:lvl1pPr>
              <a:defRPr/>
            </a:lvl1pPr>
          </a:lstStyle>
          <a:p>
            <a:pPr>
              <a:defRPr/>
            </a:pPr>
            <a:fld id="{521FFE84-7632-4D9A-BABA-93B97CA152AD}" type="slidenum">
              <a:rPr lang="en-GB" altLang="en-US"/>
              <a:pPr>
                <a:defRPr/>
              </a:pPr>
              <a:t>‹#›</a:t>
            </a:fld>
            <a:endParaRPr lang="en-GB" altLang="en-US"/>
          </a:p>
        </p:txBody>
      </p:sp>
    </p:spTree>
    <p:extLst>
      <p:ext uri="{BB962C8B-B14F-4D97-AF65-F5344CB8AC3E}">
        <p14:creationId xmlns:p14="http://schemas.microsoft.com/office/powerpoint/2010/main" val="309863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A165868-DA4E-4000-9B53-7DF4F89CA6F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11604C4-64A9-49D4-A37A-C0DB8C5062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4F76DF4-A6AD-40BC-B079-4537DC937E9A}"/>
              </a:ext>
            </a:extLst>
          </p:cNvPr>
          <p:cNvSpPr>
            <a:spLocks noGrp="1" noChangeArrowheads="1"/>
          </p:cNvSpPr>
          <p:nvPr>
            <p:ph type="sldNum" sz="quarter" idx="12"/>
          </p:nvPr>
        </p:nvSpPr>
        <p:spPr>
          <a:ln/>
        </p:spPr>
        <p:txBody>
          <a:bodyPr/>
          <a:lstStyle>
            <a:lvl1pPr>
              <a:defRPr/>
            </a:lvl1pPr>
          </a:lstStyle>
          <a:p>
            <a:pPr>
              <a:defRPr/>
            </a:pPr>
            <a:fld id="{62FB53AA-B159-477D-BC47-226660123123}" type="slidenum">
              <a:rPr lang="en-GB" altLang="en-US"/>
              <a:pPr>
                <a:defRPr/>
              </a:pPr>
              <a:t>‹#›</a:t>
            </a:fld>
            <a:endParaRPr lang="en-GB" altLang="en-US"/>
          </a:p>
        </p:txBody>
      </p:sp>
    </p:spTree>
    <p:extLst>
      <p:ext uri="{BB962C8B-B14F-4D97-AF65-F5344CB8AC3E}">
        <p14:creationId xmlns:p14="http://schemas.microsoft.com/office/powerpoint/2010/main" val="112081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a:p>
        </p:txBody>
      </p:sp>
      <p:sp>
        <p:nvSpPr>
          <p:cNvPr id="4" name="Rectangle 4">
            <a:extLst>
              <a:ext uri="{FF2B5EF4-FFF2-40B4-BE49-F238E27FC236}">
                <a16:creationId xmlns:a16="http://schemas.microsoft.com/office/drawing/2014/main" id="{6548C1FF-1340-4B2F-AE4F-CCE5D0E8EE7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B20CDD3-26B3-494F-A0A4-9077FF89FDA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7245153-34D7-4F2F-9889-0A2D6915C23F}"/>
              </a:ext>
            </a:extLst>
          </p:cNvPr>
          <p:cNvSpPr>
            <a:spLocks noGrp="1" noChangeArrowheads="1"/>
          </p:cNvSpPr>
          <p:nvPr>
            <p:ph type="sldNum" sz="quarter" idx="12"/>
          </p:nvPr>
        </p:nvSpPr>
        <p:spPr>
          <a:ln/>
        </p:spPr>
        <p:txBody>
          <a:bodyPr/>
          <a:lstStyle>
            <a:lvl1pPr>
              <a:defRPr/>
            </a:lvl1pPr>
          </a:lstStyle>
          <a:p>
            <a:pPr>
              <a:defRPr/>
            </a:pPr>
            <a:fld id="{85AA4A4F-4B66-4EC1-B46F-15EA047154AA}" type="slidenum">
              <a:rPr lang="en-GB" altLang="en-US"/>
              <a:pPr>
                <a:defRPr/>
              </a:pPr>
              <a:t>‹#›</a:t>
            </a:fld>
            <a:endParaRPr lang="en-GB" altLang="en-US"/>
          </a:p>
        </p:txBody>
      </p:sp>
    </p:spTree>
    <p:extLst>
      <p:ext uri="{BB962C8B-B14F-4D97-AF65-F5344CB8AC3E}">
        <p14:creationId xmlns:p14="http://schemas.microsoft.com/office/powerpoint/2010/main" val="2732154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cxnSp>
        <p:nvCxnSpPr>
          <p:cNvPr id="5" name="Straight Connector 6">
            <a:extLst>
              <a:ext uri="{FF2B5EF4-FFF2-40B4-BE49-F238E27FC236}">
                <a16:creationId xmlns:a16="http://schemas.microsoft.com/office/drawing/2014/main" id="{8908CBF6-3A61-4FE8-B776-BA5968692B7B}"/>
              </a:ext>
            </a:extLst>
          </p:cNvPr>
          <p:cNvCxnSpPr>
            <a:cxnSpLocks noChangeShapeType="1"/>
          </p:cNvCxnSpPr>
          <p:nvPr userDrawn="1"/>
        </p:nvCxnSpPr>
        <p:spPr bwMode="auto">
          <a:xfrm>
            <a:off x="463550" y="842963"/>
            <a:ext cx="82169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69075" y="0"/>
            <a:ext cx="8229600" cy="1143000"/>
          </a:xfrm>
        </p:spPr>
        <p:txBody>
          <a:bodyPr/>
          <a:lstStyle>
            <a:lvl1pPr algn="l">
              <a:defRPr sz="3600">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sz="half" idx="1"/>
          </p:nvPr>
        </p:nvSpPr>
        <p:spPr>
          <a:xfrm>
            <a:off x="457200" y="1600200"/>
            <a:ext cx="4038600" cy="4525963"/>
          </a:xfrm>
          <a:ln>
            <a:solidFill>
              <a:schemeClr val="tx1">
                <a:lumMod val="65000"/>
                <a:lumOff val="35000"/>
              </a:schemeClr>
            </a:solidFill>
          </a:ln>
        </p:spPr>
        <p:txBody>
          <a:bodyPr/>
          <a:lstStyle>
            <a:lvl1pPr>
              <a:defRPr sz="2200">
                <a:latin typeface="Calibri" pitchFamily="34" charset="0"/>
              </a:defRPr>
            </a:lvl1pPr>
            <a:lvl2pPr>
              <a:defRPr sz="2200">
                <a:latin typeface="Calibri" pitchFamily="34" charset="0"/>
              </a:defRPr>
            </a:lvl2pPr>
            <a:lvl3pPr>
              <a:defRPr sz="2200">
                <a:latin typeface="Calibri" pitchFamily="34" charset="0"/>
              </a:defRPr>
            </a:lvl3pPr>
            <a:lvl4pPr>
              <a:defRPr sz="2200">
                <a:latin typeface="Calibri" pitchFamily="34" charset="0"/>
              </a:defRPr>
            </a:lvl4pPr>
            <a:lvl5pPr>
              <a:defRPr sz="22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lang="en-US" sz="2200" dirty="0" smtClean="0">
                <a:solidFill>
                  <a:schemeClr val="tx1"/>
                </a:solidFill>
                <a:latin typeface="Calibri" pitchFamily="34" charset="0"/>
                <a:ea typeface="+mn-ea"/>
                <a:cs typeface="+mn-cs"/>
              </a:defRPr>
            </a:lvl1pPr>
            <a:lvl2pPr>
              <a:defRPr lang="en-US" sz="2200" dirty="0" smtClean="0">
                <a:solidFill>
                  <a:schemeClr val="tx1"/>
                </a:solidFill>
                <a:latin typeface="Calibri" pitchFamily="34" charset="0"/>
                <a:ea typeface="+mn-ea"/>
                <a:cs typeface="+mn-cs"/>
              </a:defRPr>
            </a:lvl2pPr>
            <a:lvl3pPr>
              <a:defRPr lang="en-US" sz="2200" dirty="0" smtClean="0">
                <a:solidFill>
                  <a:schemeClr val="tx1"/>
                </a:solidFill>
                <a:latin typeface="Calibri" pitchFamily="34" charset="0"/>
                <a:ea typeface="+mn-ea"/>
                <a:cs typeface="+mn-cs"/>
              </a:defRPr>
            </a:lvl3pPr>
            <a:lvl4pPr>
              <a:defRPr lang="en-US" sz="2200" dirty="0" smtClean="0">
                <a:solidFill>
                  <a:schemeClr val="tx1"/>
                </a:solidFill>
                <a:latin typeface="Calibri" pitchFamily="34" charset="0"/>
                <a:ea typeface="+mn-ea"/>
                <a:cs typeface="+mn-cs"/>
              </a:defRPr>
            </a:lvl4pPr>
            <a:lvl5pPr>
              <a:defRPr lang="en-GB" sz="2200" dirty="0">
                <a:solidFill>
                  <a:schemeClr val="tx1"/>
                </a:solidFill>
                <a:latin typeface="Calibri"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5">
            <a:extLst>
              <a:ext uri="{FF2B5EF4-FFF2-40B4-BE49-F238E27FC236}">
                <a16:creationId xmlns:a16="http://schemas.microsoft.com/office/drawing/2014/main" id="{19AFA2FD-ADD9-4D62-AA2F-494F93B848FD}"/>
              </a:ext>
            </a:extLst>
          </p:cNvPr>
          <p:cNvSpPr>
            <a:spLocks noGrp="1" noChangeArrowheads="1"/>
          </p:cNvSpPr>
          <p:nvPr>
            <p:ph type="dt" sz="half" idx="10"/>
          </p:nvPr>
        </p:nvSpPr>
        <p:spPr/>
        <p:txBody>
          <a:bodyPr/>
          <a:lstStyle>
            <a:lvl1pPr>
              <a:defRPr/>
            </a:lvl1pPr>
          </a:lstStyle>
          <a:p>
            <a:pPr>
              <a:defRPr/>
            </a:pPr>
            <a:endParaRPr lang="en-GB"/>
          </a:p>
        </p:txBody>
      </p:sp>
      <p:sp>
        <p:nvSpPr>
          <p:cNvPr id="7" name="Footer Placeholder 6">
            <a:extLst>
              <a:ext uri="{FF2B5EF4-FFF2-40B4-BE49-F238E27FC236}">
                <a16:creationId xmlns:a16="http://schemas.microsoft.com/office/drawing/2014/main" id="{28A30179-A52F-4F5F-AE60-F752C0B46C54}"/>
              </a:ext>
            </a:extLst>
          </p:cNvPr>
          <p:cNvSpPr>
            <a:spLocks noGrp="1" noChangeArrowheads="1"/>
          </p:cNvSpPr>
          <p:nvPr>
            <p:ph type="ftr" sz="quarter" idx="11"/>
          </p:nvPr>
        </p:nvSpPr>
        <p:spPr/>
        <p:txBody>
          <a:bodyPr/>
          <a:lstStyle>
            <a:lvl1pPr>
              <a:defRPr/>
            </a:lvl1pPr>
          </a:lstStyle>
          <a:p>
            <a:pPr>
              <a:defRPr/>
            </a:pPr>
            <a:endParaRPr lang="en-GB"/>
          </a:p>
        </p:txBody>
      </p:sp>
      <p:sp>
        <p:nvSpPr>
          <p:cNvPr id="8" name="Slide Number Placeholder 7">
            <a:extLst>
              <a:ext uri="{FF2B5EF4-FFF2-40B4-BE49-F238E27FC236}">
                <a16:creationId xmlns:a16="http://schemas.microsoft.com/office/drawing/2014/main" id="{F4597C7F-C01B-40BB-AE94-422D4AEA923B}"/>
              </a:ext>
            </a:extLst>
          </p:cNvPr>
          <p:cNvSpPr>
            <a:spLocks noGrp="1" noChangeArrowheads="1"/>
          </p:cNvSpPr>
          <p:nvPr>
            <p:ph type="sldNum" sz="quarter" idx="12"/>
          </p:nvPr>
        </p:nvSpPr>
        <p:spPr/>
        <p:txBody>
          <a:bodyPr/>
          <a:lstStyle>
            <a:lvl1pPr>
              <a:defRPr/>
            </a:lvl1pPr>
          </a:lstStyle>
          <a:p>
            <a:pPr>
              <a:defRPr/>
            </a:pPr>
            <a:fld id="{A57CDAE7-7137-4D7B-BBB9-36BD09B67773}" type="slidenum">
              <a:rPr lang="en-GB" altLang="en-US"/>
              <a:pPr>
                <a:defRPr/>
              </a:pPr>
              <a:t>‹#›</a:t>
            </a:fld>
            <a:endParaRPr lang="en-GB" altLang="en-US"/>
          </a:p>
        </p:txBody>
      </p:sp>
    </p:spTree>
    <p:extLst>
      <p:ext uri="{BB962C8B-B14F-4D97-AF65-F5344CB8AC3E}">
        <p14:creationId xmlns:p14="http://schemas.microsoft.com/office/powerpoint/2010/main" val="77212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11F0A046-8A17-41E3-A8AE-411330759378}"/>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80F1B27C-0FFD-4DB3-95DD-0ACD113DCBD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D29351A8-51EC-4729-9B1D-E7630CA28E16}"/>
              </a:ext>
            </a:extLst>
          </p:cNvPr>
          <p:cNvSpPr>
            <a:spLocks noGrp="1" noChangeArrowheads="1"/>
          </p:cNvSpPr>
          <p:nvPr>
            <p:ph type="sldNum" sz="quarter" idx="12"/>
          </p:nvPr>
        </p:nvSpPr>
        <p:spPr>
          <a:ln/>
        </p:spPr>
        <p:txBody>
          <a:bodyPr/>
          <a:lstStyle>
            <a:lvl1pPr>
              <a:defRPr/>
            </a:lvl1pPr>
          </a:lstStyle>
          <a:p>
            <a:pPr>
              <a:defRPr/>
            </a:pPr>
            <a:fld id="{B2F46A4F-8332-4BD8-9B4E-EA498ABDC9DA}" type="slidenum">
              <a:rPr lang="en-GB" altLang="en-US"/>
              <a:pPr>
                <a:defRPr/>
              </a:pPr>
              <a:t>‹#›</a:t>
            </a:fld>
            <a:endParaRPr lang="en-GB" altLang="en-US"/>
          </a:p>
        </p:txBody>
      </p:sp>
    </p:spTree>
    <p:extLst>
      <p:ext uri="{BB962C8B-B14F-4D97-AF65-F5344CB8AC3E}">
        <p14:creationId xmlns:p14="http://schemas.microsoft.com/office/powerpoint/2010/main" val="349255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15F3BF0-6E03-4E46-8730-4E861F083E1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51693FE-43BE-4848-8ADD-E587624455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415A2AD-E35B-4F63-B5F8-516E55616C9D}"/>
              </a:ext>
            </a:extLst>
          </p:cNvPr>
          <p:cNvSpPr>
            <a:spLocks noGrp="1" noChangeArrowheads="1"/>
          </p:cNvSpPr>
          <p:nvPr>
            <p:ph type="sldNum" sz="quarter" idx="12"/>
          </p:nvPr>
        </p:nvSpPr>
        <p:spPr>
          <a:ln/>
        </p:spPr>
        <p:txBody>
          <a:bodyPr/>
          <a:lstStyle>
            <a:lvl1pPr>
              <a:defRPr/>
            </a:lvl1pPr>
          </a:lstStyle>
          <a:p>
            <a:pPr>
              <a:defRPr/>
            </a:pPr>
            <a:fld id="{CCA7B151-08BE-453A-950A-921EFDA46A92}" type="slidenum">
              <a:rPr lang="en-GB" altLang="en-US"/>
              <a:pPr>
                <a:defRPr/>
              </a:pPr>
              <a:t>‹#›</a:t>
            </a:fld>
            <a:endParaRPr lang="en-GB" altLang="en-US"/>
          </a:p>
        </p:txBody>
      </p:sp>
    </p:spTree>
    <p:extLst>
      <p:ext uri="{BB962C8B-B14F-4D97-AF65-F5344CB8AC3E}">
        <p14:creationId xmlns:p14="http://schemas.microsoft.com/office/powerpoint/2010/main" val="262038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01B1DA0-EB3B-48BE-9CE2-29C63773A21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8F293FF-6A46-4D47-839D-B591F9FB9A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060BCBE-7656-47A2-9D11-6DC7C247CA36}"/>
              </a:ext>
            </a:extLst>
          </p:cNvPr>
          <p:cNvSpPr>
            <a:spLocks noGrp="1" noChangeArrowheads="1"/>
          </p:cNvSpPr>
          <p:nvPr>
            <p:ph type="sldNum" sz="quarter" idx="12"/>
          </p:nvPr>
        </p:nvSpPr>
        <p:spPr>
          <a:ln/>
        </p:spPr>
        <p:txBody>
          <a:bodyPr/>
          <a:lstStyle>
            <a:lvl1pPr>
              <a:defRPr/>
            </a:lvl1pPr>
          </a:lstStyle>
          <a:p>
            <a:pPr>
              <a:defRPr/>
            </a:pPr>
            <a:fld id="{2AF29DB7-3496-4027-A369-FA7F47719A1B}" type="slidenum">
              <a:rPr lang="en-GB" altLang="en-US"/>
              <a:pPr>
                <a:defRPr/>
              </a:pPr>
              <a:t>‹#›</a:t>
            </a:fld>
            <a:endParaRPr lang="en-GB" altLang="en-US"/>
          </a:p>
        </p:txBody>
      </p:sp>
    </p:spTree>
    <p:extLst>
      <p:ext uri="{BB962C8B-B14F-4D97-AF65-F5344CB8AC3E}">
        <p14:creationId xmlns:p14="http://schemas.microsoft.com/office/powerpoint/2010/main" val="226658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E3BB09D-6930-4B64-A2B5-1AC8E4F3EEC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D08D68E-39C5-4D74-8ED0-B5EBE60EDFE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7DB3D88-9E8E-41B5-9522-A7568D792C83}"/>
              </a:ext>
            </a:extLst>
          </p:cNvPr>
          <p:cNvSpPr>
            <a:spLocks noGrp="1" noChangeArrowheads="1"/>
          </p:cNvSpPr>
          <p:nvPr>
            <p:ph type="sldNum" sz="quarter" idx="12"/>
          </p:nvPr>
        </p:nvSpPr>
        <p:spPr>
          <a:ln/>
        </p:spPr>
        <p:txBody>
          <a:bodyPr/>
          <a:lstStyle>
            <a:lvl1pPr>
              <a:defRPr/>
            </a:lvl1pPr>
          </a:lstStyle>
          <a:p>
            <a:pPr>
              <a:defRPr/>
            </a:pPr>
            <a:fld id="{0B085E13-52D5-4801-AF91-D29B29174657}" type="slidenum">
              <a:rPr lang="en-GB" altLang="en-US"/>
              <a:pPr>
                <a:defRPr/>
              </a:pPr>
              <a:t>‹#›</a:t>
            </a:fld>
            <a:endParaRPr lang="en-GB" altLang="en-US"/>
          </a:p>
        </p:txBody>
      </p:sp>
    </p:spTree>
    <p:extLst>
      <p:ext uri="{BB962C8B-B14F-4D97-AF65-F5344CB8AC3E}">
        <p14:creationId xmlns:p14="http://schemas.microsoft.com/office/powerpoint/2010/main" val="14530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2D3313B-BFDD-417D-98AF-7AC1AC149E15}"/>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48473171-2D00-4EDB-AB49-5FB2641019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2BB8D6F0-9D4E-4665-A2D8-288C644E48B5}"/>
              </a:ext>
            </a:extLst>
          </p:cNvPr>
          <p:cNvSpPr>
            <a:spLocks noGrp="1" noChangeArrowheads="1"/>
          </p:cNvSpPr>
          <p:nvPr>
            <p:ph type="sldNum" sz="quarter" idx="12"/>
          </p:nvPr>
        </p:nvSpPr>
        <p:spPr>
          <a:ln/>
        </p:spPr>
        <p:txBody>
          <a:bodyPr/>
          <a:lstStyle>
            <a:lvl1pPr>
              <a:defRPr/>
            </a:lvl1pPr>
          </a:lstStyle>
          <a:p>
            <a:pPr>
              <a:defRPr/>
            </a:pPr>
            <a:fld id="{5988008E-FC0E-4611-8C3E-DA3175732205}" type="slidenum">
              <a:rPr lang="en-GB" altLang="en-US"/>
              <a:pPr>
                <a:defRPr/>
              </a:pPr>
              <a:t>‹#›</a:t>
            </a:fld>
            <a:endParaRPr lang="en-GB" altLang="en-US"/>
          </a:p>
        </p:txBody>
      </p:sp>
    </p:spTree>
    <p:extLst>
      <p:ext uri="{BB962C8B-B14F-4D97-AF65-F5344CB8AC3E}">
        <p14:creationId xmlns:p14="http://schemas.microsoft.com/office/powerpoint/2010/main" val="85309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2BC4FB9-2F88-4292-96BD-5029A7FBCBE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F362CFED-5D8E-46D9-8CBD-0EC75CFF43E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0C70D41-1FAD-4ED3-8926-CBC1AA200ABB}"/>
              </a:ext>
            </a:extLst>
          </p:cNvPr>
          <p:cNvSpPr>
            <a:spLocks noGrp="1" noChangeArrowheads="1"/>
          </p:cNvSpPr>
          <p:nvPr>
            <p:ph type="sldNum" sz="quarter" idx="12"/>
          </p:nvPr>
        </p:nvSpPr>
        <p:spPr>
          <a:ln/>
        </p:spPr>
        <p:txBody>
          <a:bodyPr/>
          <a:lstStyle>
            <a:lvl1pPr>
              <a:defRPr/>
            </a:lvl1pPr>
          </a:lstStyle>
          <a:p>
            <a:pPr>
              <a:defRPr/>
            </a:pPr>
            <a:fld id="{C6AFDC39-79F7-491A-B7B7-02C747FCB976}" type="slidenum">
              <a:rPr lang="en-GB" altLang="en-US"/>
              <a:pPr>
                <a:defRPr/>
              </a:pPr>
              <a:t>‹#›</a:t>
            </a:fld>
            <a:endParaRPr lang="en-GB" altLang="en-US"/>
          </a:p>
        </p:txBody>
      </p:sp>
    </p:spTree>
    <p:extLst>
      <p:ext uri="{BB962C8B-B14F-4D97-AF65-F5344CB8AC3E}">
        <p14:creationId xmlns:p14="http://schemas.microsoft.com/office/powerpoint/2010/main" val="265555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B582BB-32D8-4681-9E92-F17FAAC0869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57593081-AE7F-47B2-BBC2-754616704F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40B4E543-7F52-460E-80E5-DA3053C84CE6}"/>
              </a:ext>
            </a:extLst>
          </p:cNvPr>
          <p:cNvSpPr>
            <a:spLocks noGrp="1" noChangeArrowheads="1"/>
          </p:cNvSpPr>
          <p:nvPr>
            <p:ph type="sldNum" sz="quarter" idx="12"/>
          </p:nvPr>
        </p:nvSpPr>
        <p:spPr>
          <a:ln/>
        </p:spPr>
        <p:txBody>
          <a:bodyPr/>
          <a:lstStyle>
            <a:lvl1pPr>
              <a:defRPr/>
            </a:lvl1pPr>
          </a:lstStyle>
          <a:p>
            <a:pPr>
              <a:defRPr/>
            </a:pPr>
            <a:fld id="{71F904FA-C607-4896-B8C0-CEBF598041BA}" type="slidenum">
              <a:rPr lang="en-GB" altLang="en-US"/>
              <a:pPr>
                <a:defRPr/>
              </a:pPr>
              <a:t>‹#›</a:t>
            </a:fld>
            <a:endParaRPr lang="en-GB" altLang="en-US"/>
          </a:p>
        </p:txBody>
      </p:sp>
    </p:spTree>
    <p:extLst>
      <p:ext uri="{BB962C8B-B14F-4D97-AF65-F5344CB8AC3E}">
        <p14:creationId xmlns:p14="http://schemas.microsoft.com/office/powerpoint/2010/main" val="265072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9C5DB3-4055-4CAF-A15C-4C57B8F78FB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F2F8AB7-C500-4A60-A5C0-00A8D1F7C4A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4BA550E-E405-4381-885D-94E385C588FC}"/>
              </a:ext>
            </a:extLst>
          </p:cNvPr>
          <p:cNvSpPr>
            <a:spLocks noGrp="1" noChangeArrowheads="1"/>
          </p:cNvSpPr>
          <p:nvPr>
            <p:ph type="sldNum" sz="quarter" idx="12"/>
          </p:nvPr>
        </p:nvSpPr>
        <p:spPr>
          <a:ln/>
        </p:spPr>
        <p:txBody>
          <a:bodyPr/>
          <a:lstStyle>
            <a:lvl1pPr>
              <a:defRPr/>
            </a:lvl1pPr>
          </a:lstStyle>
          <a:p>
            <a:pPr>
              <a:defRPr/>
            </a:pPr>
            <a:fld id="{ED54AD7A-5FDF-4711-AA8D-387E07B16DCA}" type="slidenum">
              <a:rPr lang="en-GB" altLang="en-US"/>
              <a:pPr>
                <a:defRPr/>
              </a:pPr>
              <a:t>‹#›</a:t>
            </a:fld>
            <a:endParaRPr lang="en-GB" altLang="en-US"/>
          </a:p>
        </p:txBody>
      </p:sp>
    </p:spTree>
    <p:extLst>
      <p:ext uri="{BB962C8B-B14F-4D97-AF65-F5344CB8AC3E}">
        <p14:creationId xmlns:p14="http://schemas.microsoft.com/office/powerpoint/2010/main" val="199805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AB99FA2-780B-4CAD-8FAB-C40BAA03D59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A76BAAD-5098-4FDA-9D38-C03611F5243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C17AC27-6A28-42C5-B5BC-DE4BF94D9322}"/>
              </a:ext>
            </a:extLst>
          </p:cNvPr>
          <p:cNvSpPr>
            <a:spLocks noGrp="1" noChangeArrowheads="1"/>
          </p:cNvSpPr>
          <p:nvPr>
            <p:ph type="sldNum" sz="quarter" idx="12"/>
          </p:nvPr>
        </p:nvSpPr>
        <p:spPr>
          <a:ln/>
        </p:spPr>
        <p:txBody>
          <a:bodyPr/>
          <a:lstStyle>
            <a:lvl1pPr>
              <a:defRPr/>
            </a:lvl1pPr>
          </a:lstStyle>
          <a:p>
            <a:pPr>
              <a:defRPr/>
            </a:pPr>
            <a:fld id="{AAE023EB-6B90-4429-9C65-811C4C2097D0}" type="slidenum">
              <a:rPr lang="en-GB" altLang="en-US"/>
              <a:pPr>
                <a:defRPr/>
              </a:pPr>
              <a:t>‹#›</a:t>
            </a:fld>
            <a:endParaRPr lang="en-GB" altLang="en-US"/>
          </a:p>
        </p:txBody>
      </p:sp>
    </p:spTree>
    <p:extLst>
      <p:ext uri="{BB962C8B-B14F-4D97-AF65-F5344CB8AC3E}">
        <p14:creationId xmlns:p14="http://schemas.microsoft.com/office/powerpoint/2010/main" val="13722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C1AFA83-9973-4217-9AE3-8CD8BA721E27}"/>
              </a:ext>
            </a:extLst>
          </p:cNvPr>
          <p:cNvSpPr>
            <a:spLocks noGrp="1" noChangeArrowheads="1"/>
          </p:cNvSpPr>
          <p:nvPr>
            <p:ph type="title"/>
          </p:nvPr>
        </p:nvSpPr>
        <p:spPr bwMode="auto">
          <a:xfrm>
            <a:off x="457200" y="274638"/>
            <a:ext cx="8229600" cy="1143000"/>
          </a:xfrm>
          <a:prstGeom prst="rect">
            <a:avLst/>
          </a:prstGeom>
          <a:solidFill>
            <a:schemeClr val="accent4">
              <a:lumMod val="60000"/>
              <a:lumOff val="40000"/>
            </a:schemeClr>
          </a:solidFill>
          <a:ln>
            <a:noFill/>
          </a:ln>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a16="http://schemas.microsoft.com/office/drawing/2014/main" id="{D35AD33B-F279-457C-83CC-E02A32E6C23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B2E84410-CEDA-4A00-9B40-EDE7D19EE63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Calibri" panose="020F0502020204030204" pitchFamily="34" charset="0"/>
                <a:cs typeface="+mn-cs"/>
              </a:defRPr>
            </a:lvl1pPr>
          </a:lstStyle>
          <a:p>
            <a:pPr>
              <a:defRPr/>
            </a:pPr>
            <a:endParaRPr lang="en-GB"/>
          </a:p>
        </p:txBody>
      </p:sp>
      <p:sp>
        <p:nvSpPr>
          <p:cNvPr id="1029" name="Rectangle 5">
            <a:extLst>
              <a:ext uri="{FF2B5EF4-FFF2-40B4-BE49-F238E27FC236}">
                <a16:creationId xmlns:a16="http://schemas.microsoft.com/office/drawing/2014/main" id="{6BB37040-1BCE-4467-B131-79F11FE5739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GB"/>
          </a:p>
        </p:txBody>
      </p:sp>
      <p:sp>
        <p:nvSpPr>
          <p:cNvPr id="1030" name="Rectangle 6">
            <a:extLst>
              <a:ext uri="{FF2B5EF4-FFF2-40B4-BE49-F238E27FC236}">
                <a16:creationId xmlns:a16="http://schemas.microsoft.com/office/drawing/2014/main" id="{6828A1F3-C211-4CDB-A49D-123A3BB3488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alibri" panose="020F0502020204030204" pitchFamily="34" charset="0"/>
              </a:defRPr>
            </a:lvl1pPr>
          </a:lstStyle>
          <a:p>
            <a:pPr>
              <a:defRPr/>
            </a:pPr>
            <a:fld id="{1B5800B1-519D-4383-BB1A-AA2FD94E5A0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4" r:id="rId13"/>
    <p:sldLayoutId id="2147483953" r:id="rId14"/>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outube.com/watch?v=kdDSRRCKMi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yGhyJSGnW9g" TargetMode="External"/><Relationship Id="rId2" Type="http://schemas.openxmlformats.org/officeDocument/2006/relationships/hyperlink" Target="http://npic.orst.edu/factsheets/ddtgen.pdf"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E5P-UoKLxlA" TargetMode="External"/><Relationship Id="rId2" Type="http://schemas.openxmlformats.org/officeDocument/2006/relationships/hyperlink" Target="http://www.youtube.com/watch?v=xI2M97Gl5q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who.int/en/news-room/fact-sheets/detail/dioxins-and-their-effects-on-human-healt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wikipedia.org/wiki/Minamata_diseas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LPvn9qhVFb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LPvn9qhVFb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youtube.com/watch?v=KxBe6ubGiow"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youtube.com/watch?v=aA8M9GUMEBA#t=15"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youtube.com/watch?v=KxBe6ubGio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arth.nullschool.net/#current/wind/surface/level/orthographic=-69.13,23.51,35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148E48E-ED58-4E4F-AB31-DAEE8D2FF0D7}"/>
              </a:ext>
            </a:extLst>
          </p:cNvPr>
          <p:cNvSpPr>
            <a:spLocks noGrp="1"/>
          </p:cNvSpPr>
          <p:nvPr>
            <p:ph type="ctrTitle"/>
          </p:nvPr>
        </p:nvSpPr>
        <p:spPr>
          <a:xfrm>
            <a:off x="5103813" y="446088"/>
            <a:ext cx="3270250" cy="1470025"/>
          </a:xfrm>
        </p:spPr>
        <p:txBody>
          <a:bodyPr/>
          <a:lstStyle/>
          <a:p>
            <a:r>
              <a:rPr lang="en-GB" altLang="en-US"/>
              <a:t>Pollution</a:t>
            </a:r>
          </a:p>
        </p:txBody>
      </p:sp>
      <p:sp>
        <p:nvSpPr>
          <p:cNvPr id="3" name="Subtitle 2">
            <a:extLst>
              <a:ext uri="{FF2B5EF4-FFF2-40B4-BE49-F238E27FC236}">
                <a16:creationId xmlns:a16="http://schemas.microsoft.com/office/drawing/2014/main" id="{9D50C0B9-0739-4287-82D4-D3E6EA2A36DA}"/>
              </a:ext>
            </a:extLst>
          </p:cNvPr>
          <p:cNvSpPr>
            <a:spLocks noGrp="1"/>
          </p:cNvSpPr>
          <p:nvPr>
            <p:ph type="subTitle" idx="1"/>
          </p:nvPr>
        </p:nvSpPr>
        <p:spPr>
          <a:xfrm>
            <a:off x="1220788" y="5046663"/>
            <a:ext cx="6400800" cy="849312"/>
          </a:xfrm>
        </p:spPr>
        <p:txBody>
          <a:bodyPr>
            <a:normAutofit fontScale="70000" lnSpcReduction="20000"/>
          </a:bodyPr>
          <a:lstStyle/>
          <a:p>
            <a:pPr>
              <a:defRPr/>
            </a:pPr>
            <a:r>
              <a:rPr lang="en-GB" dirty="0"/>
              <a:t>General properties of Pollution</a:t>
            </a:r>
          </a:p>
          <a:p>
            <a:pPr>
              <a:defRPr/>
            </a:pPr>
            <a:r>
              <a:rPr lang="en-GB" dirty="0">
                <a:hlinkClick r:id="rId2"/>
              </a:rPr>
              <a:t>http://www.youtube.com/watch?v=kdDSRRCKMiI</a:t>
            </a:r>
            <a:endParaRPr lang="en-GB" dirty="0"/>
          </a:p>
        </p:txBody>
      </p:sp>
      <p:pic>
        <p:nvPicPr>
          <p:cNvPr id="4100" name="Picture 7" descr="pollutionglobe2crop2">
            <a:extLst>
              <a:ext uri="{FF2B5EF4-FFF2-40B4-BE49-F238E27FC236}">
                <a16:creationId xmlns:a16="http://schemas.microsoft.com/office/drawing/2014/main" id="{7C905D5C-D413-442D-AE82-1293B213B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463"/>
            <a:ext cx="3344862"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AD31F23-4B62-43D4-890D-1406346F7D20}"/>
              </a:ext>
            </a:extLst>
          </p:cNvPr>
          <p:cNvSpPr txBox="1"/>
          <p:nvPr/>
        </p:nvSpPr>
        <p:spPr>
          <a:xfrm>
            <a:off x="558800" y="3302000"/>
            <a:ext cx="8229600" cy="1201738"/>
          </a:xfrm>
          <a:prstGeom prst="rect">
            <a:avLst/>
          </a:prstGeom>
          <a:noFill/>
        </p:spPr>
        <p:txBody>
          <a:bodyPr>
            <a:spAutoFit/>
          </a:bodyPr>
          <a:lstStyle/>
          <a:p>
            <a:pPr>
              <a:defRPr/>
            </a:pPr>
            <a:r>
              <a:rPr lang="en-US" sz="2400" dirty="0"/>
              <a:t>Objectives</a:t>
            </a:r>
          </a:p>
          <a:p>
            <a:pPr marL="285750" indent="-285750">
              <a:buFont typeface="Arial" panose="020B0604020202020204" pitchFamily="34" charset="0"/>
              <a:buChar char="•"/>
              <a:defRPr/>
            </a:pPr>
            <a:r>
              <a:rPr lang="en-US" sz="2400" dirty="0"/>
              <a:t>To know the definition of pollution</a:t>
            </a:r>
          </a:p>
          <a:p>
            <a:pPr marL="285750" indent="-285750">
              <a:buFont typeface="Arial" panose="020B0604020202020204" pitchFamily="34" charset="0"/>
              <a:buChar char="•"/>
              <a:defRPr/>
            </a:pPr>
            <a:r>
              <a:rPr lang="en-US" sz="2400" dirty="0"/>
              <a:t>To describe and explain the properties of pollution</a:t>
            </a:r>
            <a:endParaRPr lang="en-GB"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1FA562-EFA3-4EB6-ADB6-D773D5B27860}"/>
              </a:ext>
            </a:extLst>
          </p:cNvPr>
          <p:cNvSpPr>
            <a:spLocks noGrp="1"/>
          </p:cNvSpPr>
          <p:nvPr>
            <p:ph type="title"/>
          </p:nvPr>
        </p:nvSpPr>
        <p:spPr/>
        <p:txBody>
          <a:bodyPr/>
          <a:lstStyle/>
          <a:p>
            <a:r>
              <a:rPr lang="en-GB" altLang="en-US"/>
              <a:t>Diffuse sources</a:t>
            </a:r>
          </a:p>
        </p:txBody>
      </p:sp>
      <p:sp>
        <p:nvSpPr>
          <p:cNvPr id="3" name="Content Placeholder 2">
            <a:extLst>
              <a:ext uri="{FF2B5EF4-FFF2-40B4-BE49-F238E27FC236}">
                <a16:creationId xmlns:a16="http://schemas.microsoft.com/office/drawing/2014/main" id="{FA067C1B-BC19-43B8-9E56-C9D9BC8DBAA3}"/>
              </a:ext>
            </a:extLst>
          </p:cNvPr>
          <p:cNvSpPr>
            <a:spLocks noGrp="1"/>
          </p:cNvSpPr>
          <p:nvPr>
            <p:ph idx="1"/>
          </p:nvPr>
        </p:nvSpPr>
        <p:spPr/>
        <p:txBody>
          <a:bodyPr/>
          <a:lstStyle/>
          <a:p>
            <a:r>
              <a:rPr lang="en-GB" altLang="en-US" sz="2400"/>
              <a:t>Pollutants released from a large number of small sources.</a:t>
            </a:r>
          </a:p>
          <a:p>
            <a:r>
              <a:rPr lang="en-GB" altLang="en-US" sz="2400"/>
              <a:t>Difficult to judge effects as spread over large area and difficult to link to single source.</a:t>
            </a:r>
          </a:p>
        </p:txBody>
      </p:sp>
      <p:pic>
        <p:nvPicPr>
          <p:cNvPr id="13316" name="Picture 2">
            <a:extLst>
              <a:ext uri="{FF2B5EF4-FFF2-40B4-BE49-F238E27FC236}">
                <a16:creationId xmlns:a16="http://schemas.microsoft.com/office/drawing/2014/main" id="{36F47A41-14FA-4930-B550-1C7B8BA0C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863" y="3548063"/>
            <a:ext cx="4148137" cy="309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3">
            <a:extLst>
              <a:ext uri="{FF2B5EF4-FFF2-40B4-BE49-F238E27FC236}">
                <a16:creationId xmlns:a16="http://schemas.microsoft.com/office/drawing/2014/main" id="{822DDD0F-9E1F-4141-8BB2-EBADE6E74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533775"/>
            <a:ext cx="4830763"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D0E5A4D-F081-4283-B4F8-7616326DFEE2}"/>
              </a:ext>
            </a:extLst>
          </p:cNvPr>
          <p:cNvSpPr>
            <a:spLocks noGrp="1" noChangeArrowheads="1"/>
          </p:cNvSpPr>
          <p:nvPr>
            <p:ph type="title"/>
          </p:nvPr>
        </p:nvSpPr>
        <p:spPr>
          <a:xfrm>
            <a:off x="395288" y="269875"/>
            <a:ext cx="8229600" cy="825500"/>
          </a:xfrm>
        </p:spPr>
        <p:txBody>
          <a:bodyPr>
            <a:normAutofit fontScale="90000"/>
          </a:bodyPr>
          <a:lstStyle/>
          <a:p>
            <a:pPr>
              <a:defRPr/>
            </a:pPr>
            <a:r>
              <a:rPr lang="en-GB" sz="3200"/>
              <a:t>Direct and Indirect effects </a:t>
            </a:r>
            <a:br>
              <a:rPr lang="en-GB" sz="3200"/>
            </a:br>
            <a:endParaRPr lang="en-GB" sz="3200"/>
          </a:p>
        </p:txBody>
      </p:sp>
      <p:sp>
        <p:nvSpPr>
          <p:cNvPr id="13315" name="Rectangle 3">
            <a:extLst>
              <a:ext uri="{FF2B5EF4-FFF2-40B4-BE49-F238E27FC236}">
                <a16:creationId xmlns:a16="http://schemas.microsoft.com/office/drawing/2014/main" id="{D7D3409B-0FDA-42CF-AC7E-B7CA8E3E0F97}"/>
              </a:ext>
            </a:extLst>
          </p:cNvPr>
          <p:cNvSpPr>
            <a:spLocks noGrp="1" noChangeArrowheads="1"/>
          </p:cNvSpPr>
          <p:nvPr>
            <p:ph type="body" idx="1"/>
          </p:nvPr>
        </p:nvSpPr>
        <p:spPr>
          <a:xfrm>
            <a:off x="395288" y="1357313"/>
            <a:ext cx="8362950" cy="5184775"/>
          </a:xfrm>
        </p:spPr>
        <p:txBody>
          <a:bodyPr/>
          <a:lstStyle/>
          <a:p>
            <a:pPr marL="0" indent="0">
              <a:buFontTx/>
              <a:buNone/>
            </a:pPr>
            <a:r>
              <a:rPr lang="en-GB" altLang="en-US" sz="1800" b="1"/>
              <a:t>Direct effect </a:t>
            </a:r>
          </a:p>
          <a:p>
            <a:pPr marL="0" indent="0">
              <a:buFontTx/>
              <a:buNone/>
            </a:pPr>
            <a:r>
              <a:rPr lang="en-GB" altLang="en-US" sz="1800"/>
              <a:t>pollutant causes harm by contact with or ingestion by organism </a:t>
            </a:r>
          </a:p>
          <a:p>
            <a:pPr marL="0" indent="0">
              <a:buFontTx/>
              <a:buNone/>
            </a:pPr>
            <a:r>
              <a:rPr lang="en-GB" altLang="en-US" sz="1800"/>
              <a:t>e.g. ionising radiation, acid rain (leaf cuticles), DDT (insects and thin egg shells and sterility in birds) </a:t>
            </a:r>
          </a:p>
          <a:p>
            <a:pPr marL="0" indent="0">
              <a:buFontTx/>
              <a:buNone/>
            </a:pPr>
            <a:endParaRPr lang="en-GB" altLang="en-US" sz="1800"/>
          </a:p>
          <a:p>
            <a:pPr marL="0" indent="0">
              <a:buFontTx/>
              <a:buNone/>
            </a:pPr>
            <a:r>
              <a:rPr lang="en-GB" altLang="en-US" sz="1800" b="1"/>
              <a:t>Indirect effect</a:t>
            </a:r>
            <a:r>
              <a:rPr lang="en-GB" altLang="en-US" sz="1800"/>
              <a:t> </a:t>
            </a:r>
          </a:p>
          <a:p>
            <a:pPr marL="0" indent="0">
              <a:buFontTx/>
              <a:buNone/>
            </a:pPr>
            <a:r>
              <a:rPr lang="en-GB" altLang="en-US" sz="1800"/>
              <a:t>pollutant doesn’t harm the organism directly but does so by harming the environment</a:t>
            </a:r>
          </a:p>
          <a:p>
            <a:pPr marL="0" indent="0">
              <a:buFontTx/>
              <a:buNone/>
            </a:pPr>
            <a:r>
              <a:rPr lang="en-GB" altLang="en-US" sz="1800"/>
              <a:t>e.g. acid rain may acidify soils, killing the food plant of a herbivore.  Or CO2 and climate change.  </a:t>
            </a:r>
          </a:p>
          <a:p>
            <a:pPr marL="0" indent="0">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D1AC429-FDCE-4E08-8B6F-5E08023093BB}"/>
              </a:ext>
            </a:extLst>
          </p:cNvPr>
          <p:cNvSpPr>
            <a:spLocks noGrp="1"/>
          </p:cNvSpPr>
          <p:nvPr>
            <p:ph type="title"/>
          </p:nvPr>
        </p:nvSpPr>
        <p:spPr/>
        <p:txBody>
          <a:bodyPr/>
          <a:lstStyle/>
          <a:p>
            <a:r>
              <a:rPr lang="en-US" altLang="en-US"/>
              <a:t>Properties of pollutants</a:t>
            </a:r>
            <a:endParaRPr lang="en-GB" altLang="en-US"/>
          </a:p>
        </p:txBody>
      </p:sp>
      <p:sp>
        <p:nvSpPr>
          <p:cNvPr id="3" name="Content Placeholder 2">
            <a:extLst>
              <a:ext uri="{FF2B5EF4-FFF2-40B4-BE49-F238E27FC236}">
                <a16:creationId xmlns:a16="http://schemas.microsoft.com/office/drawing/2014/main" id="{D405D101-488F-440B-BB13-8EF46F355CB2}"/>
              </a:ext>
            </a:extLst>
          </p:cNvPr>
          <p:cNvSpPr>
            <a:spLocks noGrp="1"/>
          </p:cNvSpPr>
          <p:nvPr>
            <p:ph idx="1"/>
          </p:nvPr>
        </p:nvSpPr>
        <p:spPr>
          <a:xfrm>
            <a:off x="457200" y="2398818"/>
            <a:ext cx="8229600" cy="3990108"/>
          </a:xfrm>
          <a:extLst/>
        </p:spPr>
        <p:txBody>
          <a:bodyPr numCol="2"/>
          <a:lstStyle/>
          <a:p>
            <a:pPr>
              <a:defRPr/>
            </a:pPr>
            <a:r>
              <a:rPr lang="en-GB" sz="2400" dirty="0"/>
              <a:t>State of matter</a:t>
            </a:r>
          </a:p>
          <a:p>
            <a:pPr>
              <a:defRPr/>
            </a:pPr>
            <a:r>
              <a:rPr lang="en-GB" sz="2400" dirty="0"/>
              <a:t>Energy form</a:t>
            </a:r>
          </a:p>
          <a:p>
            <a:pPr>
              <a:defRPr/>
            </a:pPr>
            <a:r>
              <a:rPr lang="en-GB" sz="2400" dirty="0"/>
              <a:t>Density</a:t>
            </a:r>
          </a:p>
          <a:p>
            <a:pPr>
              <a:defRPr/>
            </a:pPr>
            <a:r>
              <a:rPr lang="en-GB" sz="2400" dirty="0"/>
              <a:t>Persistence</a:t>
            </a:r>
          </a:p>
          <a:p>
            <a:pPr>
              <a:defRPr/>
            </a:pPr>
            <a:r>
              <a:rPr lang="en-GB" sz="2400" dirty="0"/>
              <a:t>Toxicity</a:t>
            </a:r>
          </a:p>
          <a:p>
            <a:pPr>
              <a:defRPr/>
            </a:pPr>
            <a:r>
              <a:rPr lang="en-GB" sz="2400" dirty="0"/>
              <a:t>Specificity</a:t>
            </a:r>
          </a:p>
          <a:p>
            <a:pPr>
              <a:defRPr/>
            </a:pPr>
            <a:r>
              <a:rPr lang="en-GB" sz="2400" dirty="0"/>
              <a:t>Reactivity</a:t>
            </a:r>
          </a:p>
          <a:p>
            <a:pPr>
              <a:defRPr/>
            </a:pPr>
            <a:r>
              <a:rPr lang="en-GB" sz="2400" dirty="0"/>
              <a:t>Primary &amp; secondary pollutants</a:t>
            </a:r>
          </a:p>
          <a:p>
            <a:pPr>
              <a:defRPr/>
            </a:pPr>
            <a:r>
              <a:rPr lang="en-GB" sz="2400" dirty="0"/>
              <a:t>Adsorption</a:t>
            </a:r>
          </a:p>
          <a:p>
            <a:pPr>
              <a:defRPr/>
            </a:pPr>
            <a:r>
              <a:rPr lang="en-GB" sz="2400" dirty="0"/>
              <a:t>Solubility in lipids/water</a:t>
            </a:r>
          </a:p>
          <a:p>
            <a:pPr>
              <a:defRPr/>
            </a:pPr>
            <a:r>
              <a:rPr lang="en-GB" sz="2400" dirty="0"/>
              <a:t>Bioaccumulation</a:t>
            </a:r>
          </a:p>
          <a:p>
            <a:pPr>
              <a:defRPr/>
            </a:pPr>
            <a:r>
              <a:rPr lang="en-GB" sz="2400" dirty="0" err="1"/>
              <a:t>Biomagnification</a:t>
            </a:r>
            <a:endParaRPr lang="en-GB" sz="2400" dirty="0"/>
          </a:p>
          <a:p>
            <a:pPr>
              <a:defRPr/>
            </a:pPr>
            <a:r>
              <a:rPr lang="en-GB" sz="2400" dirty="0"/>
              <a:t>Synergism</a:t>
            </a:r>
          </a:p>
          <a:p>
            <a:pPr>
              <a:defRPr/>
            </a:pPr>
            <a:r>
              <a:rPr lang="en-GB" sz="2400" dirty="0" err="1"/>
              <a:t>Mutagentic</a:t>
            </a:r>
            <a:r>
              <a:rPr lang="en-GB" sz="2400" dirty="0"/>
              <a:t> action</a:t>
            </a:r>
          </a:p>
          <a:p>
            <a:pPr>
              <a:defRPr/>
            </a:pPr>
            <a:r>
              <a:rPr lang="en-GB" sz="2400" dirty="0"/>
              <a:t>Teratogenic action</a:t>
            </a:r>
          </a:p>
          <a:p>
            <a:pPr>
              <a:defRPr/>
            </a:pPr>
            <a:r>
              <a:rPr lang="en-GB" sz="2400" dirty="0"/>
              <a:t>Mobility</a:t>
            </a:r>
          </a:p>
        </p:txBody>
      </p:sp>
      <p:sp>
        <p:nvSpPr>
          <p:cNvPr id="5" name="Content Placeholder 2">
            <a:extLst>
              <a:ext uri="{FF2B5EF4-FFF2-40B4-BE49-F238E27FC236}">
                <a16:creationId xmlns:a16="http://schemas.microsoft.com/office/drawing/2014/main" id="{6A6ADE07-BB37-4635-8F13-7E23EDEA6F6B}"/>
              </a:ext>
            </a:extLst>
          </p:cNvPr>
          <p:cNvSpPr txBox="1">
            <a:spLocks/>
          </p:cNvSpPr>
          <p:nvPr/>
        </p:nvSpPr>
        <p:spPr bwMode="auto">
          <a:xfrm>
            <a:off x="457200" y="1506538"/>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GB" sz="2400" kern="0" dirty="0"/>
              <a:t>The properties of pollutants determine the length of time it may cause a problem, the level of harm and where and how far</a:t>
            </a:r>
            <a:endParaRPr lang="en-GB" kern="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8FC5807-0267-4ABF-A991-840A4254067E}"/>
              </a:ext>
            </a:extLst>
          </p:cNvPr>
          <p:cNvSpPr>
            <a:spLocks noGrp="1"/>
          </p:cNvSpPr>
          <p:nvPr>
            <p:ph type="title"/>
          </p:nvPr>
        </p:nvSpPr>
        <p:spPr/>
        <p:txBody>
          <a:bodyPr/>
          <a:lstStyle/>
          <a:p>
            <a:r>
              <a:rPr lang="en-GB" altLang="en-US"/>
              <a:t>Activity</a:t>
            </a:r>
          </a:p>
        </p:txBody>
      </p:sp>
      <p:sp>
        <p:nvSpPr>
          <p:cNvPr id="16387" name="Content Placeholder 2">
            <a:extLst>
              <a:ext uri="{FF2B5EF4-FFF2-40B4-BE49-F238E27FC236}">
                <a16:creationId xmlns:a16="http://schemas.microsoft.com/office/drawing/2014/main" id="{BF44284C-0519-4E8D-B01E-25C6426A2C54}"/>
              </a:ext>
            </a:extLst>
          </p:cNvPr>
          <p:cNvSpPr>
            <a:spLocks noGrp="1"/>
          </p:cNvSpPr>
          <p:nvPr>
            <p:ph idx="1"/>
          </p:nvPr>
        </p:nvSpPr>
        <p:spPr/>
        <p:txBody>
          <a:bodyPr/>
          <a:lstStyle/>
          <a:p>
            <a:r>
              <a:rPr lang="en-GB" altLang="en-US"/>
              <a:t>Groups 4</a:t>
            </a:r>
          </a:p>
          <a:p>
            <a:r>
              <a:rPr lang="en-GB" altLang="en-US"/>
              <a:t>Select a property of pollutants</a:t>
            </a:r>
          </a:p>
          <a:p>
            <a:r>
              <a:rPr lang="en-GB" altLang="en-US"/>
              <a:t>Research the property (Text book Pgs 236-240)</a:t>
            </a:r>
          </a:p>
          <a:p>
            <a:r>
              <a:rPr lang="en-GB" altLang="en-US"/>
              <a:t>Make a flash card for that property</a:t>
            </a:r>
          </a:p>
          <a:p>
            <a:pPr lvl="1"/>
            <a:r>
              <a:rPr lang="en-GB" altLang="en-US"/>
              <a:t>Include definition</a:t>
            </a:r>
          </a:p>
          <a:p>
            <a:pPr lvl="1"/>
            <a:r>
              <a:rPr lang="en-GB" altLang="en-US"/>
              <a:t>Examples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9A26F76-743C-4E36-A38C-FA43F9077618}"/>
              </a:ext>
            </a:extLst>
          </p:cNvPr>
          <p:cNvSpPr>
            <a:spLocks noGrp="1"/>
          </p:cNvSpPr>
          <p:nvPr>
            <p:ph type="title"/>
          </p:nvPr>
        </p:nvSpPr>
        <p:spPr/>
        <p:txBody>
          <a:bodyPr/>
          <a:lstStyle/>
          <a:p>
            <a:r>
              <a:rPr lang="en-GB" altLang="en-US"/>
              <a:t>State of matter</a:t>
            </a:r>
          </a:p>
        </p:txBody>
      </p:sp>
      <p:sp>
        <p:nvSpPr>
          <p:cNvPr id="17411" name="Content Placeholder 2">
            <a:extLst>
              <a:ext uri="{FF2B5EF4-FFF2-40B4-BE49-F238E27FC236}">
                <a16:creationId xmlns:a16="http://schemas.microsoft.com/office/drawing/2014/main" id="{00D5247E-A478-4C7C-B332-AB169AAB2221}"/>
              </a:ext>
            </a:extLst>
          </p:cNvPr>
          <p:cNvSpPr>
            <a:spLocks noGrp="1"/>
          </p:cNvSpPr>
          <p:nvPr>
            <p:ph idx="1"/>
          </p:nvPr>
        </p:nvSpPr>
        <p:spPr/>
        <p:txBody>
          <a:bodyPr/>
          <a:lstStyle/>
          <a:p>
            <a:r>
              <a:rPr lang="en-GB" altLang="en-US"/>
              <a:t>State of matter will affect the pollutants ability to be dispersed by water or air.</a:t>
            </a:r>
          </a:p>
          <a:p>
            <a:r>
              <a:rPr lang="en-GB" altLang="en-US"/>
              <a:t>Solids tend to be deposited close to the source.</a:t>
            </a:r>
          </a:p>
          <a:p>
            <a:r>
              <a:rPr lang="en-GB" altLang="en-US"/>
              <a:t>Gases easily dispersed in the atmosphere</a:t>
            </a:r>
          </a:p>
        </p:txBody>
      </p:sp>
      <p:pic>
        <p:nvPicPr>
          <p:cNvPr id="17412" name="Picture 4">
            <a:extLst>
              <a:ext uri="{FF2B5EF4-FFF2-40B4-BE49-F238E27FC236}">
                <a16:creationId xmlns:a16="http://schemas.microsoft.com/office/drawing/2014/main" id="{B4EF2E03-D1B0-478E-B1FD-B276F651D4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5663" y="43942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1717B43-9D91-4028-8C5B-C03A8C836D5A}"/>
              </a:ext>
            </a:extLst>
          </p:cNvPr>
          <p:cNvSpPr>
            <a:spLocks noGrp="1"/>
          </p:cNvSpPr>
          <p:nvPr>
            <p:ph type="title"/>
          </p:nvPr>
        </p:nvSpPr>
        <p:spPr/>
        <p:txBody>
          <a:bodyPr/>
          <a:lstStyle/>
          <a:p>
            <a:r>
              <a:rPr lang="en-GB" altLang="en-US"/>
              <a:t>Energy form</a:t>
            </a:r>
          </a:p>
        </p:txBody>
      </p:sp>
      <p:sp>
        <p:nvSpPr>
          <p:cNvPr id="18435" name="Content Placeholder 2">
            <a:extLst>
              <a:ext uri="{FF2B5EF4-FFF2-40B4-BE49-F238E27FC236}">
                <a16:creationId xmlns:a16="http://schemas.microsoft.com/office/drawing/2014/main" id="{EF66F1E0-3712-40BC-9B5E-92AE37045E7B}"/>
              </a:ext>
            </a:extLst>
          </p:cNvPr>
          <p:cNvSpPr>
            <a:spLocks noGrp="1"/>
          </p:cNvSpPr>
          <p:nvPr>
            <p:ph idx="1"/>
          </p:nvPr>
        </p:nvSpPr>
        <p:spPr/>
        <p:txBody>
          <a:bodyPr/>
          <a:lstStyle/>
          <a:p>
            <a:r>
              <a:rPr lang="en-GB" altLang="en-US"/>
              <a:t>Different pollutants have different energy forms (noise, heat, ioninsing radiation, light) and this will affect how they behave in the environment.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EB57FE1-24D8-4775-8991-11561DCAFEA8}"/>
              </a:ext>
            </a:extLst>
          </p:cNvPr>
          <p:cNvSpPr>
            <a:spLocks noGrp="1"/>
          </p:cNvSpPr>
          <p:nvPr>
            <p:ph type="title"/>
          </p:nvPr>
        </p:nvSpPr>
        <p:spPr/>
        <p:txBody>
          <a:bodyPr/>
          <a:lstStyle/>
          <a:p>
            <a:r>
              <a:rPr lang="en-GB" altLang="en-US"/>
              <a:t>Density</a:t>
            </a:r>
          </a:p>
        </p:txBody>
      </p:sp>
      <p:sp>
        <p:nvSpPr>
          <p:cNvPr id="19459" name="Content Placeholder 2">
            <a:extLst>
              <a:ext uri="{FF2B5EF4-FFF2-40B4-BE49-F238E27FC236}">
                <a16:creationId xmlns:a16="http://schemas.microsoft.com/office/drawing/2014/main" id="{53761F4D-E978-4B37-B2FE-D65C70CFB2DA}"/>
              </a:ext>
            </a:extLst>
          </p:cNvPr>
          <p:cNvSpPr>
            <a:spLocks noGrp="1"/>
          </p:cNvSpPr>
          <p:nvPr>
            <p:ph idx="1"/>
          </p:nvPr>
        </p:nvSpPr>
        <p:spPr/>
        <p:txBody>
          <a:bodyPr/>
          <a:lstStyle/>
          <a:p>
            <a:r>
              <a:rPr lang="en-GB" altLang="en-US" sz="2400"/>
              <a:t>Density affects dispersal.</a:t>
            </a:r>
          </a:p>
          <a:p>
            <a:r>
              <a:rPr lang="en-GB" altLang="en-US" sz="2400"/>
              <a:t>More dense pollutants require more kinetic energy to keep them suspended (either in air/water) so are deposited close to the source.</a:t>
            </a:r>
          </a:p>
          <a:p>
            <a:r>
              <a:rPr lang="en-GB" altLang="en-US" sz="2400"/>
              <a:t>E.g. hydrogen cyanide (Bhopal disaster 1984) is denser than air so settled close to the ground.</a:t>
            </a:r>
          </a:p>
          <a:p>
            <a:endParaRPr lang="en-GB" altLang="en-US" sz="2400"/>
          </a:p>
        </p:txBody>
      </p:sp>
      <p:pic>
        <p:nvPicPr>
          <p:cNvPr id="19460" name="Picture 4" descr="Image result for hydrogen cyanide pollutant bhopal">
            <a:extLst>
              <a:ext uri="{FF2B5EF4-FFF2-40B4-BE49-F238E27FC236}">
                <a16:creationId xmlns:a16="http://schemas.microsoft.com/office/drawing/2014/main" id="{52B0588B-1ADD-42BA-A14A-4973EB40F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4032250"/>
            <a:ext cx="3906837"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74CB302-1283-4D41-B6DB-94B7C74FCBA9}"/>
              </a:ext>
            </a:extLst>
          </p:cNvPr>
          <p:cNvSpPr>
            <a:spLocks noGrp="1"/>
          </p:cNvSpPr>
          <p:nvPr>
            <p:ph type="title"/>
          </p:nvPr>
        </p:nvSpPr>
        <p:spPr/>
        <p:txBody>
          <a:bodyPr/>
          <a:lstStyle/>
          <a:p>
            <a:r>
              <a:rPr lang="en-GB" altLang="en-US"/>
              <a:t>Persistence</a:t>
            </a:r>
          </a:p>
        </p:txBody>
      </p:sp>
      <p:sp>
        <p:nvSpPr>
          <p:cNvPr id="20483" name="Content Placeholder 2">
            <a:extLst>
              <a:ext uri="{FF2B5EF4-FFF2-40B4-BE49-F238E27FC236}">
                <a16:creationId xmlns:a16="http://schemas.microsoft.com/office/drawing/2014/main" id="{901387E7-225C-4087-B2F0-FABF49A7F6D8}"/>
              </a:ext>
            </a:extLst>
          </p:cNvPr>
          <p:cNvSpPr>
            <a:spLocks noGrp="1"/>
          </p:cNvSpPr>
          <p:nvPr>
            <p:ph idx="1"/>
          </p:nvPr>
        </p:nvSpPr>
        <p:spPr/>
        <p:txBody>
          <a:bodyPr/>
          <a:lstStyle/>
          <a:p>
            <a:r>
              <a:rPr lang="en-GB" altLang="en-US" sz="2400"/>
              <a:t>Measure of how long it takes for a pollutant to chemically break down. </a:t>
            </a:r>
          </a:p>
          <a:p>
            <a:r>
              <a:rPr lang="en-GB" altLang="en-US" sz="2400"/>
              <a:t>Persistence can be measured as the time it takes for half of the pollutant to break down = environmental half-life. (T</a:t>
            </a:r>
            <a:r>
              <a:rPr lang="en-GB" altLang="en-US" sz="2400" baseline="-25000"/>
              <a:t> ½ ENV</a:t>
            </a:r>
            <a:r>
              <a:rPr lang="en-GB" altLang="en-US" sz="2400"/>
              <a:t>)</a:t>
            </a:r>
          </a:p>
          <a:p>
            <a:r>
              <a:rPr lang="en-GB" altLang="en-US" sz="2400"/>
              <a:t>CFCs, organochlorine insecticides (DDT) – chemically stable and break down slowly = high persistence</a:t>
            </a:r>
          </a:p>
          <a:p>
            <a:r>
              <a:rPr lang="en-GB" altLang="en-US" sz="2400"/>
              <a:t>Sewage, pyrethroid insecticides = low persistence</a:t>
            </a:r>
          </a:p>
          <a:p>
            <a:r>
              <a:rPr lang="en-GB" altLang="en-US" sz="2400"/>
              <a:t>Heavy metals are elements so do not break down.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61D1BE9-ECB0-498B-A33D-56BB5D27F09D}"/>
              </a:ext>
            </a:extLst>
          </p:cNvPr>
          <p:cNvSpPr>
            <a:spLocks noGrp="1"/>
          </p:cNvSpPr>
          <p:nvPr>
            <p:ph type="title"/>
          </p:nvPr>
        </p:nvSpPr>
        <p:spPr>
          <a:xfrm>
            <a:off x="481013" y="187325"/>
            <a:ext cx="8229600" cy="1143000"/>
          </a:xfrm>
        </p:spPr>
        <p:txBody>
          <a:bodyPr/>
          <a:lstStyle/>
          <a:p>
            <a:r>
              <a:rPr lang="en-GB" altLang="en-US"/>
              <a:t>Toxicity</a:t>
            </a:r>
          </a:p>
        </p:txBody>
      </p:sp>
      <p:sp>
        <p:nvSpPr>
          <p:cNvPr id="21507" name="Content Placeholder 2">
            <a:extLst>
              <a:ext uri="{FF2B5EF4-FFF2-40B4-BE49-F238E27FC236}">
                <a16:creationId xmlns:a16="http://schemas.microsoft.com/office/drawing/2014/main" id="{5DB9883D-CF71-4E6A-80BF-722F2A76DE18}"/>
              </a:ext>
            </a:extLst>
          </p:cNvPr>
          <p:cNvSpPr>
            <a:spLocks noGrp="1"/>
          </p:cNvSpPr>
          <p:nvPr>
            <p:ph idx="1"/>
          </p:nvPr>
        </p:nvSpPr>
        <p:spPr>
          <a:xfrm>
            <a:off x="419100" y="1423988"/>
            <a:ext cx="8291513" cy="4929187"/>
          </a:xfrm>
        </p:spPr>
        <p:txBody>
          <a:bodyPr/>
          <a:lstStyle/>
          <a:p>
            <a:r>
              <a:rPr lang="en-GB" altLang="en-US" sz="2400"/>
              <a:t>Measure of how poisonous a substrate is, usually caused by </a:t>
            </a:r>
            <a:r>
              <a:rPr lang="en-GB" altLang="en-US" sz="2400" b="1">
                <a:solidFill>
                  <a:srgbClr val="FF0000"/>
                </a:solidFill>
              </a:rPr>
              <a:t>enzyme inhibition</a:t>
            </a:r>
            <a:r>
              <a:rPr lang="en-GB" altLang="en-US" sz="2400"/>
              <a:t>. Toxins usually damage </a:t>
            </a:r>
            <a:r>
              <a:rPr lang="en-GB" altLang="en-US" sz="2400" b="1">
                <a:solidFill>
                  <a:srgbClr val="FF0000"/>
                </a:solidFill>
              </a:rPr>
              <a:t>protein function</a:t>
            </a:r>
            <a:r>
              <a:rPr lang="en-GB" altLang="en-US" sz="2400"/>
              <a:t>.</a:t>
            </a:r>
          </a:p>
        </p:txBody>
      </p:sp>
      <p:graphicFrame>
        <p:nvGraphicFramePr>
          <p:cNvPr id="4" name="Table 3">
            <a:extLst>
              <a:ext uri="{FF2B5EF4-FFF2-40B4-BE49-F238E27FC236}">
                <a16:creationId xmlns:a16="http://schemas.microsoft.com/office/drawing/2014/main" id="{AFF8E64D-64C8-453A-B5C6-052A40734134}"/>
              </a:ext>
            </a:extLst>
          </p:cNvPr>
          <p:cNvGraphicFramePr>
            <a:graphicFrameLocks noGrp="1"/>
          </p:cNvGraphicFramePr>
          <p:nvPr/>
        </p:nvGraphicFramePr>
        <p:xfrm>
          <a:off x="481013" y="2706688"/>
          <a:ext cx="8229600" cy="2662236"/>
        </p:xfrm>
        <a:graphic>
          <a:graphicData uri="http://schemas.openxmlformats.org/drawingml/2006/table">
            <a:tbl>
              <a:tblPr firstRow="1" bandRow="1">
                <a:tableStyleId>{5C22544A-7EE6-4342-B048-85BDC9FD1C3A}</a:tableStyleId>
              </a:tblPr>
              <a:tblGrid>
                <a:gridCol w="2448046">
                  <a:extLst>
                    <a:ext uri="{9D8B030D-6E8A-4147-A177-3AD203B41FA5}">
                      <a16:colId xmlns:a16="http://schemas.microsoft.com/office/drawing/2014/main" val="20000"/>
                    </a:ext>
                  </a:extLst>
                </a:gridCol>
                <a:gridCol w="5781554">
                  <a:extLst>
                    <a:ext uri="{9D8B030D-6E8A-4147-A177-3AD203B41FA5}">
                      <a16:colId xmlns:a16="http://schemas.microsoft.com/office/drawing/2014/main" val="20001"/>
                    </a:ext>
                  </a:extLst>
                </a:gridCol>
              </a:tblGrid>
              <a:tr h="370884">
                <a:tc>
                  <a:txBody>
                    <a:bodyPr/>
                    <a:lstStyle/>
                    <a:p>
                      <a:r>
                        <a:rPr lang="en-GB" sz="1800" dirty="0"/>
                        <a:t>Pollutant</a:t>
                      </a:r>
                    </a:p>
                  </a:txBody>
                  <a:tcPr marT="45725" marB="45725"/>
                </a:tc>
                <a:tc>
                  <a:txBody>
                    <a:bodyPr/>
                    <a:lstStyle/>
                    <a:p>
                      <a:r>
                        <a:rPr lang="en-GB" sz="1800" dirty="0"/>
                        <a:t>Toxic action</a:t>
                      </a:r>
                    </a:p>
                  </a:txBody>
                  <a:tcPr marT="45725" marB="45725"/>
                </a:tc>
                <a:extLst>
                  <a:ext uri="{0D108BD9-81ED-4DB2-BD59-A6C34878D82A}">
                    <a16:rowId xmlns:a16="http://schemas.microsoft.com/office/drawing/2014/main" val="10000"/>
                  </a:ext>
                </a:extLst>
              </a:tr>
              <a:tr h="640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Carbon monoxide</a:t>
                      </a:r>
                    </a:p>
                    <a:p>
                      <a:endParaRPr lang="en-GB" sz="1800" dirty="0"/>
                    </a:p>
                  </a:txBody>
                  <a:tcPr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prevents Haemoglobin carrying oxygen</a:t>
                      </a:r>
                      <a:r>
                        <a:rPr lang="en-GB" sz="1800" baseline="0" dirty="0"/>
                        <a:t> in red blood cells</a:t>
                      </a:r>
                      <a:endParaRPr lang="en-GB" sz="1800" dirty="0"/>
                    </a:p>
                  </a:txBody>
                  <a:tcPr marT="45725" marB="45725"/>
                </a:tc>
                <a:extLst>
                  <a:ext uri="{0D108BD9-81ED-4DB2-BD59-A6C34878D82A}">
                    <a16:rowId xmlns:a16="http://schemas.microsoft.com/office/drawing/2014/main" val="10001"/>
                  </a:ext>
                </a:extLst>
              </a:tr>
              <a:tr h="640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Lead</a:t>
                      </a:r>
                      <a:r>
                        <a:rPr lang="en-GB" sz="1800" dirty="0"/>
                        <a:t> </a:t>
                      </a:r>
                    </a:p>
                    <a:p>
                      <a:endParaRPr lang="en-GB" sz="1800" dirty="0"/>
                    </a:p>
                  </a:txBody>
                  <a:tcPr marT="45725" marB="45725"/>
                </a:tc>
                <a:tc>
                  <a:txBody>
                    <a:bodyPr/>
                    <a:lstStyle/>
                    <a:p>
                      <a:r>
                        <a:rPr lang="en-GB" sz="1800" dirty="0"/>
                        <a:t>Inhibits enzymes in</a:t>
                      </a:r>
                      <a:r>
                        <a:rPr lang="en-GB" sz="1800" baseline="0" dirty="0"/>
                        <a:t> nerve cells</a:t>
                      </a:r>
                      <a:endParaRPr lang="en-GB" sz="1800" dirty="0"/>
                    </a:p>
                  </a:txBody>
                  <a:tcPr marT="45725" marB="45725"/>
                </a:tc>
                <a:extLst>
                  <a:ext uri="{0D108BD9-81ED-4DB2-BD59-A6C34878D82A}">
                    <a16:rowId xmlns:a16="http://schemas.microsoft.com/office/drawing/2014/main" val="10002"/>
                  </a:ext>
                </a:extLst>
              </a:tr>
              <a:tr h="640156">
                <a:tc>
                  <a:txBody>
                    <a:bodyPr/>
                    <a:lstStyle/>
                    <a:p>
                      <a:r>
                        <a:rPr lang="en-GB" sz="1800" dirty="0"/>
                        <a:t>Acids</a:t>
                      </a:r>
                    </a:p>
                  </a:txBody>
                  <a:tcPr marT="45725" marB="45725"/>
                </a:tc>
                <a:tc>
                  <a:txBody>
                    <a:bodyPr/>
                    <a:lstStyle/>
                    <a:p>
                      <a:r>
                        <a:rPr lang="en-GB" sz="1800" dirty="0"/>
                        <a:t>Inhibit protein action by changing the shape of</a:t>
                      </a:r>
                      <a:r>
                        <a:rPr lang="en-GB" sz="1800" baseline="0" dirty="0"/>
                        <a:t> the protein e.g. active sites of enzymes</a:t>
                      </a:r>
                      <a:endParaRPr lang="en-GB" sz="1800" dirty="0"/>
                    </a:p>
                  </a:txBody>
                  <a:tcPr marT="45725" marB="45725"/>
                </a:tc>
                <a:extLst>
                  <a:ext uri="{0D108BD9-81ED-4DB2-BD59-A6C34878D82A}">
                    <a16:rowId xmlns:a16="http://schemas.microsoft.com/office/drawing/2014/main" val="10003"/>
                  </a:ext>
                </a:extLst>
              </a:tr>
              <a:tr h="370884">
                <a:tc>
                  <a:txBody>
                    <a:bodyPr/>
                    <a:lstStyle/>
                    <a:p>
                      <a:r>
                        <a:rPr lang="en-GB" sz="1800" dirty="0"/>
                        <a:t>Cyanide</a:t>
                      </a:r>
                    </a:p>
                  </a:txBody>
                  <a:tcPr marT="45725" marB="45725"/>
                </a:tc>
                <a:tc>
                  <a:txBody>
                    <a:bodyPr/>
                    <a:lstStyle/>
                    <a:p>
                      <a:r>
                        <a:rPr lang="en-GB" sz="1800" dirty="0"/>
                        <a:t>Inhibits</a:t>
                      </a:r>
                      <a:r>
                        <a:rPr lang="en-GB" sz="1800" baseline="0" dirty="0"/>
                        <a:t> enzymes in aerobic respiration</a:t>
                      </a:r>
                      <a:endParaRPr lang="en-GB" sz="1800" dirty="0"/>
                    </a:p>
                  </a:txBody>
                  <a:tcPr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BD41DBA-F236-4361-9784-BD1A718A0CE6}"/>
              </a:ext>
            </a:extLst>
          </p:cNvPr>
          <p:cNvSpPr>
            <a:spLocks noGrp="1"/>
          </p:cNvSpPr>
          <p:nvPr>
            <p:ph type="title"/>
          </p:nvPr>
        </p:nvSpPr>
        <p:spPr>
          <a:xfrm>
            <a:off x="468313" y="115888"/>
            <a:ext cx="8218487" cy="865187"/>
          </a:xfrm>
        </p:spPr>
        <p:txBody>
          <a:bodyPr/>
          <a:lstStyle/>
          <a:p>
            <a:r>
              <a:rPr lang="en-GB" altLang="en-US"/>
              <a:t>Toxicity - examples</a:t>
            </a:r>
          </a:p>
        </p:txBody>
      </p:sp>
      <p:sp>
        <p:nvSpPr>
          <p:cNvPr id="22531" name="Content Placeholder 2">
            <a:extLst>
              <a:ext uri="{FF2B5EF4-FFF2-40B4-BE49-F238E27FC236}">
                <a16:creationId xmlns:a16="http://schemas.microsoft.com/office/drawing/2014/main" id="{ECB4C9F3-6FFA-4104-9FF0-5D6C8010FAF1}"/>
              </a:ext>
            </a:extLst>
          </p:cNvPr>
          <p:cNvSpPr>
            <a:spLocks noGrp="1"/>
          </p:cNvSpPr>
          <p:nvPr>
            <p:ph idx="1"/>
          </p:nvPr>
        </p:nvSpPr>
        <p:spPr>
          <a:xfrm>
            <a:off x="457200" y="1219200"/>
            <a:ext cx="8229600" cy="4525963"/>
          </a:xfrm>
        </p:spPr>
        <p:txBody>
          <a:bodyPr/>
          <a:lstStyle/>
          <a:p>
            <a:r>
              <a:rPr lang="en-GB" altLang="en-US" sz="2000"/>
              <a:t>DDT</a:t>
            </a:r>
          </a:p>
          <a:p>
            <a:pPr lvl="1"/>
            <a:r>
              <a:rPr lang="en-GB" altLang="en-US" sz="2000"/>
              <a:t>Dichlorodiphenyltrichloroethane (DDT) is a organochlorine contact insecticide that kills by acting as a nerve poison.</a:t>
            </a:r>
          </a:p>
          <a:p>
            <a:pPr lvl="1"/>
            <a:r>
              <a:rPr lang="en-GB" altLang="en-US" sz="2000">
                <a:hlinkClick r:id="rId2"/>
              </a:rPr>
              <a:t>http://npic.orst.edu/factsheets/ddtgen.pdf</a:t>
            </a:r>
            <a:endParaRPr lang="en-GB" altLang="en-US" sz="2000"/>
          </a:p>
          <a:p>
            <a:pPr lvl="1"/>
            <a:endParaRPr lang="en-GB" altLang="en-US" sz="2000"/>
          </a:p>
          <a:p>
            <a:r>
              <a:rPr lang="en-GB" altLang="en-US" sz="2000"/>
              <a:t>Acids (acid rain or leaching from mine spoil heaps)</a:t>
            </a:r>
          </a:p>
          <a:p>
            <a:pPr lvl="1"/>
            <a:r>
              <a:rPr lang="en-GB" altLang="en-US" sz="2000"/>
              <a:t>Change the shape of cell membranes and function of proteins so cell membrane does not function properly.</a:t>
            </a:r>
          </a:p>
          <a:p>
            <a:pPr lvl="1"/>
            <a:r>
              <a:rPr lang="en-GB" altLang="en-US" sz="2000">
                <a:hlinkClick r:id="rId3"/>
              </a:rPr>
              <a:t>http://www.youtube.com/watch?v=yGhyJSGnW9g</a:t>
            </a:r>
            <a:endParaRPr lang="en-GB" altLang="en-US" sz="2000"/>
          </a:p>
        </p:txBody>
      </p:sp>
      <p:pic>
        <p:nvPicPr>
          <p:cNvPr id="22532" name="Picture 7" descr="ddt_spraying_full_size_landscape">
            <a:extLst>
              <a:ext uri="{FF2B5EF4-FFF2-40B4-BE49-F238E27FC236}">
                <a16:creationId xmlns:a16="http://schemas.microsoft.com/office/drawing/2014/main" id="{11B9ECA3-C004-4710-B9A0-3DB84A875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4537075"/>
            <a:ext cx="334803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01E27E8-F67F-4BFD-8E6D-05967C99DD83}"/>
              </a:ext>
            </a:extLst>
          </p:cNvPr>
          <p:cNvSpPr>
            <a:spLocks noGrp="1"/>
          </p:cNvSpPr>
          <p:nvPr>
            <p:ph type="title"/>
          </p:nvPr>
        </p:nvSpPr>
        <p:spPr>
          <a:xfrm>
            <a:off x="323850" y="188913"/>
            <a:ext cx="8229600" cy="779462"/>
          </a:xfrm>
        </p:spPr>
        <p:txBody>
          <a:bodyPr/>
          <a:lstStyle/>
          <a:p>
            <a:r>
              <a:rPr lang="en-US" altLang="en-US"/>
              <a:t>Specification – 3.4 Pollution</a:t>
            </a:r>
            <a:endParaRPr lang="en-GB" altLang="en-US"/>
          </a:p>
        </p:txBody>
      </p:sp>
      <p:pic>
        <p:nvPicPr>
          <p:cNvPr id="5123" name="Picture 2">
            <a:extLst>
              <a:ext uri="{FF2B5EF4-FFF2-40B4-BE49-F238E27FC236}">
                <a16:creationId xmlns:a16="http://schemas.microsoft.com/office/drawing/2014/main" id="{97B1601F-EA65-4FF0-BAF0-6F4D224E99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85875"/>
            <a:ext cx="7277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a:extLst>
              <a:ext uri="{FF2B5EF4-FFF2-40B4-BE49-F238E27FC236}">
                <a16:creationId xmlns:a16="http://schemas.microsoft.com/office/drawing/2014/main" id="{A81D96ED-E9CA-4202-8031-A6AC7B84FE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320925"/>
            <a:ext cx="73818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8B39994-B754-4CB6-84AF-5E1BEAEBD97F}"/>
              </a:ext>
            </a:extLst>
          </p:cNvPr>
          <p:cNvSpPr>
            <a:spLocks noGrp="1"/>
          </p:cNvSpPr>
          <p:nvPr>
            <p:ph type="title"/>
          </p:nvPr>
        </p:nvSpPr>
        <p:spPr/>
        <p:txBody>
          <a:bodyPr/>
          <a:lstStyle/>
          <a:p>
            <a:r>
              <a:rPr lang="en-GB" altLang="en-US"/>
              <a:t>Specificity</a:t>
            </a:r>
          </a:p>
        </p:txBody>
      </p:sp>
      <p:sp>
        <p:nvSpPr>
          <p:cNvPr id="3" name="Content Placeholder 2">
            <a:extLst>
              <a:ext uri="{FF2B5EF4-FFF2-40B4-BE49-F238E27FC236}">
                <a16:creationId xmlns:a16="http://schemas.microsoft.com/office/drawing/2014/main" id="{A2A3DFAA-B959-49B5-B788-D5175E60B90B}"/>
              </a:ext>
            </a:extLst>
          </p:cNvPr>
          <p:cNvSpPr>
            <a:spLocks noGrp="1"/>
          </p:cNvSpPr>
          <p:nvPr>
            <p:ph idx="1"/>
          </p:nvPr>
        </p:nvSpPr>
        <p:spPr/>
        <p:txBody>
          <a:bodyPr>
            <a:normAutofit fontScale="70000" lnSpcReduction="20000"/>
          </a:bodyPr>
          <a:lstStyle/>
          <a:p>
            <a:pPr>
              <a:defRPr/>
            </a:pPr>
            <a:r>
              <a:rPr lang="en-GB" dirty="0"/>
              <a:t>Measure of the differing toxicities of a substance on different organisms.</a:t>
            </a:r>
          </a:p>
          <a:p>
            <a:pPr>
              <a:defRPr/>
            </a:pPr>
            <a:r>
              <a:rPr lang="en-GB" dirty="0"/>
              <a:t>A pollutant may be toxic to one organism and much less toxic to others.</a:t>
            </a:r>
          </a:p>
          <a:p>
            <a:pPr>
              <a:defRPr/>
            </a:pPr>
            <a:r>
              <a:rPr lang="en-GB" dirty="0"/>
              <a:t>E.g. </a:t>
            </a:r>
            <a:r>
              <a:rPr lang="en-GB" b="1" dirty="0" err="1">
                <a:solidFill>
                  <a:srgbClr val="FF0000"/>
                </a:solidFill>
              </a:rPr>
              <a:t>Pyrethoid</a:t>
            </a:r>
            <a:r>
              <a:rPr lang="en-GB" b="1" dirty="0">
                <a:solidFill>
                  <a:srgbClr val="FF0000"/>
                </a:solidFill>
              </a:rPr>
              <a:t> insecticides</a:t>
            </a:r>
          </a:p>
          <a:p>
            <a:pPr lvl="1">
              <a:defRPr/>
            </a:pPr>
            <a:r>
              <a:rPr lang="en-GB" dirty="0"/>
              <a:t>Low in toxicity to mammals and birds;</a:t>
            </a:r>
          </a:p>
          <a:p>
            <a:pPr lvl="1">
              <a:defRPr/>
            </a:pPr>
            <a:r>
              <a:rPr lang="en-GB" dirty="0"/>
              <a:t>High in toxicity to fish if applied directly to water;</a:t>
            </a:r>
          </a:p>
          <a:p>
            <a:pPr lvl="1">
              <a:defRPr/>
            </a:pPr>
            <a:r>
              <a:rPr lang="en-GB" dirty="0"/>
              <a:t>Require very low doses to kill insects (high arthropod toxicity);</a:t>
            </a:r>
          </a:p>
          <a:p>
            <a:pPr lvl="1">
              <a:defRPr/>
            </a:pPr>
            <a:r>
              <a:rPr lang="en-GB" dirty="0"/>
              <a:t>Fast-acting;</a:t>
            </a:r>
          </a:p>
          <a:p>
            <a:pPr lvl="1">
              <a:defRPr/>
            </a:pPr>
            <a:r>
              <a:rPr lang="en-GB" dirty="0"/>
              <a:t>Especially effective against chewing insects, though many </a:t>
            </a:r>
            <a:r>
              <a:rPr lang="en-GB" dirty="0" err="1"/>
              <a:t>pyrethroid</a:t>
            </a:r>
            <a:r>
              <a:rPr lang="en-GB" dirty="0"/>
              <a:t> insecticides can be absorbed by the insect pest when it merely walks over the dry residue;</a:t>
            </a:r>
          </a:p>
          <a:p>
            <a:pPr lvl="1">
              <a:defRPr/>
            </a:pPr>
            <a:r>
              <a:rPr lang="en-GB" dirty="0"/>
              <a:t>Bind tightly to soil and organic matter (therefore not as effective in penetrating soil to kill underground pests);</a:t>
            </a:r>
          </a:p>
          <a:p>
            <a:pPr lvl="1">
              <a:defRPr/>
            </a:pPr>
            <a:r>
              <a:rPr lang="en-GB" dirty="0"/>
              <a:t>Dissolve very poorly in water.</a:t>
            </a:r>
          </a:p>
          <a:p>
            <a:pPr>
              <a:defRPr/>
            </a:pPr>
            <a:endParaRPr lang="en-GB" dirty="0"/>
          </a:p>
        </p:txBody>
      </p:sp>
      <p:pic>
        <p:nvPicPr>
          <p:cNvPr id="23556" name="Picture 2">
            <a:extLst>
              <a:ext uri="{FF2B5EF4-FFF2-40B4-BE49-F238E27FC236}">
                <a16:creationId xmlns:a16="http://schemas.microsoft.com/office/drawing/2014/main" id="{675B05FB-ADD9-4702-8AD8-CFB62E137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5440363"/>
            <a:ext cx="181768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DBC6F03-ED51-4E6A-91FD-3FF6F76495CE}"/>
              </a:ext>
            </a:extLst>
          </p:cNvPr>
          <p:cNvSpPr>
            <a:spLocks noGrp="1"/>
          </p:cNvSpPr>
          <p:nvPr>
            <p:ph type="title"/>
          </p:nvPr>
        </p:nvSpPr>
        <p:spPr/>
        <p:txBody>
          <a:bodyPr/>
          <a:lstStyle/>
          <a:p>
            <a:r>
              <a:rPr lang="en-GB" altLang="en-US"/>
              <a:t>Reactivity</a:t>
            </a:r>
          </a:p>
        </p:txBody>
      </p:sp>
      <p:sp>
        <p:nvSpPr>
          <p:cNvPr id="24579" name="Content Placeholder 2">
            <a:extLst>
              <a:ext uri="{FF2B5EF4-FFF2-40B4-BE49-F238E27FC236}">
                <a16:creationId xmlns:a16="http://schemas.microsoft.com/office/drawing/2014/main" id="{B20B0388-F79D-4833-9447-BC60244999D1}"/>
              </a:ext>
            </a:extLst>
          </p:cNvPr>
          <p:cNvSpPr>
            <a:spLocks noGrp="1"/>
          </p:cNvSpPr>
          <p:nvPr>
            <p:ph idx="1"/>
          </p:nvPr>
        </p:nvSpPr>
        <p:spPr/>
        <p:txBody>
          <a:bodyPr/>
          <a:lstStyle/>
          <a:p>
            <a:r>
              <a:rPr lang="en-GB" altLang="en-US" sz="2400"/>
              <a:t>Reactivity affects the severity of the pollution – can increase or reduce the problems caused.</a:t>
            </a:r>
          </a:p>
          <a:p>
            <a:r>
              <a:rPr lang="en-GB" altLang="en-US" sz="2400"/>
              <a:t>Reactive pollutants may degrade rapidly (e.g. sewage) or react with other substances to produce secondary pollutants</a:t>
            </a:r>
          </a:p>
        </p:txBody>
      </p:sp>
      <p:graphicFrame>
        <p:nvGraphicFramePr>
          <p:cNvPr id="4" name="Table 3">
            <a:extLst>
              <a:ext uri="{FF2B5EF4-FFF2-40B4-BE49-F238E27FC236}">
                <a16:creationId xmlns:a16="http://schemas.microsoft.com/office/drawing/2014/main" id="{9CB05663-723D-44FF-8795-45A4697BD4AA}"/>
              </a:ext>
            </a:extLst>
          </p:cNvPr>
          <p:cNvGraphicFramePr>
            <a:graphicFrameLocks noGrp="1"/>
          </p:cNvGraphicFramePr>
          <p:nvPr/>
        </p:nvGraphicFramePr>
        <p:xfrm>
          <a:off x="642938" y="3676650"/>
          <a:ext cx="8229600" cy="1925638"/>
        </p:xfrm>
        <a:graphic>
          <a:graphicData uri="http://schemas.openxmlformats.org/drawingml/2006/table">
            <a:tbl>
              <a:tblPr firstRow="1" bandRow="1">
                <a:tableStyleId>{5C22544A-7EE6-4342-B048-85BDC9FD1C3A}</a:tableStyleId>
              </a:tblPr>
              <a:tblGrid>
                <a:gridCol w="1961910">
                  <a:extLst>
                    <a:ext uri="{9D8B030D-6E8A-4147-A177-3AD203B41FA5}">
                      <a16:colId xmlns:a16="http://schemas.microsoft.com/office/drawing/2014/main" val="20000"/>
                    </a:ext>
                  </a:extLst>
                </a:gridCol>
                <a:gridCol w="2500132">
                  <a:extLst>
                    <a:ext uri="{9D8B030D-6E8A-4147-A177-3AD203B41FA5}">
                      <a16:colId xmlns:a16="http://schemas.microsoft.com/office/drawing/2014/main" val="20001"/>
                    </a:ext>
                  </a:extLst>
                </a:gridCol>
                <a:gridCol w="3767558">
                  <a:extLst>
                    <a:ext uri="{9D8B030D-6E8A-4147-A177-3AD203B41FA5}">
                      <a16:colId xmlns:a16="http://schemas.microsoft.com/office/drawing/2014/main" val="20002"/>
                    </a:ext>
                  </a:extLst>
                </a:gridCol>
              </a:tblGrid>
              <a:tr h="370901">
                <a:tc>
                  <a:txBody>
                    <a:bodyPr/>
                    <a:lstStyle/>
                    <a:p>
                      <a:r>
                        <a:rPr lang="en-GB" sz="1800" dirty="0"/>
                        <a:t>Pollutant</a:t>
                      </a:r>
                    </a:p>
                  </a:txBody>
                  <a:tcPr marT="45728" marB="45728"/>
                </a:tc>
                <a:tc>
                  <a:txBody>
                    <a:bodyPr/>
                    <a:lstStyle/>
                    <a:p>
                      <a:r>
                        <a:rPr lang="en-GB" sz="1800" dirty="0"/>
                        <a:t>Reactivity</a:t>
                      </a:r>
                    </a:p>
                  </a:txBody>
                  <a:tcPr marT="45728" marB="45728"/>
                </a:tc>
                <a:tc>
                  <a:txBody>
                    <a:bodyPr/>
                    <a:lstStyle/>
                    <a:p>
                      <a:r>
                        <a:rPr lang="en-GB" sz="1800" dirty="0"/>
                        <a:t>Effect on pollution</a:t>
                      </a:r>
                    </a:p>
                  </a:txBody>
                  <a:tcPr marT="45728" marB="45728"/>
                </a:tc>
                <a:extLst>
                  <a:ext uri="{0D108BD9-81ED-4DB2-BD59-A6C34878D82A}">
                    <a16:rowId xmlns:a16="http://schemas.microsoft.com/office/drawing/2014/main" val="10000"/>
                  </a:ext>
                </a:extLst>
              </a:tr>
              <a:tr h="914551">
                <a:tc>
                  <a:txBody>
                    <a:bodyPr/>
                    <a:lstStyle/>
                    <a:p>
                      <a:r>
                        <a:rPr lang="en-GB" sz="1800" dirty="0"/>
                        <a:t>CFCs</a:t>
                      </a:r>
                    </a:p>
                  </a:txBody>
                  <a:tcPr marT="45728" marB="45728"/>
                </a:tc>
                <a:tc>
                  <a:txBody>
                    <a:bodyPr/>
                    <a:lstStyle/>
                    <a:p>
                      <a:r>
                        <a:rPr lang="en-GB" sz="1800" dirty="0"/>
                        <a:t>Low (except in UV)</a:t>
                      </a:r>
                    </a:p>
                  </a:txBody>
                  <a:tcPr marT="45728" marB="45728"/>
                </a:tc>
                <a:tc>
                  <a:txBody>
                    <a:bodyPr/>
                    <a:lstStyle/>
                    <a:p>
                      <a:r>
                        <a:rPr lang="en-GB" sz="1800" dirty="0"/>
                        <a:t>Stable</a:t>
                      </a:r>
                      <a:r>
                        <a:rPr lang="en-GB" sz="1800" baseline="0" dirty="0"/>
                        <a:t> in the troposphere but broken down in stratosphere releasing chlorine</a:t>
                      </a:r>
                      <a:endParaRPr lang="en-GB" sz="1800" dirty="0"/>
                    </a:p>
                  </a:txBody>
                  <a:tcPr marT="45728" marB="45728"/>
                </a:tc>
                <a:extLst>
                  <a:ext uri="{0D108BD9-81ED-4DB2-BD59-A6C34878D82A}">
                    <a16:rowId xmlns:a16="http://schemas.microsoft.com/office/drawing/2014/main" val="10001"/>
                  </a:ext>
                </a:extLst>
              </a:tr>
              <a:tr h="640186">
                <a:tc>
                  <a:txBody>
                    <a:bodyPr/>
                    <a:lstStyle/>
                    <a:p>
                      <a:r>
                        <a:rPr lang="en-GB" sz="1800" dirty="0"/>
                        <a:t>NO</a:t>
                      </a:r>
                      <a:r>
                        <a:rPr lang="en-GB" sz="1800" baseline="-25000" dirty="0"/>
                        <a:t>x</a:t>
                      </a:r>
                      <a:r>
                        <a:rPr lang="en-GB" sz="1800" dirty="0"/>
                        <a:t>, ozone, hydrocarbons</a:t>
                      </a:r>
                    </a:p>
                  </a:txBody>
                  <a:tcPr marT="45728" marB="45728"/>
                </a:tc>
                <a:tc>
                  <a:txBody>
                    <a:bodyPr/>
                    <a:lstStyle/>
                    <a:p>
                      <a:r>
                        <a:rPr lang="en-GB" sz="1800" dirty="0"/>
                        <a:t>High</a:t>
                      </a:r>
                    </a:p>
                  </a:txBody>
                  <a:tcPr marT="45728" marB="45728"/>
                </a:tc>
                <a:tc>
                  <a:txBody>
                    <a:bodyPr/>
                    <a:lstStyle/>
                    <a:p>
                      <a:r>
                        <a:rPr lang="en-GB" sz="1800" dirty="0"/>
                        <a:t>React with each other to produce PANs</a:t>
                      </a:r>
                      <a:r>
                        <a:rPr lang="en-GB" sz="1800" baseline="0" dirty="0"/>
                        <a:t> which are more toxic</a:t>
                      </a:r>
                      <a:endParaRPr lang="en-GB" sz="1800" dirty="0"/>
                    </a:p>
                  </a:txBody>
                  <a:tcPr marT="45728" marB="45728"/>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7610916-05CD-4426-BA6E-949CDE451189}"/>
              </a:ext>
            </a:extLst>
          </p:cNvPr>
          <p:cNvSpPr>
            <a:spLocks noGrp="1"/>
          </p:cNvSpPr>
          <p:nvPr>
            <p:ph type="title"/>
          </p:nvPr>
        </p:nvSpPr>
        <p:spPr/>
        <p:txBody>
          <a:bodyPr/>
          <a:lstStyle/>
          <a:p>
            <a:r>
              <a:rPr lang="en-GB" altLang="en-US"/>
              <a:t>Primary and Secondary Pollutants</a:t>
            </a:r>
          </a:p>
        </p:txBody>
      </p:sp>
      <p:sp>
        <p:nvSpPr>
          <p:cNvPr id="3" name="Content Placeholder 2">
            <a:extLst>
              <a:ext uri="{FF2B5EF4-FFF2-40B4-BE49-F238E27FC236}">
                <a16:creationId xmlns:a16="http://schemas.microsoft.com/office/drawing/2014/main" id="{34D318B5-BAC5-4E66-BFA8-705C7C41DD6E}"/>
              </a:ext>
            </a:extLst>
          </p:cNvPr>
          <p:cNvSpPr>
            <a:spLocks noGrp="1"/>
          </p:cNvSpPr>
          <p:nvPr>
            <p:ph idx="1"/>
          </p:nvPr>
        </p:nvSpPr>
        <p:spPr/>
        <p:txBody>
          <a:bodyPr/>
          <a:lstStyle/>
          <a:p>
            <a:pPr marL="0" indent="0">
              <a:buFontTx/>
              <a:buNone/>
              <a:defRPr/>
            </a:pPr>
            <a:r>
              <a:rPr lang="en-GB" sz="2000" b="1" dirty="0">
                <a:solidFill>
                  <a:srgbClr val="FF0000"/>
                </a:solidFill>
              </a:rPr>
              <a:t>Primary pollutants </a:t>
            </a:r>
            <a:r>
              <a:rPr lang="en-GB" sz="2000" dirty="0"/>
              <a:t>are released by humans e.g.</a:t>
            </a:r>
          </a:p>
          <a:p>
            <a:pPr>
              <a:defRPr/>
            </a:pPr>
            <a:r>
              <a:rPr lang="en-GB" sz="2000" dirty="0"/>
              <a:t>CO</a:t>
            </a:r>
            <a:r>
              <a:rPr lang="en-GB" sz="2000" baseline="-25000" dirty="0"/>
              <a:t>2</a:t>
            </a:r>
            <a:r>
              <a:rPr lang="en-GB" sz="2000" dirty="0"/>
              <a:t> by burning fossil fuels</a:t>
            </a:r>
          </a:p>
          <a:p>
            <a:pPr>
              <a:defRPr/>
            </a:pPr>
            <a:r>
              <a:rPr lang="en-GB" sz="2000" dirty="0"/>
              <a:t>Oil released in tanker accidents</a:t>
            </a:r>
          </a:p>
          <a:p>
            <a:pPr>
              <a:defRPr/>
            </a:pPr>
            <a:r>
              <a:rPr lang="en-GB" sz="2000" dirty="0"/>
              <a:t>Pesticides used in agriculture release pollutants</a:t>
            </a:r>
          </a:p>
          <a:p>
            <a:pPr marL="0" indent="0">
              <a:buFontTx/>
              <a:buNone/>
              <a:defRPr/>
            </a:pPr>
            <a:endParaRPr lang="en-GB" sz="2000" dirty="0"/>
          </a:p>
          <a:p>
            <a:pPr marL="0" indent="0">
              <a:buFontTx/>
              <a:buNone/>
              <a:defRPr/>
            </a:pPr>
            <a:r>
              <a:rPr lang="en-GB" sz="2000" b="1" dirty="0">
                <a:solidFill>
                  <a:srgbClr val="FF0000"/>
                </a:solidFill>
              </a:rPr>
              <a:t>Secondary pollutants </a:t>
            </a:r>
            <a:r>
              <a:rPr lang="en-GB" sz="2000" dirty="0"/>
              <a:t>are produced by the interaction of other materials release by human activities e.g.</a:t>
            </a:r>
          </a:p>
          <a:p>
            <a:pPr>
              <a:defRPr/>
            </a:pPr>
            <a:r>
              <a:rPr lang="en-GB" sz="2000" dirty="0"/>
              <a:t>Tropospheric ozone is produced by the interaction of oxides of nitrogen from fuel combustion with O</a:t>
            </a:r>
            <a:r>
              <a:rPr lang="en-GB" sz="2000" baseline="-25000" dirty="0"/>
              <a:t>2</a:t>
            </a:r>
            <a:r>
              <a:rPr lang="en-GB" sz="2000" dirty="0"/>
              <a:t> in the atmosphere</a:t>
            </a:r>
          </a:p>
          <a:p>
            <a:pPr>
              <a:defRPr/>
            </a:pPr>
            <a:r>
              <a:rPr lang="en-GB" sz="2000" dirty="0"/>
              <a:t>PANs which cause photochemical </a:t>
            </a:r>
            <a:r>
              <a:rPr lang="en-GB" sz="2000" dirty="0" err="1"/>
              <a:t>smogs</a:t>
            </a:r>
            <a:r>
              <a:rPr lang="en-GB" sz="2000" dirty="0"/>
              <a:t>, are produced by the interaction of oxides of nitrogen, ozone and unburnt hydrocarbons</a:t>
            </a:r>
          </a:p>
          <a:p>
            <a:pPr>
              <a:defRPr/>
            </a:pPr>
            <a:endParaRPr lang="en-GB"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268D981-8C6F-492B-B375-07C54AC5EA63}"/>
              </a:ext>
            </a:extLst>
          </p:cNvPr>
          <p:cNvSpPr>
            <a:spLocks noGrp="1"/>
          </p:cNvSpPr>
          <p:nvPr>
            <p:ph type="title"/>
          </p:nvPr>
        </p:nvSpPr>
        <p:spPr/>
        <p:txBody>
          <a:bodyPr/>
          <a:lstStyle/>
          <a:p>
            <a:r>
              <a:rPr lang="en-GB" altLang="en-US"/>
              <a:t>Adsorption</a:t>
            </a:r>
          </a:p>
        </p:txBody>
      </p:sp>
      <p:sp>
        <p:nvSpPr>
          <p:cNvPr id="26627" name="Content Placeholder 2">
            <a:extLst>
              <a:ext uri="{FF2B5EF4-FFF2-40B4-BE49-F238E27FC236}">
                <a16:creationId xmlns:a16="http://schemas.microsoft.com/office/drawing/2014/main" id="{40457219-EEEF-44FD-94FC-B94317DF1A31}"/>
              </a:ext>
            </a:extLst>
          </p:cNvPr>
          <p:cNvSpPr>
            <a:spLocks noGrp="1"/>
          </p:cNvSpPr>
          <p:nvPr>
            <p:ph idx="1"/>
          </p:nvPr>
        </p:nvSpPr>
        <p:spPr/>
        <p:txBody>
          <a:bodyPr/>
          <a:lstStyle/>
          <a:p>
            <a:r>
              <a:rPr lang="en-GB" altLang="en-US" sz="2400"/>
              <a:t>Pollutants that attach to the surface of materials e.g. soil particle or aquatic sediments.  This mobilizes them so they can’t cause pollution problems but they may be released later to cause problems e.g. sediments disturbed in a lake by a storm releasing phosphates or PCBs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BC31BF1-F724-401A-8011-6824C1311102}"/>
              </a:ext>
            </a:extLst>
          </p:cNvPr>
          <p:cNvSpPr>
            <a:spLocks noGrp="1"/>
          </p:cNvSpPr>
          <p:nvPr>
            <p:ph type="title"/>
          </p:nvPr>
        </p:nvSpPr>
        <p:spPr/>
        <p:txBody>
          <a:bodyPr/>
          <a:lstStyle/>
          <a:p>
            <a:r>
              <a:rPr lang="en-GB" altLang="en-US"/>
              <a:t>Solubility</a:t>
            </a:r>
          </a:p>
        </p:txBody>
      </p:sp>
      <p:sp>
        <p:nvSpPr>
          <p:cNvPr id="27651" name="Content Placeholder 2">
            <a:extLst>
              <a:ext uri="{FF2B5EF4-FFF2-40B4-BE49-F238E27FC236}">
                <a16:creationId xmlns:a16="http://schemas.microsoft.com/office/drawing/2014/main" id="{51BC6860-E663-4EF0-8C65-F159CF00A8D5}"/>
              </a:ext>
            </a:extLst>
          </p:cNvPr>
          <p:cNvSpPr>
            <a:spLocks noGrp="1"/>
          </p:cNvSpPr>
          <p:nvPr>
            <p:ph idx="1"/>
          </p:nvPr>
        </p:nvSpPr>
        <p:spPr/>
        <p:txBody>
          <a:bodyPr/>
          <a:lstStyle/>
          <a:p>
            <a:r>
              <a:rPr lang="en-GB" altLang="en-US" sz="2400" b="1">
                <a:solidFill>
                  <a:srgbClr val="FF0000"/>
                </a:solidFill>
              </a:rPr>
              <a:t>Water soluble </a:t>
            </a:r>
            <a:r>
              <a:rPr lang="en-GB" altLang="en-US" sz="2400"/>
              <a:t>pollutants are often more mobile in the hydrosphere E.g. Nitrates, phosphates</a:t>
            </a:r>
          </a:p>
          <a:p>
            <a:r>
              <a:rPr lang="en-GB" altLang="en-US" sz="2400" b="1">
                <a:solidFill>
                  <a:srgbClr val="FF0000"/>
                </a:solidFill>
              </a:rPr>
              <a:t>Liposoluble</a:t>
            </a:r>
            <a:r>
              <a:rPr lang="en-GB" altLang="en-US" sz="2400"/>
              <a:t> – organic compounds that dissolve in fats and oils can pass through cell membranes  and be stored </a:t>
            </a:r>
          </a:p>
          <a:p>
            <a:r>
              <a:rPr lang="en-GB" altLang="en-US" sz="2400"/>
              <a:t>e.g. mercury, DDT</a:t>
            </a:r>
          </a:p>
          <a:p>
            <a:endParaRPr lang="en-GB"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691C266-CA6A-478D-965B-3D534D9A0EA9}"/>
              </a:ext>
            </a:extLst>
          </p:cNvPr>
          <p:cNvSpPr>
            <a:spLocks noGrp="1"/>
          </p:cNvSpPr>
          <p:nvPr>
            <p:ph type="title"/>
          </p:nvPr>
        </p:nvSpPr>
        <p:spPr/>
        <p:txBody>
          <a:bodyPr/>
          <a:lstStyle/>
          <a:p>
            <a:r>
              <a:rPr lang="en-GB" altLang="en-US"/>
              <a:t>Bioaccumulation</a:t>
            </a:r>
          </a:p>
        </p:txBody>
      </p:sp>
      <p:sp>
        <p:nvSpPr>
          <p:cNvPr id="28675" name="Content Placeholder 2">
            <a:extLst>
              <a:ext uri="{FF2B5EF4-FFF2-40B4-BE49-F238E27FC236}">
                <a16:creationId xmlns:a16="http://schemas.microsoft.com/office/drawing/2014/main" id="{36445EF3-049C-42C4-AE3E-8D5B9A94ABCA}"/>
              </a:ext>
            </a:extLst>
          </p:cNvPr>
          <p:cNvSpPr>
            <a:spLocks noGrp="1"/>
          </p:cNvSpPr>
          <p:nvPr>
            <p:ph idx="1"/>
          </p:nvPr>
        </p:nvSpPr>
        <p:spPr/>
        <p:txBody>
          <a:bodyPr/>
          <a:lstStyle/>
          <a:p>
            <a:r>
              <a:rPr lang="en-GB" altLang="en-US" sz="2400"/>
              <a:t>The absorption and storage of pollutants in the tissues of organisms increasing the amount in the organism over time</a:t>
            </a:r>
          </a:p>
          <a:p>
            <a:r>
              <a:rPr lang="en-GB" altLang="en-US" sz="2400"/>
              <a:t>Small doses of pollutants build up to toxic levels</a:t>
            </a:r>
          </a:p>
          <a:p>
            <a:r>
              <a:rPr lang="en-GB" altLang="en-US" sz="2400"/>
              <a:t>Liposoluble pollutants tend to build up in the body whereas water soluble pollutants can be excreted more easily.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81C8659-CEA8-49A1-9F80-26D043266D23}"/>
              </a:ext>
            </a:extLst>
          </p:cNvPr>
          <p:cNvSpPr>
            <a:spLocks noGrp="1"/>
          </p:cNvSpPr>
          <p:nvPr>
            <p:ph type="title"/>
          </p:nvPr>
        </p:nvSpPr>
        <p:spPr/>
        <p:txBody>
          <a:bodyPr/>
          <a:lstStyle/>
          <a:p>
            <a:r>
              <a:rPr lang="en-GB" altLang="en-US"/>
              <a:t>Biomagnification</a:t>
            </a:r>
          </a:p>
        </p:txBody>
      </p:sp>
      <p:sp>
        <p:nvSpPr>
          <p:cNvPr id="29699" name="Content Placeholder 2">
            <a:extLst>
              <a:ext uri="{FF2B5EF4-FFF2-40B4-BE49-F238E27FC236}">
                <a16:creationId xmlns:a16="http://schemas.microsoft.com/office/drawing/2014/main" id="{B8749561-61C2-4ABD-952E-126484FA7BC4}"/>
              </a:ext>
            </a:extLst>
          </p:cNvPr>
          <p:cNvSpPr>
            <a:spLocks noGrp="1"/>
          </p:cNvSpPr>
          <p:nvPr>
            <p:ph idx="1"/>
          </p:nvPr>
        </p:nvSpPr>
        <p:spPr>
          <a:xfrm>
            <a:off x="457200" y="5532438"/>
            <a:ext cx="8229600" cy="593725"/>
          </a:xfrm>
        </p:spPr>
        <p:txBody>
          <a:bodyPr/>
          <a:lstStyle/>
          <a:p>
            <a:r>
              <a:rPr lang="en-GB" altLang="en-US" sz="1400">
                <a:hlinkClick r:id="rId2"/>
              </a:rPr>
              <a:t>http://www.youtube.com/watch?v=xI2M97Gl5qM</a:t>
            </a:r>
            <a:endParaRPr lang="en-GB" altLang="en-US" sz="1400"/>
          </a:p>
          <a:p>
            <a:r>
              <a:rPr lang="en-GB" altLang="en-US" sz="1400">
                <a:hlinkClick r:id="rId3"/>
              </a:rPr>
              <a:t>http://www.youtube.com/watch?v=E5P-UoKLxlA</a:t>
            </a:r>
            <a:endParaRPr lang="en-GB" altLang="en-US" sz="1400"/>
          </a:p>
        </p:txBody>
      </p:sp>
      <p:sp>
        <p:nvSpPr>
          <p:cNvPr id="4" name="Content Placeholder 2">
            <a:extLst>
              <a:ext uri="{FF2B5EF4-FFF2-40B4-BE49-F238E27FC236}">
                <a16:creationId xmlns:a16="http://schemas.microsoft.com/office/drawing/2014/main" id="{F517D96B-A5E4-473D-BA1B-29DD32E71CA8}"/>
              </a:ext>
            </a:extLst>
          </p:cNvPr>
          <p:cNvSpPr txBox="1">
            <a:spLocks/>
          </p:cNvSpPr>
          <p:nvPr/>
        </p:nvSpPr>
        <p:spPr bwMode="auto">
          <a:xfrm>
            <a:off x="457200" y="1703388"/>
            <a:ext cx="822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2400" kern="0" dirty="0"/>
              <a:t>Substances become more concentrated as they pass along a food chain.  Organisms in higher trophic levels have longer lifespans and build up higher concentrations.</a:t>
            </a:r>
          </a:p>
          <a:p>
            <a:pPr>
              <a:defRPr/>
            </a:pPr>
            <a:endParaRPr lang="en-GB" sz="2400" kern="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1DD66FE-E951-4C37-B4B7-ABD66B644E13}"/>
              </a:ext>
            </a:extLst>
          </p:cNvPr>
          <p:cNvSpPr>
            <a:spLocks noGrp="1"/>
          </p:cNvSpPr>
          <p:nvPr>
            <p:ph type="title"/>
          </p:nvPr>
        </p:nvSpPr>
        <p:spPr/>
        <p:txBody>
          <a:bodyPr/>
          <a:lstStyle/>
          <a:p>
            <a:r>
              <a:rPr lang="en-GB" altLang="en-US" sz="3600"/>
              <a:t>Difference between Bioaccumulation &amp; Biomagnification</a:t>
            </a:r>
          </a:p>
        </p:txBody>
      </p:sp>
      <p:pic>
        <p:nvPicPr>
          <p:cNvPr id="30723" name="Picture 2" descr="Image result for bioaccumulation">
            <a:extLst>
              <a:ext uri="{FF2B5EF4-FFF2-40B4-BE49-F238E27FC236}">
                <a16:creationId xmlns:a16="http://schemas.microsoft.com/office/drawing/2014/main" id="{987498FE-ECCF-4DB8-ACCC-F4CB3ADED0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57288" y="1533525"/>
            <a:ext cx="6783387" cy="462756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CD31F67-76DD-419D-81B4-4876F5CF41C1}"/>
              </a:ext>
            </a:extLst>
          </p:cNvPr>
          <p:cNvSpPr>
            <a:spLocks noGrp="1"/>
          </p:cNvSpPr>
          <p:nvPr>
            <p:ph type="title"/>
          </p:nvPr>
        </p:nvSpPr>
        <p:spPr/>
        <p:txBody>
          <a:bodyPr/>
          <a:lstStyle/>
          <a:p>
            <a:r>
              <a:rPr lang="en-GB" altLang="en-US"/>
              <a:t>Synergism</a:t>
            </a:r>
          </a:p>
        </p:txBody>
      </p:sp>
      <p:sp>
        <p:nvSpPr>
          <p:cNvPr id="3" name="Content Placeholder 2">
            <a:extLst>
              <a:ext uri="{FF2B5EF4-FFF2-40B4-BE49-F238E27FC236}">
                <a16:creationId xmlns:a16="http://schemas.microsoft.com/office/drawing/2014/main" id="{B8AB88C3-A267-44BE-9121-29A01B62A7D4}"/>
              </a:ext>
            </a:extLst>
          </p:cNvPr>
          <p:cNvSpPr>
            <a:spLocks noGrp="1"/>
          </p:cNvSpPr>
          <p:nvPr>
            <p:ph idx="1"/>
          </p:nvPr>
        </p:nvSpPr>
        <p:spPr/>
        <p:txBody>
          <a:bodyPr/>
          <a:lstStyle/>
          <a:p>
            <a:pPr marL="0" indent="0">
              <a:buFontTx/>
              <a:buNone/>
              <a:defRPr/>
            </a:pPr>
            <a:r>
              <a:rPr lang="en-GB" sz="2400" dirty="0"/>
              <a:t>Interaction of 2 or more pollutants to create a greater impact than the sum of their individual impacts</a:t>
            </a:r>
          </a:p>
          <a:p>
            <a:pPr marL="0" indent="0">
              <a:buFontTx/>
              <a:buNone/>
              <a:defRPr/>
            </a:pPr>
            <a:endParaRPr lang="en-GB" sz="2400" dirty="0"/>
          </a:p>
          <a:p>
            <a:pPr>
              <a:defRPr/>
            </a:pPr>
            <a:r>
              <a:rPr lang="en-GB" sz="2400" dirty="0"/>
              <a:t>Nitrates and Phosphates cause worse eutrophication together than individually;</a:t>
            </a:r>
          </a:p>
          <a:p>
            <a:pPr marL="0" indent="0">
              <a:buFontTx/>
              <a:buNone/>
              <a:defRPr/>
            </a:pPr>
            <a:r>
              <a:rPr lang="en-GB" sz="2400" dirty="0"/>
              <a:t> </a:t>
            </a:r>
          </a:p>
          <a:p>
            <a:pPr>
              <a:defRPr/>
            </a:pPr>
            <a:r>
              <a:rPr lang="en-GB" sz="2400" dirty="0"/>
              <a:t>A mixture of SO</a:t>
            </a:r>
            <a:r>
              <a:rPr lang="en-GB" sz="2400" baseline="-25000" dirty="0"/>
              <a:t>2</a:t>
            </a:r>
            <a:r>
              <a:rPr lang="en-GB" sz="2400" dirty="0"/>
              <a:t> &amp; NO</a:t>
            </a:r>
            <a:r>
              <a:rPr lang="en-GB" sz="2400" baseline="-25000" dirty="0"/>
              <a:t>2</a:t>
            </a:r>
            <a:r>
              <a:rPr lang="en-GB" sz="2400" dirty="0"/>
              <a:t> (from coal burning) may be greater in causing acid rain problems than individually</a:t>
            </a:r>
          </a:p>
          <a:p>
            <a:pPr marL="0" indent="0">
              <a:buFontTx/>
              <a:buNone/>
              <a:defRPr/>
            </a:pP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CF8412D-2AD6-49C3-BC4F-ABEBAEDCFCE5}"/>
              </a:ext>
            </a:extLst>
          </p:cNvPr>
          <p:cNvSpPr>
            <a:spLocks noGrp="1"/>
          </p:cNvSpPr>
          <p:nvPr>
            <p:ph type="title"/>
          </p:nvPr>
        </p:nvSpPr>
        <p:spPr/>
        <p:txBody>
          <a:bodyPr/>
          <a:lstStyle/>
          <a:p>
            <a:r>
              <a:rPr lang="en-GB" altLang="en-US"/>
              <a:t>Mutagens</a:t>
            </a:r>
          </a:p>
        </p:txBody>
      </p:sp>
      <p:sp>
        <p:nvSpPr>
          <p:cNvPr id="32771" name="Content Placeholder 2">
            <a:extLst>
              <a:ext uri="{FF2B5EF4-FFF2-40B4-BE49-F238E27FC236}">
                <a16:creationId xmlns:a16="http://schemas.microsoft.com/office/drawing/2014/main" id="{79795DD0-36F7-4BCA-AB3D-2D1CB98BECF1}"/>
              </a:ext>
            </a:extLst>
          </p:cNvPr>
          <p:cNvSpPr>
            <a:spLocks noGrp="1"/>
          </p:cNvSpPr>
          <p:nvPr>
            <p:ph idx="1"/>
          </p:nvPr>
        </p:nvSpPr>
        <p:spPr/>
        <p:txBody>
          <a:bodyPr/>
          <a:lstStyle/>
          <a:p>
            <a:r>
              <a:rPr lang="en-GB" altLang="en-US" sz="2400"/>
              <a:t>A material that can cause changes in DNA = mutation</a:t>
            </a:r>
          </a:p>
          <a:p>
            <a:r>
              <a:rPr lang="en-GB" altLang="en-US" sz="2400"/>
              <a:t>Gonadic effects (cells in ovaries or testes)</a:t>
            </a:r>
          </a:p>
          <a:p>
            <a:pPr lvl="1"/>
            <a:r>
              <a:rPr lang="en-GB" altLang="en-US" sz="2000"/>
              <a:t>May causes birth abnormalities</a:t>
            </a:r>
          </a:p>
          <a:p>
            <a:r>
              <a:rPr lang="en-GB" altLang="en-US" sz="2400"/>
              <a:t>Somatic effects (general body cells)</a:t>
            </a:r>
          </a:p>
          <a:p>
            <a:pPr lvl="1"/>
            <a:r>
              <a:rPr lang="en-GB" altLang="en-US" sz="2000"/>
              <a:t>May cause uncontrolled cell division = cancer</a:t>
            </a:r>
          </a:p>
          <a:p>
            <a:r>
              <a:rPr lang="en-GB" altLang="en-US" sz="2400"/>
              <a:t>E.g. Ionising radiation, UV light, Cadmium, asbestos, dioxins and PCBs.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1BBD36A-DF4D-400F-99D8-15579EEDC57F}"/>
              </a:ext>
            </a:extLst>
          </p:cNvPr>
          <p:cNvSpPr>
            <a:spLocks noGrp="1"/>
          </p:cNvSpPr>
          <p:nvPr>
            <p:ph type="title"/>
          </p:nvPr>
        </p:nvSpPr>
        <p:spPr/>
        <p:txBody>
          <a:bodyPr/>
          <a:lstStyle/>
          <a:p>
            <a:r>
              <a:rPr lang="en-US" altLang="en-US"/>
              <a:t>Specification – 3.4 Pollution</a:t>
            </a:r>
            <a:endParaRPr lang="en-GB" altLang="en-US"/>
          </a:p>
        </p:txBody>
      </p:sp>
      <p:pic>
        <p:nvPicPr>
          <p:cNvPr id="6147" name="Picture 2">
            <a:extLst>
              <a:ext uri="{FF2B5EF4-FFF2-40B4-BE49-F238E27FC236}">
                <a16:creationId xmlns:a16="http://schemas.microsoft.com/office/drawing/2014/main" id="{8FF59D63-6607-4E10-BD85-6C4449B6F6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825" y="1649413"/>
            <a:ext cx="73723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2114E48-B38E-499E-97E7-73BBD362E250}"/>
              </a:ext>
            </a:extLst>
          </p:cNvPr>
          <p:cNvSpPr>
            <a:spLocks noGrp="1"/>
          </p:cNvSpPr>
          <p:nvPr>
            <p:ph type="title"/>
          </p:nvPr>
        </p:nvSpPr>
        <p:spPr/>
        <p:txBody>
          <a:bodyPr/>
          <a:lstStyle/>
          <a:p>
            <a:r>
              <a:rPr lang="en-GB" altLang="en-US"/>
              <a:t>Carcinogens</a:t>
            </a:r>
          </a:p>
        </p:txBody>
      </p:sp>
      <p:sp>
        <p:nvSpPr>
          <p:cNvPr id="33795" name="Content Placeholder 2">
            <a:extLst>
              <a:ext uri="{FF2B5EF4-FFF2-40B4-BE49-F238E27FC236}">
                <a16:creationId xmlns:a16="http://schemas.microsoft.com/office/drawing/2014/main" id="{0F2CC0E1-26F4-4BC3-9FF1-E038C802725F}"/>
              </a:ext>
            </a:extLst>
          </p:cNvPr>
          <p:cNvSpPr>
            <a:spLocks noGrp="1"/>
          </p:cNvSpPr>
          <p:nvPr>
            <p:ph idx="1"/>
          </p:nvPr>
        </p:nvSpPr>
        <p:spPr/>
        <p:txBody>
          <a:bodyPr/>
          <a:lstStyle/>
          <a:p>
            <a:r>
              <a:rPr lang="en-GB" altLang="en-US"/>
              <a:t>A mutagen that causes cancer</a:t>
            </a:r>
          </a:p>
          <a:p>
            <a:r>
              <a:rPr lang="en-GB" altLang="en-US"/>
              <a:t>Eg asbestos, DDT, cadmium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7F95EAD-3BCD-429E-9A5F-0A63A946C3ED}"/>
              </a:ext>
            </a:extLst>
          </p:cNvPr>
          <p:cNvSpPr>
            <a:spLocks noGrp="1"/>
          </p:cNvSpPr>
          <p:nvPr>
            <p:ph type="title"/>
          </p:nvPr>
        </p:nvSpPr>
        <p:spPr/>
        <p:txBody>
          <a:bodyPr/>
          <a:lstStyle/>
          <a:p>
            <a:r>
              <a:rPr lang="en-GB" altLang="en-US"/>
              <a:t>Teratogenicity</a:t>
            </a:r>
          </a:p>
        </p:txBody>
      </p:sp>
      <p:sp>
        <p:nvSpPr>
          <p:cNvPr id="34819" name="Content Placeholder 2">
            <a:extLst>
              <a:ext uri="{FF2B5EF4-FFF2-40B4-BE49-F238E27FC236}">
                <a16:creationId xmlns:a16="http://schemas.microsoft.com/office/drawing/2014/main" id="{AD36F4D5-3F74-459B-8D3C-CBA670F7AA99}"/>
              </a:ext>
            </a:extLst>
          </p:cNvPr>
          <p:cNvSpPr>
            <a:spLocks noGrp="1"/>
          </p:cNvSpPr>
          <p:nvPr>
            <p:ph idx="1"/>
          </p:nvPr>
        </p:nvSpPr>
        <p:spPr/>
        <p:txBody>
          <a:bodyPr/>
          <a:lstStyle/>
          <a:p>
            <a:r>
              <a:rPr lang="en-GB" altLang="en-US" sz="2400"/>
              <a:t>Non–inherited birth defects (not passed on to future generations)</a:t>
            </a:r>
          </a:p>
          <a:p>
            <a:r>
              <a:rPr lang="en-GB" altLang="en-US" sz="2400"/>
              <a:t>The interruption of DNA function so that the genes of an unborn embryo cannot cause normal growth and development. </a:t>
            </a:r>
          </a:p>
          <a:p>
            <a:r>
              <a:rPr lang="en-GB" altLang="en-US" sz="2400"/>
              <a:t>Birth abnormalities may be produced (which are not inherited by future generations).</a:t>
            </a:r>
          </a:p>
          <a:p>
            <a:r>
              <a:rPr lang="en-GB" altLang="en-US" sz="2400"/>
              <a:t>E.g. Dioxins such as</a:t>
            </a:r>
            <a:r>
              <a:rPr lang="en-GB" altLang="en-US" sz="2400" i="1"/>
              <a:t> </a:t>
            </a:r>
            <a:r>
              <a:rPr lang="en-GB" altLang="en-US" sz="2400"/>
              <a:t>Agent Orange</a:t>
            </a:r>
          </a:p>
          <a:p>
            <a:pPr lvl="1"/>
            <a:r>
              <a:rPr lang="en-GB" altLang="en-US" sz="2000">
                <a:hlinkClick r:id="rId2"/>
              </a:rPr>
              <a:t>http://www.who.int/en/news-room/fact-sheets/detail/dioxins-and-their-effects-on-human-health</a:t>
            </a:r>
            <a:endParaRPr lang="en-GB" altLang="en-US" sz="2000"/>
          </a:p>
          <a:p>
            <a:r>
              <a:rPr lang="en-GB" altLang="en-US" sz="2400"/>
              <a:t>Mercury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472EE15E-1556-4A18-A84E-CD9B71921456}"/>
              </a:ext>
            </a:extLst>
          </p:cNvPr>
          <p:cNvSpPr>
            <a:spLocks noGrp="1" noChangeArrowheads="1"/>
          </p:cNvSpPr>
          <p:nvPr>
            <p:ph type="title"/>
          </p:nvPr>
        </p:nvSpPr>
        <p:spPr/>
        <p:txBody>
          <a:bodyPr>
            <a:normAutofit fontScale="90000"/>
          </a:bodyPr>
          <a:lstStyle/>
          <a:p>
            <a:pPr>
              <a:defRPr/>
            </a:pPr>
            <a:r>
              <a:rPr lang="en-GB" altLang="en-US" dirty="0" err="1"/>
              <a:t>Minimata</a:t>
            </a:r>
            <a:r>
              <a:rPr lang="en-GB" altLang="en-US" dirty="0"/>
              <a:t> disease</a:t>
            </a:r>
            <a:br>
              <a:rPr lang="en-GB" altLang="en-US" dirty="0"/>
            </a:br>
            <a:r>
              <a:rPr lang="en-GB" altLang="en-US" sz="3100" dirty="0">
                <a:hlinkClick r:id="rId2"/>
              </a:rPr>
              <a:t>http://en.wikipedia.org/wiki/Minamata_disease</a:t>
            </a:r>
            <a:endParaRPr lang="en-GB" altLang="en-US" sz="3100" dirty="0"/>
          </a:p>
        </p:txBody>
      </p:sp>
      <p:sp>
        <p:nvSpPr>
          <p:cNvPr id="36867" name="Rectangle 5">
            <a:extLst>
              <a:ext uri="{FF2B5EF4-FFF2-40B4-BE49-F238E27FC236}">
                <a16:creationId xmlns:a16="http://schemas.microsoft.com/office/drawing/2014/main" id="{9B5255E1-562E-4E62-AA19-08E3DF259AF1}"/>
              </a:ext>
            </a:extLst>
          </p:cNvPr>
          <p:cNvSpPr>
            <a:spLocks noGrp="1" noChangeArrowheads="1"/>
          </p:cNvSpPr>
          <p:nvPr>
            <p:ph idx="1"/>
          </p:nvPr>
        </p:nvSpPr>
        <p:spPr>
          <a:xfrm>
            <a:off x="468313" y="1484313"/>
            <a:ext cx="8229600" cy="4525962"/>
          </a:xfrm>
        </p:spPr>
        <p:txBody>
          <a:bodyPr/>
          <a:lstStyle/>
          <a:p>
            <a:endParaRPr lang="en-US" altLang="en-US"/>
          </a:p>
        </p:txBody>
      </p:sp>
      <p:pic>
        <p:nvPicPr>
          <p:cNvPr id="36868" name="Picture 7" descr="smith_minimata">
            <a:extLst>
              <a:ext uri="{FF2B5EF4-FFF2-40B4-BE49-F238E27FC236}">
                <a16:creationId xmlns:a16="http://schemas.microsoft.com/office/drawing/2014/main" id="{6B112EC8-85F5-4982-BD8B-D851D3C26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12875"/>
            <a:ext cx="727392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342C251-C904-4013-98B5-F524ABE4F580}"/>
              </a:ext>
            </a:extLst>
          </p:cNvPr>
          <p:cNvSpPr>
            <a:spLocks noGrp="1"/>
          </p:cNvSpPr>
          <p:nvPr>
            <p:ph type="title"/>
          </p:nvPr>
        </p:nvSpPr>
        <p:spPr/>
        <p:txBody>
          <a:bodyPr/>
          <a:lstStyle/>
          <a:p>
            <a:r>
              <a:rPr lang="en-GB" altLang="en-US"/>
              <a:t>Mobility</a:t>
            </a:r>
          </a:p>
        </p:txBody>
      </p:sp>
      <p:sp>
        <p:nvSpPr>
          <p:cNvPr id="37891" name="Content Placeholder 2">
            <a:extLst>
              <a:ext uri="{FF2B5EF4-FFF2-40B4-BE49-F238E27FC236}">
                <a16:creationId xmlns:a16="http://schemas.microsoft.com/office/drawing/2014/main" id="{0618070B-D132-4037-9197-108B058DD88A}"/>
              </a:ext>
            </a:extLst>
          </p:cNvPr>
          <p:cNvSpPr>
            <a:spLocks noGrp="1"/>
          </p:cNvSpPr>
          <p:nvPr>
            <p:ph idx="1"/>
          </p:nvPr>
        </p:nvSpPr>
        <p:spPr/>
        <p:txBody>
          <a:bodyPr/>
          <a:lstStyle/>
          <a:p>
            <a:r>
              <a:rPr lang="en-GB" altLang="en-US" sz="2400"/>
              <a:t>Measure of the degree to which the pollutant is carried by wind, water or organisms.  Depends on other properties (state of matter, density &amp; solubility in water)</a:t>
            </a:r>
          </a:p>
          <a:p>
            <a:r>
              <a:rPr lang="en-GB" altLang="en-US" sz="2400" b="1"/>
              <a:t>Examples:</a:t>
            </a:r>
          </a:p>
          <a:p>
            <a:pPr lvl="1"/>
            <a:r>
              <a:rPr lang="en-GB" altLang="en-US" sz="2000" b="1"/>
              <a:t>CFCs</a:t>
            </a:r>
            <a:r>
              <a:rPr lang="en-GB" altLang="en-US" sz="2000"/>
              <a:t> not soluble so can travel long distances in atmosphere</a:t>
            </a:r>
          </a:p>
          <a:p>
            <a:pPr lvl="1"/>
            <a:r>
              <a:rPr lang="en-GB" altLang="en-US" sz="2000" b="1"/>
              <a:t>Sulfur dioxide</a:t>
            </a:r>
            <a:r>
              <a:rPr lang="en-GB" altLang="en-US" sz="2000"/>
              <a:t> dissolves in rain so washed out of atmosphere</a:t>
            </a:r>
          </a:p>
          <a:p>
            <a:pPr lvl="1"/>
            <a:r>
              <a:rPr lang="en-GB" altLang="en-US" sz="2000" b="1"/>
              <a:t>Smoke particles </a:t>
            </a:r>
            <a:r>
              <a:rPr lang="en-GB" altLang="en-US" sz="2000"/>
              <a:t>washed out of atmosphere and also settle due to gravity</a:t>
            </a:r>
          </a:p>
          <a:p>
            <a:pPr lvl="1"/>
            <a:r>
              <a:rPr lang="en-GB" altLang="en-US" sz="2000" b="1"/>
              <a:t>Lead dust </a:t>
            </a:r>
            <a:r>
              <a:rPr lang="en-GB" altLang="en-US" sz="2000"/>
              <a:t>– high density of atmospheric dust causes most particles to be deposited close to the source</a:t>
            </a:r>
          </a:p>
          <a:p>
            <a:endParaRPr lang="en-GB"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E46BAD7-ED1C-4571-B372-F0887F1F3DCF}"/>
              </a:ext>
            </a:extLst>
          </p:cNvPr>
          <p:cNvSpPr>
            <a:spLocks noGrp="1"/>
          </p:cNvSpPr>
          <p:nvPr>
            <p:ph type="title"/>
          </p:nvPr>
        </p:nvSpPr>
        <p:spPr/>
        <p:txBody>
          <a:bodyPr/>
          <a:lstStyle/>
          <a:p>
            <a:r>
              <a:rPr lang="en-GB" altLang="en-US"/>
              <a:t>Effects of environmental features</a:t>
            </a:r>
          </a:p>
        </p:txBody>
      </p:sp>
      <p:sp>
        <p:nvSpPr>
          <p:cNvPr id="39939" name="Content Placeholder 2">
            <a:extLst>
              <a:ext uri="{FF2B5EF4-FFF2-40B4-BE49-F238E27FC236}">
                <a16:creationId xmlns:a16="http://schemas.microsoft.com/office/drawing/2014/main" id="{135F7C3A-45C7-41E5-8430-7ED49B36C402}"/>
              </a:ext>
            </a:extLst>
          </p:cNvPr>
          <p:cNvSpPr>
            <a:spLocks noGrp="1"/>
          </p:cNvSpPr>
          <p:nvPr>
            <p:ph idx="1"/>
          </p:nvPr>
        </p:nvSpPr>
        <p:spPr/>
        <p:txBody>
          <a:bodyPr/>
          <a:lstStyle/>
          <a:p>
            <a:pPr marL="0" indent="0">
              <a:buFontTx/>
              <a:buNone/>
            </a:pPr>
            <a:r>
              <a:rPr lang="en-GB" altLang="en-US" dirty="0"/>
              <a:t>The environment that a pollutant is released in can have a big impact on the extent and severity of the pollution.</a:t>
            </a:r>
          </a:p>
          <a:p>
            <a:pPr marL="914400" lvl="1" indent="-514350">
              <a:buFontTx/>
              <a:buAutoNum type="arabicPeriod"/>
            </a:pPr>
            <a:r>
              <a:rPr lang="en-GB" altLang="en-US" dirty="0"/>
              <a:t>Features affect degradation</a:t>
            </a:r>
          </a:p>
          <a:p>
            <a:pPr marL="914400" lvl="1" indent="-514350">
              <a:buFontTx/>
              <a:buAutoNum type="arabicPeriod"/>
            </a:pPr>
            <a:r>
              <a:rPr lang="en-GB" altLang="en-US" dirty="0"/>
              <a:t>Factors that affect dispersal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977F1B5-DB07-4222-89CD-40B0BF85DB40}"/>
              </a:ext>
            </a:extLst>
          </p:cNvPr>
          <p:cNvSpPr>
            <a:spLocks noGrp="1"/>
          </p:cNvSpPr>
          <p:nvPr>
            <p:ph type="title"/>
          </p:nvPr>
        </p:nvSpPr>
        <p:spPr/>
        <p:txBody>
          <a:bodyPr/>
          <a:lstStyle/>
          <a:p>
            <a:r>
              <a:rPr lang="en-GB" altLang="en-US"/>
              <a:t>Degradation</a:t>
            </a:r>
          </a:p>
        </p:txBody>
      </p:sp>
      <p:sp>
        <p:nvSpPr>
          <p:cNvPr id="40963" name="Content Placeholder 2">
            <a:extLst>
              <a:ext uri="{FF2B5EF4-FFF2-40B4-BE49-F238E27FC236}">
                <a16:creationId xmlns:a16="http://schemas.microsoft.com/office/drawing/2014/main" id="{1D46D336-3EB6-4204-AA61-4590BD6E0504}"/>
              </a:ext>
            </a:extLst>
          </p:cNvPr>
          <p:cNvSpPr>
            <a:spLocks noGrp="1"/>
          </p:cNvSpPr>
          <p:nvPr>
            <p:ph idx="1"/>
          </p:nvPr>
        </p:nvSpPr>
        <p:spPr/>
        <p:txBody>
          <a:bodyPr/>
          <a:lstStyle/>
          <a:p>
            <a:r>
              <a:rPr lang="en-GB" altLang="en-US" dirty="0"/>
              <a:t>The process of breakdown = degradation</a:t>
            </a:r>
          </a:p>
          <a:p>
            <a:pPr lvl="1"/>
            <a:r>
              <a:rPr lang="en-GB" altLang="en-US" dirty="0"/>
              <a:t>Biodegradation – caused by living things, usually bacteria</a:t>
            </a:r>
          </a:p>
          <a:p>
            <a:pPr lvl="1"/>
            <a:r>
              <a:rPr lang="en-GB" altLang="en-US" dirty="0"/>
              <a:t>Photodegradation – caused by light</a:t>
            </a:r>
          </a:p>
          <a:p>
            <a:pPr lvl="1"/>
            <a:r>
              <a:rPr lang="en-GB" altLang="en-US" dirty="0"/>
              <a:t>Thermal degradation – caused by heat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E879C3D-E1B8-4909-A8CC-CB58182A260A}"/>
              </a:ext>
            </a:extLst>
          </p:cNvPr>
          <p:cNvSpPr>
            <a:spLocks noGrp="1"/>
          </p:cNvSpPr>
          <p:nvPr>
            <p:ph type="title"/>
          </p:nvPr>
        </p:nvSpPr>
        <p:spPr>
          <a:xfrm>
            <a:off x="457200" y="274638"/>
            <a:ext cx="8229600" cy="871537"/>
          </a:xfrm>
        </p:spPr>
        <p:txBody>
          <a:bodyPr/>
          <a:lstStyle/>
          <a:p>
            <a:r>
              <a:rPr lang="en-GB" altLang="en-US" dirty="0"/>
              <a:t>Features affecting degradation</a:t>
            </a:r>
          </a:p>
        </p:txBody>
      </p:sp>
      <p:sp>
        <p:nvSpPr>
          <p:cNvPr id="41987" name="Content Placeholder 2">
            <a:extLst>
              <a:ext uri="{FF2B5EF4-FFF2-40B4-BE49-F238E27FC236}">
                <a16:creationId xmlns:a16="http://schemas.microsoft.com/office/drawing/2014/main" id="{602CDF3F-BA36-415C-A830-D841A4C2C048}"/>
              </a:ext>
            </a:extLst>
          </p:cNvPr>
          <p:cNvSpPr>
            <a:spLocks noGrp="1"/>
          </p:cNvSpPr>
          <p:nvPr>
            <p:ph idx="1"/>
          </p:nvPr>
        </p:nvSpPr>
        <p:spPr>
          <a:xfrm>
            <a:off x="457200" y="1276350"/>
            <a:ext cx="8229600" cy="4525963"/>
          </a:xfrm>
        </p:spPr>
        <p:txBody>
          <a:bodyPr/>
          <a:lstStyle/>
          <a:p>
            <a:r>
              <a:rPr lang="en-GB" altLang="en-US" sz="2400" dirty="0"/>
              <a:t>Temperature – higher temperatures increase rates of reaction</a:t>
            </a:r>
          </a:p>
          <a:p>
            <a:r>
              <a:rPr lang="en-GB" altLang="en-US" sz="2400" dirty="0"/>
              <a:t>Light levels – provide activation energy that drive chemical reactions</a:t>
            </a:r>
          </a:p>
          <a:p>
            <a:r>
              <a:rPr lang="en-GB" altLang="en-US" sz="2400" dirty="0"/>
              <a:t>Oxygen – involve in many reactions e.g. 	</a:t>
            </a:r>
          </a:p>
          <a:p>
            <a:pPr lvl="1"/>
            <a:r>
              <a:rPr lang="en-GB" altLang="en-US" sz="2000" dirty="0"/>
              <a:t>aerobic bacterial decomposition of sewage 	</a:t>
            </a:r>
          </a:p>
          <a:p>
            <a:pPr lvl="1"/>
            <a:r>
              <a:rPr lang="en-GB" altLang="en-US" sz="2000" dirty="0"/>
              <a:t>oxidation of sulphide ores producing </a:t>
            </a:r>
            <a:r>
              <a:rPr lang="en-GB" altLang="en-US" sz="2000" dirty="0" err="1"/>
              <a:t>sulfur</a:t>
            </a:r>
            <a:r>
              <a:rPr lang="en-GB" altLang="en-US" sz="2000" dirty="0"/>
              <a:t> dioxide</a:t>
            </a:r>
          </a:p>
          <a:p>
            <a:pPr lvl="1"/>
            <a:r>
              <a:rPr lang="en-GB" altLang="en-US" sz="2000" dirty="0"/>
              <a:t>Oxidation state affects the solubility of many metals</a:t>
            </a:r>
          </a:p>
          <a:p>
            <a:r>
              <a:rPr lang="en-GB" altLang="en-US" sz="2400" dirty="0"/>
              <a:t>pH – affects the solubility of substances e.g. heavy metals are more soluble in acid conditions</a:t>
            </a:r>
          </a:p>
          <a:p>
            <a:r>
              <a:rPr lang="en-GB" altLang="en-US" sz="2400" dirty="0"/>
              <a:t>Pollutant interactions – one pollutant may be affected by another e.g.</a:t>
            </a:r>
          </a:p>
          <a:p>
            <a:pPr lvl="1"/>
            <a:r>
              <a:rPr lang="en-GB" altLang="en-US" sz="2000" dirty="0" err="1"/>
              <a:t>Nox</a:t>
            </a:r>
            <a:r>
              <a:rPr lang="en-GB" altLang="en-US" sz="2000" dirty="0"/>
              <a:t> and hydrocarbons in photochemical </a:t>
            </a:r>
            <a:r>
              <a:rPr lang="en-GB" altLang="en-US" sz="2000" dirty="0" err="1"/>
              <a:t>smogs</a:t>
            </a:r>
            <a:endParaRPr lang="en-GB" altLang="en-US" sz="2000" dirty="0"/>
          </a:p>
          <a:p>
            <a:pPr lvl="1"/>
            <a:r>
              <a:rPr lang="en-GB" altLang="en-US" sz="2000" dirty="0"/>
              <a:t>Combined effect of phosphates and nitrates in eutrophication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6B2441A-5682-4ADD-B683-EC6965D3D25F}"/>
              </a:ext>
            </a:extLst>
          </p:cNvPr>
          <p:cNvSpPr>
            <a:spLocks noGrp="1"/>
          </p:cNvSpPr>
          <p:nvPr>
            <p:ph type="title"/>
          </p:nvPr>
        </p:nvSpPr>
        <p:spPr/>
        <p:txBody>
          <a:bodyPr/>
          <a:lstStyle/>
          <a:p>
            <a:r>
              <a:rPr lang="en-GB" altLang="en-US" dirty="0"/>
              <a:t>Factors affecting dispersal</a:t>
            </a:r>
          </a:p>
        </p:txBody>
      </p:sp>
      <p:sp>
        <p:nvSpPr>
          <p:cNvPr id="43011" name="Content Placeholder 2">
            <a:extLst>
              <a:ext uri="{FF2B5EF4-FFF2-40B4-BE49-F238E27FC236}">
                <a16:creationId xmlns:a16="http://schemas.microsoft.com/office/drawing/2014/main" id="{BB573BBD-8208-4A50-A04A-EF55BE220E47}"/>
              </a:ext>
            </a:extLst>
          </p:cNvPr>
          <p:cNvSpPr>
            <a:spLocks noGrp="1"/>
          </p:cNvSpPr>
          <p:nvPr>
            <p:ph idx="1"/>
          </p:nvPr>
        </p:nvSpPr>
        <p:spPr/>
        <p:txBody>
          <a:bodyPr/>
          <a:lstStyle/>
          <a:p>
            <a:pPr marL="514350" indent="-514350">
              <a:buFontTx/>
              <a:buAutoNum type="arabicPeriod"/>
            </a:pPr>
            <a:r>
              <a:rPr lang="en-GB" altLang="en-US" dirty="0"/>
              <a:t>Wind &amp; water currents:</a:t>
            </a:r>
          </a:p>
          <a:p>
            <a:pPr lvl="1"/>
            <a:r>
              <a:rPr lang="en-GB" altLang="en-US" dirty="0"/>
              <a:t>Affects how far a pollutant is dispersed</a:t>
            </a:r>
          </a:p>
          <a:p>
            <a:pPr marL="514350" indent="-514350">
              <a:buFontTx/>
              <a:buAutoNum type="arabicPeriod"/>
            </a:pPr>
            <a:r>
              <a:rPr lang="en-GB" altLang="en-US" dirty="0"/>
              <a:t>Temperature inversions</a:t>
            </a:r>
          </a:p>
          <a:p>
            <a:pPr marL="514350" indent="-514350">
              <a:buFontTx/>
              <a:buAutoNum type="arabicPeriod"/>
            </a:pPr>
            <a:r>
              <a:rPr lang="en-GB" altLang="en-US" dirty="0"/>
              <a:t>Presence of adsorbent materials</a:t>
            </a:r>
          </a:p>
        </p:txBody>
      </p:sp>
      <p:sp>
        <p:nvSpPr>
          <p:cNvPr id="2" name="TextBox 1"/>
          <p:cNvSpPr txBox="1"/>
          <p:nvPr/>
        </p:nvSpPr>
        <p:spPr>
          <a:xfrm>
            <a:off x="648182" y="4641448"/>
            <a:ext cx="7315200" cy="646331"/>
          </a:xfrm>
          <a:prstGeom prst="rect">
            <a:avLst/>
          </a:prstGeom>
          <a:solidFill>
            <a:srgbClr val="FFC000"/>
          </a:solidFill>
        </p:spPr>
        <p:txBody>
          <a:bodyPr wrap="square" rtlCol="0">
            <a:spAutoFit/>
          </a:bodyPr>
          <a:lstStyle/>
          <a:p>
            <a:r>
              <a:rPr lang="en-GB" dirty="0" smtClean="0"/>
              <a:t>MWB – Draw a graph to show how the temperature changes with altitude in the troposphere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CF334177-C1F7-4BD8-83D7-BCA11B55D3BB}"/>
              </a:ext>
            </a:extLst>
          </p:cNvPr>
          <p:cNvSpPr>
            <a:spLocks noGrp="1"/>
          </p:cNvSpPr>
          <p:nvPr>
            <p:ph type="title"/>
          </p:nvPr>
        </p:nvSpPr>
        <p:spPr>
          <a:xfrm>
            <a:off x="457200" y="274638"/>
            <a:ext cx="8229600" cy="690562"/>
          </a:xfrm>
        </p:spPr>
        <p:txBody>
          <a:bodyPr/>
          <a:lstStyle/>
          <a:p>
            <a:r>
              <a:rPr lang="en-GB" altLang="en-US" dirty="0"/>
              <a:t>Temperature inversions</a:t>
            </a:r>
          </a:p>
        </p:txBody>
      </p:sp>
      <p:sp>
        <p:nvSpPr>
          <p:cNvPr id="44036" name="Rectangle 42">
            <a:extLst>
              <a:ext uri="{FF2B5EF4-FFF2-40B4-BE49-F238E27FC236}">
                <a16:creationId xmlns:a16="http://schemas.microsoft.com/office/drawing/2014/main" id="{35666D5A-A396-4420-A338-63131F2D7391}"/>
              </a:ext>
            </a:extLst>
          </p:cNvPr>
          <p:cNvSpPr>
            <a:spLocks noChangeArrowheads="1"/>
          </p:cNvSpPr>
          <p:nvPr/>
        </p:nvSpPr>
        <p:spPr bwMode="auto">
          <a:xfrm>
            <a:off x="608013" y="5986463"/>
            <a:ext cx="52149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hlinkClick r:id="rId3"/>
              </a:rPr>
              <a:t>http://www.youtube.com/watch?v=LPvn9qhVFbM</a:t>
            </a:r>
            <a:endParaRPr lang="en-GB" altLang="en-US" sz="1800"/>
          </a:p>
          <a:p>
            <a:pPr eaLnBrk="1" hangingPunct="1">
              <a:spcBef>
                <a:spcPct val="0"/>
              </a:spcBef>
              <a:buFontTx/>
              <a:buNone/>
            </a:pPr>
            <a:r>
              <a:rPr lang="en-GB" altLang="en-US" sz="1800"/>
              <a:t>		Demo</a:t>
            </a:r>
          </a:p>
        </p:txBody>
      </p:sp>
      <p:pic>
        <p:nvPicPr>
          <p:cNvPr id="5" name="Picture 4">
            <a:extLst>
              <a:ext uri="{FF2B5EF4-FFF2-40B4-BE49-F238E27FC236}">
                <a16:creationId xmlns:a16="http://schemas.microsoft.com/office/drawing/2014/main" id="{B5EFC06A-B550-427F-A302-087F743A971F}"/>
              </a:ext>
            </a:extLst>
          </p:cNvPr>
          <p:cNvPicPr>
            <a:picLocks noChangeAspect="1"/>
          </p:cNvPicPr>
          <p:nvPr/>
        </p:nvPicPr>
        <p:blipFill rotWithShape="1">
          <a:blip r:embed="rId4">
            <a:extLst>
              <a:ext uri="{28A0092B-C50C-407E-A947-70E740481C1C}">
                <a14:useLocalDpi xmlns:a14="http://schemas.microsoft.com/office/drawing/2010/main" val="0"/>
              </a:ext>
            </a:extLst>
          </a:blip>
          <a:srcRect l="5807" t="31057" r="44300" b="44074"/>
          <a:stretch/>
        </p:blipFill>
        <p:spPr>
          <a:xfrm rot="10800000">
            <a:off x="139700" y="1070355"/>
            <a:ext cx="5683250" cy="4006192"/>
          </a:xfrm>
          <a:prstGeom prst="rect">
            <a:avLst/>
          </a:prstGeom>
        </p:spPr>
      </p:pic>
      <p:sp>
        <p:nvSpPr>
          <p:cNvPr id="4" name="Content Placeholder 3">
            <a:extLst>
              <a:ext uri="{FF2B5EF4-FFF2-40B4-BE49-F238E27FC236}">
                <a16:creationId xmlns:a16="http://schemas.microsoft.com/office/drawing/2014/main" id="{1E8DA623-B4A8-43CB-B701-8CB435A730EE}"/>
              </a:ext>
            </a:extLst>
          </p:cNvPr>
          <p:cNvSpPr>
            <a:spLocks noGrp="1"/>
          </p:cNvSpPr>
          <p:nvPr>
            <p:ph idx="1"/>
          </p:nvPr>
        </p:nvSpPr>
        <p:spPr>
          <a:xfrm>
            <a:off x="5886450" y="1070355"/>
            <a:ext cx="2863850" cy="4525963"/>
          </a:xfrm>
        </p:spPr>
        <p:txBody>
          <a:bodyPr/>
          <a:lstStyle/>
          <a:p>
            <a:pPr marL="0" indent="0">
              <a:buNone/>
            </a:pPr>
            <a:r>
              <a:rPr lang="en-GB" sz="2400" dirty="0"/>
              <a:t>Normally temperature goes down with increase altitude in the troposphere.  Warm gases at ground level are less dense and rise and disperse.</a:t>
            </a:r>
          </a:p>
        </p:txBody>
      </p:sp>
    </p:spTree>
    <p:extLst>
      <p:ext uri="{BB962C8B-B14F-4D97-AF65-F5344CB8AC3E}">
        <p14:creationId xmlns:p14="http://schemas.microsoft.com/office/powerpoint/2010/main" val="872617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CF334177-C1F7-4BD8-83D7-BCA11B55D3BB}"/>
              </a:ext>
            </a:extLst>
          </p:cNvPr>
          <p:cNvSpPr>
            <a:spLocks noGrp="1"/>
          </p:cNvSpPr>
          <p:nvPr>
            <p:ph type="title"/>
          </p:nvPr>
        </p:nvSpPr>
        <p:spPr>
          <a:xfrm>
            <a:off x="457200" y="274638"/>
            <a:ext cx="8229600" cy="690562"/>
          </a:xfrm>
        </p:spPr>
        <p:txBody>
          <a:bodyPr/>
          <a:lstStyle/>
          <a:p>
            <a:r>
              <a:rPr lang="en-GB" altLang="en-US" dirty="0"/>
              <a:t>Temperature inversions</a:t>
            </a:r>
          </a:p>
        </p:txBody>
      </p:sp>
      <p:sp>
        <p:nvSpPr>
          <p:cNvPr id="44036" name="Rectangle 42">
            <a:extLst>
              <a:ext uri="{FF2B5EF4-FFF2-40B4-BE49-F238E27FC236}">
                <a16:creationId xmlns:a16="http://schemas.microsoft.com/office/drawing/2014/main" id="{35666D5A-A396-4420-A338-63131F2D7391}"/>
              </a:ext>
            </a:extLst>
          </p:cNvPr>
          <p:cNvSpPr>
            <a:spLocks noChangeArrowheads="1"/>
          </p:cNvSpPr>
          <p:nvPr/>
        </p:nvSpPr>
        <p:spPr bwMode="auto">
          <a:xfrm>
            <a:off x="608013" y="5986463"/>
            <a:ext cx="52149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hlinkClick r:id="rId3"/>
              </a:rPr>
              <a:t>http://www.youtube.com/watch?v=LPvn9qhVFbM</a:t>
            </a:r>
            <a:endParaRPr lang="en-GB" altLang="en-US" sz="1800"/>
          </a:p>
          <a:p>
            <a:pPr eaLnBrk="1" hangingPunct="1">
              <a:spcBef>
                <a:spcPct val="0"/>
              </a:spcBef>
              <a:buFontTx/>
              <a:buNone/>
            </a:pPr>
            <a:r>
              <a:rPr lang="en-GB" altLang="en-US" sz="1800"/>
              <a:t>		Demo</a:t>
            </a:r>
          </a:p>
        </p:txBody>
      </p:sp>
      <p:sp>
        <p:nvSpPr>
          <p:cNvPr id="4" name="Content Placeholder 3">
            <a:extLst>
              <a:ext uri="{FF2B5EF4-FFF2-40B4-BE49-F238E27FC236}">
                <a16:creationId xmlns:a16="http://schemas.microsoft.com/office/drawing/2014/main" id="{1E8DA623-B4A8-43CB-B701-8CB435A730EE}"/>
              </a:ext>
            </a:extLst>
          </p:cNvPr>
          <p:cNvSpPr>
            <a:spLocks noGrp="1"/>
          </p:cNvSpPr>
          <p:nvPr>
            <p:ph idx="1"/>
          </p:nvPr>
        </p:nvSpPr>
        <p:spPr>
          <a:xfrm>
            <a:off x="5886450" y="1070355"/>
            <a:ext cx="3105150" cy="4525963"/>
          </a:xfrm>
        </p:spPr>
        <p:txBody>
          <a:bodyPr/>
          <a:lstStyle/>
          <a:p>
            <a:pPr marL="0" indent="0">
              <a:spcBef>
                <a:spcPct val="0"/>
              </a:spcBef>
              <a:buFontTx/>
              <a:buNone/>
            </a:pPr>
            <a:r>
              <a:rPr lang="en-GB" altLang="en-US" sz="2400" dirty="0">
                <a:cs typeface="Calibri" panose="020F0502020204030204" pitchFamily="34" charset="0"/>
              </a:rPr>
              <a:t>Air near the ground is cooler than air above</a:t>
            </a:r>
          </a:p>
          <a:p>
            <a:pPr marL="0" indent="0">
              <a:spcBef>
                <a:spcPct val="0"/>
              </a:spcBef>
              <a:buFontTx/>
              <a:buNone/>
            </a:pPr>
            <a:r>
              <a:rPr lang="en-GB" altLang="en-US" sz="2400" dirty="0">
                <a:cs typeface="Calibri" panose="020F0502020204030204" pitchFamily="34" charset="0"/>
              </a:rPr>
              <a:t>Pollutant gases less buoyant (denser) and will not rise and disperse so become concentrated. Air near the ground is cooler than air above</a:t>
            </a:r>
          </a:p>
          <a:p>
            <a:pPr marL="0" indent="0">
              <a:spcBef>
                <a:spcPct val="0"/>
              </a:spcBef>
              <a:buFontTx/>
              <a:buNone/>
            </a:pPr>
            <a:r>
              <a:rPr lang="en-GB" altLang="en-US" sz="2400" dirty="0">
                <a:cs typeface="Calibri" panose="020F0502020204030204" pitchFamily="34" charset="0"/>
              </a:rPr>
              <a:t>Pollutant gases less buoyant (denser) and will not rise and disperse so become concentrated.</a:t>
            </a:r>
          </a:p>
        </p:txBody>
      </p:sp>
      <p:pic>
        <p:nvPicPr>
          <p:cNvPr id="6" name="Picture 5">
            <a:extLst>
              <a:ext uri="{FF2B5EF4-FFF2-40B4-BE49-F238E27FC236}">
                <a16:creationId xmlns:a16="http://schemas.microsoft.com/office/drawing/2014/main" id="{282F463C-426F-483F-9062-E953061DE6C7}"/>
              </a:ext>
            </a:extLst>
          </p:cNvPr>
          <p:cNvPicPr>
            <a:picLocks noChangeAspect="1"/>
          </p:cNvPicPr>
          <p:nvPr/>
        </p:nvPicPr>
        <p:blipFill rotWithShape="1">
          <a:blip r:embed="rId4">
            <a:extLst>
              <a:ext uri="{28A0092B-C50C-407E-A947-70E740481C1C}">
                <a14:useLocalDpi xmlns:a14="http://schemas.microsoft.com/office/drawing/2010/main" val="0"/>
              </a:ext>
            </a:extLst>
          </a:blip>
          <a:srcRect l="5560" t="5301" r="44300" b="69047"/>
          <a:stretch/>
        </p:blipFill>
        <p:spPr>
          <a:xfrm rot="10800000">
            <a:off x="152399" y="1070354"/>
            <a:ext cx="5752355" cy="4162045"/>
          </a:xfrm>
          <a:prstGeom prst="rect">
            <a:avLst/>
          </a:prstGeom>
        </p:spPr>
      </p:pic>
    </p:spTree>
    <p:extLst>
      <p:ext uri="{BB962C8B-B14F-4D97-AF65-F5344CB8AC3E}">
        <p14:creationId xmlns:p14="http://schemas.microsoft.com/office/powerpoint/2010/main" val="665560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D47D328-5A37-447D-AB7B-CB6F5498E186}"/>
              </a:ext>
            </a:extLst>
          </p:cNvPr>
          <p:cNvSpPr>
            <a:spLocks noGrp="1"/>
          </p:cNvSpPr>
          <p:nvPr>
            <p:ph type="title"/>
          </p:nvPr>
        </p:nvSpPr>
        <p:spPr/>
        <p:txBody>
          <a:bodyPr/>
          <a:lstStyle/>
          <a:p>
            <a:r>
              <a:rPr lang="en-US" altLang="en-US"/>
              <a:t>Specification – 3.4 Pollution</a:t>
            </a:r>
            <a:endParaRPr lang="en-GB" altLang="en-US"/>
          </a:p>
        </p:txBody>
      </p:sp>
      <p:pic>
        <p:nvPicPr>
          <p:cNvPr id="7171" name="Picture 2">
            <a:extLst>
              <a:ext uri="{FF2B5EF4-FFF2-40B4-BE49-F238E27FC236}">
                <a16:creationId xmlns:a16="http://schemas.microsoft.com/office/drawing/2014/main" id="{78FB5886-9942-443A-A85B-EA5C29DDF9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587500"/>
            <a:ext cx="74104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1A2B5283-5FC1-4159-A869-FC20B3A2E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25" y="4159250"/>
            <a:ext cx="73247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17_08">
            <a:extLst>
              <a:ext uri="{FF2B5EF4-FFF2-40B4-BE49-F238E27FC236}">
                <a16:creationId xmlns:a16="http://schemas.microsoft.com/office/drawing/2014/main" id="{BE0B5025-C816-4A22-8DB3-F593ADC6EEC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635" r="14285" b="52600"/>
          <a:stretch>
            <a:fillRect/>
          </a:stretch>
        </p:blipFill>
        <p:spPr bwMode="auto">
          <a:xfrm>
            <a:off x="228600" y="931863"/>
            <a:ext cx="838200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a:extLst>
              <a:ext uri="{FF2B5EF4-FFF2-40B4-BE49-F238E27FC236}">
                <a16:creationId xmlns:a16="http://schemas.microsoft.com/office/drawing/2014/main" id="{DAFA0038-85CC-4921-BBD8-30273DCDF03D}"/>
              </a:ext>
            </a:extLst>
          </p:cNvPr>
          <p:cNvSpPr>
            <a:spLocks noGrp="1" noChangeArrowheads="1"/>
          </p:cNvSpPr>
          <p:nvPr>
            <p:ph type="title"/>
          </p:nvPr>
        </p:nvSpPr>
        <p:spPr>
          <a:xfrm>
            <a:off x="428625" y="177800"/>
            <a:ext cx="8229600" cy="723900"/>
          </a:xfrm>
        </p:spPr>
        <p:txBody>
          <a:bodyPr/>
          <a:lstStyle/>
          <a:p>
            <a:pPr eaLnBrk="1" hangingPunct="1"/>
            <a:r>
              <a:rPr lang="en-US" altLang="en-US" dirty="0"/>
              <a:t>Under normal conditions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17_08">
            <a:extLst>
              <a:ext uri="{FF2B5EF4-FFF2-40B4-BE49-F238E27FC236}">
                <a16:creationId xmlns:a16="http://schemas.microsoft.com/office/drawing/2014/main" id="{99674716-95AD-46E2-BB49-F769B6624D7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635" t="49777" r="14285" b="3877"/>
          <a:stretch>
            <a:fillRect/>
          </a:stretch>
        </p:blipFill>
        <p:spPr bwMode="auto">
          <a:xfrm>
            <a:off x="228600" y="765175"/>
            <a:ext cx="838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a:extLst>
              <a:ext uri="{FF2B5EF4-FFF2-40B4-BE49-F238E27FC236}">
                <a16:creationId xmlns:a16="http://schemas.microsoft.com/office/drawing/2014/main" id="{5A7B9057-A510-4BBA-92CC-F478DA9BC85F}"/>
              </a:ext>
            </a:extLst>
          </p:cNvPr>
          <p:cNvSpPr>
            <a:spLocks noGrp="1" noChangeArrowheads="1"/>
          </p:cNvSpPr>
          <p:nvPr>
            <p:ph type="title" idx="4294967295"/>
          </p:nvPr>
        </p:nvSpPr>
        <p:spPr>
          <a:xfrm>
            <a:off x="571500" y="115887"/>
            <a:ext cx="8229600" cy="658813"/>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Thermal (temperature) inversion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A6545F1-34B9-49F0-9DC6-3426A36D7710}"/>
              </a:ext>
            </a:extLst>
          </p:cNvPr>
          <p:cNvSpPr>
            <a:spLocks noGrp="1" noChangeArrowheads="1"/>
          </p:cNvSpPr>
          <p:nvPr>
            <p:ph type="title"/>
          </p:nvPr>
        </p:nvSpPr>
        <p:spPr>
          <a:xfrm>
            <a:off x="457200" y="274638"/>
            <a:ext cx="8229600" cy="796925"/>
          </a:xfrm>
        </p:spPr>
        <p:txBody>
          <a:bodyPr/>
          <a:lstStyle/>
          <a:p>
            <a:pPr eaLnBrk="1" hangingPunct="1"/>
            <a:r>
              <a:rPr lang="en-GB" altLang="en-US" sz="3200"/>
              <a:t>Ideal conditions for a temperature inversion</a:t>
            </a:r>
          </a:p>
        </p:txBody>
      </p:sp>
      <p:sp>
        <p:nvSpPr>
          <p:cNvPr id="51203" name="Rectangle 3">
            <a:extLst>
              <a:ext uri="{FF2B5EF4-FFF2-40B4-BE49-F238E27FC236}">
                <a16:creationId xmlns:a16="http://schemas.microsoft.com/office/drawing/2014/main" id="{A3AD4D4F-4EC5-448D-9C5E-245C50FB59D9}"/>
              </a:ext>
            </a:extLst>
          </p:cNvPr>
          <p:cNvSpPr>
            <a:spLocks noGrp="1" noChangeArrowheads="1"/>
          </p:cNvSpPr>
          <p:nvPr>
            <p:ph type="body" idx="1"/>
          </p:nvPr>
        </p:nvSpPr>
        <p:spPr>
          <a:xfrm>
            <a:off x="134938" y="1208088"/>
            <a:ext cx="4622800" cy="4524375"/>
          </a:xfrm>
        </p:spPr>
        <p:txBody>
          <a:bodyPr/>
          <a:lstStyle/>
          <a:p>
            <a:pPr eaLnBrk="1" hangingPunct="1">
              <a:lnSpc>
                <a:spcPct val="90000"/>
              </a:lnSpc>
              <a:buFontTx/>
              <a:buNone/>
            </a:pPr>
            <a:r>
              <a:rPr lang="en-GB" altLang="en-US" sz="2800" dirty="0">
                <a:solidFill>
                  <a:schemeClr val="bg1"/>
                </a:solidFill>
              </a:rPr>
              <a:t>   </a:t>
            </a:r>
            <a:r>
              <a:rPr lang="en-GB" altLang="en-US" sz="2000" u="sng" dirty="0"/>
              <a:t>Valleys</a:t>
            </a:r>
            <a:r>
              <a:rPr lang="en-GB" altLang="en-US" sz="2000" dirty="0"/>
              <a:t>: the sheltering effect of valleys means that cool, dense air may sink under warmer air without winds dispersing it.</a:t>
            </a:r>
          </a:p>
          <a:p>
            <a:pPr eaLnBrk="1" hangingPunct="1">
              <a:lnSpc>
                <a:spcPct val="90000"/>
              </a:lnSpc>
              <a:buFontTx/>
              <a:buNone/>
            </a:pPr>
            <a:r>
              <a:rPr lang="en-GB" altLang="en-US" sz="2000" dirty="0"/>
              <a:t>   </a:t>
            </a:r>
            <a:r>
              <a:rPr lang="en-GB" altLang="en-US" sz="2000" u="sng" dirty="0"/>
              <a:t>Clear night skies:</a:t>
            </a:r>
            <a:r>
              <a:rPr lang="en-GB" altLang="en-US" sz="2000" dirty="0"/>
              <a:t> loss of heat from IR radiation is increased, so the air above the ground cools. </a:t>
            </a:r>
          </a:p>
          <a:p>
            <a:pPr eaLnBrk="1" hangingPunct="1">
              <a:lnSpc>
                <a:spcPct val="90000"/>
              </a:lnSpc>
              <a:buFontTx/>
              <a:buNone/>
            </a:pPr>
            <a:r>
              <a:rPr lang="en-GB" altLang="en-US" sz="2000" dirty="0"/>
              <a:t>   </a:t>
            </a:r>
            <a:r>
              <a:rPr lang="en-GB" altLang="en-US" sz="2000" u="sng" dirty="0"/>
              <a:t>Mist or fog:</a:t>
            </a:r>
            <a:r>
              <a:rPr lang="en-GB" altLang="en-US" sz="2000" dirty="0"/>
              <a:t> these reflect sunlight and prevent the ground from warming up as quickly.</a:t>
            </a:r>
          </a:p>
          <a:p>
            <a:pPr eaLnBrk="1" hangingPunct="1">
              <a:lnSpc>
                <a:spcPct val="90000"/>
              </a:lnSpc>
              <a:buFontTx/>
              <a:buNone/>
            </a:pPr>
            <a:r>
              <a:rPr lang="en-GB" altLang="en-US" sz="2000" dirty="0"/>
              <a:t>   </a:t>
            </a:r>
            <a:r>
              <a:rPr lang="en-GB" altLang="en-US" sz="2000" u="sng" dirty="0"/>
              <a:t>Low wind speeds:</a:t>
            </a:r>
            <a:r>
              <a:rPr lang="en-GB" altLang="en-US" sz="2000" dirty="0"/>
              <a:t> reduces the mixing of layers of air, which would disperse cooler air below the inversion layer.</a:t>
            </a:r>
            <a:endParaRPr lang="en-GB" altLang="en-US" sz="2000" u="sng" dirty="0"/>
          </a:p>
          <a:p>
            <a:pPr eaLnBrk="1" hangingPunct="1">
              <a:lnSpc>
                <a:spcPct val="90000"/>
              </a:lnSpc>
              <a:buFontTx/>
              <a:buNone/>
            </a:pPr>
            <a:endParaRPr lang="en-GB" altLang="en-US" sz="2800" u="sng" dirty="0">
              <a:solidFill>
                <a:schemeClr val="bg1"/>
              </a:solidFill>
            </a:endParaRPr>
          </a:p>
        </p:txBody>
      </p:sp>
      <p:pic>
        <p:nvPicPr>
          <p:cNvPr id="51204" name="Picture 5" descr="http://lakes.peak1.titaninternet.co.uk/index/ullswater-large.jpg">
            <a:extLst>
              <a:ext uri="{FF2B5EF4-FFF2-40B4-BE49-F238E27FC236}">
                <a16:creationId xmlns:a16="http://schemas.microsoft.com/office/drawing/2014/main" id="{EE2FF30A-07B1-4045-9A50-B103064A5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688" y="1674813"/>
            <a:ext cx="4281487"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CF334177-C1F7-4BD8-83D7-BCA11B55D3BB}"/>
              </a:ext>
            </a:extLst>
          </p:cNvPr>
          <p:cNvSpPr>
            <a:spLocks noGrp="1"/>
          </p:cNvSpPr>
          <p:nvPr>
            <p:ph type="title"/>
          </p:nvPr>
        </p:nvSpPr>
        <p:spPr>
          <a:xfrm>
            <a:off x="457200" y="274638"/>
            <a:ext cx="8229600" cy="665162"/>
          </a:xfrm>
        </p:spPr>
        <p:txBody>
          <a:bodyPr/>
          <a:lstStyle/>
          <a:p>
            <a:r>
              <a:rPr lang="en-GB" altLang="en-US" dirty="0"/>
              <a:t>Temperature inversions</a:t>
            </a:r>
          </a:p>
        </p:txBody>
      </p:sp>
      <p:pic>
        <p:nvPicPr>
          <p:cNvPr id="3" name="Content Placeholder 2">
            <a:extLst>
              <a:ext uri="{FF2B5EF4-FFF2-40B4-BE49-F238E27FC236}">
                <a16:creationId xmlns:a16="http://schemas.microsoft.com/office/drawing/2014/main" id="{6590EE8E-62CA-4095-9F9E-61EF527E9E9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582" t="19923" r="13880" b="41634"/>
          <a:stretch/>
        </p:blipFill>
        <p:spPr>
          <a:xfrm>
            <a:off x="457200" y="1079500"/>
            <a:ext cx="5678487" cy="5186349"/>
          </a:xfrm>
        </p:spPr>
      </p:pic>
      <p:sp>
        <p:nvSpPr>
          <p:cNvPr id="9" name="Content Placeholder 2">
            <a:extLst>
              <a:ext uri="{FF2B5EF4-FFF2-40B4-BE49-F238E27FC236}">
                <a16:creationId xmlns:a16="http://schemas.microsoft.com/office/drawing/2014/main" id="{AF9334DE-3646-42D6-8950-9147AC1D7001}"/>
              </a:ext>
            </a:extLst>
          </p:cNvPr>
          <p:cNvSpPr txBox="1">
            <a:spLocks/>
          </p:cNvSpPr>
          <p:nvPr/>
        </p:nvSpPr>
        <p:spPr bwMode="auto">
          <a:xfrm>
            <a:off x="6438900" y="1549400"/>
            <a:ext cx="224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altLang="en-US" sz="2400" kern="0" dirty="0"/>
              <a:t>Lapse rate diagrams show the relationship between temperature and altitude.</a:t>
            </a:r>
          </a:p>
          <a:p>
            <a:endParaRPr lang="en-GB" altLang="en-US" kern="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7E6B-4DAB-44C6-954B-F5ADD02E91BA}"/>
              </a:ext>
            </a:extLst>
          </p:cNvPr>
          <p:cNvSpPr>
            <a:spLocks noGrp="1"/>
          </p:cNvSpPr>
          <p:nvPr>
            <p:ph type="title"/>
          </p:nvPr>
        </p:nvSpPr>
        <p:spPr/>
        <p:txBody>
          <a:bodyPr/>
          <a:lstStyle/>
          <a:p>
            <a:r>
              <a:rPr lang="en-GB" dirty="0"/>
              <a:t>Presence of </a:t>
            </a:r>
            <a:r>
              <a:rPr lang="en-GB" dirty="0" err="1"/>
              <a:t>adsorbant</a:t>
            </a:r>
            <a:r>
              <a:rPr lang="en-GB" dirty="0"/>
              <a:t> materials</a:t>
            </a:r>
          </a:p>
        </p:txBody>
      </p:sp>
      <p:sp>
        <p:nvSpPr>
          <p:cNvPr id="3" name="Content Placeholder 2">
            <a:extLst>
              <a:ext uri="{FF2B5EF4-FFF2-40B4-BE49-F238E27FC236}">
                <a16:creationId xmlns:a16="http://schemas.microsoft.com/office/drawing/2014/main" id="{1C55225D-8A18-4CFC-8D66-AFBC99FB2779}"/>
              </a:ext>
            </a:extLst>
          </p:cNvPr>
          <p:cNvSpPr>
            <a:spLocks noGrp="1"/>
          </p:cNvSpPr>
          <p:nvPr>
            <p:ph idx="1"/>
          </p:nvPr>
        </p:nvSpPr>
        <p:spPr/>
        <p:txBody>
          <a:bodyPr/>
          <a:lstStyle/>
          <a:p>
            <a:r>
              <a:rPr lang="en-GB" sz="2800" dirty="0"/>
              <a:t>Materials like clay particles or organic materials in aquatic sediments cause pollutants to adsorb onto them.  This immobilises them and stop it causing problems.  </a:t>
            </a:r>
          </a:p>
          <a:p>
            <a:r>
              <a:rPr lang="en-GB" sz="2800" dirty="0"/>
              <a:t>Many naturally toxic metal ions are immobilised by being adsorbed onto soil particles e.g. aluminium and lead.</a:t>
            </a:r>
          </a:p>
        </p:txBody>
      </p:sp>
    </p:spTree>
    <p:extLst>
      <p:ext uri="{BB962C8B-B14F-4D97-AF65-F5344CB8AC3E}">
        <p14:creationId xmlns:p14="http://schemas.microsoft.com/office/powerpoint/2010/main" val="26218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148E48E-ED58-4E4F-AB31-DAEE8D2FF0D7}"/>
              </a:ext>
            </a:extLst>
          </p:cNvPr>
          <p:cNvSpPr>
            <a:spLocks noGrp="1"/>
          </p:cNvSpPr>
          <p:nvPr>
            <p:ph type="ctrTitle"/>
          </p:nvPr>
        </p:nvSpPr>
        <p:spPr>
          <a:xfrm>
            <a:off x="4276725" y="446088"/>
            <a:ext cx="4097338" cy="1470025"/>
          </a:xfrm>
        </p:spPr>
        <p:txBody>
          <a:bodyPr/>
          <a:lstStyle/>
          <a:p>
            <a:r>
              <a:rPr lang="en-GB" altLang="en-US" dirty="0"/>
              <a:t>General Pollution Control</a:t>
            </a:r>
          </a:p>
        </p:txBody>
      </p:sp>
      <p:sp>
        <p:nvSpPr>
          <p:cNvPr id="3" name="Subtitle 2">
            <a:extLst>
              <a:ext uri="{FF2B5EF4-FFF2-40B4-BE49-F238E27FC236}">
                <a16:creationId xmlns:a16="http://schemas.microsoft.com/office/drawing/2014/main" id="{9D50C0B9-0739-4287-82D4-D3E6EA2A36DA}"/>
              </a:ext>
            </a:extLst>
          </p:cNvPr>
          <p:cNvSpPr>
            <a:spLocks noGrp="1"/>
          </p:cNvSpPr>
          <p:nvPr>
            <p:ph type="subTitle" idx="1"/>
          </p:nvPr>
        </p:nvSpPr>
        <p:spPr>
          <a:xfrm>
            <a:off x="1239838" y="5491817"/>
            <a:ext cx="6400800" cy="849312"/>
          </a:xfrm>
        </p:spPr>
        <p:txBody>
          <a:bodyPr>
            <a:normAutofit/>
          </a:bodyPr>
          <a:lstStyle/>
          <a:p>
            <a:pPr>
              <a:defRPr/>
            </a:pPr>
            <a:endParaRPr lang="en-GB" dirty="0"/>
          </a:p>
        </p:txBody>
      </p:sp>
      <p:pic>
        <p:nvPicPr>
          <p:cNvPr id="4100" name="Picture 7" descr="pollutionglobe2crop2">
            <a:extLst>
              <a:ext uri="{FF2B5EF4-FFF2-40B4-BE49-F238E27FC236}">
                <a16:creationId xmlns:a16="http://schemas.microsoft.com/office/drawing/2014/main" id="{7C905D5C-D413-442D-AE82-1293B213B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463"/>
            <a:ext cx="3344862"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AD31F23-4B62-43D4-890D-1406346F7D20}"/>
              </a:ext>
            </a:extLst>
          </p:cNvPr>
          <p:cNvSpPr txBox="1"/>
          <p:nvPr/>
        </p:nvSpPr>
        <p:spPr>
          <a:xfrm>
            <a:off x="558800" y="3302000"/>
            <a:ext cx="8229600" cy="1938992"/>
          </a:xfrm>
          <a:prstGeom prst="rect">
            <a:avLst/>
          </a:prstGeom>
          <a:noFill/>
        </p:spPr>
        <p:txBody>
          <a:bodyPr>
            <a:spAutoFit/>
          </a:bodyPr>
          <a:lstStyle/>
          <a:p>
            <a:pPr>
              <a:defRPr/>
            </a:pPr>
            <a:r>
              <a:rPr lang="en-US" sz="2400" dirty="0"/>
              <a:t>Objectives</a:t>
            </a:r>
          </a:p>
          <a:p>
            <a:pPr marL="285750" indent="-285750">
              <a:buFont typeface="Arial" panose="020B0604020202020204" pitchFamily="34" charset="0"/>
              <a:buChar char="•"/>
              <a:defRPr/>
            </a:pPr>
            <a:r>
              <a:rPr lang="en-US" sz="2400" dirty="0"/>
              <a:t>To be able to distinguish between critical pathway analysis and critical group monitoring</a:t>
            </a:r>
          </a:p>
          <a:p>
            <a:pPr marL="285750" indent="-285750">
              <a:buFont typeface="Arial" panose="020B0604020202020204" pitchFamily="34" charset="0"/>
              <a:buChar char="•"/>
              <a:defRPr/>
            </a:pPr>
            <a:r>
              <a:rPr lang="en-US" sz="2400" dirty="0"/>
              <a:t>To understand the main emission control strategies</a:t>
            </a:r>
          </a:p>
          <a:p>
            <a:pPr marL="285750" indent="-285750">
              <a:buFont typeface="Arial" panose="020B0604020202020204" pitchFamily="34" charset="0"/>
              <a:buChar char="•"/>
              <a:defRPr/>
            </a:pPr>
            <a:r>
              <a:rPr lang="en-US" sz="2400" dirty="0"/>
              <a:t>To describe the principles behind pollution control</a:t>
            </a:r>
            <a:endParaRPr lang="en-GB" sz="2400" dirty="0"/>
          </a:p>
        </p:txBody>
      </p:sp>
    </p:spTree>
    <p:extLst>
      <p:ext uri="{BB962C8B-B14F-4D97-AF65-F5344CB8AC3E}">
        <p14:creationId xmlns:p14="http://schemas.microsoft.com/office/powerpoint/2010/main" val="2011832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a:t>Environmental monitoring</a:t>
            </a:r>
          </a:p>
        </p:txBody>
      </p:sp>
      <p:sp>
        <p:nvSpPr>
          <p:cNvPr id="3" name="Content Placeholder 2"/>
          <p:cNvSpPr>
            <a:spLocks noGrp="1"/>
          </p:cNvSpPr>
          <p:nvPr>
            <p:ph idx="1"/>
          </p:nvPr>
        </p:nvSpPr>
        <p:spPr>
          <a:xfrm>
            <a:off x="457200" y="1600200"/>
            <a:ext cx="5770563" cy="4525963"/>
          </a:xfrm>
        </p:spPr>
        <p:txBody>
          <a:bodyPr/>
          <a:lstStyle/>
          <a:p>
            <a:pPr>
              <a:defRPr/>
            </a:pPr>
            <a:r>
              <a:rPr lang="en-GB" sz="2000" dirty="0"/>
              <a:t>Environment needs to be checked in the places where it is considered that a pollutant may pose a threat to humans.  Sampling will be done to monitor levels of pollutant. </a:t>
            </a:r>
          </a:p>
          <a:p>
            <a:pPr>
              <a:defRPr/>
            </a:pPr>
            <a:endParaRPr lang="en-GB" sz="2000" dirty="0"/>
          </a:p>
          <a:p>
            <a:pPr>
              <a:defRPr/>
            </a:pPr>
            <a:r>
              <a:rPr lang="en-GB" sz="2000" dirty="0"/>
              <a:t>Sampling sites tend to be:</a:t>
            </a:r>
          </a:p>
          <a:p>
            <a:pPr lvl="1">
              <a:defRPr/>
            </a:pPr>
            <a:r>
              <a:rPr lang="en-GB" sz="2000" dirty="0"/>
              <a:t>Where wind and water most likely to carry pollutants</a:t>
            </a:r>
          </a:p>
          <a:p>
            <a:pPr lvl="1">
              <a:defRPr/>
            </a:pPr>
            <a:r>
              <a:rPr lang="en-GB" sz="2000" dirty="0"/>
              <a:t>Where people might be harmed</a:t>
            </a:r>
          </a:p>
          <a:p>
            <a:pPr lvl="1">
              <a:defRPr/>
            </a:pPr>
            <a:r>
              <a:rPr lang="en-GB" sz="2000" dirty="0"/>
              <a:t>Where human activities occur (farming, fisheries)</a:t>
            </a:r>
          </a:p>
          <a:p>
            <a:pPr lvl="1">
              <a:defRPr/>
            </a:pPr>
            <a:endParaRPr lang="en-GB" sz="2000" dirty="0"/>
          </a:p>
          <a:p>
            <a:pPr marL="361950" lvl="1" indent="-361950">
              <a:buFont typeface="Arial" panose="020B0604020202020204" pitchFamily="34" charset="0"/>
              <a:buChar char="•"/>
              <a:defRPr/>
            </a:pPr>
            <a:r>
              <a:rPr lang="en-GB" sz="2000" dirty="0"/>
              <a:t>Monitoring should confirm the accuracy of a CPA (critical pathway analysis)</a:t>
            </a:r>
          </a:p>
          <a:p>
            <a:pPr marL="457200" lvl="1" indent="0">
              <a:buFontTx/>
              <a:buNone/>
              <a:defRPr/>
            </a:pPr>
            <a:endParaRPr lang="en-GB" sz="2000" dirty="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628775"/>
            <a:ext cx="2722562"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9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3850" y="188913"/>
            <a:ext cx="8229600" cy="747712"/>
          </a:xfrm>
        </p:spPr>
        <p:txBody>
          <a:bodyPr/>
          <a:lstStyle/>
          <a:p>
            <a:r>
              <a:rPr lang="en-GB" altLang="en-US" dirty="0"/>
              <a:t>Critical pathway analysis</a:t>
            </a:r>
          </a:p>
        </p:txBody>
      </p:sp>
      <p:sp>
        <p:nvSpPr>
          <p:cNvPr id="5123" name="Content Placeholder 2"/>
          <p:cNvSpPr>
            <a:spLocks noGrp="1"/>
          </p:cNvSpPr>
          <p:nvPr>
            <p:ph idx="1"/>
          </p:nvPr>
        </p:nvSpPr>
        <p:spPr>
          <a:xfrm>
            <a:off x="446088" y="1035050"/>
            <a:ext cx="8229600" cy="5184775"/>
          </a:xfrm>
        </p:spPr>
        <p:txBody>
          <a:bodyPr/>
          <a:lstStyle/>
          <a:p>
            <a:r>
              <a:rPr lang="en-GB" altLang="en-US" sz="1800" dirty="0"/>
              <a:t>Used to predict the movement of pollutants and to plan monitoring programmes.  It can’t be assumed that any discharge will be diluted and dispersed.  In the atmosphere and water it can become re-concentrated.  (Think &amp; link – water cycle)</a:t>
            </a:r>
          </a:p>
          <a:p>
            <a:endParaRPr lang="en-GB" altLang="en-US" sz="1800" dirty="0"/>
          </a:p>
          <a:p>
            <a:r>
              <a:rPr lang="en-GB" altLang="en-US" sz="1800" dirty="0"/>
              <a:t>Mainly used for movement of radioactive materials released from a nuclear power station or waste processing site.  Ensures that sites at most risk are sampled</a:t>
            </a:r>
          </a:p>
          <a:p>
            <a:endParaRPr lang="en-GB" altLang="en-US" sz="1800" dirty="0"/>
          </a:p>
          <a:p>
            <a:r>
              <a:rPr lang="en-GB" altLang="en-US" sz="1800" dirty="0"/>
              <a:t>Factors to take into account:</a:t>
            </a:r>
          </a:p>
          <a:p>
            <a:pPr lvl="1"/>
            <a:r>
              <a:rPr lang="en-GB" sz="1600" dirty="0"/>
              <a:t>State of pollutant (</a:t>
            </a:r>
            <a:r>
              <a:rPr lang="en-GB" sz="1600" dirty="0" err="1"/>
              <a:t>s,l,g</a:t>
            </a:r>
            <a:r>
              <a:rPr lang="en-GB" sz="1600" dirty="0"/>
              <a:t>)</a:t>
            </a:r>
          </a:p>
          <a:p>
            <a:pPr lvl="1"/>
            <a:r>
              <a:rPr lang="en-GB" sz="1600" dirty="0"/>
              <a:t>Density</a:t>
            </a:r>
          </a:p>
          <a:p>
            <a:pPr lvl="1"/>
            <a:r>
              <a:rPr lang="en-GB" sz="1600" dirty="0"/>
              <a:t>Solubility in water/lipids</a:t>
            </a:r>
          </a:p>
          <a:p>
            <a:pPr lvl="1"/>
            <a:r>
              <a:rPr lang="en-GB" sz="1600" dirty="0"/>
              <a:t>Chemical stability</a:t>
            </a:r>
          </a:p>
          <a:p>
            <a:pPr lvl="1"/>
            <a:r>
              <a:rPr lang="en-GB" sz="1600" dirty="0"/>
              <a:t>Wind speed and direction</a:t>
            </a:r>
          </a:p>
          <a:p>
            <a:pPr lvl="1"/>
            <a:r>
              <a:rPr lang="en-GB" sz="1600" dirty="0"/>
              <a:t>Geology – porosity/permeability</a:t>
            </a:r>
          </a:p>
          <a:p>
            <a:pPr lvl="1"/>
            <a:r>
              <a:rPr lang="en-GB" sz="1600" dirty="0"/>
              <a:t>Effect of pH and O2 on solubility</a:t>
            </a:r>
          </a:p>
          <a:p>
            <a:pPr lvl="1"/>
            <a:r>
              <a:rPr lang="en-GB" sz="1600" dirty="0"/>
              <a:t>Temperature</a:t>
            </a:r>
          </a:p>
        </p:txBody>
      </p:sp>
      <p:sp>
        <p:nvSpPr>
          <p:cNvPr id="2" name="Right Brace 1"/>
          <p:cNvSpPr/>
          <p:nvPr/>
        </p:nvSpPr>
        <p:spPr bwMode="auto">
          <a:xfrm>
            <a:off x="3337560" y="3794760"/>
            <a:ext cx="329184" cy="108813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5" name="Right Brace 4"/>
          <p:cNvSpPr/>
          <p:nvPr/>
        </p:nvSpPr>
        <p:spPr bwMode="auto">
          <a:xfrm>
            <a:off x="3974592" y="5026152"/>
            <a:ext cx="329184" cy="108813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3" name="TextBox 2"/>
          <p:cNvSpPr txBox="1"/>
          <p:nvPr/>
        </p:nvSpPr>
        <p:spPr>
          <a:xfrm>
            <a:off x="3882226" y="4078224"/>
            <a:ext cx="3295814" cy="369332"/>
          </a:xfrm>
          <a:prstGeom prst="rect">
            <a:avLst/>
          </a:prstGeom>
          <a:noFill/>
        </p:spPr>
        <p:txBody>
          <a:bodyPr wrap="square" rtlCol="0">
            <a:spAutoFit/>
          </a:bodyPr>
          <a:lstStyle/>
          <a:p>
            <a:r>
              <a:rPr lang="en-GB" dirty="0"/>
              <a:t>Properties of the pollutant</a:t>
            </a:r>
          </a:p>
        </p:txBody>
      </p:sp>
      <p:sp>
        <p:nvSpPr>
          <p:cNvPr id="7" name="TextBox 6"/>
          <p:cNvSpPr txBox="1"/>
          <p:nvPr/>
        </p:nvSpPr>
        <p:spPr>
          <a:xfrm>
            <a:off x="4438650" y="5385554"/>
            <a:ext cx="3295814" cy="369332"/>
          </a:xfrm>
          <a:prstGeom prst="rect">
            <a:avLst/>
          </a:prstGeom>
          <a:noFill/>
        </p:spPr>
        <p:txBody>
          <a:bodyPr wrap="square" rtlCol="0">
            <a:spAutoFit/>
          </a:bodyPr>
          <a:lstStyle/>
          <a:p>
            <a:r>
              <a:rPr lang="en-GB" dirty="0"/>
              <a:t>Features of the environment</a:t>
            </a:r>
          </a:p>
        </p:txBody>
      </p:sp>
    </p:spTree>
    <p:extLst>
      <p:ext uri="{BB962C8B-B14F-4D97-AF65-F5344CB8AC3E}">
        <p14:creationId xmlns:p14="http://schemas.microsoft.com/office/powerpoint/2010/main" val="182219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6338"/>
          </a:xfrm>
        </p:spPr>
        <p:txBody>
          <a:bodyPr/>
          <a:lstStyle/>
          <a:p>
            <a:r>
              <a:rPr lang="en-GB" dirty="0"/>
              <a:t>Critical Group Monitoring</a:t>
            </a:r>
          </a:p>
        </p:txBody>
      </p:sp>
      <p:sp>
        <p:nvSpPr>
          <p:cNvPr id="3" name="Content Placeholder 2"/>
          <p:cNvSpPr>
            <a:spLocks noGrp="1"/>
          </p:cNvSpPr>
          <p:nvPr>
            <p:ph idx="1"/>
          </p:nvPr>
        </p:nvSpPr>
        <p:spPr>
          <a:xfrm>
            <a:off x="457200" y="1587951"/>
            <a:ext cx="8229600" cy="5047171"/>
          </a:xfrm>
        </p:spPr>
        <p:txBody>
          <a:bodyPr/>
          <a:lstStyle/>
          <a:p>
            <a:r>
              <a:rPr lang="en-GB" sz="2800" dirty="0"/>
              <a:t>A specific method of assessing the risk of public </a:t>
            </a:r>
            <a:r>
              <a:rPr lang="en-GB" sz="2800" b="1" dirty="0"/>
              <a:t>exposure</a:t>
            </a:r>
            <a:r>
              <a:rPr lang="en-GB" sz="2800" dirty="0"/>
              <a:t> to pollutants.  It will look at members of the public whose lifestyle/job mean they are at risk.  If their risk is low then it’s assumed that all other members of the public have an even lower risk.</a:t>
            </a:r>
          </a:p>
        </p:txBody>
      </p:sp>
      <p:sp>
        <p:nvSpPr>
          <p:cNvPr id="4" name="Rectangle 3"/>
          <p:cNvSpPr/>
          <p:nvPr/>
        </p:nvSpPr>
        <p:spPr>
          <a:xfrm>
            <a:off x="1035169" y="5081284"/>
            <a:ext cx="4572000" cy="646331"/>
          </a:xfrm>
          <a:prstGeom prst="rect">
            <a:avLst/>
          </a:prstGeom>
        </p:spPr>
        <p:txBody>
          <a:bodyPr>
            <a:spAutoFit/>
          </a:bodyPr>
          <a:lstStyle/>
          <a:p>
            <a:r>
              <a:rPr lang="en-GB" altLang="en-US" dirty="0">
                <a:hlinkClick r:id="rId2"/>
              </a:rPr>
              <a:t>http://www.youtube.com/watch?v=KxBe6ubGiow</a:t>
            </a:r>
            <a:endParaRPr lang="en-GB" altLang="en-US" dirty="0"/>
          </a:p>
        </p:txBody>
      </p:sp>
    </p:spTree>
    <p:extLst>
      <p:ext uri="{BB962C8B-B14F-4D97-AF65-F5344CB8AC3E}">
        <p14:creationId xmlns:p14="http://schemas.microsoft.com/office/powerpoint/2010/main" val="2227885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3279"/>
          </a:xfrm>
        </p:spPr>
        <p:txBody>
          <a:bodyPr/>
          <a:lstStyle/>
          <a:p>
            <a:r>
              <a:rPr lang="en-US" altLang="en-US" dirty="0"/>
              <a:t>Emission control strategies</a:t>
            </a:r>
            <a:endParaRPr lang="en-GB" dirty="0"/>
          </a:p>
        </p:txBody>
      </p:sp>
      <p:sp>
        <p:nvSpPr>
          <p:cNvPr id="3" name="Content Placeholder 2"/>
          <p:cNvSpPr>
            <a:spLocks noGrp="1"/>
          </p:cNvSpPr>
          <p:nvPr>
            <p:ph idx="1"/>
          </p:nvPr>
        </p:nvSpPr>
        <p:spPr>
          <a:xfrm>
            <a:off x="138023" y="1017917"/>
            <a:ext cx="8773064" cy="4525963"/>
          </a:xfrm>
        </p:spPr>
        <p:txBody>
          <a:bodyPr/>
          <a:lstStyle/>
          <a:p>
            <a:r>
              <a:rPr lang="en-GB" sz="2800" dirty="0"/>
              <a:t>Control of emission location</a:t>
            </a:r>
          </a:p>
          <a:p>
            <a:pPr lvl="1"/>
            <a:r>
              <a:rPr lang="en-GB" sz="2400" dirty="0"/>
              <a:t>Some choices may affect the severity of the pollution caused:</a:t>
            </a:r>
          </a:p>
          <a:p>
            <a:pPr lvl="2"/>
            <a:r>
              <a:rPr lang="en-GB" sz="2000" dirty="0"/>
              <a:t>Marine discharges where water currents will dilute and disperse emissions.</a:t>
            </a:r>
          </a:p>
          <a:p>
            <a:pPr lvl="2"/>
            <a:r>
              <a:rPr lang="en-GB" sz="2000" dirty="0"/>
              <a:t>Emissions downwind of urban areas</a:t>
            </a:r>
          </a:p>
          <a:p>
            <a:pPr lvl="2"/>
            <a:r>
              <a:rPr lang="en-GB" sz="2000" dirty="0"/>
              <a:t>Not discharging waste onto permeable rock above an aquifer</a:t>
            </a:r>
          </a:p>
          <a:p>
            <a:pPr lvl="0"/>
            <a:r>
              <a:rPr lang="en-GB" sz="2800" dirty="0">
                <a:solidFill>
                  <a:prstClr val="black"/>
                </a:solidFill>
              </a:rPr>
              <a:t>Control of emission timing</a:t>
            </a:r>
          </a:p>
          <a:p>
            <a:pPr lvl="1"/>
            <a:r>
              <a:rPr lang="en-GB" sz="2400" dirty="0">
                <a:solidFill>
                  <a:prstClr val="black"/>
                </a:solidFill>
              </a:rPr>
              <a:t>Tidal cycle</a:t>
            </a:r>
          </a:p>
          <a:p>
            <a:pPr lvl="2"/>
            <a:r>
              <a:rPr lang="en-GB" sz="2000" dirty="0">
                <a:solidFill>
                  <a:prstClr val="black"/>
                </a:solidFill>
              </a:rPr>
              <a:t>emissions into incoming tide will carry upstream.  Emission into outgoing tide will disperse them</a:t>
            </a:r>
          </a:p>
          <a:p>
            <a:pPr lvl="1"/>
            <a:r>
              <a:rPr lang="en-GB" sz="2400" dirty="0">
                <a:solidFill>
                  <a:prstClr val="black"/>
                </a:solidFill>
              </a:rPr>
              <a:t>Temperature inversions</a:t>
            </a:r>
          </a:p>
          <a:p>
            <a:pPr lvl="2"/>
            <a:r>
              <a:rPr lang="en-GB" sz="2000" dirty="0">
                <a:solidFill>
                  <a:prstClr val="black"/>
                </a:solidFill>
              </a:rPr>
              <a:t>Atmospheric emissions in a temperature inversion will not disperse.  Restrict emissions in cities where temperature inversions are common </a:t>
            </a:r>
          </a:p>
          <a:p>
            <a:pPr lvl="2"/>
            <a:endParaRPr lang="en-GB" sz="2000" dirty="0"/>
          </a:p>
        </p:txBody>
      </p:sp>
    </p:spTree>
    <p:extLst>
      <p:ext uri="{BB962C8B-B14F-4D97-AF65-F5344CB8AC3E}">
        <p14:creationId xmlns:p14="http://schemas.microsoft.com/office/powerpoint/2010/main" val="355462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0562F8-E011-4E92-ACC7-83F08587579D}"/>
              </a:ext>
            </a:extLst>
          </p:cNvPr>
          <p:cNvSpPr/>
          <p:nvPr/>
        </p:nvSpPr>
        <p:spPr>
          <a:xfrm>
            <a:off x="457200" y="1739900"/>
            <a:ext cx="8686800" cy="1939925"/>
          </a:xfrm>
          <a:prstGeom prst="rect">
            <a:avLst/>
          </a:prstGeom>
        </p:spPr>
        <p:txBody>
          <a:bodyPr>
            <a:spAutoFit/>
          </a:bodyPr>
          <a:lstStyle/>
          <a:p>
            <a:pPr>
              <a:defRPr/>
            </a:pPr>
            <a:r>
              <a:rPr lang="en-GB" sz="2400" b="1" dirty="0"/>
              <a:t>‘</a:t>
            </a:r>
            <a:r>
              <a:rPr lang="en-GB" sz="2400" dirty="0">
                <a:latin typeface="Calibri" panose="020F0502020204030204" pitchFamily="34" charset="0"/>
              </a:rPr>
              <a:t>Pollution is</a:t>
            </a:r>
            <a:r>
              <a:rPr lang="en-GB" sz="2400" b="1" dirty="0">
                <a:latin typeface="Calibri" panose="020F0502020204030204" pitchFamily="34" charset="0"/>
              </a:rPr>
              <a:t> energy </a:t>
            </a:r>
            <a:r>
              <a:rPr lang="en-GB" sz="2400" dirty="0">
                <a:latin typeface="Calibri" panose="020F0502020204030204" pitchFamily="34" charset="0"/>
              </a:rPr>
              <a:t>or </a:t>
            </a:r>
            <a:r>
              <a:rPr lang="en-GB" sz="2400" b="1" dirty="0">
                <a:latin typeface="Calibri" panose="020F0502020204030204" pitchFamily="34" charset="0"/>
              </a:rPr>
              <a:t>matter </a:t>
            </a:r>
            <a:r>
              <a:rPr lang="en-GB" sz="2400" dirty="0">
                <a:latin typeface="Calibri" panose="020F0502020204030204" pitchFamily="34" charset="0"/>
              </a:rPr>
              <a:t>released into the environment with</a:t>
            </a:r>
          </a:p>
          <a:p>
            <a:pPr>
              <a:defRPr/>
            </a:pPr>
            <a:r>
              <a:rPr lang="en-GB" sz="2400" dirty="0">
                <a:latin typeface="Calibri" panose="020F0502020204030204" pitchFamily="34" charset="0"/>
              </a:rPr>
              <a:t>the</a:t>
            </a:r>
            <a:r>
              <a:rPr lang="en-GB" sz="2400" b="1" dirty="0">
                <a:latin typeface="Calibri" panose="020F0502020204030204" pitchFamily="34" charset="0"/>
              </a:rPr>
              <a:t> potential </a:t>
            </a:r>
            <a:r>
              <a:rPr lang="en-GB" sz="2400" dirty="0">
                <a:latin typeface="Calibri" panose="020F0502020204030204" pitchFamily="34" charset="0"/>
              </a:rPr>
              <a:t>to cause </a:t>
            </a:r>
            <a:r>
              <a:rPr lang="en-GB" sz="2400" b="1" dirty="0">
                <a:latin typeface="Calibri" panose="020F0502020204030204" pitchFamily="34" charset="0"/>
              </a:rPr>
              <a:t>adverse changes </a:t>
            </a:r>
            <a:r>
              <a:rPr lang="en-GB" sz="2400" dirty="0">
                <a:latin typeface="Calibri" panose="020F0502020204030204" pitchFamily="34" charset="0"/>
              </a:rPr>
              <a:t>to an </a:t>
            </a:r>
            <a:r>
              <a:rPr lang="en-GB" sz="2400" b="1" dirty="0">
                <a:latin typeface="Calibri" panose="020F0502020204030204" pitchFamily="34" charset="0"/>
              </a:rPr>
              <a:t>ecosystem’</a:t>
            </a:r>
          </a:p>
          <a:p>
            <a:pPr>
              <a:defRPr/>
            </a:pPr>
            <a:endParaRPr lang="en-GB" sz="2400" b="1" dirty="0">
              <a:latin typeface="Calibri" panose="020F0502020204030204" pitchFamily="34" charset="0"/>
            </a:endParaRPr>
          </a:p>
          <a:p>
            <a:pPr marL="342900" indent="-342900">
              <a:buFont typeface="Arial" pitchFamily="34" charset="0"/>
              <a:buChar char="•"/>
              <a:defRPr/>
            </a:pPr>
            <a:r>
              <a:rPr lang="en-GB" sz="2400" dirty="0">
                <a:latin typeface="Calibri" panose="020F0502020204030204" pitchFamily="34" charset="0"/>
              </a:rPr>
              <a:t>They are usually released by </a:t>
            </a:r>
            <a:r>
              <a:rPr lang="en-GB" sz="2400" b="1" u="sng" dirty="0">
                <a:latin typeface="Calibri" panose="020F0502020204030204" pitchFamily="34" charset="0"/>
              </a:rPr>
              <a:t>human activities </a:t>
            </a:r>
            <a:r>
              <a:rPr lang="en-GB" sz="2400" dirty="0">
                <a:latin typeface="Calibri" panose="020F0502020204030204" pitchFamily="34" charset="0"/>
              </a:rPr>
              <a:t>but natural events can produce similar effects.</a:t>
            </a:r>
            <a:r>
              <a:rPr lang="en-GB" sz="2400" b="1" dirty="0">
                <a:latin typeface="Calibri" panose="020F0502020204030204" pitchFamily="34" charset="0"/>
              </a:rPr>
              <a:t>’</a:t>
            </a:r>
          </a:p>
        </p:txBody>
      </p:sp>
      <p:sp>
        <p:nvSpPr>
          <p:cNvPr id="6" name="Rectangle 5">
            <a:extLst>
              <a:ext uri="{FF2B5EF4-FFF2-40B4-BE49-F238E27FC236}">
                <a16:creationId xmlns:a16="http://schemas.microsoft.com/office/drawing/2014/main" id="{6C2ED850-FB16-4A1A-8FB6-65B8E039FA7C}"/>
              </a:ext>
            </a:extLst>
          </p:cNvPr>
          <p:cNvSpPr>
            <a:spLocks noChangeArrowheads="1"/>
          </p:cNvSpPr>
          <p:nvPr/>
        </p:nvSpPr>
        <p:spPr bwMode="auto">
          <a:xfrm>
            <a:off x="457200" y="42672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400" b="1">
                <a:latin typeface="Calibri" panose="020F0502020204030204" pitchFamily="34" charset="0"/>
              </a:rPr>
              <a:t>‘e.g. heat pollution, air pollution, groundwater pollution.</a:t>
            </a:r>
          </a:p>
        </p:txBody>
      </p:sp>
      <p:pic>
        <p:nvPicPr>
          <p:cNvPr id="8196" name="Picture 2" descr="http://media.al.com/wire/photo/gulf-oil-spill-bp-suspension-0d5fa09da3256e40.jpg">
            <a:extLst>
              <a:ext uri="{FF2B5EF4-FFF2-40B4-BE49-F238E27FC236}">
                <a16:creationId xmlns:a16="http://schemas.microsoft.com/office/drawing/2014/main" id="{ADE2DE11-10C2-45F4-B4CB-035AE3F8F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881563"/>
            <a:ext cx="263366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rt.com/files/news/25/dc/00/00/cher-1.jpg">
            <a:extLst>
              <a:ext uri="{FF2B5EF4-FFF2-40B4-BE49-F238E27FC236}">
                <a16:creationId xmlns:a16="http://schemas.microsoft.com/office/drawing/2014/main" id="{898A200B-71CA-49E5-80E5-66733D2AD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2663"/>
            <a:ext cx="297656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itle 1">
            <a:extLst>
              <a:ext uri="{FF2B5EF4-FFF2-40B4-BE49-F238E27FC236}">
                <a16:creationId xmlns:a16="http://schemas.microsoft.com/office/drawing/2014/main" id="{C45F9AE8-9ABC-44AE-B035-3FD6E61FF25E}"/>
              </a:ext>
            </a:extLst>
          </p:cNvPr>
          <p:cNvSpPr>
            <a:spLocks noGrp="1"/>
          </p:cNvSpPr>
          <p:nvPr>
            <p:ph type="title"/>
          </p:nvPr>
        </p:nvSpPr>
        <p:spPr/>
        <p:txBody>
          <a:bodyPr/>
          <a:lstStyle/>
          <a:p>
            <a:r>
              <a:rPr lang="en-GB" altLang="en-US" b="1" u="sng"/>
              <a:t>What is Pollution?</a:t>
            </a:r>
            <a:endParaRPr lang="en-GB" altLang="en-US"/>
          </a:p>
        </p:txBody>
      </p:sp>
      <p:sp>
        <p:nvSpPr>
          <p:cNvPr id="8199" name="Rectangle 6">
            <a:extLst>
              <a:ext uri="{FF2B5EF4-FFF2-40B4-BE49-F238E27FC236}">
                <a16:creationId xmlns:a16="http://schemas.microsoft.com/office/drawing/2014/main" id="{26B7AC33-8272-4F5D-8825-CE5ECF455231}"/>
              </a:ext>
            </a:extLst>
          </p:cNvPr>
          <p:cNvSpPr>
            <a:spLocks noChangeArrowheads="1"/>
          </p:cNvSpPr>
          <p:nvPr/>
        </p:nvSpPr>
        <p:spPr bwMode="auto">
          <a:xfrm>
            <a:off x="3213100" y="6149975"/>
            <a:ext cx="271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dirty="0">
                <a:hlinkClick r:id="rId4"/>
              </a:rPr>
              <a:t>http://www.youtube.com/watch?v=aA8M9GUMEBA#t=15</a:t>
            </a:r>
            <a:endParaRPr lang="en-GB" altLang="en-US" sz="1200" dirty="0"/>
          </a:p>
        </p:txBody>
      </p:sp>
      <p:sp>
        <p:nvSpPr>
          <p:cNvPr id="8200" name="TextBox 9">
            <a:extLst>
              <a:ext uri="{FF2B5EF4-FFF2-40B4-BE49-F238E27FC236}">
                <a16:creationId xmlns:a16="http://schemas.microsoft.com/office/drawing/2014/main" id="{C0ED5CEC-D53B-44C2-B91A-02D07FE61F96}"/>
              </a:ext>
            </a:extLst>
          </p:cNvPr>
          <p:cNvSpPr txBox="1">
            <a:spLocks noChangeArrowheads="1"/>
          </p:cNvSpPr>
          <p:nvPr/>
        </p:nvSpPr>
        <p:spPr bwMode="auto">
          <a:xfrm>
            <a:off x="457200" y="3897313"/>
            <a:ext cx="7448550" cy="8318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400"/>
              <a:t>Brainstorm:  what human activities might cause pollution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0532"/>
          </a:xfrm>
        </p:spPr>
        <p:txBody>
          <a:bodyPr/>
          <a:lstStyle/>
          <a:p>
            <a:r>
              <a:rPr lang="en-GB" dirty="0"/>
              <a:t>Principles of pollution control</a:t>
            </a:r>
          </a:p>
        </p:txBody>
      </p:sp>
      <p:sp>
        <p:nvSpPr>
          <p:cNvPr id="3" name="Content Placeholder 2"/>
          <p:cNvSpPr>
            <a:spLocks noGrp="1"/>
          </p:cNvSpPr>
          <p:nvPr>
            <p:ph idx="1"/>
          </p:nvPr>
        </p:nvSpPr>
        <p:spPr>
          <a:xfrm>
            <a:off x="163901" y="1186132"/>
            <a:ext cx="8798943" cy="4525963"/>
          </a:xfrm>
        </p:spPr>
        <p:txBody>
          <a:bodyPr/>
          <a:lstStyle/>
          <a:p>
            <a:r>
              <a:rPr lang="en-GB" sz="2800" dirty="0"/>
              <a:t>The polluter pays principle</a:t>
            </a:r>
          </a:p>
          <a:p>
            <a:pPr lvl="1"/>
            <a:r>
              <a:rPr lang="en-GB" sz="2400" dirty="0"/>
              <a:t>Whoever causes the pollution is responsible for the problems caused and has an obligation to prevent it.  </a:t>
            </a:r>
          </a:p>
          <a:p>
            <a:pPr lvl="1"/>
            <a:r>
              <a:rPr lang="en-GB" sz="2400" dirty="0"/>
              <a:t>Costs of preventing are less than costs of damage</a:t>
            </a:r>
          </a:p>
          <a:p>
            <a:pPr lvl="1"/>
            <a:r>
              <a:rPr lang="en-GB" sz="2400" dirty="0"/>
              <a:t>Complying with this is made greater by high financial </a:t>
            </a:r>
            <a:r>
              <a:rPr lang="en-GB" sz="2400" dirty="0" err="1"/>
              <a:t>penalities</a:t>
            </a:r>
            <a:endParaRPr lang="en-GB" sz="2400" dirty="0"/>
          </a:p>
          <a:p>
            <a:pPr lvl="0"/>
            <a:r>
              <a:rPr lang="en-GB" sz="2800" dirty="0">
                <a:solidFill>
                  <a:prstClr val="black"/>
                </a:solidFill>
              </a:rPr>
              <a:t>The precautionary principle</a:t>
            </a:r>
          </a:p>
          <a:p>
            <a:pPr lvl="1"/>
            <a:r>
              <a:rPr lang="en-GB" sz="2400" dirty="0">
                <a:solidFill>
                  <a:prstClr val="black"/>
                </a:solidFill>
              </a:rPr>
              <a:t>It is assumed that a waste will cause pollution until research confirms it’s unlikely to when release is permitted.</a:t>
            </a:r>
          </a:p>
          <a:p>
            <a:pPr lvl="1"/>
            <a:r>
              <a:rPr lang="en-GB" sz="2400" dirty="0">
                <a:solidFill>
                  <a:prstClr val="black"/>
                </a:solidFill>
              </a:rPr>
              <a:t>This means being unaware of a problem is not an excuse and does not reduce responsibility</a:t>
            </a:r>
          </a:p>
          <a:p>
            <a:pPr lvl="1"/>
            <a:endParaRPr lang="en-GB" dirty="0"/>
          </a:p>
        </p:txBody>
      </p:sp>
    </p:spTree>
    <p:extLst>
      <p:ext uri="{BB962C8B-B14F-4D97-AF65-F5344CB8AC3E}">
        <p14:creationId xmlns:p14="http://schemas.microsoft.com/office/powerpoint/2010/main" val="166145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of Control</a:t>
            </a:r>
          </a:p>
        </p:txBody>
      </p:sp>
      <p:graphicFrame>
        <p:nvGraphicFramePr>
          <p:cNvPr id="4" name="Content Placeholder 3"/>
          <p:cNvGraphicFramePr>
            <a:graphicFrameLocks noGrp="1"/>
          </p:cNvGraphicFramePr>
          <p:nvPr>
            <p:ph idx="1"/>
          </p:nvPr>
        </p:nvGraphicFramePr>
        <p:xfrm>
          <a:off x="457200" y="1600200"/>
          <a:ext cx="8229600" cy="3479800"/>
        </p:xfrm>
        <a:graphic>
          <a:graphicData uri="http://schemas.openxmlformats.org/drawingml/2006/table">
            <a:tbl>
              <a:tblPr firstRow="1" bandRow="1">
                <a:tableStyleId>{5C22544A-7EE6-4342-B048-85BDC9FD1C3A}</a:tableStyleId>
              </a:tblPr>
              <a:tblGrid>
                <a:gridCol w="2018581">
                  <a:extLst>
                    <a:ext uri="{9D8B030D-6E8A-4147-A177-3AD203B41FA5}">
                      <a16:colId xmlns:a16="http://schemas.microsoft.com/office/drawing/2014/main" val="3460522902"/>
                    </a:ext>
                  </a:extLst>
                </a:gridCol>
                <a:gridCol w="6211019">
                  <a:extLst>
                    <a:ext uri="{9D8B030D-6E8A-4147-A177-3AD203B41FA5}">
                      <a16:colId xmlns:a16="http://schemas.microsoft.com/office/drawing/2014/main" val="3488694732"/>
                    </a:ext>
                  </a:extLst>
                </a:gridCol>
              </a:tblGrid>
              <a:tr h="370840">
                <a:tc>
                  <a:txBody>
                    <a:bodyPr/>
                    <a:lstStyle/>
                    <a:p>
                      <a:r>
                        <a:rPr lang="en-GB" dirty="0">
                          <a:latin typeface="Calibri" panose="020F0502020204030204" pitchFamily="34" charset="0"/>
                          <a:cs typeface="Calibri" panose="020F0502020204030204" pitchFamily="34" charset="0"/>
                        </a:rPr>
                        <a:t>Control method</a:t>
                      </a:r>
                    </a:p>
                  </a:txBody>
                  <a:tcPr/>
                </a:tc>
                <a:tc>
                  <a:txBody>
                    <a:bodyPr/>
                    <a:lstStyle/>
                    <a:p>
                      <a:r>
                        <a:rPr lang="en-GB" dirty="0">
                          <a:latin typeface="Calibri" panose="020F0502020204030204" pitchFamily="34" charset="0"/>
                          <a:cs typeface="Calibri" panose="020F0502020204030204" pitchFamily="34" charset="0"/>
                        </a:rPr>
                        <a:t>Example</a:t>
                      </a:r>
                    </a:p>
                  </a:txBody>
                  <a:tcPr/>
                </a:tc>
                <a:extLst>
                  <a:ext uri="{0D108BD9-81ED-4DB2-BD59-A6C34878D82A}">
                    <a16:rowId xmlns:a16="http://schemas.microsoft.com/office/drawing/2014/main" val="2488798266"/>
                  </a:ext>
                </a:extLst>
              </a:tr>
              <a:tr h="370840">
                <a:tc>
                  <a:txBody>
                    <a:bodyPr/>
                    <a:lstStyle/>
                    <a:p>
                      <a:r>
                        <a:rPr lang="en-GB" dirty="0">
                          <a:latin typeface="Calibri" panose="020F0502020204030204" pitchFamily="34" charset="0"/>
                          <a:cs typeface="Calibri" panose="020F0502020204030204" pitchFamily="34" charset="0"/>
                        </a:rPr>
                        <a:t>Production</a:t>
                      </a:r>
                      <a:r>
                        <a:rPr lang="en-GB" baseline="0" dirty="0">
                          <a:latin typeface="Calibri" panose="020F0502020204030204" pitchFamily="34" charset="0"/>
                          <a:cs typeface="Calibri" panose="020F0502020204030204" pitchFamily="34" charset="0"/>
                        </a:rPr>
                        <a:t> prevention</a:t>
                      </a:r>
                      <a:endParaRPr lang="en-GB" dirty="0">
                        <a:latin typeface="Calibri" panose="020F0502020204030204" pitchFamily="34" charset="0"/>
                        <a:cs typeface="Calibri" panose="020F0502020204030204" pitchFamily="34" charset="0"/>
                      </a:endParaRPr>
                    </a:p>
                  </a:txBody>
                  <a:tcPr/>
                </a:tc>
                <a:tc>
                  <a:txBody>
                    <a:bodyPr/>
                    <a:lstStyle/>
                    <a:p>
                      <a:r>
                        <a:rPr lang="en-GB" dirty="0" err="1">
                          <a:latin typeface="Calibri" panose="020F0502020204030204" pitchFamily="34" charset="0"/>
                          <a:cs typeface="Calibri" panose="020F0502020204030204" pitchFamily="34" charset="0"/>
                        </a:rPr>
                        <a:t>Desulfuristion</a:t>
                      </a:r>
                      <a:r>
                        <a:rPr lang="en-GB" dirty="0">
                          <a:latin typeface="Calibri" panose="020F0502020204030204" pitchFamily="34" charset="0"/>
                          <a:cs typeface="Calibri" panose="020F0502020204030204" pitchFamily="34" charset="0"/>
                        </a:rPr>
                        <a:t> of fossil fuels</a:t>
                      </a:r>
                    </a:p>
                  </a:txBody>
                  <a:tcPr/>
                </a:tc>
                <a:extLst>
                  <a:ext uri="{0D108BD9-81ED-4DB2-BD59-A6C34878D82A}">
                    <a16:rowId xmlns:a16="http://schemas.microsoft.com/office/drawing/2014/main" val="3368433963"/>
                  </a:ext>
                </a:extLst>
              </a:tr>
              <a:tr h="370840">
                <a:tc>
                  <a:txBody>
                    <a:bodyPr/>
                    <a:lstStyle/>
                    <a:p>
                      <a:r>
                        <a:rPr lang="en-GB" dirty="0">
                          <a:latin typeface="Calibri" panose="020F0502020204030204" pitchFamily="34" charset="0"/>
                          <a:cs typeface="Calibri" panose="020F0502020204030204" pitchFamily="34" charset="0"/>
                        </a:rPr>
                        <a:t>Prevention of release</a:t>
                      </a:r>
                    </a:p>
                  </a:txBody>
                  <a:tcPr/>
                </a:tc>
                <a:tc>
                  <a:txBody>
                    <a:bodyPr/>
                    <a:lstStyle/>
                    <a:p>
                      <a:r>
                        <a:rPr lang="en-GB" dirty="0">
                          <a:latin typeface="Calibri" panose="020F0502020204030204" pitchFamily="34" charset="0"/>
                          <a:cs typeface="Calibri" panose="020F0502020204030204" pitchFamily="34" charset="0"/>
                        </a:rPr>
                        <a:t>Electrostatic precipitators for smoke control</a:t>
                      </a:r>
                    </a:p>
                    <a:p>
                      <a:r>
                        <a:rPr lang="en-GB" dirty="0">
                          <a:latin typeface="Calibri" panose="020F0502020204030204" pitchFamily="34" charset="0"/>
                          <a:cs typeface="Calibri" panose="020F0502020204030204" pitchFamily="34" charset="0"/>
                        </a:rPr>
                        <a:t>Catalytic</a:t>
                      </a:r>
                      <a:r>
                        <a:rPr lang="en-GB" baseline="0" dirty="0">
                          <a:latin typeface="Calibri" panose="020F0502020204030204" pitchFamily="34" charset="0"/>
                          <a:cs typeface="Calibri" panose="020F0502020204030204" pitchFamily="34" charset="0"/>
                        </a:rPr>
                        <a:t> converters for NOx, CO and hydrocarbons</a:t>
                      </a:r>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96286157"/>
                  </a:ext>
                </a:extLst>
              </a:tr>
              <a:tr h="370840">
                <a:tc>
                  <a:txBody>
                    <a:bodyPr/>
                    <a:lstStyle/>
                    <a:p>
                      <a:r>
                        <a:rPr lang="en-GB" dirty="0">
                          <a:latin typeface="Calibri" panose="020F0502020204030204" pitchFamily="34" charset="0"/>
                          <a:cs typeface="Calibri" panose="020F0502020204030204" pitchFamily="34" charset="0"/>
                        </a:rPr>
                        <a:t>Post-release prevention</a:t>
                      </a:r>
                    </a:p>
                  </a:txBody>
                  <a:tcPr/>
                </a:tc>
                <a:tc>
                  <a:txBody>
                    <a:bodyPr/>
                    <a:lstStyle/>
                    <a:p>
                      <a:r>
                        <a:rPr lang="en-GB" dirty="0">
                          <a:latin typeface="Calibri" panose="020F0502020204030204" pitchFamily="34" charset="0"/>
                          <a:cs typeface="Calibri" panose="020F0502020204030204" pitchFamily="34" charset="0"/>
                        </a:rPr>
                        <a:t>Oil</a:t>
                      </a:r>
                      <a:r>
                        <a:rPr lang="en-GB" baseline="0" dirty="0">
                          <a:latin typeface="Calibri" panose="020F0502020204030204" pitchFamily="34" charset="0"/>
                          <a:cs typeface="Calibri" panose="020F0502020204030204" pitchFamily="34" charset="0"/>
                        </a:rPr>
                        <a:t> spill clean-up methods</a:t>
                      </a:r>
                    </a:p>
                    <a:p>
                      <a:r>
                        <a:rPr lang="en-GB" baseline="0" dirty="0">
                          <a:latin typeface="Calibri" panose="020F0502020204030204" pitchFamily="34" charset="0"/>
                          <a:cs typeface="Calibri" panose="020F0502020204030204" pitchFamily="34" charset="0"/>
                        </a:rPr>
                        <a:t>Phytoremediation of land contaminated with heavy metals</a:t>
                      </a:r>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3870183"/>
                  </a:ext>
                </a:extLst>
              </a:tr>
              <a:tr h="370840">
                <a:tc>
                  <a:txBody>
                    <a:bodyPr/>
                    <a:lstStyle/>
                    <a:p>
                      <a:r>
                        <a:rPr lang="en-GB" dirty="0">
                          <a:latin typeface="Calibri" panose="020F0502020204030204" pitchFamily="34" charset="0"/>
                          <a:cs typeface="Calibri" panose="020F0502020204030204" pitchFamily="34" charset="0"/>
                        </a:rPr>
                        <a:t>Alternative processes</a:t>
                      </a:r>
                    </a:p>
                  </a:txBody>
                  <a:tcPr/>
                </a:tc>
                <a:tc>
                  <a:txBody>
                    <a:bodyPr/>
                    <a:lstStyle/>
                    <a:p>
                      <a:r>
                        <a:rPr lang="en-GB" dirty="0">
                          <a:latin typeface="Calibri" panose="020F0502020204030204" pitchFamily="34" charset="0"/>
                          <a:cs typeface="Calibri" panose="020F0502020204030204" pitchFamily="34" charset="0"/>
                        </a:rPr>
                        <a:t>Use of electric vehicles instead</a:t>
                      </a:r>
                      <a:r>
                        <a:rPr lang="en-GB" baseline="0" dirty="0">
                          <a:latin typeface="Calibri" panose="020F0502020204030204" pitchFamily="34" charset="0"/>
                          <a:cs typeface="Calibri" panose="020F0502020204030204" pitchFamily="34" charset="0"/>
                        </a:rPr>
                        <a:t> of diesel or petrol</a:t>
                      </a:r>
                    </a:p>
                    <a:p>
                      <a:r>
                        <a:rPr lang="en-GB" baseline="0" dirty="0">
                          <a:latin typeface="Calibri" panose="020F0502020204030204" pitchFamily="34" charset="0"/>
                          <a:cs typeface="Calibri" panose="020F0502020204030204" pitchFamily="34" charset="0"/>
                        </a:rPr>
                        <a:t>Using </a:t>
                      </a:r>
                      <a:r>
                        <a:rPr lang="en-GB" baseline="0" dirty="0" err="1">
                          <a:latin typeface="Calibri" panose="020F0502020204030204" pitchFamily="34" charset="0"/>
                          <a:cs typeface="Calibri" panose="020F0502020204030204" pitchFamily="34" charset="0"/>
                        </a:rPr>
                        <a:t>pyrethroid</a:t>
                      </a:r>
                      <a:r>
                        <a:rPr lang="en-GB" baseline="0" dirty="0">
                          <a:latin typeface="Calibri" panose="020F0502020204030204" pitchFamily="34" charset="0"/>
                          <a:cs typeface="Calibri" panose="020F0502020204030204" pitchFamily="34" charset="0"/>
                        </a:rPr>
                        <a:t> pesticides instead of more polluting organochlorides (e.g. DDT)</a:t>
                      </a:r>
                    </a:p>
                    <a:p>
                      <a:r>
                        <a:rPr lang="en-GB" baseline="0" dirty="0">
                          <a:latin typeface="Calibri" panose="020F0502020204030204" pitchFamily="34" charset="0"/>
                          <a:cs typeface="Calibri" panose="020F0502020204030204" pitchFamily="34" charset="0"/>
                        </a:rPr>
                        <a:t>Using renewable energy sources</a:t>
                      </a:r>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84618410"/>
                  </a:ext>
                </a:extLst>
              </a:tr>
            </a:tbl>
          </a:graphicData>
        </a:graphic>
      </p:graphicFrame>
    </p:spTree>
    <p:extLst>
      <p:ext uri="{BB962C8B-B14F-4D97-AF65-F5344CB8AC3E}">
        <p14:creationId xmlns:p14="http://schemas.microsoft.com/office/powerpoint/2010/main" val="1128557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Efficiency of Pollution Control</a:t>
            </a:r>
          </a:p>
        </p:txBody>
      </p:sp>
      <p:sp>
        <p:nvSpPr>
          <p:cNvPr id="3" name="Content Placeholder 2"/>
          <p:cNvSpPr>
            <a:spLocks noGrp="1"/>
          </p:cNvSpPr>
          <p:nvPr>
            <p:ph idx="1"/>
          </p:nvPr>
        </p:nvSpPr>
        <p:spPr/>
        <p:txBody>
          <a:bodyPr/>
          <a:lstStyle/>
          <a:p>
            <a:r>
              <a:rPr lang="en-GB" sz="2400" dirty="0"/>
              <a:t>Rarely practical to reduce pollution emissions to zero.</a:t>
            </a:r>
          </a:p>
          <a:p>
            <a:r>
              <a:rPr lang="en-GB" sz="2400" dirty="0"/>
              <a:t>Costs of removing pollutants rises sharply as more pollutants are removed, until clean up costs exceed the harmful costs of the pollution</a:t>
            </a:r>
          </a:p>
          <a:p>
            <a:r>
              <a:rPr lang="en-GB" sz="2400" dirty="0"/>
              <a:t>Break-even point = when costs of pollution are the same as clean up costs.</a:t>
            </a:r>
          </a:p>
          <a:p>
            <a:r>
              <a:rPr lang="en-GB" sz="2400" dirty="0"/>
              <a:t>The point is determined by separately plotting clean-up costs and the cost of the pollution to society.  The 2 curves are then added together to reveal the total costs</a:t>
            </a:r>
          </a:p>
        </p:txBody>
      </p:sp>
      <p:sp>
        <p:nvSpPr>
          <p:cNvPr id="4" name="TextBox 3"/>
          <p:cNvSpPr txBox="1"/>
          <p:nvPr/>
        </p:nvSpPr>
        <p:spPr>
          <a:xfrm>
            <a:off x="664234" y="5684808"/>
            <a:ext cx="7875917" cy="369332"/>
          </a:xfrm>
          <a:prstGeom prst="rect">
            <a:avLst/>
          </a:prstGeom>
          <a:solidFill>
            <a:srgbClr val="FFC000"/>
          </a:solidFill>
        </p:spPr>
        <p:txBody>
          <a:bodyPr wrap="square" rtlCol="0">
            <a:spAutoFit/>
          </a:bodyPr>
          <a:lstStyle/>
          <a:p>
            <a:r>
              <a:rPr lang="en-GB" dirty="0"/>
              <a:t>Economic impact of pollution worksheet</a:t>
            </a:r>
          </a:p>
        </p:txBody>
      </p:sp>
      <p:sp>
        <p:nvSpPr>
          <p:cNvPr id="5" name="Rectangle 4"/>
          <p:cNvSpPr/>
          <p:nvPr/>
        </p:nvSpPr>
        <p:spPr>
          <a:xfrm>
            <a:off x="664234" y="6162077"/>
            <a:ext cx="5331125" cy="369332"/>
          </a:xfrm>
          <a:prstGeom prst="rect">
            <a:avLst/>
          </a:prstGeom>
        </p:spPr>
        <p:txBody>
          <a:bodyPr wrap="square">
            <a:spAutoFit/>
          </a:bodyPr>
          <a:lstStyle/>
          <a:p>
            <a:r>
              <a:rPr lang="en-GB" altLang="en-US" dirty="0">
                <a:hlinkClick r:id="rId2"/>
              </a:rPr>
              <a:t>http://www.youtube.com/watch?v=KxBe6ubGiow</a:t>
            </a:r>
            <a:endParaRPr lang="en-GB" altLang="en-US" dirty="0"/>
          </a:p>
        </p:txBody>
      </p:sp>
    </p:spTree>
    <p:extLst>
      <p:ext uri="{BB962C8B-B14F-4D97-AF65-F5344CB8AC3E}">
        <p14:creationId xmlns:p14="http://schemas.microsoft.com/office/powerpoint/2010/main" val="163371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DACD-7346-49E2-AE88-A5F57E1830FB}"/>
              </a:ext>
            </a:extLst>
          </p:cNvPr>
          <p:cNvSpPr>
            <a:spLocks noGrp="1"/>
          </p:cNvSpPr>
          <p:nvPr>
            <p:ph type="title"/>
          </p:nvPr>
        </p:nvSpPr>
        <p:spPr/>
        <p:txBody>
          <a:bodyPr>
            <a:normAutofit fontScale="90000"/>
          </a:bodyPr>
          <a:lstStyle/>
          <a:p>
            <a:pPr>
              <a:defRPr/>
            </a:pPr>
            <a:r>
              <a:rPr lang="en-GB" dirty="0"/>
              <a:t>Human activities that cause pollution?</a:t>
            </a:r>
          </a:p>
        </p:txBody>
      </p:sp>
      <p:pic>
        <p:nvPicPr>
          <p:cNvPr id="9219" name="Picture 2">
            <a:extLst>
              <a:ext uri="{FF2B5EF4-FFF2-40B4-BE49-F238E27FC236}">
                <a16:creationId xmlns:a16="http://schemas.microsoft.com/office/drawing/2014/main" id="{B7C59912-3B33-418D-98AC-3320945450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938" y="1836738"/>
            <a:ext cx="1914525" cy="1314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3">
            <a:extLst>
              <a:ext uri="{FF2B5EF4-FFF2-40B4-BE49-F238E27FC236}">
                <a16:creationId xmlns:a16="http://schemas.microsoft.com/office/drawing/2014/main" id="{0B51B70E-BFA5-4985-9CB7-86F541BE1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88" y="3049588"/>
            <a:ext cx="22669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4">
            <a:extLst>
              <a:ext uri="{FF2B5EF4-FFF2-40B4-BE49-F238E27FC236}">
                <a16:creationId xmlns:a16="http://schemas.microsoft.com/office/drawing/2014/main" id="{CBEFF9B5-0905-4DD6-8002-AD1D79F56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00" y="1843088"/>
            <a:ext cx="22955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903DF7A4-31AE-4162-AE49-4D6519D0AF77}"/>
              </a:ext>
            </a:extLst>
          </p:cNvPr>
          <p:cNvSpPr txBox="1">
            <a:spLocks noChangeArrowheads="1"/>
          </p:cNvSpPr>
          <p:nvPr/>
        </p:nvSpPr>
        <p:spPr bwMode="auto">
          <a:xfrm>
            <a:off x="334963" y="3189288"/>
            <a:ext cx="173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Fuel combustion</a:t>
            </a:r>
          </a:p>
        </p:txBody>
      </p:sp>
      <p:sp>
        <p:nvSpPr>
          <p:cNvPr id="5" name="TextBox 4">
            <a:extLst>
              <a:ext uri="{FF2B5EF4-FFF2-40B4-BE49-F238E27FC236}">
                <a16:creationId xmlns:a16="http://schemas.microsoft.com/office/drawing/2014/main" id="{181D8A33-919B-4DF5-9A0E-DCDAEB6DE54A}"/>
              </a:ext>
            </a:extLst>
          </p:cNvPr>
          <p:cNvSpPr txBox="1">
            <a:spLocks noChangeArrowheads="1"/>
          </p:cNvSpPr>
          <p:nvPr/>
        </p:nvSpPr>
        <p:spPr bwMode="auto">
          <a:xfrm>
            <a:off x="3360738" y="4141788"/>
            <a:ext cx="157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Fuel extraction</a:t>
            </a:r>
          </a:p>
        </p:txBody>
      </p:sp>
      <p:sp>
        <p:nvSpPr>
          <p:cNvPr id="6" name="TextBox 5">
            <a:extLst>
              <a:ext uri="{FF2B5EF4-FFF2-40B4-BE49-F238E27FC236}">
                <a16:creationId xmlns:a16="http://schemas.microsoft.com/office/drawing/2014/main" id="{128598DE-64AA-4900-BDDF-AF21E40B33E0}"/>
              </a:ext>
            </a:extLst>
          </p:cNvPr>
          <p:cNvSpPr txBox="1">
            <a:spLocks noChangeArrowheads="1"/>
          </p:cNvSpPr>
          <p:nvPr/>
        </p:nvSpPr>
        <p:spPr bwMode="auto">
          <a:xfrm>
            <a:off x="6546850" y="3363913"/>
            <a:ext cx="157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Manufacturing</a:t>
            </a:r>
          </a:p>
        </p:txBody>
      </p:sp>
      <p:pic>
        <p:nvPicPr>
          <p:cNvPr id="9225" name="Picture 5">
            <a:extLst>
              <a:ext uri="{FF2B5EF4-FFF2-40B4-BE49-F238E27FC236}">
                <a16:creationId xmlns:a16="http://schemas.microsoft.com/office/drawing/2014/main" id="{E53042BE-7EEB-44B0-968E-DF4C56640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4292600"/>
            <a:ext cx="23336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5E4EC6B-5490-49B1-AA6D-BA1425364164}"/>
              </a:ext>
            </a:extLst>
          </p:cNvPr>
          <p:cNvSpPr txBox="1">
            <a:spLocks noChangeArrowheads="1"/>
          </p:cNvSpPr>
          <p:nvPr/>
        </p:nvSpPr>
        <p:spPr bwMode="auto">
          <a:xfrm>
            <a:off x="363538" y="5832475"/>
            <a:ext cx="3086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Domestic and industrial waste</a:t>
            </a:r>
          </a:p>
        </p:txBody>
      </p:sp>
      <p:pic>
        <p:nvPicPr>
          <p:cNvPr id="9227" name="Picture 6">
            <a:extLst>
              <a:ext uri="{FF2B5EF4-FFF2-40B4-BE49-F238E27FC236}">
                <a16:creationId xmlns:a16="http://schemas.microsoft.com/office/drawing/2014/main" id="{5708E283-0A92-419E-9E72-C3FA202B46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4325938"/>
            <a:ext cx="20478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1D433F6B-D45E-45E0-AB0C-7BA58CF5D856}"/>
              </a:ext>
            </a:extLst>
          </p:cNvPr>
          <p:cNvSpPr txBox="1">
            <a:spLocks noChangeArrowheads="1"/>
          </p:cNvSpPr>
          <p:nvPr/>
        </p:nvSpPr>
        <p:spPr bwMode="auto">
          <a:xfrm>
            <a:off x="6005513" y="5749925"/>
            <a:ext cx="243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Pesticides and fertilisers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1879607-D37C-4606-B632-9ECDCC965527}"/>
              </a:ext>
            </a:extLst>
          </p:cNvPr>
          <p:cNvSpPr>
            <a:spLocks noGrp="1"/>
          </p:cNvSpPr>
          <p:nvPr>
            <p:ph type="title"/>
          </p:nvPr>
        </p:nvSpPr>
        <p:spPr/>
        <p:txBody>
          <a:bodyPr/>
          <a:lstStyle/>
          <a:p>
            <a:r>
              <a:rPr lang="en-GB" altLang="en-US"/>
              <a:t>Pollution Disasters - Research</a:t>
            </a:r>
          </a:p>
        </p:txBody>
      </p:sp>
      <p:sp>
        <p:nvSpPr>
          <p:cNvPr id="3" name="Content Placeholder 2">
            <a:extLst>
              <a:ext uri="{FF2B5EF4-FFF2-40B4-BE49-F238E27FC236}">
                <a16:creationId xmlns:a16="http://schemas.microsoft.com/office/drawing/2014/main" id="{B9E52868-7582-4B75-8879-6194157BFE91}"/>
              </a:ext>
            </a:extLst>
          </p:cNvPr>
          <p:cNvSpPr>
            <a:spLocks noGrp="1"/>
          </p:cNvSpPr>
          <p:nvPr>
            <p:ph idx="1"/>
          </p:nvPr>
        </p:nvSpPr>
        <p:spPr/>
        <p:txBody>
          <a:bodyPr/>
          <a:lstStyle/>
          <a:p>
            <a:pPr>
              <a:buFont typeface="Wingdings" panose="05000000000000000000" pitchFamily="2" charset="2"/>
              <a:buChar char="§"/>
            </a:pPr>
            <a:r>
              <a:rPr lang="en-GB" altLang="en-US" sz="2000"/>
              <a:t>Find a pollution disaster that have occurred recently that have caused catastrophic effects on the environment</a:t>
            </a:r>
          </a:p>
          <a:p>
            <a:pPr lvl="1"/>
            <a:r>
              <a:rPr lang="en-GB" altLang="en-US" sz="2000"/>
              <a:t>5 mins</a:t>
            </a:r>
          </a:p>
          <a:p>
            <a:pPr lvl="1">
              <a:buFont typeface="Wingdings" panose="05000000000000000000" pitchFamily="2" charset="2"/>
              <a:buChar char="§"/>
            </a:pPr>
            <a:r>
              <a:rPr lang="en-GB" altLang="en-US" sz="2000"/>
              <a:t>Read and summarise the causes and effects of the disaster</a:t>
            </a:r>
          </a:p>
          <a:p>
            <a:pPr marL="457200" lvl="2" indent="0">
              <a:buFontTx/>
              <a:buNone/>
            </a:pPr>
            <a:r>
              <a:rPr lang="en-GB" altLang="en-US" sz="2000"/>
              <a:t>Consider the following:</a:t>
            </a:r>
          </a:p>
          <a:p>
            <a:pPr marL="457200" lvl="2" indent="0">
              <a:buFontTx/>
              <a:buAutoNum type="arabicPeriod"/>
            </a:pPr>
            <a:r>
              <a:rPr lang="en-GB" altLang="en-US" sz="2000"/>
              <a:t>Type of pollution</a:t>
            </a:r>
          </a:p>
          <a:p>
            <a:pPr marL="457200" lvl="2" indent="0">
              <a:buFontTx/>
              <a:buAutoNum type="arabicPeriod"/>
            </a:pPr>
            <a:r>
              <a:rPr lang="en-GB" altLang="en-US" sz="2000"/>
              <a:t>What caused the pollution in the first place</a:t>
            </a:r>
          </a:p>
          <a:p>
            <a:pPr marL="457200" lvl="2" indent="0">
              <a:buFontTx/>
              <a:buAutoNum type="arabicPeriod"/>
            </a:pPr>
            <a:r>
              <a:rPr lang="en-GB" altLang="en-US" sz="2000"/>
              <a:t>Direct and indirect effects of the pollution</a:t>
            </a:r>
          </a:p>
          <a:p>
            <a:pPr marL="457200" lvl="2" indent="0">
              <a:buFontTx/>
              <a:buAutoNum type="arabicPeriod"/>
            </a:pPr>
            <a:r>
              <a:rPr lang="en-GB" altLang="en-US" sz="2000"/>
              <a:t>How the pollutant arrived in the environment </a:t>
            </a:r>
          </a:p>
          <a:p>
            <a:pPr marL="457200" lvl="2" indent="0">
              <a:buFontTx/>
              <a:buAutoNum type="arabicPeriod"/>
            </a:pPr>
            <a:r>
              <a:rPr lang="en-GB" altLang="en-US" sz="2000"/>
              <a:t>Did the pollution spread and how?</a:t>
            </a:r>
          </a:p>
          <a:p>
            <a:pPr marL="457200" lvl="2" indent="0">
              <a:buFontTx/>
              <a:buAutoNum type="arabicPeriod"/>
            </a:pPr>
            <a:r>
              <a:rPr lang="en-GB" altLang="en-US" sz="2000"/>
              <a:t>Clean up operation – was there a method to clean up pollution.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6986DC9-53F5-4A45-B5E1-2C79BD1307B1}"/>
              </a:ext>
            </a:extLst>
          </p:cNvPr>
          <p:cNvSpPr>
            <a:spLocks noGrp="1" noChangeArrowheads="1"/>
          </p:cNvSpPr>
          <p:nvPr>
            <p:ph type="title"/>
          </p:nvPr>
        </p:nvSpPr>
        <p:spPr>
          <a:xfrm>
            <a:off x="365125" y="263525"/>
            <a:ext cx="8229600" cy="1149350"/>
          </a:xfrm>
        </p:spPr>
        <p:txBody>
          <a:bodyPr/>
          <a:lstStyle/>
          <a:p>
            <a:r>
              <a:rPr lang="en-GB" altLang="en-US"/>
              <a:t>Behaviour of pollutants</a:t>
            </a:r>
          </a:p>
        </p:txBody>
      </p:sp>
      <p:sp>
        <p:nvSpPr>
          <p:cNvPr id="11267" name="Rectangle 3">
            <a:extLst>
              <a:ext uri="{FF2B5EF4-FFF2-40B4-BE49-F238E27FC236}">
                <a16:creationId xmlns:a16="http://schemas.microsoft.com/office/drawing/2014/main" id="{47D1B308-6D4B-4D6C-897B-C2273313C58E}"/>
              </a:ext>
            </a:extLst>
          </p:cNvPr>
          <p:cNvSpPr>
            <a:spLocks noGrp="1" noChangeArrowheads="1"/>
          </p:cNvSpPr>
          <p:nvPr>
            <p:ph type="body" idx="1"/>
          </p:nvPr>
        </p:nvSpPr>
        <p:spPr>
          <a:xfrm>
            <a:off x="365125" y="1636713"/>
            <a:ext cx="8229600" cy="2344737"/>
          </a:xfrm>
        </p:spPr>
        <p:txBody>
          <a:bodyPr/>
          <a:lstStyle/>
          <a:p>
            <a:pPr marL="0" indent="0">
              <a:buFontTx/>
              <a:buNone/>
            </a:pPr>
            <a:r>
              <a:rPr lang="en-GB" altLang="en-US" sz="2000"/>
              <a:t>All pollutants have </a:t>
            </a:r>
            <a:r>
              <a:rPr lang="en-GB" altLang="en-US" sz="2000" b="1"/>
              <a:t>sources</a:t>
            </a:r>
            <a:r>
              <a:rPr lang="en-GB" altLang="en-US" sz="2000"/>
              <a:t>, </a:t>
            </a:r>
            <a:r>
              <a:rPr lang="en-GB" altLang="en-US" sz="2000" b="1"/>
              <a:t>pathways</a:t>
            </a:r>
            <a:r>
              <a:rPr lang="en-GB" altLang="en-US" sz="2000"/>
              <a:t> and </a:t>
            </a:r>
            <a:r>
              <a:rPr lang="en-GB" altLang="en-US" sz="2000" b="1"/>
              <a:t>sinks</a:t>
            </a:r>
          </a:p>
          <a:p>
            <a:pPr marL="0" indent="0">
              <a:buFontTx/>
              <a:buNone/>
            </a:pPr>
            <a:r>
              <a:rPr lang="en-GB" altLang="en-US" sz="2000"/>
              <a:t>The properties of a pollutant determine where it travels and for how long it acts</a:t>
            </a:r>
          </a:p>
          <a:p>
            <a:pPr marL="0" indent="0">
              <a:buFontTx/>
              <a:buNone/>
            </a:pPr>
            <a:r>
              <a:rPr lang="en-GB" altLang="en-US" sz="2000"/>
              <a:t>By understanding how the </a:t>
            </a:r>
            <a:r>
              <a:rPr lang="en-GB" altLang="en-US" sz="2000" b="1"/>
              <a:t>properties of pollutants </a:t>
            </a:r>
            <a:r>
              <a:rPr lang="en-GB" altLang="en-US" sz="2000"/>
              <a:t>have caused problems we can </a:t>
            </a:r>
            <a:r>
              <a:rPr lang="en-GB" altLang="en-US" sz="2000" b="1"/>
              <a:t>predict</a:t>
            </a:r>
            <a:r>
              <a:rPr lang="en-GB" altLang="en-US" sz="2000"/>
              <a:t> the effect of new materials &amp; </a:t>
            </a:r>
            <a:r>
              <a:rPr lang="en-GB" altLang="en-US" sz="2000" b="1"/>
              <a:t>anticipate/ prevent pollution </a:t>
            </a:r>
            <a:r>
              <a:rPr lang="en-GB" altLang="en-US" sz="2000"/>
              <a:t>problems</a:t>
            </a:r>
          </a:p>
          <a:p>
            <a:pPr marL="0" indent="0">
              <a:buFontTx/>
              <a:buNone/>
            </a:pPr>
            <a:endParaRPr lang="en-GB" altLang="en-US" sz="1600"/>
          </a:p>
        </p:txBody>
      </p:sp>
      <p:pic>
        <p:nvPicPr>
          <p:cNvPr id="11269" name="Picture 5" descr="pollution 4">
            <a:extLst>
              <a:ext uri="{FF2B5EF4-FFF2-40B4-BE49-F238E27FC236}">
                <a16:creationId xmlns:a16="http://schemas.microsoft.com/office/drawing/2014/main" id="{22CBE293-5016-44B9-8D7A-4347CAF5B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3479800"/>
            <a:ext cx="31099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851C3D0-D826-4614-A585-1C9FA80D66AF}"/>
              </a:ext>
            </a:extLst>
          </p:cNvPr>
          <p:cNvSpPr txBox="1">
            <a:spLocks/>
          </p:cNvSpPr>
          <p:nvPr/>
        </p:nvSpPr>
        <p:spPr bwMode="auto">
          <a:xfrm>
            <a:off x="365125" y="4143375"/>
            <a:ext cx="8229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buFontTx/>
              <a:buNone/>
              <a:defRPr/>
            </a:pPr>
            <a:r>
              <a:rPr lang="en-GB" sz="2000" kern="0" dirty="0"/>
              <a:t>SOURCE: where pollution comes from</a:t>
            </a:r>
          </a:p>
          <a:p>
            <a:pPr marL="0" lvl="1" indent="0">
              <a:buFontTx/>
              <a:buNone/>
              <a:defRPr/>
            </a:pPr>
            <a:r>
              <a:rPr lang="en-GB" sz="2000" kern="0" dirty="0"/>
              <a:t>PATHWAY: route taken by pollutant</a:t>
            </a:r>
          </a:p>
          <a:p>
            <a:pPr marL="0" lvl="1" indent="0">
              <a:buFontTx/>
              <a:buNone/>
              <a:defRPr/>
            </a:pPr>
            <a:r>
              <a:rPr lang="en-GB" sz="2000" kern="0" dirty="0"/>
              <a:t>SINK: where it ends up</a:t>
            </a:r>
          </a:p>
          <a:p>
            <a:pPr marL="0" lvl="1" indent="0">
              <a:buFontTx/>
              <a:buNone/>
              <a:defRPr/>
            </a:pPr>
            <a:endParaRPr lang="en-GB" sz="2000" kern="0" dirty="0"/>
          </a:p>
          <a:p>
            <a:pPr marL="0" indent="0">
              <a:buFontTx/>
              <a:buNone/>
              <a:defRPr/>
            </a:pPr>
            <a:r>
              <a:rPr lang="en-GB" sz="2000" kern="0" dirty="0"/>
              <a:t>CHRONIC EFFECT: Causes effects over long periods of time (weakening organism so that it succumbs to another pollutant or disease);</a:t>
            </a:r>
          </a:p>
          <a:p>
            <a:pPr marL="0" indent="0">
              <a:buFontTx/>
              <a:buNone/>
              <a:defRPr/>
            </a:pPr>
            <a:r>
              <a:rPr lang="en-GB" sz="2000" kern="0" dirty="0"/>
              <a:t>ACUTE EFFECT: Causes rapid death</a:t>
            </a:r>
          </a:p>
          <a:p>
            <a:pPr>
              <a:defRPr/>
            </a:pPr>
            <a:endParaRPr lang="en-GB"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fade">
                                      <p:cBhvr>
                                        <p:cTn id="17" dur="1000"/>
                                        <p:tgtEl>
                                          <p:spTgt spid="112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848153D-3FBA-47C5-BB2C-FB975844E10E}"/>
              </a:ext>
            </a:extLst>
          </p:cNvPr>
          <p:cNvSpPr>
            <a:spLocks noGrp="1"/>
          </p:cNvSpPr>
          <p:nvPr>
            <p:ph type="title"/>
          </p:nvPr>
        </p:nvSpPr>
        <p:spPr>
          <a:xfrm>
            <a:off x="468313" y="268288"/>
            <a:ext cx="8229600" cy="1143000"/>
          </a:xfrm>
        </p:spPr>
        <p:txBody>
          <a:bodyPr/>
          <a:lstStyle/>
          <a:p>
            <a:r>
              <a:rPr lang="en-GB" altLang="en-US"/>
              <a:t>Point sources</a:t>
            </a:r>
          </a:p>
        </p:txBody>
      </p:sp>
      <p:sp>
        <p:nvSpPr>
          <p:cNvPr id="3" name="Content Placeholder 2">
            <a:extLst>
              <a:ext uri="{FF2B5EF4-FFF2-40B4-BE49-F238E27FC236}">
                <a16:creationId xmlns:a16="http://schemas.microsoft.com/office/drawing/2014/main" id="{5AAD1948-C3E3-429E-950D-3EBDC23526A4}"/>
              </a:ext>
            </a:extLst>
          </p:cNvPr>
          <p:cNvSpPr>
            <a:spLocks noGrp="1"/>
          </p:cNvSpPr>
          <p:nvPr>
            <p:ph idx="1"/>
          </p:nvPr>
        </p:nvSpPr>
        <p:spPr>
          <a:xfrm>
            <a:off x="468313" y="1512888"/>
            <a:ext cx="8229600" cy="4525962"/>
          </a:xfrm>
        </p:spPr>
        <p:txBody>
          <a:bodyPr/>
          <a:lstStyle/>
          <a:p>
            <a:r>
              <a:rPr lang="en-GB" altLang="en-US" sz="2000" dirty="0"/>
              <a:t>Point sources – identifiable source and effect</a:t>
            </a:r>
          </a:p>
          <a:p>
            <a:r>
              <a:rPr lang="en-GB" altLang="en-US" sz="2000" dirty="0"/>
              <a:t>E.g. power stations, oil refinery, large factories</a:t>
            </a:r>
          </a:p>
          <a:p>
            <a:r>
              <a:rPr lang="en-GB" altLang="en-US" sz="2000" dirty="0"/>
              <a:t>Easy to see the effects mainly around source, diminishing as distance from source increases. </a:t>
            </a:r>
            <a:r>
              <a:rPr lang="en-GB" altLang="en-US" sz="1600" dirty="0">
                <a:hlinkClick r:id="rId2"/>
              </a:rPr>
              <a:t>https://earth.nullschool.net/#current/wind/surface/level/orthographic=-69.13,23.51,357</a:t>
            </a:r>
            <a:endParaRPr lang="en-GB" altLang="en-US" sz="1600" dirty="0"/>
          </a:p>
          <a:p>
            <a:endParaRPr lang="en-GB" altLang="en-US" sz="1600" dirty="0"/>
          </a:p>
        </p:txBody>
      </p:sp>
      <p:pic>
        <p:nvPicPr>
          <p:cNvPr id="12292" name="Picture 7" descr="water-pollution">
            <a:extLst>
              <a:ext uri="{FF2B5EF4-FFF2-40B4-BE49-F238E27FC236}">
                <a16:creationId xmlns:a16="http://schemas.microsoft.com/office/drawing/2014/main" id="{8816B8A9-8905-4400-8E39-A040271F2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3746500"/>
            <a:ext cx="32718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2" ma:contentTypeDescription="Create a new document." ma:contentTypeScope="" ma:versionID="f50cf19f540006829e05cc23d481dd4e">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2543e2815e0e1f37b1a2113b681dd041"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956FB4-5057-4D65-B0A4-B09A2B8DE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5B2129-3DE5-4A9E-BF28-043139E4E1DE}">
  <ds:schemaRefs>
    <ds:schemaRef ds:uri="http://schemas.microsoft.com/sharepoint/v3/contenttype/forms"/>
  </ds:schemaRefs>
</ds:datastoreItem>
</file>

<file path=customXml/itemProps3.xml><?xml version="1.0" encoding="utf-8"?>
<ds:datastoreItem xmlns:ds="http://schemas.openxmlformats.org/officeDocument/2006/customXml" ds:itemID="{9567EE5C-1E82-4802-BCF5-37E9C1D29FA1}">
  <ds:schemaRefs>
    <ds:schemaRef ds:uri="043d8930-37e3-4d62-86f8-bb6decb1e6f2"/>
    <ds:schemaRef ds:uri="http://purl.org/dc/terms/"/>
    <ds:schemaRef ds:uri="http://schemas.microsoft.com/office/2006/documentManagement/types"/>
    <ds:schemaRef ds:uri="20eb508b-84ce-43fc-b842-cdd6d1d0f552"/>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6857</TotalTime>
  <Words>2598</Words>
  <Application>Microsoft Office PowerPoint</Application>
  <PresentationFormat>On-screen Show (4:3)</PresentationFormat>
  <Paragraphs>323</Paragraphs>
  <Slides>52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Wingdings</vt:lpstr>
      <vt:lpstr>Default Design</vt:lpstr>
      <vt:lpstr>Pollution</vt:lpstr>
      <vt:lpstr>Specification – 3.4 Pollution</vt:lpstr>
      <vt:lpstr>Specification – 3.4 Pollution</vt:lpstr>
      <vt:lpstr>Specification – 3.4 Pollution</vt:lpstr>
      <vt:lpstr>What is Pollution?</vt:lpstr>
      <vt:lpstr>Human activities that cause pollution?</vt:lpstr>
      <vt:lpstr>Pollution Disasters - Research</vt:lpstr>
      <vt:lpstr>Behaviour of pollutants</vt:lpstr>
      <vt:lpstr>Point sources</vt:lpstr>
      <vt:lpstr>Diffuse sources</vt:lpstr>
      <vt:lpstr>Direct and Indirect effects  </vt:lpstr>
      <vt:lpstr>Properties of pollutants</vt:lpstr>
      <vt:lpstr>Activity</vt:lpstr>
      <vt:lpstr>State of matter</vt:lpstr>
      <vt:lpstr>Energy form</vt:lpstr>
      <vt:lpstr>Density</vt:lpstr>
      <vt:lpstr>Persistence</vt:lpstr>
      <vt:lpstr>Toxicity</vt:lpstr>
      <vt:lpstr>Toxicity - examples</vt:lpstr>
      <vt:lpstr>Specificity</vt:lpstr>
      <vt:lpstr>Reactivity</vt:lpstr>
      <vt:lpstr>Primary and Secondary Pollutants</vt:lpstr>
      <vt:lpstr>Adsorption</vt:lpstr>
      <vt:lpstr>Solubility</vt:lpstr>
      <vt:lpstr>Bioaccumulation</vt:lpstr>
      <vt:lpstr>Biomagnification</vt:lpstr>
      <vt:lpstr>Difference between Bioaccumulation &amp; Biomagnification</vt:lpstr>
      <vt:lpstr>Synergism</vt:lpstr>
      <vt:lpstr>Mutagens</vt:lpstr>
      <vt:lpstr>Carcinogens</vt:lpstr>
      <vt:lpstr>Teratogenicity</vt:lpstr>
      <vt:lpstr>Minimata disease http://en.wikipedia.org/wiki/Minamata_disease</vt:lpstr>
      <vt:lpstr>Mobility</vt:lpstr>
      <vt:lpstr>Effects of environmental features</vt:lpstr>
      <vt:lpstr>Degradation</vt:lpstr>
      <vt:lpstr>Features affecting degradation</vt:lpstr>
      <vt:lpstr>Factors affecting dispersal</vt:lpstr>
      <vt:lpstr>Temperature inversions</vt:lpstr>
      <vt:lpstr>Temperature inversions</vt:lpstr>
      <vt:lpstr>Under normal conditions</vt:lpstr>
      <vt:lpstr>Thermal (temperature) inversion</vt:lpstr>
      <vt:lpstr>Ideal conditions for a temperature inversion</vt:lpstr>
      <vt:lpstr>Temperature inversions</vt:lpstr>
      <vt:lpstr>Presence of adsorbant materials</vt:lpstr>
      <vt:lpstr>General Pollution Control</vt:lpstr>
      <vt:lpstr>Environmental monitoring</vt:lpstr>
      <vt:lpstr>Critical pathway analysis</vt:lpstr>
      <vt:lpstr>Critical Group Monitoring</vt:lpstr>
      <vt:lpstr>Emission control strategies</vt:lpstr>
      <vt:lpstr>Principles of pollution control</vt:lpstr>
      <vt:lpstr>Selection of Control</vt:lpstr>
      <vt:lpstr>Efficiency of Pollution Control</vt:lpstr>
    </vt:vector>
  </TitlesOfParts>
  <Company>St Georges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 Georges College</dc:creator>
  <cp:lastModifiedBy>Justine Chatwin</cp:lastModifiedBy>
  <cp:revision>331</cp:revision>
  <dcterms:created xsi:type="dcterms:W3CDTF">2008-08-15T17:24:00Z</dcterms:created>
  <dcterms:modified xsi:type="dcterms:W3CDTF">2022-04-20T13:20:51Z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