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67" r:id="rId6"/>
    <p:sldId id="275" r:id="rId7"/>
    <p:sldId id="268" r:id="rId8"/>
    <p:sldId id="276" r:id="rId9"/>
    <p:sldId id="269" r:id="rId10"/>
    <p:sldId id="277" r:id="rId11"/>
    <p:sldId id="270" r:id="rId12"/>
    <p:sldId id="278" r:id="rId13"/>
    <p:sldId id="271" r:id="rId14"/>
    <p:sldId id="279" r:id="rId15"/>
    <p:sldId id="280" r:id="rId16"/>
    <p:sldId id="292" r:id="rId17"/>
    <p:sldId id="293" r:id="rId18"/>
    <p:sldId id="261" r:id="rId19"/>
    <p:sldId id="272" r:id="rId20"/>
    <p:sldId id="259" r:id="rId21"/>
    <p:sldId id="296" r:id="rId22"/>
    <p:sldId id="260" r:id="rId23"/>
    <p:sldId id="281" r:id="rId24"/>
    <p:sldId id="297" r:id="rId25"/>
    <p:sldId id="300" r:id="rId26"/>
    <p:sldId id="298" r:id="rId27"/>
    <p:sldId id="284" r:id="rId28"/>
    <p:sldId id="285" r:id="rId29"/>
    <p:sldId id="286" r:id="rId30"/>
    <p:sldId id="301" r:id="rId31"/>
    <p:sldId id="303" r:id="rId32"/>
    <p:sldId id="304" r:id="rId33"/>
    <p:sldId id="299" r:id="rId34"/>
    <p:sldId id="283" r:id="rId35"/>
    <p:sldId id="308" r:id="rId36"/>
    <p:sldId id="305" r:id="rId37"/>
    <p:sldId id="306" r:id="rId38"/>
    <p:sldId id="307" r:id="rId39"/>
    <p:sldId id="290" r:id="rId40"/>
    <p:sldId id="291"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46805C-E9D3-4498-AEDA-668DFD5F8A96}" v="857" dt="2020-12-03T14:01:54.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5" d="100"/>
          <a:sy n="105" d="100"/>
        </p:scale>
        <p:origin x="1716" y="114"/>
      </p:cViewPr>
      <p:guideLst>
        <p:guide orient="horz" pos="2160"/>
        <p:guide pos="2880"/>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Chatwin" userId="19e36d84-79c7-4f7d-aeac-3d67359c8309" providerId="ADAL" clId="{E946805C-E9D3-4498-AEDA-668DFD5F8A96}"/>
    <pc:docChg chg="custSel addSld modSld">
      <pc:chgData name="Justine Chatwin" userId="19e36d84-79c7-4f7d-aeac-3d67359c8309" providerId="ADAL" clId="{E946805C-E9D3-4498-AEDA-668DFD5F8A96}" dt="2020-12-03T14:01:54.798" v="865"/>
      <pc:docMkLst>
        <pc:docMk/>
      </pc:docMkLst>
      <pc:sldChg chg="modSp">
        <pc:chgData name="Justine Chatwin" userId="19e36d84-79c7-4f7d-aeac-3d67359c8309" providerId="ADAL" clId="{E946805C-E9D3-4498-AEDA-668DFD5F8A96}" dt="2020-11-24T11:20:01.350" v="106"/>
        <pc:sldMkLst>
          <pc:docMk/>
          <pc:sldMk cId="1538500916" sldId="259"/>
        </pc:sldMkLst>
        <pc:spChg chg="mod">
          <ac:chgData name="Justine Chatwin" userId="19e36d84-79c7-4f7d-aeac-3d67359c8309" providerId="ADAL" clId="{E946805C-E9D3-4498-AEDA-668DFD5F8A96}" dt="2020-11-24T11:20:01.350" v="106"/>
          <ac:spMkLst>
            <pc:docMk/>
            <pc:sldMk cId="1538500916" sldId="259"/>
            <ac:spMk id="4" creationId="{00000000-0000-0000-0000-000000000000}"/>
          </ac:spMkLst>
        </pc:spChg>
      </pc:sldChg>
      <pc:sldChg chg="modSp modAnim">
        <pc:chgData name="Justine Chatwin" userId="19e36d84-79c7-4f7d-aeac-3d67359c8309" providerId="ADAL" clId="{E946805C-E9D3-4498-AEDA-668DFD5F8A96}" dt="2020-11-24T11:20:35.569" v="118" actId="27636"/>
        <pc:sldMkLst>
          <pc:docMk/>
          <pc:sldMk cId="2066023411" sldId="261"/>
        </pc:sldMkLst>
        <pc:spChg chg="mod">
          <ac:chgData name="Justine Chatwin" userId="19e36d84-79c7-4f7d-aeac-3d67359c8309" providerId="ADAL" clId="{E946805C-E9D3-4498-AEDA-668DFD5F8A96}" dt="2020-11-24T11:20:35.569" v="118" actId="27636"/>
          <ac:spMkLst>
            <pc:docMk/>
            <pc:sldMk cId="2066023411" sldId="261"/>
            <ac:spMk id="3" creationId="{00000000-0000-0000-0000-000000000000}"/>
          </ac:spMkLst>
        </pc:spChg>
      </pc:sldChg>
      <pc:sldChg chg="modAnim">
        <pc:chgData name="Justine Chatwin" userId="19e36d84-79c7-4f7d-aeac-3d67359c8309" providerId="ADAL" clId="{E946805C-E9D3-4498-AEDA-668DFD5F8A96}" dt="2020-11-24T11:17:08.356" v="3"/>
        <pc:sldMkLst>
          <pc:docMk/>
          <pc:sldMk cId="576825549" sldId="268"/>
        </pc:sldMkLst>
      </pc:sldChg>
      <pc:sldChg chg="modAnim">
        <pc:chgData name="Justine Chatwin" userId="19e36d84-79c7-4f7d-aeac-3d67359c8309" providerId="ADAL" clId="{E946805C-E9D3-4498-AEDA-668DFD5F8A96}" dt="2020-11-24T11:17:28.996" v="7"/>
        <pc:sldMkLst>
          <pc:docMk/>
          <pc:sldMk cId="3438534962" sldId="269"/>
        </pc:sldMkLst>
      </pc:sldChg>
      <pc:sldChg chg="modAnim">
        <pc:chgData name="Justine Chatwin" userId="19e36d84-79c7-4f7d-aeac-3d67359c8309" providerId="ADAL" clId="{E946805C-E9D3-4498-AEDA-668DFD5F8A96}" dt="2020-11-24T11:16:59.328" v="1"/>
        <pc:sldMkLst>
          <pc:docMk/>
          <pc:sldMk cId="2285096710" sldId="276"/>
        </pc:sldMkLst>
      </pc:sldChg>
      <pc:sldChg chg="modAnim">
        <pc:chgData name="Justine Chatwin" userId="19e36d84-79c7-4f7d-aeac-3d67359c8309" providerId="ADAL" clId="{E946805C-E9D3-4498-AEDA-668DFD5F8A96}" dt="2020-11-24T11:17:40.271" v="9"/>
        <pc:sldMkLst>
          <pc:docMk/>
          <pc:sldMk cId="3724327386" sldId="277"/>
        </pc:sldMkLst>
      </pc:sldChg>
      <pc:sldChg chg="modAnim">
        <pc:chgData name="Justine Chatwin" userId="19e36d84-79c7-4f7d-aeac-3d67359c8309" providerId="ADAL" clId="{E946805C-E9D3-4498-AEDA-668DFD5F8A96}" dt="2020-11-24T11:17:55.645" v="11"/>
        <pc:sldMkLst>
          <pc:docMk/>
          <pc:sldMk cId="163461927" sldId="278"/>
        </pc:sldMkLst>
      </pc:sldChg>
      <pc:sldChg chg="modSp modAnim">
        <pc:chgData name="Justine Chatwin" userId="19e36d84-79c7-4f7d-aeac-3d67359c8309" providerId="ADAL" clId="{E946805C-E9D3-4498-AEDA-668DFD5F8A96}" dt="2020-11-24T11:18:19.490" v="15" actId="20577"/>
        <pc:sldMkLst>
          <pc:docMk/>
          <pc:sldMk cId="3733865000" sldId="279"/>
        </pc:sldMkLst>
        <pc:spChg chg="mod">
          <ac:chgData name="Justine Chatwin" userId="19e36d84-79c7-4f7d-aeac-3d67359c8309" providerId="ADAL" clId="{E946805C-E9D3-4498-AEDA-668DFD5F8A96}" dt="2020-11-24T11:18:19.490" v="15" actId="20577"/>
          <ac:spMkLst>
            <pc:docMk/>
            <pc:sldMk cId="3733865000" sldId="279"/>
            <ac:spMk id="3" creationId="{00000000-0000-0000-0000-000000000000}"/>
          </ac:spMkLst>
        </pc:spChg>
      </pc:sldChg>
      <pc:sldChg chg="modSp">
        <pc:chgData name="Justine Chatwin" userId="19e36d84-79c7-4f7d-aeac-3d67359c8309" providerId="ADAL" clId="{E946805C-E9D3-4498-AEDA-668DFD5F8A96}" dt="2020-11-24T11:19:09.864" v="22" actId="403"/>
        <pc:sldMkLst>
          <pc:docMk/>
          <pc:sldMk cId="3390778395" sldId="280"/>
        </pc:sldMkLst>
        <pc:spChg chg="mod">
          <ac:chgData name="Justine Chatwin" userId="19e36d84-79c7-4f7d-aeac-3d67359c8309" providerId="ADAL" clId="{E946805C-E9D3-4498-AEDA-668DFD5F8A96}" dt="2020-11-24T11:19:09.864" v="22" actId="403"/>
          <ac:spMkLst>
            <pc:docMk/>
            <pc:sldMk cId="3390778395" sldId="280"/>
            <ac:spMk id="3" creationId="{00000000-0000-0000-0000-000000000000}"/>
          </ac:spMkLst>
        </pc:spChg>
        <pc:picChg chg="mod">
          <ac:chgData name="Justine Chatwin" userId="19e36d84-79c7-4f7d-aeac-3d67359c8309" providerId="ADAL" clId="{E946805C-E9D3-4498-AEDA-668DFD5F8A96}" dt="2020-11-24T11:19:06.977" v="21" actId="1076"/>
          <ac:picMkLst>
            <pc:docMk/>
            <pc:sldMk cId="3390778395" sldId="280"/>
            <ac:picMk id="6146" creationId="{00000000-0000-0000-0000-000000000000}"/>
          </ac:picMkLst>
        </pc:picChg>
        <pc:picChg chg="mod">
          <ac:chgData name="Justine Chatwin" userId="19e36d84-79c7-4f7d-aeac-3d67359c8309" providerId="ADAL" clId="{E946805C-E9D3-4498-AEDA-668DFD5F8A96}" dt="2020-11-24T11:19:02.973" v="19" actId="1076"/>
          <ac:picMkLst>
            <pc:docMk/>
            <pc:sldMk cId="3390778395" sldId="280"/>
            <ac:picMk id="6148" creationId="{00000000-0000-0000-0000-000000000000}"/>
          </ac:picMkLst>
        </pc:picChg>
        <pc:picChg chg="mod">
          <ac:chgData name="Justine Chatwin" userId="19e36d84-79c7-4f7d-aeac-3d67359c8309" providerId="ADAL" clId="{E946805C-E9D3-4498-AEDA-668DFD5F8A96}" dt="2020-11-24T11:19:04.315" v="20" actId="1076"/>
          <ac:picMkLst>
            <pc:docMk/>
            <pc:sldMk cId="3390778395" sldId="280"/>
            <ac:picMk id="6149" creationId="{00000000-0000-0000-0000-000000000000}"/>
          </ac:picMkLst>
        </pc:picChg>
      </pc:sldChg>
      <pc:sldChg chg="modAnim">
        <pc:chgData name="Justine Chatwin" userId="19e36d84-79c7-4f7d-aeac-3d67359c8309" providerId="ADAL" clId="{E946805C-E9D3-4498-AEDA-668DFD5F8A96}" dt="2020-12-03T14:01:54.798" v="865"/>
        <pc:sldMkLst>
          <pc:docMk/>
          <pc:sldMk cId="882661125" sldId="290"/>
        </pc:sldMkLst>
      </pc:sldChg>
      <pc:sldChg chg="modSp">
        <pc:chgData name="Justine Chatwin" userId="19e36d84-79c7-4f7d-aeac-3d67359c8309" providerId="ADAL" clId="{E946805C-E9D3-4498-AEDA-668DFD5F8A96}" dt="2020-12-03T12:57:01.868" v="860" actId="20577"/>
        <pc:sldMkLst>
          <pc:docMk/>
          <pc:sldMk cId="3518265937" sldId="291"/>
        </pc:sldMkLst>
        <pc:spChg chg="mod">
          <ac:chgData name="Justine Chatwin" userId="19e36d84-79c7-4f7d-aeac-3d67359c8309" providerId="ADAL" clId="{E946805C-E9D3-4498-AEDA-668DFD5F8A96}" dt="2020-12-03T12:57:01.868" v="860" actId="20577"/>
          <ac:spMkLst>
            <pc:docMk/>
            <pc:sldMk cId="3518265937" sldId="291"/>
            <ac:spMk id="3" creationId="{00000000-0000-0000-0000-000000000000}"/>
          </ac:spMkLst>
        </pc:spChg>
      </pc:sldChg>
      <pc:sldChg chg="modSp add modAnim">
        <pc:chgData name="Justine Chatwin" userId="19e36d84-79c7-4f7d-aeac-3d67359c8309" providerId="ADAL" clId="{E946805C-E9D3-4498-AEDA-668DFD5F8A96}" dt="2020-12-02T11:05:21.554" v="801"/>
        <pc:sldMkLst>
          <pc:docMk/>
          <pc:sldMk cId="3754085036" sldId="308"/>
        </pc:sldMkLst>
        <pc:spChg chg="mod">
          <ac:chgData name="Justine Chatwin" userId="19e36d84-79c7-4f7d-aeac-3d67359c8309" providerId="ADAL" clId="{E946805C-E9D3-4498-AEDA-668DFD5F8A96}" dt="2020-12-02T10:58:33.882" v="148" actId="20577"/>
          <ac:spMkLst>
            <pc:docMk/>
            <pc:sldMk cId="3754085036" sldId="308"/>
            <ac:spMk id="2" creationId="{D4A9ECEC-EF2B-42ED-BF53-CF18C00D4B33}"/>
          </ac:spMkLst>
        </pc:spChg>
        <pc:spChg chg="mod">
          <ac:chgData name="Justine Chatwin" userId="19e36d84-79c7-4f7d-aeac-3d67359c8309" providerId="ADAL" clId="{E946805C-E9D3-4498-AEDA-668DFD5F8A96}" dt="2020-12-02T11:04:47.133" v="799" actId="20577"/>
          <ac:spMkLst>
            <pc:docMk/>
            <pc:sldMk cId="3754085036" sldId="308"/>
            <ac:spMk id="3" creationId="{0C7378A6-0E81-4FD5-B79E-02B250BE4E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1B287-7ADF-40B7-AC07-920C89A3CC31}" type="datetimeFigureOut">
              <a:rPr lang="en-GB" smtClean="0"/>
              <a:t>20/04/2022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6144C-A083-4B00-AB77-B9BF2CEFC381}" type="slidenum">
              <a:rPr lang="en-GB" smtClean="0"/>
              <a:t>‹#›</a:t>
            </a:fld>
            <a:endParaRPr lang="en-GB"/>
          </a:p>
        </p:txBody>
      </p:sp>
    </p:spTree>
    <p:extLst>
      <p:ext uri="{BB962C8B-B14F-4D97-AF65-F5344CB8AC3E}">
        <p14:creationId xmlns:p14="http://schemas.microsoft.com/office/powerpoint/2010/main" val="221693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26144C-A083-4B00-AB77-B9BF2CEFC381}" type="slidenum">
              <a:rPr lang="en-GB" smtClean="0"/>
              <a:t>1</a:t>
            </a:fld>
            <a:endParaRPr lang="en-GB"/>
          </a:p>
        </p:txBody>
      </p:sp>
    </p:spTree>
    <p:extLst>
      <p:ext uri="{BB962C8B-B14F-4D97-AF65-F5344CB8AC3E}">
        <p14:creationId xmlns:p14="http://schemas.microsoft.com/office/powerpoint/2010/main" val="11282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D884F6-78AB-4C83-BE68-9B8530B03988}" type="datetimeFigureOut">
              <a:rPr lang="en-GB" smtClean="0"/>
              <a:pPr/>
              <a:t>20/04/2022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5B493-307E-46C4-BD43-04B1B76C2AAA}" type="slidenum">
              <a:rPr lang="en-GB" smtClean="0"/>
              <a:pPr/>
              <a:t>‹#›</a:t>
            </a:fld>
            <a:endParaRPr lang="en-GB"/>
          </a:p>
        </p:txBody>
      </p:sp>
    </p:spTree>
    <p:extLst>
      <p:ext uri="{BB962C8B-B14F-4D97-AF65-F5344CB8AC3E}">
        <p14:creationId xmlns:p14="http://schemas.microsoft.com/office/powerpoint/2010/main" val="382820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D884F6-78AB-4C83-BE68-9B8530B03988}" type="datetimeFigureOut">
              <a:rPr lang="en-GB" smtClean="0"/>
              <a:pPr/>
              <a:t>20/04/2022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5B493-307E-46C4-BD43-04B1B76C2AAA}" type="slidenum">
              <a:rPr lang="en-GB" smtClean="0"/>
              <a:pPr/>
              <a:t>‹#›</a:t>
            </a:fld>
            <a:endParaRPr lang="en-GB"/>
          </a:p>
        </p:txBody>
      </p:sp>
    </p:spTree>
    <p:extLst>
      <p:ext uri="{BB962C8B-B14F-4D97-AF65-F5344CB8AC3E}">
        <p14:creationId xmlns:p14="http://schemas.microsoft.com/office/powerpoint/2010/main" val="318862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D884F6-78AB-4C83-BE68-9B8530B03988}" type="datetimeFigureOut">
              <a:rPr lang="en-GB" smtClean="0"/>
              <a:pPr/>
              <a:t>20/04/2022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5B493-307E-46C4-BD43-04B1B76C2AAA}" type="slidenum">
              <a:rPr lang="en-GB" smtClean="0"/>
              <a:pPr/>
              <a:t>‹#›</a:t>
            </a:fld>
            <a:endParaRPr lang="en-GB"/>
          </a:p>
        </p:txBody>
      </p:sp>
    </p:spTree>
    <p:extLst>
      <p:ext uri="{BB962C8B-B14F-4D97-AF65-F5344CB8AC3E}">
        <p14:creationId xmlns:p14="http://schemas.microsoft.com/office/powerpoint/2010/main" val="357133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D884F6-78AB-4C83-BE68-9B8530B03988}" type="datetimeFigureOut">
              <a:rPr lang="en-GB" smtClean="0"/>
              <a:pPr/>
              <a:t>20/04/2022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5B493-307E-46C4-BD43-04B1B76C2AAA}" type="slidenum">
              <a:rPr lang="en-GB" smtClean="0"/>
              <a:pPr/>
              <a:t>‹#›</a:t>
            </a:fld>
            <a:endParaRPr lang="en-GB"/>
          </a:p>
        </p:txBody>
      </p:sp>
    </p:spTree>
    <p:extLst>
      <p:ext uri="{BB962C8B-B14F-4D97-AF65-F5344CB8AC3E}">
        <p14:creationId xmlns:p14="http://schemas.microsoft.com/office/powerpoint/2010/main" val="173720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D884F6-78AB-4C83-BE68-9B8530B03988}" type="datetimeFigureOut">
              <a:rPr lang="en-GB" smtClean="0"/>
              <a:pPr/>
              <a:t>20/04/2022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5B493-307E-46C4-BD43-04B1B76C2AAA}" type="slidenum">
              <a:rPr lang="en-GB" smtClean="0"/>
              <a:pPr/>
              <a:t>‹#›</a:t>
            </a:fld>
            <a:endParaRPr lang="en-GB"/>
          </a:p>
        </p:txBody>
      </p:sp>
    </p:spTree>
    <p:extLst>
      <p:ext uri="{BB962C8B-B14F-4D97-AF65-F5344CB8AC3E}">
        <p14:creationId xmlns:p14="http://schemas.microsoft.com/office/powerpoint/2010/main" val="199958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D884F6-78AB-4C83-BE68-9B8530B03988}" type="datetimeFigureOut">
              <a:rPr lang="en-GB" smtClean="0"/>
              <a:pPr/>
              <a:t>20/04/2022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F5B493-307E-46C4-BD43-04B1B76C2AAA}" type="slidenum">
              <a:rPr lang="en-GB" smtClean="0"/>
              <a:pPr/>
              <a:t>‹#›</a:t>
            </a:fld>
            <a:endParaRPr lang="en-GB"/>
          </a:p>
        </p:txBody>
      </p:sp>
    </p:spTree>
    <p:extLst>
      <p:ext uri="{BB962C8B-B14F-4D97-AF65-F5344CB8AC3E}">
        <p14:creationId xmlns:p14="http://schemas.microsoft.com/office/powerpoint/2010/main" val="187830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D884F6-78AB-4C83-BE68-9B8530B03988}" type="datetimeFigureOut">
              <a:rPr lang="en-GB" smtClean="0"/>
              <a:pPr/>
              <a:t>20/04/2022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F5B493-307E-46C4-BD43-04B1B76C2AAA}" type="slidenum">
              <a:rPr lang="en-GB" smtClean="0"/>
              <a:pPr/>
              <a:t>‹#›</a:t>
            </a:fld>
            <a:endParaRPr lang="en-GB"/>
          </a:p>
        </p:txBody>
      </p:sp>
    </p:spTree>
    <p:extLst>
      <p:ext uri="{BB962C8B-B14F-4D97-AF65-F5344CB8AC3E}">
        <p14:creationId xmlns:p14="http://schemas.microsoft.com/office/powerpoint/2010/main" val="171552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D884F6-78AB-4C83-BE68-9B8530B03988}" type="datetimeFigureOut">
              <a:rPr lang="en-GB" smtClean="0"/>
              <a:pPr/>
              <a:t>20/04/2022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F5B493-307E-46C4-BD43-04B1B76C2AAA}" type="slidenum">
              <a:rPr lang="en-GB" smtClean="0"/>
              <a:pPr/>
              <a:t>‹#›</a:t>
            </a:fld>
            <a:endParaRPr lang="en-GB"/>
          </a:p>
        </p:txBody>
      </p:sp>
    </p:spTree>
    <p:extLst>
      <p:ext uri="{BB962C8B-B14F-4D97-AF65-F5344CB8AC3E}">
        <p14:creationId xmlns:p14="http://schemas.microsoft.com/office/powerpoint/2010/main" val="46751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884F6-78AB-4C83-BE68-9B8530B03988}" type="datetimeFigureOut">
              <a:rPr lang="en-GB" smtClean="0"/>
              <a:pPr/>
              <a:t>20/04/2022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F5B493-307E-46C4-BD43-04B1B76C2AAA}" type="slidenum">
              <a:rPr lang="en-GB" smtClean="0"/>
              <a:pPr/>
              <a:t>‹#›</a:t>
            </a:fld>
            <a:endParaRPr lang="en-GB"/>
          </a:p>
        </p:txBody>
      </p:sp>
    </p:spTree>
    <p:extLst>
      <p:ext uri="{BB962C8B-B14F-4D97-AF65-F5344CB8AC3E}">
        <p14:creationId xmlns:p14="http://schemas.microsoft.com/office/powerpoint/2010/main" val="212367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884F6-78AB-4C83-BE68-9B8530B03988}" type="datetimeFigureOut">
              <a:rPr lang="en-GB" smtClean="0"/>
              <a:pPr/>
              <a:t>20/04/2022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F5B493-307E-46C4-BD43-04B1B76C2AAA}" type="slidenum">
              <a:rPr lang="en-GB" smtClean="0"/>
              <a:pPr/>
              <a:t>‹#›</a:t>
            </a:fld>
            <a:endParaRPr lang="en-GB"/>
          </a:p>
        </p:txBody>
      </p:sp>
    </p:spTree>
    <p:extLst>
      <p:ext uri="{BB962C8B-B14F-4D97-AF65-F5344CB8AC3E}">
        <p14:creationId xmlns:p14="http://schemas.microsoft.com/office/powerpoint/2010/main" val="110166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884F6-78AB-4C83-BE68-9B8530B03988}" type="datetimeFigureOut">
              <a:rPr lang="en-GB" smtClean="0"/>
              <a:pPr/>
              <a:t>20/04/2022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F5B493-307E-46C4-BD43-04B1B76C2AAA}" type="slidenum">
              <a:rPr lang="en-GB" smtClean="0"/>
              <a:pPr/>
              <a:t>‹#›</a:t>
            </a:fld>
            <a:endParaRPr lang="en-GB"/>
          </a:p>
        </p:txBody>
      </p:sp>
    </p:spTree>
    <p:extLst>
      <p:ext uri="{BB962C8B-B14F-4D97-AF65-F5344CB8AC3E}">
        <p14:creationId xmlns:p14="http://schemas.microsoft.com/office/powerpoint/2010/main" val="240488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884F6-78AB-4C83-BE68-9B8530B03988}" type="datetimeFigureOut">
              <a:rPr lang="en-GB" smtClean="0"/>
              <a:pPr/>
              <a:t>20/04/2022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5B493-307E-46C4-BD43-04B1B76C2AAA}" type="slidenum">
              <a:rPr lang="en-GB" smtClean="0"/>
              <a:pPr/>
              <a:t>‹#›</a:t>
            </a:fld>
            <a:endParaRPr lang="en-GB"/>
          </a:p>
        </p:txBody>
      </p:sp>
    </p:spTree>
    <p:extLst>
      <p:ext uri="{BB962C8B-B14F-4D97-AF65-F5344CB8AC3E}">
        <p14:creationId xmlns:p14="http://schemas.microsoft.com/office/powerpoint/2010/main" val="60907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Kr_DGf77Oh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recyclenow.com/how_is_it_recycled/recycling_centr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recyclenow.com/how_is_it_recycled/can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HjNv_iTsXn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ummitvoice.files.wordpress.com/2010/01/penn-mine-sump1-1.jpg"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640960" cy="1470025"/>
          </a:xfrm>
          <a:solidFill>
            <a:schemeClr val="accent5">
              <a:lumMod val="40000"/>
              <a:lumOff val="60000"/>
            </a:schemeClr>
          </a:solidFill>
        </p:spPr>
        <p:txBody>
          <a:bodyPr/>
          <a:lstStyle/>
          <a:p>
            <a:r>
              <a:rPr lang="en-GB" b="1"/>
              <a:t>Solid Waste</a:t>
            </a:r>
            <a:br>
              <a:rPr lang="en-GB" b="1"/>
            </a:br>
            <a:r>
              <a:rPr lang="en-GB" b="1"/>
              <a:t>Recycling</a:t>
            </a:r>
          </a:p>
        </p:txBody>
      </p:sp>
      <p:sp>
        <p:nvSpPr>
          <p:cNvPr id="3" name="Subtitle 2"/>
          <p:cNvSpPr>
            <a:spLocks noGrp="1"/>
          </p:cNvSpPr>
          <p:nvPr>
            <p:ph type="subTitle" idx="1"/>
          </p:nvPr>
        </p:nvSpPr>
        <p:spPr>
          <a:xfrm>
            <a:off x="4355976" y="1772816"/>
            <a:ext cx="4483804" cy="3528392"/>
          </a:xfrm>
          <a:solidFill>
            <a:schemeClr val="accent2">
              <a:lumMod val="40000"/>
              <a:lumOff val="60000"/>
            </a:schemeClr>
          </a:solidFill>
        </p:spPr>
        <p:txBody>
          <a:bodyPr>
            <a:normAutofit fontScale="92500" lnSpcReduction="20000"/>
          </a:bodyPr>
          <a:lstStyle/>
          <a:p>
            <a:r>
              <a:rPr lang="en-GB" u="sng">
                <a:solidFill>
                  <a:srgbClr val="002060"/>
                </a:solidFill>
              </a:rPr>
              <a:t>Success Criteria:</a:t>
            </a:r>
          </a:p>
          <a:p>
            <a:r>
              <a:rPr lang="en-GB">
                <a:solidFill>
                  <a:srgbClr val="FF0000"/>
                </a:solidFill>
              </a:rPr>
              <a:t>(E) To describe the sources of solid wastes.</a:t>
            </a:r>
          </a:p>
          <a:p>
            <a:r>
              <a:rPr lang="en-GB">
                <a:solidFill>
                  <a:schemeClr val="accent6">
                    <a:lumMod val="75000"/>
                  </a:schemeClr>
                </a:solidFill>
              </a:rPr>
              <a:t>(C) To explain why so much solid waste is produced.</a:t>
            </a:r>
          </a:p>
          <a:p>
            <a:r>
              <a:rPr lang="en-GB">
                <a:solidFill>
                  <a:srgbClr val="00B050"/>
                </a:solidFill>
              </a:rPr>
              <a:t>(A) To explain what can be done with the solid waste produced.</a:t>
            </a:r>
          </a:p>
          <a:p>
            <a:endParaRPr lang="en-GB" u="sng">
              <a:solidFill>
                <a:srgbClr val="002060"/>
              </a:solidFill>
            </a:endParaRPr>
          </a:p>
        </p:txBody>
      </p:sp>
      <p:pic>
        <p:nvPicPr>
          <p:cNvPr id="4098" name="Picture 2" descr="Recycle Now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5370252"/>
            <a:ext cx="4158208" cy="1194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1800665"/>
            <a:ext cx="3881929" cy="1569660"/>
          </a:xfrm>
          <a:prstGeom prst="rect">
            <a:avLst/>
          </a:prstGeom>
          <a:solidFill>
            <a:schemeClr val="accent6">
              <a:lumMod val="40000"/>
              <a:lumOff val="60000"/>
            </a:schemeClr>
          </a:solidFill>
        </p:spPr>
        <p:txBody>
          <a:bodyPr wrap="square">
            <a:spAutoFit/>
          </a:bodyPr>
          <a:lstStyle/>
          <a:p>
            <a:pPr algn="ctr"/>
            <a:r>
              <a:rPr lang="en-GB" sz="2400" b="1" u="sng">
                <a:solidFill>
                  <a:srgbClr val="002060"/>
                </a:solidFill>
              </a:rPr>
              <a:t>Learning objective:</a:t>
            </a:r>
          </a:p>
          <a:p>
            <a:pPr algn="ctr"/>
            <a:endParaRPr lang="en-GB" sz="2400" b="1" u="sng">
              <a:solidFill>
                <a:srgbClr val="002060"/>
              </a:solidFill>
            </a:endParaRPr>
          </a:p>
          <a:p>
            <a:pPr algn="ctr"/>
            <a:r>
              <a:rPr lang="en-GB" sz="2400">
                <a:solidFill>
                  <a:srgbClr val="002060"/>
                </a:solidFill>
              </a:rPr>
              <a:t>To consider the pros and cons of recycling solid waste.</a:t>
            </a:r>
          </a:p>
        </p:txBody>
      </p:sp>
      <p:sp>
        <p:nvSpPr>
          <p:cNvPr id="7" name="Rectangle 6"/>
          <p:cNvSpPr/>
          <p:nvPr/>
        </p:nvSpPr>
        <p:spPr>
          <a:xfrm>
            <a:off x="251520" y="3557580"/>
            <a:ext cx="3881929" cy="1815882"/>
          </a:xfrm>
          <a:prstGeom prst="rect">
            <a:avLst/>
          </a:prstGeom>
          <a:solidFill>
            <a:schemeClr val="accent3">
              <a:lumMod val="40000"/>
              <a:lumOff val="60000"/>
            </a:schemeClr>
          </a:solidFill>
        </p:spPr>
        <p:txBody>
          <a:bodyPr wrap="square">
            <a:spAutoFit/>
          </a:bodyPr>
          <a:lstStyle/>
          <a:p>
            <a:pPr algn="ctr"/>
            <a:r>
              <a:rPr lang="en-GB" sz="2800" u="sng">
                <a:solidFill>
                  <a:srgbClr val="002060"/>
                </a:solidFill>
              </a:rPr>
              <a:t>Starter task:</a:t>
            </a:r>
          </a:p>
          <a:p>
            <a:pPr algn="ctr"/>
            <a:r>
              <a:rPr lang="en-GB" sz="2800">
                <a:solidFill>
                  <a:srgbClr val="002060"/>
                </a:solidFill>
              </a:rPr>
              <a:t>Jot down your ideas: what might happen to a used piece of plastic?</a:t>
            </a:r>
          </a:p>
        </p:txBody>
      </p:sp>
      <p:sp>
        <p:nvSpPr>
          <p:cNvPr id="8" name="Subtitle 2"/>
          <p:cNvSpPr txBox="1">
            <a:spLocks/>
          </p:cNvSpPr>
          <p:nvPr/>
        </p:nvSpPr>
        <p:spPr>
          <a:xfrm>
            <a:off x="0" y="5415359"/>
            <a:ext cx="4355976" cy="8389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sz="2000"/>
          </a:p>
        </p:txBody>
      </p:sp>
    </p:spTree>
    <p:extLst>
      <p:ext uri="{BB962C8B-B14F-4D97-AF65-F5344CB8AC3E}">
        <p14:creationId xmlns:p14="http://schemas.microsoft.com/office/powerpoint/2010/main" val="260792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34925"/>
            <a:ext cx="9144000" cy="981075"/>
          </a:xfrm>
          <a:gradFill rotWithShape="0">
            <a:gsLst>
              <a:gs pos="0">
                <a:srgbClr val="03D4A8"/>
              </a:gs>
              <a:gs pos="25000">
                <a:srgbClr val="21D6E0"/>
              </a:gs>
              <a:gs pos="75000">
                <a:srgbClr val="0087E6"/>
              </a:gs>
              <a:gs pos="100000">
                <a:srgbClr val="005CBF"/>
              </a:gs>
            </a:gsLst>
            <a:lin ang="10800000" scaled="1"/>
          </a:gradFill>
        </p:spPr>
        <p:txBody>
          <a:bodyPr/>
          <a:lstStyle/>
          <a:p>
            <a:pPr algn="l" eaLnBrk="1" hangingPunct="1"/>
            <a:r>
              <a:rPr lang="en-GB" b="1">
                <a:solidFill>
                  <a:schemeClr val="bg1"/>
                </a:solidFill>
              </a:rPr>
              <a:t>Agricultural Waste</a:t>
            </a:r>
          </a:p>
        </p:txBody>
      </p:sp>
      <p:sp>
        <p:nvSpPr>
          <p:cNvPr id="3" name="Content Placeholder 2"/>
          <p:cNvSpPr>
            <a:spLocks noGrp="1"/>
          </p:cNvSpPr>
          <p:nvPr>
            <p:ph idx="1"/>
          </p:nvPr>
        </p:nvSpPr>
        <p:spPr>
          <a:xfrm>
            <a:off x="-22225" y="1053033"/>
            <a:ext cx="9166225" cy="1439863"/>
          </a:xfrm>
        </p:spPr>
        <p:txBody>
          <a:bodyPr>
            <a:normAutofit lnSpcReduction="10000"/>
          </a:bodyPr>
          <a:lstStyle/>
          <a:p>
            <a:pPr marL="0" indent="0" algn="ctr" eaLnBrk="1" hangingPunct="1">
              <a:buFontTx/>
              <a:buNone/>
              <a:defRPr/>
            </a:pPr>
            <a:r>
              <a:rPr lang="en-GB"/>
              <a:t>Most solid farm waste is crop waste or manure. The main pollution risk is from nutrients causing deoxygenation or eutrophication.</a:t>
            </a:r>
          </a:p>
        </p:txBody>
      </p:sp>
      <p:pic>
        <p:nvPicPr>
          <p:cNvPr id="6148" name="Picture 2" descr="http://www.google.co.uk/url?source=imgres&amp;ct=img&amp;q=http://www.ac-nice.fr/college-hugo/1024/productionseleves/pages_SVT_2011/Pollution%2520industrielle-Balaam-Bonnant-Dore-Giorgini/images/China_pollution.jpg&amp;sa=X&amp;ei=E-NmT9uhBceW0QWf46GmCA&amp;ved=0CAQQ8wc4Dw&amp;usg=AFQjCNGyks28cUH9AxMXTjRnF4-eI6V7u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23" y="2591072"/>
            <a:ext cx="6408737"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30163"/>
            <a:ext cx="9144000" cy="1011238"/>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solidFill>
                  <a:schemeClr val="bg1"/>
                </a:solidFill>
              </a:rPr>
              <a:t>Agricultural waste</a:t>
            </a:r>
          </a:p>
        </p:txBody>
      </p:sp>
    </p:spTree>
    <p:extLst>
      <p:ext uri="{BB962C8B-B14F-4D97-AF65-F5344CB8AC3E}">
        <p14:creationId xmlns:p14="http://schemas.microsoft.com/office/powerpoint/2010/main" val="2876399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a:t>Sources of solid wastes</a:t>
            </a:r>
          </a:p>
        </p:txBody>
      </p:sp>
      <p:sp>
        <p:nvSpPr>
          <p:cNvPr id="3" name="Content Placeholder 2"/>
          <p:cNvSpPr>
            <a:spLocks noGrp="1"/>
          </p:cNvSpPr>
          <p:nvPr>
            <p:ph idx="1"/>
          </p:nvPr>
        </p:nvSpPr>
        <p:spPr/>
        <p:txBody>
          <a:bodyPr>
            <a:normAutofit/>
          </a:bodyPr>
          <a:lstStyle/>
          <a:p>
            <a:r>
              <a:rPr lang="en-GB" b="1"/>
              <a:t>Agricultural</a:t>
            </a:r>
          </a:p>
          <a:p>
            <a:pPr lvl="1"/>
            <a:r>
              <a:rPr lang="en-GB"/>
              <a:t>Bulky wastes</a:t>
            </a:r>
          </a:p>
          <a:p>
            <a:pPr lvl="1"/>
            <a:r>
              <a:rPr lang="en-GB"/>
              <a:t>Variable mobility - slurry from cattle and sileage liquor have huge B.O.D</a:t>
            </a:r>
          </a:p>
          <a:p>
            <a:pPr lvl="1"/>
            <a:r>
              <a:rPr lang="en-GB"/>
              <a:t>Most biodegradable</a:t>
            </a:r>
          </a:p>
          <a:p>
            <a:pPr lvl="1"/>
            <a:r>
              <a:rPr lang="en-GB"/>
              <a:t>Hazards are variable: Eutrophication; Smoke (burnt straw); Pesticide / herbicide residues if persistent; Problem in storing wastes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32656"/>
            <a:ext cx="2766814" cy="2129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8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376"/>
            <a:ext cx="8229600" cy="1143000"/>
          </a:xfrm>
        </p:spPr>
        <p:txBody>
          <a:bodyPr>
            <a:normAutofit fontScale="90000"/>
          </a:bodyPr>
          <a:lstStyle/>
          <a:p>
            <a:r>
              <a:rPr lang="en-GB" b="1"/>
              <a:t>Links between waste and affluence</a:t>
            </a:r>
            <a:r>
              <a:rPr lang="en-GB"/>
              <a:t> </a:t>
            </a:r>
          </a:p>
        </p:txBody>
      </p:sp>
      <p:sp>
        <p:nvSpPr>
          <p:cNvPr id="3" name="Content Placeholder 2"/>
          <p:cNvSpPr>
            <a:spLocks noGrp="1"/>
          </p:cNvSpPr>
          <p:nvPr>
            <p:ph idx="1"/>
          </p:nvPr>
        </p:nvSpPr>
        <p:spPr>
          <a:xfrm>
            <a:off x="189856" y="873299"/>
            <a:ext cx="8507288" cy="5688632"/>
          </a:xfrm>
        </p:spPr>
        <p:txBody>
          <a:bodyPr>
            <a:normAutofit fontScale="47500" lnSpcReduction="20000"/>
          </a:bodyPr>
          <a:lstStyle/>
          <a:p>
            <a:pPr lvl="0"/>
            <a:r>
              <a:rPr lang="en-GB" sz="4200" b="1"/>
              <a:t>Most products bought have built in obsolescence (e.g. electrical &amp; computers);</a:t>
            </a:r>
            <a:endParaRPr lang="en-GB" sz="4200"/>
          </a:p>
          <a:p>
            <a:endParaRPr lang="en-GB" sz="4200"/>
          </a:p>
          <a:p>
            <a:pPr lvl="0"/>
            <a:r>
              <a:rPr lang="en-GB" sz="4200" b="1"/>
              <a:t>More papers and magazines bought;</a:t>
            </a:r>
            <a:endParaRPr lang="en-GB" sz="4200"/>
          </a:p>
          <a:p>
            <a:endParaRPr lang="en-GB" sz="4200"/>
          </a:p>
          <a:p>
            <a:pPr lvl="0"/>
            <a:r>
              <a:rPr lang="en-GB" sz="4200" b="1"/>
              <a:t>Disposable products;</a:t>
            </a:r>
            <a:endParaRPr lang="en-GB" sz="4200"/>
          </a:p>
          <a:p>
            <a:endParaRPr lang="en-GB" sz="4200"/>
          </a:p>
          <a:p>
            <a:pPr lvl="0"/>
            <a:r>
              <a:rPr lang="en-GB" sz="4200" b="1"/>
              <a:t>Much more packaging around materials e.g. cheese, vegetables;</a:t>
            </a:r>
            <a:endParaRPr lang="en-GB" sz="4200"/>
          </a:p>
          <a:p>
            <a:endParaRPr lang="en-GB" sz="4200"/>
          </a:p>
          <a:p>
            <a:pPr lvl="0"/>
            <a:r>
              <a:rPr lang="en-GB" sz="4200" b="1"/>
              <a:t>Multi-packaging;</a:t>
            </a:r>
            <a:endParaRPr lang="en-GB" sz="4200"/>
          </a:p>
          <a:p>
            <a:endParaRPr lang="en-GB" sz="4200"/>
          </a:p>
          <a:p>
            <a:pPr lvl="0"/>
            <a:r>
              <a:rPr lang="en-GB" sz="4200" b="1"/>
              <a:t>Affluence – we simply buy more consumer products;</a:t>
            </a:r>
            <a:endParaRPr lang="en-GB" sz="4200"/>
          </a:p>
          <a:p>
            <a:endParaRPr lang="en-GB" sz="4200"/>
          </a:p>
          <a:p>
            <a:pPr lvl="0"/>
            <a:r>
              <a:rPr lang="en-GB" sz="4200" b="1"/>
              <a:t>More non-biodegradable waste (e.g. plastics);</a:t>
            </a:r>
            <a:endParaRPr lang="en-GB" sz="4200"/>
          </a:p>
          <a:p>
            <a:endParaRPr lang="en-GB" sz="4200"/>
          </a:p>
          <a:p>
            <a:pPr lvl="0"/>
            <a:r>
              <a:rPr lang="en-GB" sz="4200" b="1"/>
              <a:t>More convenience foods;</a:t>
            </a:r>
            <a:endParaRPr lang="en-GB" sz="4200"/>
          </a:p>
          <a:p>
            <a:endParaRPr lang="en-GB" sz="4200"/>
          </a:p>
          <a:p>
            <a:pPr lvl="0"/>
            <a:r>
              <a:rPr lang="en-GB" sz="4200" b="1"/>
              <a:t>Few returnable bottles used.</a:t>
            </a:r>
            <a:endParaRPr lang="en-GB" sz="4200"/>
          </a:p>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460" y="3407372"/>
            <a:ext cx="2236540" cy="144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460" y="1268760"/>
            <a:ext cx="2278385" cy="152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5085184"/>
            <a:ext cx="20288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5003617"/>
            <a:ext cx="26384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1412776"/>
            <a:ext cx="1439987" cy="93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77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Solid Waste Disposal</a:t>
            </a:r>
          </a:p>
        </p:txBody>
      </p:sp>
      <p:sp>
        <p:nvSpPr>
          <p:cNvPr id="3" name="Content Placeholder 2"/>
          <p:cNvSpPr>
            <a:spLocks noGrp="1"/>
          </p:cNvSpPr>
          <p:nvPr>
            <p:ph idx="1"/>
          </p:nvPr>
        </p:nvSpPr>
        <p:spPr/>
        <p:txBody>
          <a:bodyPr/>
          <a:lstStyle/>
          <a:p>
            <a:r>
              <a:rPr lang="en-GB"/>
              <a:t>Large amounts of solid wastes deliberately or accidentally dumped in the environment threaten wildlife.</a:t>
            </a:r>
          </a:p>
        </p:txBody>
      </p:sp>
    </p:spTree>
    <p:extLst>
      <p:ext uri="{BB962C8B-B14F-4D97-AF65-F5344CB8AC3E}">
        <p14:creationId xmlns:p14="http://schemas.microsoft.com/office/powerpoint/2010/main" val="131499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solidFill>
            <a:srgbClr val="92D050"/>
          </a:solidFill>
        </p:spPr>
        <p:txBody>
          <a:bodyPr>
            <a:noAutofit/>
          </a:bodyPr>
          <a:lstStyle/>
          <a:p>
            <a:r>
              <a:rPr lang="en-GB" sz="3200"/>
              <a:t>Factors determining the choice of waste disposal</a:t>
            </a:r>
          </a:p>
        </p:txBody>
      </p:sp>
      <p:sp>
        <p:nvSpPr>
          <p:cNvPr id="3" name="Content Placeholder 2"/>
          <p:cNvSpPr>
            <a:spLocks noGrp="1"/>
          </p:cNvSpPr>
          <p:nvPr>
            <p:ph idx="1"/>
          </p:nvPr>
        </p:nvSpPr>
        <p:spPr>
          <a:xfrm>
            <a:off x="457200" y="908720"/>
            <a:ext cx="8229600" cy="4525963"/>
          </a:xfrm>
        </p:spPr>
        <p:txBody>
          <a:bodyPr>
            <a:normAutofit fontScale="85000" lnSpcReduction="10000"/>
          </a:bodyPr>
          <a:lstStyle/>
          <a:p>
            <a:r>
              <a:rPr lang="en-GB"/>
              <a:t>Population density  - higher costs with fewer people</a:t>
            </a:r>
          </a:p>
          <a:p>
            <a:r>
              <a:rPr lang="en-GB"/>
              <a:t>Mass of waste per capita </a:t>
            </a:r>
          </a:p>
          <a:p>
            <a:r>
              <a:rPr lang="en-GB"/>
              <a:t>Properties of wastes e.g. toxicity, flammability</a:t>
            </a:r>
          </a:p>
          <a:p>
            <a:r>
              <a:rPr lang="en-GB"/>
              <a:t>Availability of land</a:t>
            </a:r>
          </a:p>
          <a:p>
            <a:r>
              <a:rPr lang="en-GB"/>
              <a:t>Availability of recycling technology</a:t>
            </a:r>
          </a:p>
          <a:p>
            <a:r>
              <a:rPr lang="en-GB"/>
              <a:t>Level of environmental awareness – willingness to recycle, reuse, repair</a:t>
            </a:r>
          </a:p>
          <a:p>
            <a:r>
              <a:rPr lang="en-GB"/>
              <a:t>Regulatory framework &amp; legislation</a:t>
            </a:r>
          </a:p>
          <a:p>
            <a:r>
              <a:rPr lang="en-GB"/>
              <a:t>Household income</a:t>
            </a:r>
          </a:p>
          <a:p>
            <a:r>
              <a:rPr lang="en-GB"/>
              <a:t>Waste processing costs for labour or machinery</a:t>
            </a:r>
          </a:p>
        </p:txBody>
      </p:sp>
    </p:spTree>
    <p:extLst>
      <p:ext uri="{BB962C8B-B14F-4D97-AF65-F5344CB8AC3E}">
        <p14:creationId xmlns:p14="http://schemas.microsoft.com/office/powerpoint/2010/main" val="11050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a:solidFill>
            <a:schemeClr val="accent5">
              <a:lumMod val="40000"/>
              <a:lumOff val="60000"/>
            </a:schemeClr>
          </a:solidFill>
        </p:spPr>
        <p:txBody>
          <a:bodyPr>
            <a:normAutofit fontScale="90000"/>
          </a:bodyPr>
          <a:lstStyle/>
          <a:p>
            <a:r>
              <a:rPr lang="en-GB"/>
              <a:t>Why recycle?</a:t>
            </a:r>
          </a:p>
        </p:txBody>
      </p:sp>
      <p:sp>
        <p:nvSpPr>
          <p:cNvPr id="3" name="Content Placeholder 2"/>
          <p:cNvSpPr>
            <a:spLocks noGrp="1"/>
          </p:cNvSpPr>
          <p:nvPr>
            <p:ph idx="1"/>
          </p:nvPr>
        </p:nvSpPr>
        <p:spPr>
          <a:xfrm>
            <a:off x="457200" y="836712"/>
            <a:ext cx="8229600" cy="5400600"/>
          </a:xfrm>
        </p:spPr>
        <p:txBody>
          <a:bodyPr>
            <a:normAutofit fontScale="77500" lnSpcReduction="20000"/>
          </a:bodyPr>
          <a:lstStyle/>
          <a:p>
            <a:r>
              <a:rPr lang="en-GB"/>
              <a:t>Watch this video and jot down any reason why recycling is so important </a:t>
            </a:r>
            <a:r>
              <a:rPr lang="en-GB" sz="2100">
                <a:hlinkClick r:id="rId2"/>
              </a:rPr>
              <a:t>http://www.youtube.com/watch?v=Kr_DGf77OhM</a:t>
            </a:r>
            <a:endParaRPr lang="en-GB" sz="2100"/>
          </a:p>
          <a:p>
            <a:endParaRPr lang="en-GB"/>
          </a:p>
          <a:p>
            <a:pPr>
              <a:spcAft>
                <a:spcPts val="1200"/>
              </a:spcAft>
            </a:pPr>
            <a:r>
              <a:rPr lang="en-GB"/>
              <a:t>Recycling helps conserve important raw materials and protects natural habitats for the future</a:t>
            </a:r>
          </a:p>
          <a:p>
            <a:pPr>
              <a:spcAft>
                <a:spcPts val="1200"/>
              </a:spcAft>
            </a:pPr>
            <a:r>
              <a:rPr lang="en-GB"/>
              <a:t>There are over 1,500 landfill sites in the UK, these sites produce a quarter of the UK’s emissions of methane.</a:t>
            </a:r>
          </a:p>
          <a:p>
            <a:pPr>
              <a:spcAft>
                <a:spcPts val="1200"/>
              </a:spcAft>
            </a:pPr>
            <a:r>
              <a:rPr lang="en-GB"/>
              <a:t>Using recycled materials in the manufacturing process uses considerably less energy than that required for producing new products from raw materials </a:t>
            </a:r>
          </a:p>
          <a:p>
            <a:pPr>
              <a:spcAft>
                <a:spcPts val="1200"/>
              </a:spcAft>
            </a:pPr>
            <a:r>
              <a:rPr lang="en-GB"/>
              <a:t>Current UK recycling is estimated to save more than 18 million tonnes of CO</a:t>
            </a:r>
            <a:r>
              <a:rPr lang="en-GB" baseline="-25000"/>
              <a:t>2</a:t>
            </a:r>
            <a:r>
              <a:rPr lang="en-GB"/>
              <a:t> a year – the equivalent to taking 5 million cars off the road. </a:t>
            </a:r>
          </a:p>
        </p:txBody>
      </p:sp>
    </p:spTree>
    <p:extLst>
      <p:ext uri="{BB962C8B-B14F-4D97-AF65-F5344CB8AC3E}">
        <p14:creationId xmlns:p14="http://schemas.microsoft.com/office/powerpoint/2010/main" val="206602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a:t>Can it be recycled?</a:t>
            </a:r>
          </a:p>
        </p:txBody>
      </p:sp>
      <p:sp>
        <p:nvSpPr>
          <p:cNvPr id="3" name="Content Placeholder 2"/>
          <p:cNvSpPr>
            <a:spLocks noGrp="1"/>
          </p:cNvSpPr>
          <p:nvPr>
            <p:ph idx="1"/>
          </p:nvPr>
        </p:nvSpPr>
        <p:spPr/>
        <p:txBody>
          <a:bodyPr/>
          <a:lstStyle/>
          <a:p>
            <a:pPr marL="0" indent="0" algn="ctr">
              <a:buNone/>
            </a:pPr>
            <a:r>
              <a:rPr lang="en-GB"/>
              <a:t>You have been given two beakers (one labelled YES and one labelled NO).</a:t>
            </a:r>
          </a:p>
          <a:p>
            <a:pPr marL="0" indent="0" algn="ctr">
              <a:buNone/>
            </a:pPr>
            <a:endParaRPr lang="en-GB"/>
          </a:p>
          <a:p>
            <a:pPr marL="0" indent="0" algn="ctr">
              <a:buNone/>
            </a:pPr>
            <a:r>
              <a:rPr lang="en-GB"/>
              <a:t>Cut up your list of items and decide whether they can be recycled in Norfolk (YES) or that they can’t be (NO).</a:t>
            </a:r>
          </a:p>
          <a:p>
            <a:pPr marL="0" indent="0" algn="ctr">
              <a:buNone/>
            </a:pPr>
            <a:endParaRPr lang="en-GB"/>
          </a:p>
          <a:p>
            <a:pPr marL="0" indent="0" algn="ctr">
              <a:buNone/>
            </a:pPr>
            <a:r>
              <a:rPr lang="en-GB" b="1">
                <a:solidFill>
                  <a:srgbClr val="FF0000"/>
                </a:solidFill>
              </a:rPr>
              <a:t>There are 15 YES’s and 15 NO’s.</a:t>
            </a:r>
          </a:p>
        </p:txBody>
      </p:sp>
    </p:spTree>
    <p:extLst>
      <p:ext uri="{BB962C8B-B14F-4D97-AF65-F5344CB8AC3E}">
        <p14:creationId xmlns:p14="http://schemas.microsoft.com/office/powerpoint/2010/main" val="95479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r>
              <a:rPr lang="en-GB"/>
              <a:t>Recycling</a:t>
            </a:r>
          </a:p>
        </p:txBody>
      </p:sp>
      <p:sp>
        <p:nvSpPr>
          <p:cNvPr id="3" name="Content Placeholder 2"/>
          <p:cNvSpPr>
            <a:spLocks noGrp="1"/>
          </p:cNvSpPr>
          <p:nvPr>
            <p:ph idx="1"/>
          </p:nvPr>
        </p:nvSpPr>
        <p:spPr/>
        <p:txBody>
          <a:bodyPr/>
          <a:lstStyle/>
          <a:p>
            <a:r>
              <a:rPr lang="en-GB"/>
              <a:t>What can be recycled? Sort the items into 3 groups</a:t>
            </a:r>
          </a:p>
          <a:p>
            <a:r>
              <a:rPr lang="en-GB"/>
              <a:t>Green bin (kerb recycling)</a:t>
            </a:r>
          </a:p>
          <a:p>
            <a:r>
              <a:rPr lang="en-GB"/>
              <a:t>Black bin (waste)</a:t>
            </a:r>
          </a:p>
          <a:p>
            <a:r>
              <a:rPr lang="en-GB"/>
              <a:t>Take to recycling centre</a:t>
            </a:r>
          </a:p>
          <a:p>
            <a:endParaRPr lang="en-GB"/>
          </a:p>
        </p:txBody>
      </p:sp>
      <p:sp>
        <p:nvSpPr>
          <p:cNvPr id="4" name="Rectangle 3"/>
          <p:cNvSpPr/>
          <p:nvPr/>
        </p:nvSpPr>
        <p:spPr>
          <a:xfrm>
            <a:off x="899592" y="5973681"/>
            <a:ext cx="7704856" cy="1231106"/>
          </a:xfrm>
          <a:prstGeom prst="rect">
            <a:avLst/>
          </a:prstGeom>
        </p:spPr>
        <p:txBody>
          <a:bodyPr wrap="square">
            <a:spAutoFit/>
          </a:bodyPr>
          <a:lstStyle/>
          <a:p>
            <a:r>
              <a:rPr lang="en-GB">
                <a:hlinkClick r:id="rId2"/>
              </a:rPr>
              <a:t>http://www.recyclenow.com/how_is_it_recycled/recycling_centre.html</a:t>
            </a:r>
            <a:endParaRPr lang="en-GB"/>
          </a:p>
          <a:p>
            <a:r>
              <a:rPr lang="en-GB"/>
              <a:t/>
            </a:r>
            <a:br>
              <a:rPr lang="en-GB"/>
            </a:br>
            <a:endParaRPr lang="en-GB"/>
          </a:p>
          <a:p>
            <a:endParaRPr lang="en-GB"/>
          </a:p>
        </p:txBody>
      </p:sp>
      <p:pic>
        <p:nvPicPr>
          <p:cNvPr id="1026" name="Picture 2" descr="Recycle Now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4565915"/>
            <a:ext cx="4035328" cy="115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00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Guildford recycling centre </a:t>
            </a:r>
            <a:br>
              <a:rPr lang="en-GB"/>
            </a:br>
            <a:r>
              <a:rPr lang="en-GB" sz="2700" err="1"/>
              <a:t>Moorfield</a:t>
            </a:r>
            <a:r>
              <a:rPr lang="en-GB" sz="2700"/>
              <a:t> Road, </a:t>
            </a:r>
            <a:r>
              <a:rPr lang="en-GB" sz="2700" err="1"/>
              <a:t>Slyfield</a:t>
            </a:r>
            <a:r>
              <a:rPr lang="en-GB" sz="2700"/>
              <a:t> Green Industrial Estate, Guildford, Surrey GU1 1RU.</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623466"/>
            <a:ext cx="8229600" cy="247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86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r>
              <a:rPr lang="en-GB"/>
              <a:t>Recycling Aluminium</a:t>
            </a:r>
          </a:p>
        </p:txBody>
      </p:sp>
      <p:sp>
        <p:nvSpPr>
          <p:cNvPr id="3" name="Content Placeholder 2"/>
          <p:cNvSpPr>
            <a:spLocks noGrp="1"/>
          </p:cNvSpPr>
          <p:nvPr>
            <p:ph idx="1"/>
          </p:nvPr>
        </p:nvSpPr>
        <p:spPr>
          <a:xfrm>
            <a:off x="107504" y="1600200"/>
            <a:ext cx="5122084" cy="4349080"/>
          </a:xfrm>
        </p:spPr>
        <p:txBody>
          <a:bodyPr>
            <a:normAutofit fontScale="85000" lnSpcReduction="20000"/>
          </a:bodyPr>
          <a:lstStyle/>
          <a:p>
            <a:r>
              <a:rPr lang="en-GB" sz="2400"/>
              <a:t>Losses - Not all will be recycled – litter will go into landfill</a:t>
            </a:r>
          </a:p>
          <a:p>
            <a:r>
              <a:rPr lang="en-GB" sz="2400"/>
              <a:t>Transport – extraction of aluminium ore involves bulk resources (economies of scale). Recycling involves smaller quantities – more expensive</a:t>
            </a:r>
          </a:p>
          <a:p>
            <a:r>
              <a:rPr lang="en-GB" sz="2400"/>
              <a:t>Separation – alloys of mixed metals not easily separated</a:t>
            </a:r>
          </a:p>
          <a:p>
            <a:r>
              <a:rPr lang="en-GB" sz="2400"/>
              <a:t>ID – slow to identify the composition of recycled materials where composition is important for reuse</a:t>
            </a:r>
          </a:p>
          <a:p>
            <a:r>
              <a:rPr lang="en-GB" sz="2400"/>
              <a:t>Energy cost – recycling saves energy needed for extraction of aluminium for bauxite (but see bullet 2).</a:t>
            </a:r>
          </a:p>
          <a:p>
            <a:r>
              <a:rPr lang="en-GB" sz="2400"/>
              <a:t>Public cooperation – to separate waste</a:t>
            </a:r>
          </a:p>
        </p:txBody>
      </p:sp>
      <p:sp>
        <p:nvSpPr>
          <p:cNvPr id="4" name="Rectangle 3"/>
          <p:cNvSpPr/>
          <p:nvPr/>
        </p:nvSpPr>
        <p:spPr>
          <a:xfrm>
            <a:off x="4725532" y="6093296"/>
            <a:ext cx="4383444" cy="923330"/>
          </a:xfrm>
          <a:prstGeom prst="rect">
            <a:avLst/>
          </a:prstGeom>
        </p:spPr>
        <p:txBody>
          <a:bodyPr wrap="square">
            <a:spAutoFit/>
          </a:bodyPr>
          <a:lstStyle/>
          <a:p>
            <a:r>
              <a:rPr lang="en-GB">
                <a:hlinkClick r:id="rId2"/>
              </a:rPr>
              <a:t>http://www.recyclenow.com/how_is_it_recycled/cans.html</a:t>
            </a:r>
            <a:endParaRPr lang="en-GB"/>
          </a:p>
          <a:p>
            <a:endParaRPr lang="en-GB"/>
          </a:p>
        </p:txBody>
      </p:sp>
      <p:pic>
        <p:nvPicPr>
          <p:cNvPr id="6146" name="Picture 2" descr="http://tidystourbridge.files.wordpress.com/2011/01/ca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588" y="1700808"/>
            <a:ext cx="360040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92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a:t>Solid Waste</a:t>
            </a:r>
          </a:p>
        </p:txBody>
      </p:sp>
      <p:sp>
        <p:nvSpPr>
          <p:cNvPr id="3" name="Content Placeholder 2"/>
          <p:cNvSpPr>
            <a:spLocks noGrp="1"/>
          </p:cNvSpPr>
          <p:nvPr>
            <p:ph idx="1"/>
          </p:nvPr>
        </p:nvSpPr>
        <p:spPr>
          <a:xfrm>
            <a:off x="457200" y="1412776"/>
            <a:ext cx="8229600" cy="4525963"/>
          </a:xfrm>
        </p:spPr>
        <p:txBody>
          <a:bodyPr>
            <a:normAutofit lnSpcReduction="10000"/>
          </a:bodyPr>
          <a:lstStyle/>
          <a:p>
            <a:pPr marL="0" indent="0" algn="ctr">
              <a:buNone/>
            </a:pPr>
            <a:r>
              <a:rPr lang="en-GB"/>
              <a:t>Simply put, it’s anything that isn’t needed…that’s solid. </a:t>
            </a:r>
          </a:p>
          <a:p>
            <a:pPr marL="0" indent="0" algn="ctr">
              <a:buNone/>
            </a:pPr>
            <a:endParaRPr lang="en-GB"/>
          </a:p>
          <a:p>
            <a:pPr marL="0" indent="0" algn="ctr">
              <a:buNone/>
            </a:pPr>
            <a:r>
              <a:rPr lang="en-GB"/>
              <a:t>Where you think it can come from?</a:t>
            </a:r>
          </a:p>
          <a:p>
            <a:pPr algn="ctr"/>
            <a:r>
              <a:rPr lang="en-GB">
                <a:solidFill>
                  <a:srgbClr val="FF0000"/>
                </a:solidFill>
              </a:rPr>
              <a:t>Mining</a:t>
            </a:r>
          </a:p>
          <a:p>
            <a:pPr algn="ctr"/>
            <a:r>
              <a:rPr lang="en-GB">
                <a:solidFill>
                  <a:srgbClr val="FF0000"/>
                </a:solidFill>
              </a:rPr>
              <a:t>Domestic</a:t>
            </a:r>
          </a:p>
          <a:p>
            <a:pPr algn="ctr"/>
            <a:r>
              <a:rPr lang="en-GB">
                <a:solidFill>
                  <a:srgbClr val="FF0000"/>
                </a:solidFill>
              </a:rPr>
              <a:t>Agricultural</a:t>
            </a:r>
          </a:p>
          <a:p>
            <a:pPr algn="ctr"/>
            <a:r>
              <a:rPr lang="en-GB">
                <a:solidFill>
                  <a:srgbClr val="FF0000"/>
                </a:solidFill>
              </a:rPr>
              <a:t>Industrial</a:t>
            </a:r>
          </a:p>
          <a:p>
            <a:pPr marL="0" indent="0" algn="ctr">
              <a:buNone/>
            </a:pPr>
            <a:endParaRPr lang="en-GB"/>
          </a:p>
        </p:txBody>
      </p:sp>
    </p:spTree>
    <p:extLst>
      <p:ext uri="{BB962C8B-B14F-4D97-AF65-F5344CB8AC3E}">
        <p14:creationId xmlns:p14="http://schemas.microsoft.com/office/powerpoint/2010/main" val="23322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640960" cy="1470025"/>
          </a:xfrm>
          <a:solidFill>
            <a:schemeClr val="accent5">
              <a:lumMod val="40000"/>
              <a:lumOff val="60000"/>
            </a:schemeClr>
          </a:solidFill>
        </p:spPr>
        <p:txBody>
          <a:bodyPr/>
          <a:lstStyle/>
          <a:p>
            <a:r>
              <a:rPr lang="en-GB" b="1"/>
              <a:t>Non-recyclable solid waste disposal</a:t>
            </a:r>
          </a:p>
        </p:txBody>
      </p:sp>
      <p:sp>
        <p:nvSpPr>
          <p:cNvPr id="3" name="Subtitle 2"/>
          <p:cNvSpPr>
            <a:spLocks noGrp="1"/>
          </p:cNvSpPr>
          <p:nvPr>
            <p:ph type="subTitle" idx="1"/>
          </p:nvPr>
        </p:nvSpPr>
        <p:spPr>
          <a:xfrm>
            <a:off x="4355976" y="1772816"/>
            <a:ext cx="4483804" cy="3528392"/>
          </a:xfrm>
          <a:solidFill>
            <a:schemeClr val="accent2">
              <a:lumMod val="40000"/>
              <a:lumOff val="60000"/>
            </a:schemeClr>
          </a:solidFill>
        </p:spPr>
        <p:txBody>
          <a:bodyPr>
            <a:normAutofit fontScale="92500" lnSpcReduction="10000"/>
          </a:bodyPr>
          <a:lstStyle/>
          <a:p>
            <a:r>
              <a:rPr lang="en-GB" u="sng">
                <a:solidFill>
                  <a:srgbClr val="002060"/>
                </a:solidFill>
              </a:rPr>
              <a:t>Success Criteria:</a:t>
            </a:r>
          </a:p>
          <a:p>
            <a:r>
              <a:rPr lang="en-GB">
                <a:solidFill>
                  <a:srgbClr val="FF0000"/>
                </a:solidFill>
              </a:rPr>
              <a:t>(E) To state the pros and cons of each method.</a:t>
            </a:r>
          </a:p>
          <a:p>
            <a:r>
              <a:rPr lang="en-GB">
                <a:solidFill>
                  <a:schemeClr val="accent6">
                    <a:lumMod val="75000"/>
                  </a:schemeClr>
                </a:solidFill>
              </a:rPr>
              <a:t>(C) To describe the ideal landfill site.</a:t>
            </a:r>
          </a:p>
          <a:p>
            <a:r>
              <a:rPr lang="en-GB">
                <a:solidFill>
                  <a:srgbClr val="00B050"/>
                </a:solidFill>
              </a:rPr>
              <a:t>(A) To design a poster to ‘sell’ the ideal landfill site.</a:t>
            </a:r>
          </a:p>
          <a:p>
            <a:endParaRPr lang="en-GB" u="sng">
              <a:solidFill>
                <a:srgbClr val="002060"/>
              </a:solidFill>
            </a:endParaRPr>
          </a:p>
        </p:txBody>
      </p:sp>
      <p:sp>
        <p:nvSpPr>
          <p:cNvPr id="4" name="Rectangle 3"/>
          <p:cNvSpPr/>
          <p:nvPr/>
        </p:nvSpPr>
        <p:spPr>
          <a:xfrm>
            <a:off x="251520" y="1800665"/>
            <a:ext cx="3881929" cy="1569660"/>
          </a:xfrm>
          <a:prstGeom prst="rect">
            <a:avLst/>
          </a:prstGeom>
          <a:solidFill>
            <a:schemeClr val="accent6">
              <a:lumMod val="40000"/>
              <a:lumOff val="60000"/>
            </a:schemeClr>
          </a:solidFill>
        </p:spPr>
        <p:txBody>
          <a:bodyPr wrap="square">
            <a:spAutoFit/>
          </a:bodyPr>
          <a:lstStyle/>
          <a:p>
            <a:pPr algn="ctr"/>
            <a:r>
              <a:rPr lang="en-GB" sz="2400" b="1" u="sng">
                <a:solidFill>
                  <a:srgbClr val="002060"/>
                </a:solidFill>
              </a:rPr>
              <a:t>Learning objective:</a:t>
            </a:r>
          </a:p>
          <a:p>
            <a:pPr algn="ctr"/>
            <a:endParaRPr lang="en-GB" sz="2400" b="1" u="sng">
              <a:solidFill>
                <a:srgbClr val="002060"/>
              </a:solidFill>
            </a:endParaRPr>
          </a:p>
          <a:p>
            <a:pPr algn="ctr"/>
            <a:r>
              <a:rPr lang="en-GB" sz="2400">
                <a:solidFill>
                  <a:srgbClr val="002060"/>
                </a:solidFill>
              </a:rPr>
              <a:t>To look at the options for disposal of waste.</a:t>
            </a:r>
          </a:p>
        </p:txBody>
      </p:sp>
      <p:sp>
        <p:nvSpPr>
          <p:cNvPr id="7" name="Rectangle 6"/>
          <p:cNvSpPr/>
          <p:nvPr/>
        </p:nvSpPr>
        <p:spPr>
          <a:xfrm>
            <a:off x="251519" y="3485326"/>
            <a:ext cx="3881929" cy="1815882"/>
          </a:xfrm>
          <a:prstGeom prst="rect">
            <a:avLst/>
          </a:prstGeom>
          <a:solidFill>
            <a:schemeClr val="accent3">
              <a:lumMod val="40000"/>
              <a:lumOff val="60000"/>
            </a:schemeClr>
          </a:solidFill>
        </p:spPr>
        <p:txBody>
          <a:bodyPr wrap="square">
            <a:spAutoFit/>
          </a:bodyPr>
          <a:lstStyle/>
          <a:p>
            <a:pPr algn="ctr"/>
            <a:r>
              <a:rPr lang="en-GB" sz="2800" u="sng">
                <a:solidFill>
                  <a:srgbClr val="002060"/>
                </a:solidFill>
              </a:rPr>
              <a:t>Starter task:</a:t>
            </a:r>
          </a:p>
          <a:p>
            <a:pPr algn="ctr"/>
            <a:r>
              <a:rPr lang="en-GB" sz="2800">
                <a:solidFill>
                  <a:srgbClr val="002060"/>
                </a:solidFill>
              </a:rPr>
              <a:t>How does a country decide which way it will dispose of it’s waste?</a:t>
            </a:r>
            <a:endParaRPr lang="en-GB" sz="2800" u="sng">
              <a:solidFill>
                <a:srgbClr val="002060"/>
              </a:solidFill>
            </a:endParaRPr>
          </a:p>
        </p:txBody>
      </p:sp>
      <p:pic>
        <p:nvPicPr>
          <p:cNvPr id="1026" name="Picture 2" descr="http://upload.wikimedia.org/wikipedia/en/6/6e/Vitrifica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37236" b="53311"/>
          <a:stretch/>
        </p:blipFill>
        <p:spPr bwMode="auto">
          <a:xfrm>
            <a:off x="-252536" y="5472608"/>
            <a:ext cx="9954079" cy="119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5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Possibilities</a:t>
            </a:r>
          </a:p>
        </p:txBody>
      </p:sp>
      <p:sp>
        <p:nvSpPr>
          <p:cNvPr id="3" name="Content Placeholder 2"/>
          <p:cNvSpPr>
            <a:spLocks noGrp="1"/>
          </p:cNvSpPr>
          <p:nvPr>
            <p:ph idx="1"/>
          </p:nvPr>
        </p:nvSpPr>
        <p:spPr/>
        <p:txBody>
          <a:bodyPr/>
          <a:lstStyle/>
          <a:p>
            <a:r>
              <a:rPr lang="en-GB"/>
              <a:t>Landfill</a:t>
            </a:r>
          </a:p>
          <a:p>
            <a:r>
              <a:rPr lang="en-GB"/>
              <a:t>Spoil heaps</a:t>
            </a:r>
          </a:p>
          <a:p>
            <a:r>
              <a:rPr lang="en-GB"/>
              <a:t>Incineration</a:t>
            </a:r>
          </a:p>
          <a:p>
            <a:r>
              <a:rPr lang="en-GB"/>
              <a:t>Specialist wastes – asbestos, cyanides</a:t>
            </a:r>
          </a:p>
          <a:p>
            <a:r>
              <a:rPr lang="en-GB"/>
              <a:t>Encapsulation &amp; </a:t>
            </a:r>
            <a:r>
              <a:rPr lang="en-GB" err="1"/>
              <a:t>vitrification</a:t>
            </a:r>
            <a:endParaRPr lang="en-GB"/>
          </a:p>
        </p:txBody>
      </p:sp>
      <p:sp>
        <p:nvSpPr>
          <p:cNvPr id="4" name="Rectangle 3"/>
          <p:cNvSpPr/>
          <p:nvPr/>
        </p:nvSpPr>
        <p:spPr>
          <a:xfrm>
            <a:off x="421640" y="4869160"/>
            <a:ext cx="7750759" cy="646331"/>
          </a:xfrm>
          <a:prstGeom prst="rect">
            <a:avLst/>
          </a:prstGeom>
        </p:spPr>
        <p:txBody>
          <a:bodyPr wrap="square">
            <a:spAutoFit/>
          </a:bodyPr>
          <a:lstStyle/>
          <a:p>
            <a:r>
              <a:rPr lang="en-GB" dirty="0"/>
              <a:t>Land Pollution</a:t>
            </a:r>
          </a:p>
          <a:p>
            <a:r>
              <a:rPr lang="en-GB" dirty="0">
                <a:hlinkClick r:id="rId2"/>
              </a:rPr>
              <a:t>http://www.youtube.com/watch?v=HjNv_iTsXn8</a:t>
            </a:r>
            <a:endParaRPr lang="en-GB" dirty="0"/>
          </a:p>
        </p:txBody>
      </p:sp>
    </p:spTree>
    <p:extLst>
      <p:ext uri="{BB962C8B-B14F-4D97-AF65-F5344CB8AC3E}">
        <p14:creationId xmlns:p14="http://schemas.microsoft.com/office/powerpoint/2010/main" val="2426757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Advantages of landfill</a:t>
            </a:r>
          </a:p>
        </p:txBody>
      </p:sp>
      <p:sp>
        <p:nvSpPr>
          <p:cNvPr id="3" name="Content Placeholder 2"/>
          <p:cNvSpPr>
            <a:spLocks noGrp="1"/>
          </p:cNvSpPr>
          <p:nvPr>
            <p:ph idx="1"/>
          </p:nvPr>
        </p:nvSpPr>
        <p:spPr/>
        <p:txBody>
          <a:bodyPr/>
          <a:lstStyle/>
          <a:p>
            <a:r>
              <a:rPr lang="en-GB"/>
              <a:t>Cheap</a:t>
            </a:r>
          </a:p>
          <a:p>
            <a:r>
              <a:rPr lang="en-GB"/>
              <a:t>Generate electricity from methane</a:t>
            </a:r>
          </a:p>
          <a:p>
            <a:r>
              <a:rPr lang="en-GB"/>
              <a:t>Little treatment required</a:t>
            </a:r>
          </a:p>
          <a:p>
            <a:pPr marL="0" indent="0">
              <a:buNone/>
            </a:pPr>
            <a:endParaRPr lang="en-GB"/>
          </a:p>
        </p:txBody>
      </p:sp>
    </p:spTree>
    <p:extLst>
      <p:ext uri="{BB962C8B-B14F-4D97-AF65-F5344CB8AC3E}">
        <p14:creationId xmlns:p14="http://schemas.microsoft.com/office/powerpoint/2010/main" val="304067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Disadvantages of landfill</a:t>
            </a:r>
          </a:p>
        </p:txBody>
      </p:sp>
      <p:sp>
        <p:nvSpPr>
          <p:cNvPr id="3" name="Content Placeholder 2"/>
          <p:cNvSpPr>
            <a:spLocks noGrp="1"/>
          </p:cNvSpPr>
          <p:nvPr>
            <p:ph idx="1"/>
          </p:nvPr>
        </p:nvSpPr>
        <p:spPr>
          <a:xfrm>
            <a:off x="457200" y="1340768"/>
            <a:ext cx="8229600" cy="4525963"/>
          </a:xfrm>
        </p:spPr>
        <p:txBody>
          <a:bodyPr>
            <a:normAutofit fontScale="85000" lnSpcReduction="20000"/>
          </a:bodyPr>
          <a:lstStyle/>
          <a:p>
            <a:r>
              <a:rPr lang="en-GB"/>
              <a:t>List as many ways as you can think:</a:t>
            </a:r>
          </a:p>
          <a:p>
            <a:pPr lvl="1"/>
            <a:r>
              <a:rPr lang="en-GB"/>
              <a:t>Potential resources are lost, e.g. metals, glass, plastics</a:t>
            </a:r>
          </a:p>
          <a:p>
            <a:pPr lvl="1"/>
            <a:r>
              <a:rPr lang="en-GB"/>
              <a:t>Landfill sites are large areas of land</a:t>
            </a:r>
          </a:p>
          <a:p>
            <a:pPr lvl="1"/>
            <a:r>
              <a:rPr lang="en-GB"/>
              <a:t>Organic matter decays anaerobically, releasing methane and CO2 which contribute to global warming</a:t>
            </a:r>
          </a:p>
          <a:p>
            <a:pPr lvl="1"/>
            <a:r>
              <a:rPr lang="en-GB"/>
              <a:t>Toxic leachate may leach from poorly managed sites</a:t>
            </a:r>
          </a:p>
          <a:p>
            <a:pPr lvl="1"/>
            <a:r>
              <a:rPr lang="en-GB"/>
              <a:t>Wildlife habitats and </a:t>
            </a:r>
            <a:r>
              <a:rPr lang="en-GB" err="1"/>
              <a:t>farmand</a:t>
            </a:r>
            <a:r>
              <a:rPr lang="en-GB"/>
              <a:t> may be lost</a:t>
            </a:r>
          </a:p>
          <a:p>
            <a:pPr lvl="1"/>
            <a:r>
              <a:rPr lang="en-GB"/>
              <a:t>Contaminants in the landfill site may prevent he later development of landfill sites for housing or agriculture</a:t>
            </a:r>
          </a:p>
          <a:p>
            <a:pPr lvl="1"/>
            <a:r>
              <a:rPr lang="en-GB"/>
              <a:t>Transport delivering the waste to the site and the infrastructure around it generate noise and congestion in the local area.</a:t>
            </a:r>
          </a:p>
        </p:txBody>
      </p:sp>
    </p:spTree>
    <p:extLst>
      <p:ext uri="{BB962C8B-B14F-4D97-AF65-F5344CB8AC3E}">
        <p14:creationId xmlns:p14="http://schemas.microsoft.com/office/powerpoint/2010/main" val="394675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u="sng"/>
              <a:t>Landfill</a:t>
            </a:r>
          </a:p>
        </p:txBody>
      </p:sp>
      <p:sp>
        <p:nvSpPr>
          <p:cNvPr id="3" name="Content Placeholder 2"/>
          <p:cNvSpPr>
            <a:spLocks noGrp="1"/>
          </p:cNvSpPr>
          <p:nvPr>
            <p:ph idx="1"/>
          </p:nvPr>
        </p:nvSpPr>
        <p:spPr>
          <a:xfrm>
            <a:off x="179512" y="692696"/>
            <a:ext cx="8856984" cy="5832648"/>
          </a:xfrm>
        </p:spPr>
        <p:txBody>
          <a:bodyPr>
            <a:normAutofit fontScale="47500" lnSpcReduction="20000"/>
          </a:bodyPr>
          <a:lstStyle/>
          <a:p>
            <a:pPr marL="0" indent="0">
              <a:buNone/>
            </a:pPr>
            <a:r>
              <a:rPr lang="en-GB" sz="3800"/>
              <a:t>Task:  The ideal landfill site has:</a:t>
            </a:r>
          </a:p>
          <a:p>
            <a:r>
              <a:rPr lang="en-GB" sz="5100"/>
              <a:t>Separating different waste types &amp; recording their composition &amp; location</a:t>
            </a:r>
          </a:p>
          <a:p>
            <a:r>
              <a:rPr lang="en-GB" sz="5100"/>
              <a:t>Plastic lining to prevent leaking leachate</a:t>
            </a:r>
          </a:p>
          <a:p>
            <a:r>
              <a:rPr lang="en-GB" sz="5100"/>
              <a:t>Regular collection of leachate</a:t>
            </a:r>
          </a:p>
          <a:p>
            <a:r>
              <a:rPr lang="en-GB" sz="5100"/>
              <a:t>Perimeter fence to trap rubbish</a:t>
            </a:r>
          </a:p>
          <a:p>
            <a:r>
              <a:rPr lang="en-GB" sz="5100"/>
              <a:t>Covering of soil to prevent pest problems</a:t>
            </a:r>
          </a:p>
          <a:p>
            <a:r>
              <a:rPr lang="en-GB" sz="5100"/>
              <a:t>Water/</a:t>
            </a:r>
            <a:r>
              <a:rPr lang="en-GB" sz="5100" err="1"/>
              <a:t>deoderising</a:t>
            </a:r>
            <a:r>
              <a:rPr lang="en-GB" sz="5100"/>
              <a:t> sprays to reduce odours</a:t>
            </a:r>
          </a:p>
          <a:p>
            <a:r>
              <a:rPr lang="en-GB" sz="5100"/>
              <a:t>Collection of methane for use as a fuel</a:t>
            </a:r>
          </a:p>
          <a:p>
            <a:r>
              <a:rPr lang="en-GB" sz="5100"/>
              <a:t>Impermeable cap to prevent water entering once the site is complete (clay and polymer)</a:t>
            </a:r>
          </a:p>
          <a:p>
            <a:r>
              <a:rPr lang="en-GB" sz="5100"/>
              <a:t>Disposal of flammable materials rather than dumping large quantities on one place</a:t>
            </a:r>
          </a:p>
          <a:p>
            <a:r>
              <a:rPr lang="en-GB" sz="5100"/>
              <a:t>Chemicals which may react with each other should not be dumped together</a:t>
            </a:r>
          </a:p>
          <a:p>
            <a:pPr marL="0" indent="0">
              <a:buNone/>
            </a:pPr>
            <a:endParaRPr lang="en-GB" sz="2600"/>
          </a:p>
          <a:p>
            <a:pPr marL="0" indent="0" algn="ctr">
              <a:buNone/>
            </a:pPr>
            <a:r>
              <a:rPr lang="en-GB" u="sng">
                <a:solidFill>
                  <a:srgbClr val="FF0000"/>
                </a:solidFill>
              </a:rPr>
              <a:t>Your job is to sketch this design and annotate it so that the local council would want to buy your site.</a:t>
            </a:r>
          </a:p>
        </p:txBody>
      </p:sp>
    </p:spTree>
    <p:extLst>
      <p:ext uri="{BB962C8B-B14F-4D97-AF65-F5344CB8AC3E}">
        <p14:creationId xmlns:p14="http://schemas.microsoft.com/office/powerpoint/2010/main" val="96263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a:t>Here are some I made earlier…</a:t>
            </a:r>
            <a:r>
              <a:rPr lang="en-GB" u="sng">
                <a:sym typeface="Wingdings" panose="05000000000000000000" pitchFamily="2" charset="2"/>
              </a:rPr>
              <a:t></a:t>
            </a:r>
            <a:endParaRPr lang="en-GB" u="sng"/>
          </a:p>
        </p:txBody>
      </p:sp>
      <p:sp>
        <p:nvSpPr>
          <p:cNvPr id="3" name="Content Placeholder 2"/>
          <p:cNvSpPr>
            <a:spLocks noGrp="1"/>
          </p:cNvSpPr>
          <p:nvPr>
            <p:ph idx="1"/>
          </p:nvPr>
        </p:nvSpPr>
        <p:spPr/>
        <p:txBody>
          <a:bodyPr/>
          <a:lstStyle/>
          <a:p>
            <a:endParaRPr lang="en-GB"/>
          </a:p>
        </p:txBody>
      </p:sp>
      <p:pic>
        <p:nvPicPr>
          <p:cNvPr id="2052" name="Picture 4" descr="http://www2.ohiodnr.com/portals/geosurvey/images/gen/man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8" y="1299045"/>
            <a:ext cx="6264834" cy="37052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1.bp.blogspot.com/_yomrSndwq5A/TL8ELmeQZuI/AAAAAAAAAB0/O6FXKAB_o7Y/s1600/Landfill+ske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583" y="3151647"/>
            <a:ext cx="7116417" cy="362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23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Using what you learnt from last lesson…</a:t>
            </a:r>
          </a:p>
        </p:txBody>
      </p:sp>
      <p:sp>
        <p:nvSpPr>
          <p:cNvPr id="3" name="Content Placeholder 2"/>
          <p:cNvSpPr>
            <a:spLocks noGrp="1"/>
          </p:cNvSpPr>
          <p:nvPr>
            <p:ph idx="1"/>
          </p:nvPr>
        </p:nvSpPr>
        <p:spPr/>
        <p:txBody>
          <a:bodyPr/>
          <a:lstStyle/>
          <a:p>
            <a:pPr marL="0" indent="0">
              <a:buNone/>
            </a:pPr>
            <a:r>
              <a:rPr lang="en-GB">
                <a:solidFill>
                  <a:srgbClr val="FF0000"/>
                </a:solidFill>
              </a:rPr>
              <a:t>Add five problems that your site will face when it is being reclaimed.</a:t>
            </a:r>
          </a:p>
          <a:p>
            <a:pPr marL="0" indent="0">
              <a:buNone/>
            </a:pPr>
            <a:endParaRPr lang="en-GB"/>
          </a:p>
          <a:p>
            <a:pPr marL="0" indent="0">
              <a:buNone/>
            </a:pPr>
            <a:r>
              <a:rPr lang="en-GB">
                <a:solidFill>
                  <a:schemeClr val="accent6">
                    <a:lumMod val="75000"/>
                  </a:schemeClr>
                </a:solidFill>
              </a:rPr>
              <a:t>How will you get around these problems?</a:t>
            </a:r>
          </a:p>
          <a:p>
            <a:pPr marL="0" indent="0">
              <a:buNone/>
            </a:pPr>
            <a:endParaRPr lang="en-GB"/>
          </a:p>
          <a:p>
            <a:pPr marL="0" indent="0">
              <a:buNone/>
            </a:pPr>
            <a:r>
              <a:rPr lang="en-GB">
                <a:solidFill>
                  <a:srgbClr val="00B050"/>
                </a:solidFill>
              </a:rPr>
              <a:t>Why is landfill the best option for poor countries?</a:t>
            </a:r>
          </a:p>
        </p:txBody>
      </p:sp>
    </p:spTree>
    <p:extLst>
      <p:ext uri="{BB962C8B-B14F-4D97-AF65-F5344CB8AC3E}">
        <p14:creationId xmlns:p14="http://schemas.microsoft.com/office/powerpoint/2010/main" val="2857636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lang="en-GB" u="sng"/>
              <a:t>Incineration</a:t>
            </a:r>
          </a:p>
        </p:txBody>
      </p:sp>
      <p:graphicFrame>
        <p:nvGraphicFramePr>
          <p:cNvPr id="4" name="Table 3"/>
          <p:cNvGraphicFramePr>
            <a:graphicFrameLocks noGrp="1"/>
          </p:cNvGraphicFramePr>
          <p:nvPr>
            <p:extLst>
              <p:ext uri="{D42A27DB-BD31-4B8C-83A1-F6EECF244321}">
                <p14:modId xmlns:p14="http://schemas.microsoft.com/office/powerpoint/2010/main" val="1687946801"/>
              </p:ext>
            </p:extLst>
          </p:nvPr>
        </p:nvGraphicFramePr>
        <p:xfrm>
          <a:off x="395536" y="855828"/>
          <a:ext cx="8352928" cy="4014508"/>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387587">
                <a:tc>
                  <a:txBody>
                    <a:bodyPr/>
                    <a:lstStyle/>
                    <a:p>
                      <a:pPr algn="ctr"/>
                      <a:r>
                        <a:rPr lang="en-GB" sz="2000"/>
                        <a:t>Advantages</a:t>
                      </a:r>
                    </a:p>
                  </a:txBody>
                  <a:tcPr/>
                </a:tc>
                <a:tc>
                  <a:txBody>
                    <a:bodyPr/>
                    <a:lstStyle/>
                    <a:p>
                      <a:pPr algn="ctr"/>
                      <a:r>
                        <a:rPr lang="en-GB" sz="2000"/>
                        <a:t>Disadvantages</a:t>
                      </a:r>
                    </a:p>
                  </a:txBody>
                  <a:tcPr/>
                </a:tc>
                <a:extLst>
                  <a:ext uri="{0D108BD9-81ED-4DB2-BD59-A6C34878D82A}">
                    <a16:rowId xmlns:a16="http://schemas.microsoft.com/office/drawing/2014/main" val="10000"/>
                  </a:ext>
                </a:extLst>
              </a:tr>
              <a:tr h="668986">
                <a:tc>
                  <a:txBody>
                    <a:bodyPr/>
                    <a:lstStyle/>
                    <a:p>
                      <a:pPr algn="ctr"/>
                      <a:r>
                        <a:rPr lang="en-GB" sz="2000"/>
                        <a:t>Reduces the final volume of solid waste sent to landfill</a:t>
                      </a:r>
                    </a:p>
                  </a:txBody>
                  <a:tcPr/>
                </a:tc>
                <a:tc>
                  <a:txBody>
                    <a:bodyPr/>
                    <a:lstStyle/>
                    <a:p>
                      <a:pPr algn="ctr"/>
                      <a:r>
                        <a:rPr lang="en-GB" sz="2000"/>
                        <a:t>Wet waste requires</a:t>
                      </a:r>
                      <a:r>
                        <a:rPr lang="en-GB" sz="2000" baseline="0"/>
                        <a:t> fuel to burn it which is expensive</a:t>
                      </a:r>
                      <a:endParaRPr lang="en-GB" sz="2000"/>
                    </a:p>
                  </a:txBody>
                  <a:tcPr/>
                </a:tc>
                <a:extLst>
                  <a:ext uri="{0D108BD9-81ED-4DB2-BD59-A6C34878D82A}">
                    <a16:rowId xmlns:a16="http://schemas.microsoft.com/office/drawing/2014/main" val="10001"/>
                  </a:ext>
                </a:extLst>
              </a:tr>
              <a:tr h="955694">
                <a:tc>
                  <a:txBody>
                    <a:bodyPr/>
                    <a:lstStyle/>
                    <a:p>
                      <a:pPr algn="ctr"/>
                      <a:r>
                        <a:rPr lang="en-GB" sz="2000"/>
                        <a:t>Heat</a:t>
                      </a:r>
                      <a:r>
                        <a:rPr lang="en-GB" sz="2000" baseline="0"/>
                        <a:t> e</a:t>
                      </a:r>
                      <a:r>
                        <a:rPr lang="en-GB" sz="2000"/>
                        <a:t>nergy generated</a:t>
                      </a:r>
                      <a:r>
                        <a:rPr lang="en-GB" sz="2000" baseline="0"/>
                        <a:t> can be used for heating or generating electricity</a:t>
                      </a:r>
                      <a:endParaRPr lang="en-GB" sz="2000"/>
                    </a:p>
                  </a:txBody>
                  <a:tcPr/>
                </a:tc>
                <a:tc>
                  <a:txBody>
                    <a:bodyPr/>
                    <a:lstStyle/>
                    <a:p>
                      <a:pPr algn="ctr"/>
                      <a:r>
                        <a:rPr lang="en-GB" sz="2000"/>
                        <a:t>If high</a:t>
                      </a:r>
                      <a:r>
                        <a:rPr lang="en-GB" sz="2000" baseline="0"/>
                        <a:t> temperatures aren’t achieved then toxic dioxins are released</a:t>
                      </a:r>
                      <a:endParaRPr lang="en-GB" sz="2000"/>
                    </a:p>
                  </a:txBody>
                  <a:tcPr/>
                </a:tc>
                <a:extLst>
                  <a:ext uri="{0D108BD9-81ED-4DB2-BD59-A6C34878D82A}">
                    <a16:rowId xmlns:a16="http://schemas.microsoft.com/office/drawing/2014/main" val="10002"/>
                  </a:ext>
                </a:extLst>
              </a:tr>
              <a:tr h="955694">
                <a:tc>
                  <a:txBody>
                    <a:bodyPr/>
                    <a:lstStyle/>
                    <a:p>
                      <a:pPr algn="ctr"/>
                      <a:r>
                        <a:rPr lang="en-GB" sz="2000"/>
                        <a:t>No</a:t>
                      </a:r>
                      <a:r>
                        <a:rPr lang="en-GB" sz="2000" baseline="0"/>
                        <a:t> sorting or complicated management is needed</a:t>
                      </a:r>
                      <a:endParaRPr lang="en-GB" sz="2000"/>
                    </a:p>
                  </a:txBody>
                  <a:tcPr/>
                </a:tc>
                <a:tc>
                  <a:txBody>
                    <a:bodyPr/>
                    <a:lstStyle/>
                    <a:p>
                      <a:pPr algn="ctr"/>
                      <a:r>
                        <a:rPr lang="en-GB" sz="2000"/>
                        <a:t>The resource value</a:t>
                      </a:r>
                      <a:r>
                        <a:rPr lang="en-GB" sz="2000" baseline="0"/>
                        <a:t> of recyclable materials is lost</a:t>
                      </a:r>
                      <a:endParaRPr lang="en-GB" sz="2000"/>
                    </a:p>
                  </a:txBody>
                  <a:tcPr/>
                </a:tc>
                <a:extLst>
                  <a:ext uri="{0D108BD9-81ED-4DB2-BD59-A6C34878D82A}">
                    <a16:rowId xmlns:a16="http://schemas.microsoft.com/office/drawing/2014/main" val="4080956537"/>
                  </a:ext>
                </a:extLst>
              </a:tr>
              <a:tr h="955694">
                <a:tc>
                  <a:txBody>
                    <a:bodyPr/>
                    <a:lstStyle/>
                    <a:p>
                      <a:pPr algn="ctr"/>
                      <a:r>
                        <a:rPr lang="en-GB" sz="2000"/>
                        <a:t>If properly</a:t>
                      </a:r>
                      <a:r>
                        <a:rPr lang="en-GB" sz="2000" baseline="0"/>
                        <a:t> sorted, plastics can be used to create a new fuel (RDF – refuse derived fuel &amp; TDF – tyre-derived fuel)</a:t>
                      </a:r>
                      <a:endParaRPr lang="en-GB" sz="2000"/>
                    </a:p>
                  </a:txBody>
                  <a:tcPr/>
                </a:tc>
                <a:tc>
                  <a:txBody>
                    <a:bodyPr/>
                    <a:lstStyle/>
                    <a:p>
                      <a:pPr algn="ctr"/>
                      <a:r>
                        <a:rPr lang="en-GB" sz="2000"/>
                        <a:t>Atmospheric</a:t>
                      </a:r>
                      <a:r>
                        <a:rPr lang="en-GB" sz="2000" baseline="0"/>
                        <a:t> pollution is obviously increased and is expensive to treat</a:t>
                      </a:r>
                      <a:endParaRPr lang="en-GB" sz="200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39916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a:t>Flammable organic wastes</a:t>
            </a:r>
          </a:p>
        </p:txBody>
      </p:sp>
      <p:sp>
        <p:nvSpPr>
          <p:cNvPr id="3" name="Content Placeholder 2"/>
          <p:cNvSpPr>
            <a:spLocks noGrp="1"/>
          </p:cNvSpPr>
          <p:nvPr>
            <p:ph idx="1"/>
          </p:nvPr>
        </p:nvSpPr>
        <p:spPr/>
        <p:txBody>
          <a:bodyPr>
            <a:normAutofit/>
          </a:bodyPr>
          <a:lstStyle/>
          <a:p>
            <a:r>
              <a:rPr lang="en-GB"/>
              <a:t>Chlorine released from CFCs will react for form </a:t>
            </a:r>
            <a:r>
              <a:rPr lang="en-GB" err="1"/>
              <a:t>HCl</a:t>
            </a:r>
            <a:r>
              <a:rPr lang="en-GB"/>
              <a:t> gas, and then acid pollution. </a:t>
            </a:r>
          </a:p>
          <a:p>
            <a:r>
              <a:rPr lang="en-GB"/>
              <a:t>Chlorinated organic compound will release dioxins on burning. </a:t>
            </a:r>
          </a:p>
        </p:txBody>
      </p:sp>
    </p:spTree>
    <p:extLst>
      <p:ext uri="{BB962C8B-B14F-4D97-AF65-F5344CB8AC3E}">
        <p14:creationId xmlns:p14="http://schemas.microsoft.com/office/powerpoint/2010/main" val="16713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a:t>Features of good incineration sites</a:t>
            </a:r>
          </a:p>
        </p:txBody>
      </p:sp>
      <p:sp>
        <p:nvSpPr>
          <p:cNvPr id="3" name="Content Placeholder 2"/>
          <p:cNvSpPr>
            <a:spLocks noGrp="1"/>
          </p:cNvSpPr>
          <p:nvPr>
            <p:ph idx="1"/>
          </p:nvPr>
        </p:nvSpPr>
        <p:spPr>
          <a:xfrm>
            <a:off x="457200" y="944247"/>
            <a:ext cx="8229600" cy="4525963"/>
          </a:xfrm>
        </p:spPr>
        <p:txBody>
          <a:bodyPr>
            <a:normAutofit fontScale="77500" lnSpcReduction="20000"/>
          </a:bodyPr>
          <a:lstStyle/>
          <a:p>
            <a:r>
              <a:rPr lang="en-GB"/>
              <a:t>Recyclable wastes removed before incineration</a:t>
            </a:r>
          </a:p>
          <a:p>
            <a:r>
              <a:rPr lang="en-GB"/>
              <a:t>Wastes of high water content removed</a:t>
            </a:r>
          </a:p>
          <a:p>
            <a:r>
              <a:rPr lang="en-GB"/>
              <a:t>Combustion temperature is kept high and waste gases cooled quickly (less dioxins)</a:t>
            </a:r>
          </a:p>
          <a:p>
            <a:r>
              <a:rPr lang="en-GB"/>
              <a:t>Heat produced is harnessed and used</a:t>
            </a:r>
          </a:p>
          <a:p>
            <a:r>
              <a:rPr lang="en-GB"/>
              <a:t>Atmospheric pollution is controlled</a:t>
            </a:r>
          </a:p>
          <a:p>
            <a:r>
              <a:rPr lang="en-GB"/>
              <a:t>Some materials have additional treatment to make them safe</a:t>
            </a:r>
          </a:p>
          <a:p>
            <a:r>
              <a:rPr lang="en-GB"/>
              <a:t>Hydrogen chlorides produced have a water spray scrubber to dissolve them and acid produced neutralised with alkali</a:t>
            </a:r>
          </a:p>
          <a:p>
            <a:r>
              <a:rPr lang="en-GB"/>
              <a:t>Heavy metals can be removed by scrubbing and then stored in solid state at high pH to make them insoluble.</a:t>
            </a:r>
          </a:p>
        </p:txBody>
      </p:sp>
    </p:spTree>
    <p:extLst>
      <p:ext uri="{BB962C8B-B14F-4D97-AF65-F5344CB8AC3E}">
        <p14:creationId xmlns:p14="http://schemas.microsoft.com/office/powerpoint/2010/main" val="77705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Properties of solid wastes</a:t>
            </a:r>
          </a:p>
        </p:txBody>
      </p:sp>
      <p:sp>
        <p:nvSpPr>
          <p:cNvPr id="5" name="Content Placeholder 4"/>
          <p:cNvSpPr>
            <a:spLocks noGrp="1"/>
          </p:cNvSpPr>
          <p:nvPr>
            <p:ph idx="1"/>
          </p:nvPr>
        </p:nvSpPr>
        <p:spPr/>
        <p:txBody>
          <a:bodyPr/>
          <a:lstStyle/>
          <a:p>
            <a:r>
              <a:rPr lang="en-GB"/>
              <a:t>Properties will influence the choice of disposal</a:t>
            </a:r>
          </a:p>
          <a:p>
            <a:pPr lvl="1"/>
            <a:r>
              <a:rPr lang="en-GB"/>
              <a:t>Is it degradable? Quickly? </a:t>
            </a:r>
          </a:p>
          <a:p>
            <a:pPr lvl="1"/>
            <a:r>
              <a:rPr lang="en-GB"/>
              <a:t>Conditions of degradability? (O</a:t>
            </a:r>
            <a:r>
              <a:rPr lang="en-GB" baseline="-25000"/>
              <a:t>2</a:t>
            </a:r>
            <a:r>
              <a:rPr lang="en-GB"/>
              <a:t>, pH temp, presence of bacteria)</a:t>
            </a:r>
          </a:p>
          <a:p>
            <a:pPr lvl="1"/>
            <a:r>
              <a:rPr lang="en-GB"/>
              <a:t>Is it radioactive? What type?</a:t>
            </a:r>
          </a:p>
          <a:p>
            <a:pPr lvl="1"/>
            <a:r>
              <a:rPr lang="en-GB"/>
              <a:t>Is it flammable?</a:t>
            </a:r>
          </a:p>
          <a:p>
            <a:pPr lvl="1"/>
            <a:r>
              <a:rPr lang="en-GB"/>
              <a:t>Is it toxic?</a:t>
            </a:r>
          </a:p>
          <a:p>
            <a:endParaRPr lang="en-GB"/>
          </a:p>
          <a:p>
            <a:pPr lvl="1"/>
            <a:endParaRPr lang="en-GB"/>
          </a:p>
        </p:txBody>
      </p:sp>
    </p:spTree>
    <p:extLst>
      <p:ext uri="{BB962C8B-B14F-4D97-AF65-F5344CB8AC3E}">
        <p14:creationId xmlns:p14="http://schemas.microsoft.com/office/powerpoint/2010/main" val="4101540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a:t>Spoil Heaps</a:t>
            </a:r>
          </a:p>
        </p:txBody>
      </p:sp>
      <p:sp>
        <p:nvSpPr>
          <p:cNvPr id="3" name="Content Placeholder 2"/>
          <p:cNvSpPr>
            <a:spLocks noGrp="1"/>
          </p:cNvSpPr>
          <p:nvPr>
            <p:ph idx="1"/>
          </p:nvPr>
        </p:nvSpPr>
        <p:spPr>
          <a:xfrm>
            <a:off x="468497" y="1016255"/>
            <a:ext cx="8229600" cy="4525963"/>
          </a:xfrm>
        </p:spPr>
        <p:txBody>
          <a:bodyPr/>
          <a:lstStyle/>
          <a:p>
            <a:r>
              <a:rPr lang="en-GB"/>
              <a:t>Industrial spoil heaps involves large quantities of non-toxic solids but may produce leachate fluids that are polluting</a:t>
            </a:r>
          </a:p>
          <a:p>
            <a:pPr lvl="1"/>
            <a:r>
              <a:rPr lang="en-GB"/>
              <a:t>Mining and quarrying e.g. coal, china clay, metal ores</a:t>
            </a:r>
          </a:p>
          <a:p>
            <a:pPr lvl="1"/>
            <a:r>
              <a:rPr lang="en-GB"/>
              <a:t>Coal fired power stations and Incinerators produce ash</a:t>
            </a:r>
          </a:p>
          <a:p>
            <a:pPr lvl="1"/>
            <a:r>
              <a:rPr lang="en-GB"/>
              <a:t>Iron blast furnaces produce slag</a:t>
            </a:r>
          </a:p>
        </p:txBody>
      </p:sp>
    </p:spTree>
    <p:extLst>
      <p:ext uri="{BB962C8B-B14F-4D97-AF65-F5344CB8AC3E}">
        <p14:creationId xmlns:p14="http://schemas.microsoft.com/office/powerpoint/2010/main" val="272129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u="sng"/>
              <a:t>How can we deal with it?</a:t>
            </a:r>
          </a:p>
        </p:txBody>
      </p:sp>
      <p:sp>
        <p:nvSpPr>
          <p:cNvPr id="3" name="Content Placeholder 2"/>
          <p:cNvSpPr>
            <a:spLocks noGrp="1"/>
          </p:cNvSpPr>
          <p:nvPr>
            <p:ph idx="1"/>
          </p:nvPr>
        </p:nvSpPr>
        <p:spPr>
          <a:xfrm>
            <a:off x="457200" y="1567333"/>
            <a:ext cx="8229600" cy="4525963"/>
          </a:xfrm>
        </p:spPr>
        <p:txBody>
          <a:bodyPr>
            <a:normAutofit/>
          </a:bodyPr>
          <a:lstStyle/>
          <a:p>
            <a:pPr marL="0" indent="0" algn="ctr">
              <a:buNone/>
            </a:pPr>
            <a:r>
              <a:rPr lang="en-GB"/>
              <a:t>Go to page 282-283 of the textbook.</a:t>
            </a:r>
          </a:p>
          <a:p>
            <a:pPr marL="0" indent="0">
              <a:buNone/>
            </a:pPr>
            <a:endParaRPr lang="en-GB"/>
          </a:p>
          <a:p>
            <a:pPr marL="0" indent="0">
              <a:buNone/>
            </a:pPr>
            <a:r>
              <a:rPr lang="en-GB"/>
              <a:t>I would like you to respond to the question after taking your notes:</a:t>
            </a:r>
          </a:p>
          <a:p>
            <a:pPr marL="0" indent="0">
              <a:buNone/>
            </a:pPr>
            <a:endParaRPr lang="en-GB"/>
          </a:p>
          <a:p>
            <a:pPr marL="0" indent="0" algn="ctr">
              <a:buNone/>
            </a:pPr>
            <a:r>
              <a:rPr lang="en-GB">
                <a:solidFill>
                  <a:srgbClr val="FF0000"/>
                </a:solidFill>
              </a:rPr>
              <a:t>“What problems are faced by those who seek to reclaim areas of land on which ‘spoil’ has been dumped?”</a:t>
            </a:r>
          </a:p>
        </p:txBody>
      </p:sp>
    </p:spTree>
    <p:extLst>
      <p:ext uri="{BB962C8B-B14F-4D97-AF65-F5344CB8AC3E}">
        <p14:creationId xmlns:p14="http://schemas.microsoft.com/office/powerpoint/2010/main" val="1717096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ECEC-EF2B-42ED-BF53-CF18C00D4B33}"/>
              </a:ext>
            </a:extLst>
          </p:cNvPr>
          <p:cNvSpPr>
            <a:spLocks noGrp="1"/>
          </p:cNvSpPr>
          <p:nvPr>
            <p:ph type="title"/>
          </p:nvPr>
        </p:nvSpPr>
        <p:spPr/>
        <p:txBody>
          <a:bodyPr/>
          <a:lstStyle/>
          <a:p>
            <a:r>
              <a:rPr lang="en-GB"/>
              <a:t>Management of Spoil Heaps</a:t>
            </a:r>
          </a:p>
        </p:txBody>
      </p:sp>
      <p:sp>
        <p:nvSpPr>
          <p:cNvPr id="3" name="Content Placeholder 2">
            <a:extLst>
              <a:ext uri="{FF2B5EF4-FFF2-40B4-BE49-F238E27FC236}">
                <a16:creationId xmlns:a16="http://schemas.microsoft.com/office/drawing/2014/main" id="{0C7378A6-0E81-4FD5-B79E-02B250BE4E01}"/>
              </a:ext>
            </a:extLst>
          </p:cNvPr>
          <p:cNvSpPr>
            <a:spLocks noGrp="1"/>
          </p:cNvSpPr>
          <p:nvPr>
            <p:ph idx="1"/>
          </p:nvPr>
        </p:nvSpPr>
        <p:spPr>
          <a:xfrm>
            <a:off x="457200" y="1251858"/>
            <a:ext cx="8229600" cy="4874306"/>
          </a:xfrm>
        </p:spPr>
        <p:txBody>
          <a:bodyPr>
            <a:normAutofit fontScale="92500" lnSpcReduction="10000"/>
          </a:bodyPr>
          <a:lstStyle/>
          <a:p>
            <a:r>
              <a:rPr lang="en-GB" sz="2400"/>
              <a:t>Stability – vegetation (roots), compaction, concrete bases</a:t>
            </a:r>
          </a:p>
          <a:p>
            <a:r>
              <a:rPr lang="en-GB" sz="2400"/>
              <a:t>Drainage – reduces landslide</a:t>
            </a:r>
          </a:p>
          <a:p>
            <a:r>
              <a:rPr lang="en-GB" sz="2400"/>
              <a:t>Lack of nutrients – add sewage/topsoil/fertiliser – encourage plant growth</a:t>
            </a:r>
          </a:p>
          <a:p>
            <a:r>
              <a:rPr lang="en-GB" sz="2400"/>
              <a:t>pH – add lime (sulphides)</a:t>
            </a:r>
          </a:p>
          <a:p>
            <a:r>
              <a:rPr lang="en-GB" sz="2400"/>
              <a:t>Contamination – phytoremediation - heavy metals, bioremediation – oil</a:t>
            </a:r>
          </a:p>
          <a:p>
            <a:r>
              <a:rPr lang="en-GB" sz="2400"/>
              <a:t>Topography – landscape reshape</a:t>
            </a:r>
          </a:p>
          <a:p>
            <a:r>
              <a:rPr lang="en-GB" sz="2400"/>
              <a:t>Toxic leachate – collected &amp; treated, add deep layers soil</a:t>
            </a:r>
          </a:p>
          <a:p>
            <a:r>
              <a:rPr lang="en-GB" sz="2400"/>
              <a:t>Heavy metals – alkalinity makes insoluble, cover spoil -</a:t>
            </a:r>
            <a:r>
              <a:rPr lang="en-GB" sz="2400" err="1"/>
              <a:t>airbourne</a:t>
            </a:r>
            <a:r>
              <a:rPr lang="en-GB" sz="2400"/>
              <a:t> metals</a:t>
            </a:r>
          </a:p>
          <a:p>
            <a:r>
              <a:rPr lang="en-GB" sz="2400"/>
              <a:t>Flammable wastes – coal/shale = hydrocarbons explode. Layers fine-grained </a:t>
            </a:r>
            <a:r>
              <a:rPr lang="en-GB" sz="2400" err="1"/>
              <a:t>materil</a:t>
            </a:r>
            <a:r>
              <a:rPr lang="en-GB" sz="2400"/>
              <a:t> – reduce airflow</a:t>
            </a:r>
          </a:p>
          <a:p>
            <a:endParaRPr lang="en-GB"/>
          </a:p>
        </p:txBody>
      </p:sp>
    </p:spTree>
    <p:extLst>
      <p:ext uri="{BB962C8B-B14F-4D97-AF65-F5344CB8AC3E}">
        <p14:creationId xmlns:p14="http://schemas.microsoft.com/office/powerpoint/2010/main" val="375408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a:t>Specialist Wastes</a:t>
            </a:r>
          </a:p>
        </p:txBody>
      </p:sp>
      <p:sp>
        <p:nvSpPr>
          <p:cNvPr id="3" name="Content Placeholder 2"/>
          <p:cNvSpPr>
            <a:spLocks noGrp="1"/>
          </p:cNvSpPr>
          <p:nvPr>
            <p:ph idx="1"/>
          </p:nvPr>
        </p:nvSpPr>
        <p:spPr/>
        <p:txBody>
          <a:bodyPr/>
          <a:lstStyle/>
          <a:p>
            <a:pPr marL="0" indent="0">
              <a:buNone/>
            </a:pPr>
            <a:r>
              <a:rPr lang="en-GB"/>
              <a:t>Some solid wastes are hazardous so specialised storage or treatment is needed</a:t>
            </a:r>
          </a:p>
          <a:p>
            <a:pPr marL="0" indent="0">
              <a:buNone/>
            </a:pPr>
            <a:r>
              <a:rPr lang="en-GB"/>
              <a:t>	Asbestos</a:t>
            </a:r>
          </a:p>
          <a:p>
            <a:pPr marL="0" indent="0">
              <a:buNone/>
            </a:pPr>
            <a:r>
              <a:rPr lang="en-GB"/>
              <a:t>	Cyanide waste</a:t>
            </a:r>
          </a:p>
        </p:txBody>
      </p:sp>
    </p:spTree>
    <p:extLst>
      <p:ext uri="{BB962C8B-B14F-4D97-AF65-F5344CB8AC3E}">
        <p14:creationId xmlns:p14="http://schemas.microsoft.com/office/powerpoint/2010/main" val="3476597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3575"/>
          </a:xfrm>
        </p:spPr>
        <p:txBody>
          <a:bodyPr>
            <a:normAutofit fontScale="90000"/>
          </a:bodyPr>
          <a:lstStyle/>
          <a:p>
            <a:r>
              <a:rPr lang="en-GB"/>
              <a:t>Asbestos</a:t>
            </a:r>
          </a:p>
        </p:txBody>
      </p:sp>
      <p:sp>
        <p:nvSpPr>
          <p:cNvPr id="3" name="Content Placeholder 2"/>
          <p:cNvSpPr>
            <a:spLocks noGrp="1"/>
          </p:cNvSpPr>
          <p:nvPr>
            <p:ph idx="1"/>
          </p:nvPr>
        </p:nvSpPr>
        <p:spPr>
          <a:xfrm>
            <a:off x="457200" y="915587"/>
            <a:ext cx="5924524" cy="4525963"/>
          </a:xfrm>
        </p:spPr>
        <p:txBody>
          <a:bodyPr/>
          <a:lstStyle/>
          <a:p>
            <a:r>
              <a:rPr lang="en-GB" sz="2200" dirty="0"/>
              <a:t>Dangerous when it disintegrates and fibres become airborne.</a:t>
            </a:r>
          </a:p>
          <a:p>
            <a:r>
              <a:rPr lang="en-GB" sz="2200" dirty="0"/>
              <a:t>Inhalation causes asbestosis.  Scar tissue forms in the lungs making breathing difficult.</a:t>
            </a:r>
          </a:p>
          <a:p>
            <a:r>
              <a:rPr lang="en-GB" sz="2200" dirty="0"/>
              <a:t>Causes mesothelioma (cancer)</a:t>
            </a:r>
          </a:p>
          <a:p>
            <a:r>
              <a:rPr lang="en-GB" sz="2200" dirty="0"/>
              <a:t>Asbestos used to strengthen cement roof panels.</a:t>
            </a:r>
          </a:p>
          <a:p>
            <a:pPr marL="0" indent="0">
              <a:buNone/>
            </a:pPr>
            <a:r>
              <a:rPr lang="en-GB" sz="2200" b="1" dirty="0"/>
              <a:t>Safe Removal</a:t>
            </a:r>
          </a:p>
          <a:p>
            <a:r>
              <a:rPr lang="en-GB" sz="2200" dirty="0"/>
              <a:t>If encapsulated and remain intact it is safe</a:t>
            </a:r>
          </a:p>
          <a:p>
            <a:r>
              <a:rPr lang="en-GB" sz="2200" dirty="0"/>
              <a:t>Double </a:t>
            </a:r>
            <a:r>
              <a:rPr lang="en-GB" sz="2200" dirty="0" smtClean="0"/>
              <a:t>wrapped in </a:t>
            </a:r>
            <a:r>
              <a:rPr lang="en-GB" sz="2200" dirty="0"/>
              <a:t>heavy-duty polythene bags and put into special landfill sites where contents are recorded</a:t>
            </a:r>
          </a:p>
          <a:p>
            <a:endParaRPr lang="en-GB" dirty="0"/>
          </a:p>
          <a:p>
            <a:endParaRPr lang="en-GB" dirty="0"/>
          </a:p>
        </p:txBody>
      </p:sp>
      <p:pic>
        <p:nvPicPr>
          <p:cNvPr id="4" name="Picture 3"/>
          <p:cNvPicPr>
            <a:picLocks noChangeAspect="1"/>
          </p:cNvPicPr>
          <p:nvPr/>
        </p:nvPicPr>
        <p:blipFill>
          <a:blip r:embed="rId2"/>
          <a:stretch>
            <a:fillRect/>
          </a:stretch>
        </p:blipFill>
        <p:spPr>
          <a:xfrm>
            <a:off x="6372199" y="895944"/>
            <a:ext cx="2638425" cy="1962150"/>
          </a:xfrm>
          <a:prstGeom prst="rect">
            <a:avLst/>
          </a:prstGeom>
        </p:spPr>
      </p:pic>
      <p:pic>
        <p:nvPicPr>
          <p:cNvPr id="7" name="Picture 6"/>
          <p:cNvPicPr>
            <a:picLocks noChangeAspect="1"/>
          </p:cNvPicPr>
          <p:nvPr/>
        </p:nvPicPr>
        <p:blipFill>
          <a:blip r:embed="rId3"/>
          <a:stretch>
            <a:fillRect/>
          </a:stretch>
        </p:blipFill>
        <p:spPr>
          <a:xfrm>
            <a:off x="6381724" y="3178568"/>
            <a:ext cx="2619375" cy="1943100"/>
          </a:xfrm>
          <a:prstGeom prst="rect">
            <a:avLst/>
          </a:prstGeom>
        </p:spPr>
      </p:pic>
    </p:spTree>
    <p:extLst>
      <p:ext uri="{BB962C8B-B14F-4D97-AF65-F5344CB8AC3E}">
        <p14:creationId xmlns:p14="http://schemas.microsoft.com/office/powerpoint/2010/main" val="389969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11" y="11266"/>
            <a:ext cx="8229600" cy="706090"/>
          </a:xfrm>
        </p:spPr>
        <p:txBody>
          <a:bodyPr>
            <a:normAutofit fontScale="90000"/>
          </a:bodyPr>
          <a:lstStyle/>
          <a:p>
            <a:r>
              <a:rPr lang="en-GB"/>
              <a:t>Cyanide wastes</a:t>
            </a:r>
          </a:p>
        </p:txBody>
      </p:sp>
      <p:sp>
        <p:nvSpPr>
          <p:cNvPr id="3" name="Content Placeholder 2"/>
          <p:cNvSpPr>
            <a:spLocks noGrp="1"/>
          </p:cNvSpPr>
          <p:nvPr>
            <p:ph idx="1"/>
          </p:nvPr>
        </p:nvSpPr>
        <p:spPr>
          <a:xfrm>
            <a:off x="471411" y="714411"/>
            <a:ext cx="8229600" cy="5145435"/>
          </a:xfrm>
        </p:spPr>
        <p:txBody>
          <a:bodyPr>
            <a:normAutofit/>
          </a:bodyPr>
          <a:lstStyle/>
          <a:p>
            <a:r>
              <a:rPr lang="en-GB" sz="2200"/>
              <a:t>Cyanide compounds have carbon to nitrogen triple bonds.  A 4</a:t>
            </a:r>
            <a:r>
              <a:rPr lang="en-GB" sz="2200" baseline="30000"/>
              <a:t>th</a:t>
            </a:r>
            <a:r>
              <a:rPr lang="en-GB" sz="2200"/>
              <a:t> bond links carbon to other elements (hydrogen, sodium)</a:t>
            </a:r>
          </a:p>
          <a:p>
            <a:r>
              <a:rPr lang="en-GB" sz="2200"/>
              <a:t>Used in: paper, </a:t>
            </a:r>
            <a:r>
              <a:rPr lang="en-GB" sz="2200" err="1"/>
              <a:t>textile,plastic</a:t>
            </a:r>
            <a:r>
              <a:rPr lang="en-GB" sz="2200"/>
              <a:t> electroplating, metal cleaning and gold extraction industries</a:t>
            </a:r>
          </a:p>
          <a:p>
            <a:r>
              <a:rPr lang="en-GB" sz="2200"/>
              <a:t>Very toxic enzyme inhibitors </a:t>
            </a:r>
          </a:p>
          <a:p>
            <a:r>
              <a:rPr lang="en-GB" sz="2200"/>
              <a:t>Inhaled or ingested</a:t>
            </a:r>
          </a:p>
          <a:p>
            <a:r>
              <a:rPr lang="en-GB" sz="2200"/>
              <a:t>Disposal by incineration</a:t>
            </a:r>
          </a:p>
          <a:p>
            <a:r>
              <a:rPr lang="en-GB" sz="2200"/>
              <a:t>Carbon and nitrogen are oxidised into CO</a:t>
            </a:r>
            <a:r>
              <a:rPr lang="en-GB" sz="2200" baseline="-25000"/>
              <a:t>2</a:t>
            </a:r>
            <a:r>
              <a:rPr lang="en-GB" sz="2200"/>
              <a:t> and NOx</a:t>
            </a:r>
          </a:p>
        </p:txBody>
      </p:sp>
      <p:pic>
        <p:nvPicPr>
          <p:cNvPr id="4" name="Picture 3"/>
          <p:cNvPicPr>
            <a:picLocks noChangeAspect="1"/>
          </p:cNvPicPr>
          <p:nvPr/>
        </p:nvPicPr>
        <p:blipFill>
          <a:blip r:embed="rId2"/>
          <a:stretch>
            <a:fillRect/>
          </a:stretch>
        </p:blipFill>
        <p:spPr>
          <a:xfrm>
            <a:off x="5290082" y="3859057"/>
            <a:ext cx="3024336" cy="2271801"/>
          </a:xfrm>
          <a:prstGeom prst="rect">
            <a:avLst/>
          </a:prstGeom>
        </p:spPr>
      </p:pic>
      <p:pic>
        <p:nvPicPr>
          <p:cNvPr id="5" name="Picture 4"/>
          <p:cNvPicPr>
            <a:picLocks noChangeAspect="1"/>
          </p:cNvPicPr>
          <p:nvPr/>
        </p:nvPicPr>
        <p:blipFill>
          <a:blip r:embed="rId3"/>
          <a:stretch>
            <a:fillRect/>
          </a:stretch>
        </p:blipFill>
        <p:spPr>
          <a:xfrm>
            <a:off x="471411" y="3861048"/>
            <a:ext cx="4432079" cy="2075220"/>
          </a:xfrm>
          <a:prstGeom prst="rect">
            <a:avLst/>
          </a:prstGeom>
        </p:spPr>
      </p:pic>
    </p:spTree>
    <p:extLst>
      <p:ext uri="{BB962C8B-B14F-4D97-AF65-F5344CB8AC3E}">
        <p14:creationId xmlns:p14="http://schemas.microsoft.com/office/powerpoint/2010/main" val="368765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a:t>Encapsulation and </a:t>
            </a:r>
            <a:r>
              <a:rPr lang="en-GB" u="sng" err="1"/>
              <a:t>Vitrification</a:t>
            </a:r>
            <a:endParaRPr lang="en-GB" u="sng"/>
          </a:p>
        </p:txBody>
      </p:sp>
      <p:sp>
        <p:nvSpPr>
          <p:cNvPr id="3" name="Content Placeholder 2"/>
          <p:cNvSpPr>
            <a:spLocks noGrp="1"/>
          </p:cNvSpPr>
          <p:nvPr>
            <p:ph idx="1"/>
          </p:nvPr>
        </p:nvSpPr>
        <p:spPr>
          <a:xfrm>
            <a:off x="457200" y="911068"/>
            <a:ext cx="8229600" cy="4641379"/>
          </a:xfrm>
        </p:spPr>
        <p:txBody>
          <a:bodyPr>
            <a:normAutofit fontScale="85000" lnSpcReduction="10000"/>
          </a:bodyPr>
          <a:lstStyle/>
          <a:p>
            <a:pPr marL="0" indent="0">
              <a:buNone/>
            </a:pPr>
            <a:r>
              <a:rPr lang="en-GB" dirty="0"/>
              <a:t>Some wastes are so hazardous that they must be permanently stored so they won’t leak.</a:t>
            </a:r>
          </a:p>
          <a:p>
            <a:pPr marL="0" indent="0">
              <a:buNone/>
            </a:pPr>
            <a:r>
              <a:rPr lang="en-GB" dirty="0"/>
              <a:t>E.g. arsenic, mercury, nickel, chromium and intermediate level radioactive waste.</a:t>
            </a:r>
          </a:p>
          <a:p>
            <a:pPr marL="0" indent="0">
              <a:buNone/>
            </a:pPr>
            <a:r>
              <a:rPr lang="en-GB" dirty="0"/>
              <a:t>Encapsulation: </a:t>
            </a:r>
            <a:r>
              <a:rPr lang="en-GB" dirty="0" err="1"/>
              <a:t>wasteAn</a:t>
            </a:r>
            <a:r>
              <a:rPr lang="en-GB" dirty="0"/>
              <a:t> example of this waste would be radioactive material. During </a:t>
            </a:r>
            <a:r>
              <a:rPr lang="en-GB" dirty="0">
                <a:solidFill>
                  <a:srgbClr val="FF0000"/>
                </a:solidFill>
              </a:rPr>
              <a:t>vitrification</a:t>
            </a:r>
            <a:r>
              <a:rPr lang="en-GB" dirty="0"/>
              <a:t>, waste is mixed with molten glass. When it solidifies, the glass </a:t>
            </a:r>
            <a:r>
              <a:rPr lang="en-GB" dirty="0">
                <a:solidFill>
                  <a:srgbClr val="FF0000"/>
                </a:solidFill>
              </a:rPr>
              <a:t>encapsulates</a:t>
            </a:r>
            <a:r>
              <a:rPr lang="en-GB" dirty="0"/>
              <a:t> the radioactive waste. Even if the glass was shattered, the individual glass fragments would still contain it. The glass is stored in stainless steel containers, and stored in cylindrical buildings in concrete rooms.</a:t>
            </a:r>
          </a:p>
        </p:txBody>
      </p:sp>
      <p:pic>
        <p:nvPicPr>
          <p:cNvPr id="2050" name="Picture 2" descr="http://www.sheffield.ac.uk/polopoly_fs/1.203569%21/image/iStock_000013884524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464" y="3284984"/>
            <a:ext cx="4895964" cy="313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66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a:t>Read the factsheet</a:t>
            </a:r>
          </a:p>
        </p:txBody>
      </p:sp>
      <p:sp>
        <p:nvSpPr>
          <p:cNvPr id="3" name="Content Placeholder 2"/>
          <p:cNvSpPr>
            <a:spLocks noGrp="1"/>
          </p:cNvSpPr>
          <p:nvPr>
            <p:ph idx="1"/>
          </p:nvPr>
        </p:nvSpPr>
        <p:spPr/>
        <p:txBody>
          <a:bodyPr>
            <a:normAutofit/>
          </a:bodyPr>
          <a:lstStyle/>
          <a:p>
            <a:pPr marL="514350" indent="-514350">
              <a:buAutoNum type="arabicPeriod"/>
            </a:pPr>
            <a:r>
              <a:rPr lang="en-GB" dirty="0"/>
              <a:t>What are leachates?</a:t>
            </a:r>
          </a:p>
          <a:p>
            <a:pPr marL="514350" indent="-514350">
              <a:buAutoNum type="arabicPeriod"/>
            </a:pPr>
            <a:r>
              <a:rPr lang="en-GB" dirty="0"/>
              <a:t>Identify and explain three risks at landfill sites.</a:t>
            </a:r>
          </a:p>
          <a:p>
            <a:pPr marL="514350" indent="-514350">
              <a:buAutoNum type="arabicPeriod"/>
            </a:pPr>
            <a:r>
              <a:rPr lang="en-GB" dirty="0"/>
              <a:t>What is the main component of biodegradable waste?</a:t>
            </a:r>
          </a:p>
          <a:p>
            <a:pPr marL="514350" indent="-514350">
              <a:buAutoNum type="arabicPeriod"/>
            </a:pPr>
            <a:r>
              <a:rPr lang="en-GB" dirty="0"/>
              <a:t>What environmental factors may change the  composition of landfill gas?</a:t>
            </a:r>
          </a:p>
          <a:p>
            <a:pPr marL="514350" indent="-514350">
              <a:buAutoNum type="arabicPeriod"/>
            </a:pPr>
            <a:r>
              <a:rPr lang="en-GB" dirty="0"/>
              <a:t>What is the European Landfill Directive?</a:t>
            </a:r>
          </a:p>
        </p:txBody>
      </p:sp>
    </p:spTree>
    <p:extLst>
      <p:ext uri="{BB962C8B-B14F-4D97-AF65-F5344CB8AC3E}">
        <p14:creationId xmlns:p14="http://schemas.microsoft.com/office/powerpoint/2010/main" val="3518265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r>
              <a:rPr lang="en-GB"/>
              <a:t>Homework</a:t>
            </a:r>
          </a:p>
        </p:txBody>
      </p:sp>
      <p:sp>
        <p:nvSpPr>
          <p:cNvPr id="3" name="Content Placeholder 2"/>
          <p:cNvSpPr>
            <a:spLocks noGrp="1"/>
          </p:cNvSpPr>
          <p:nvPr>
            <p:ph idx="1"/>
          </p:nvPr>
        </p:nvSpPr>
        <p:spPr/>
        <p:txBody>
          <a:bodyPr>
            <a:normAutofit/>
          </a:bodyPr>
          <a:lstStyle/>
          <a:p>
            <a:endParaRPr lang="en-GB"/>
          </a:p>
          <a:p>
            <a:r>
              <a:rPr lang="en-GB"/>
              <a:t>Complete the question pack</a:t>
            </a:r>
          </a:p>
          <a:p>
            <a:r>
              <a:rPr lang="en-GB"/>
              <a:t>Essay:</a:t>
            </a:r>
          </a:p>
          <a:p>
            <a:r>
              <a:rPr lang="en-GB"/>
              <a:t>Discuss the advantages and disadvantages of the methods that can be used to dispose of solid wastes. (25 marks)</a:t>
            </a:r>
          </a:p>
          <a:p>
            <a:endParaRPr lang="en-GB"/>
          </a:p>
          <a:p>
            <a:r>
              <a:rPr lang="en-GB"/>
              <a:t>Wednesday 23/1</a:t>
            </a:r>
          </a:p>
        </p:txBody>
      </p:sp>
    </p:spTree>
    <p:extLst>
      <p:ext uri="{BB962C8B-B14F-4D97-AF65-F5344CB8AC3E}">
        <p14:creationId xmlns:p14="http://schemas.microsoft.com/office/powerpoint/2010/main" val="129360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30163"/>
            <a:ext cx="9144000" cy="1011238"/>
          </a:xfrm>
          <a:solidFill>
            <a:schemeClr val="tx2">
              <a:lumMod val="60000"/>
              <a:lumOff val="40000"/>
            </a:schemeClr>
          </a:solidFill>
        </p:spPr>
        <p:txBody>
          <a:bodyPr/>
          <a:lstStyle/>
          <a:p>
            <a:pPr eaLnBrk="1" hangingPunct="1"/>
            <a:r>
              <a:rPr lang="en-GB" b="1">
                <a:solidFill>
                  <a:schemeClr val="bg1"/>
                </a:solidFill>
              </a:rPr>
              <a:t>Mining waste</a:t>
            </a:r>
          </a:p>
        </p:txBody>
      </p:sp>
      <p:sp>
        <p:nvSpPr>
          <p:cNvPr id="3075" name="Content Placeholder 2"/>
          <p:cNvSpPr>
            <a:spLocks noGrp="1"/>
          </p:cNvSpPr>
          <p:nvPr>
            <p:ph idx="1"/>
          </p:nvPr>
        </p:nvSpPr>
        <p:spPr>
          <a:xfrm>
            <a:off x="1" y="1110854"/>
            <a:ext cx="5165911" cy="4751388"/>
          </a:xfrm>
        </p:spPr>
        <p:txBody>
          <a:bodyPr>
            <a:normAutofit/>
          </a:bodyPr>
          <a:lstStyle/>
          <a:p>
            <a:pPr marL="0" indent="0" eaLnBrk="1" hangingPunct="1">
              <a:buFontTx/>
              <a:buNone/>
            </a:pPr>
            <a:r>
              <a:rPr lang="en-GB" sz="2000"/>
              <a:t>Mining and construction produce bulky wastes. Most are non-hazardous but some can cause problems because of particular hazardous materials.</a:t>
            </a:r>
          </a:p>
          <a:p>
            <a:pPr marL="0" indent="0" eaLnBrk="1" hangingPunct="1">
              <a:buFontTx/>
              <a:buNone/>
              <a:tabLst>
                <a:tab pos="357188" algn="l"/>
              </a:tabLst>
            </a:pPr>
            <a:r>
              <a:rPr lang="en-GB" sz="2000"/>
              <a:t>	Mine overburden – non-toxic</a:t>
            </a:r>
          </a:p>
          <a:p>
            <a:pPr marL="0" indent="0" defTabSz="357188" eaLnBrk="1" hangingPunct="1">
              <a:buFontTx/>
              <a:buNone/>
            </a:pPr>
            <a:r>
              <a:rPr lang="en-GB" sz="2000"/>
              <a:t>	Mine spoil heaps – may contain toxic meals</a:t>
            </a:r>
          </a:p>
          <a:p>
            <a:pPr marL="0" indent="0" defTabSz="357188" eaLnBrk="1" hangingPunct="1">
              <a:buFontTx/>
              <a:buNone/>
            </a:pPr>
            <a:r>
              <a:rPr lang="en-GB" sz="2000"/>
              <a:t>	Demolition waste – may contain hazardous 	material e.g. asbestos</a:t>
            </a:r>
          </a:p>
          <a:p>
            <a:pPr marL="0" indent="0" algn="ctr" eaLnBrk="1" hangingPunct="1">
              <a:buFontTx/>
              <a:buNone/>
            </a:pPr>
            <a:endParaRPr lang="en-GB" sz="2000"/>
          </a:p>
        </p:txBody>
      </p:sp>
      <p:pic>
        <p:nvPicPr>
          <p:cNvPr id="3076" name="Picture 2" descr="Heavy metal water pollution, River Tame, Walsall [e820203]"/>
          <p:cNvPicPr>
            <a:picLocks noChangeAspect="1" noChangeArrowheads="1"/>
          </p:cNvPicPr>
          <p:nvPr/>
        </p:nvPicPr>
        <p:blipFill rotWithShape="1">
          <a:blip r:embed="rId2">
            <a:extLst>
              <a:ext uri="{28A0092B-C50C-407E-A947-70E740481C1C}">
                <a14:useLocalDpi xmlns:a14="http://schemas.microsoft.com/office/drawing/2010/main" val="0"/>
              </a:ext>
            </a:extLst>
          </a:blip>
          <a:srcRect b="3247"/>
          <a:stretch/>
        </p:blipFill>
        <p:spPr bwMode="auto">
          <a:xfrm>
            <a:off x="5165912" y="1110854"/>
            <a:ext cx="3978087" cy="483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Xiangjiang River is known to be one of China's most polluted rivers. (File Photo/C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22" y="3933056"/>
            <a:ext cx="42862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8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a:t>Sources of solid wastes</a:t>
            </a:r>
          </a:p>
        </p:txBody>
      </p:sp>
      <p:sp>
        <p:nvSpPr>
          <p:cNvPr id="3" name="Content Placeholder 2"/>
          <p:cNvSpPr>
            <a:spLocks noGrp="1"/>
          </p:cNvSpPr>
          <p:nvPr>
            <p:ph idx="1"/>
          </p:nvPr>
        </p:nvSpPr>
        <p:spPr/>
        <p:txBody>
          <a:bodyPr/>
          <a:lstStyle/>
          <a:p>
            <a:r>
              <a:rPr lang="en-GB" b="1"/>
              <a:t>Mining:</a:t>
            </a:r>
            <a:r>
              <a:rPr lang="en-GB"/>
              <a:t> </a:t>
            </a:r>
          </a:p>
          <a:p>
            <a:pPr lvl="1"/>
            <a:r>
              <a:rPr lang="en-GB"/>
              <a:t>Bulky wastes, Low mobility but leachate may cause problems e.g. heavy metals like copper, tin, zinc, arsenic salts.  </a:t>
            </a:r>
          </a:p>
          <a:p>
            <a:pPr lvl="1"/>
            <a:r>
              <a:rPr lang="en-GB"/>
              <a:t>Low to no degradation</a:t>
            </a:r>
          </a:p>
          <a:p>
            <a:pPr lvl="1"/>
            <a:r>
              <a:rPr lang="en-GB"/>
              <a:t>Insoluble waste not hazardous but risk of toxic leachate; potential radioactivity in granite. Waste tips can move – </a:t>
            </a:r>
            <a:r>
              <a:rPr lang="en-GB" err="1"/>
              <a:t>Aberfan</a:t>
            </a:r>
            <a:r>
              <a:rPr lang="en-GB"/>
              <a:t> (S. Wales) caused a landslide onto a school </a:t>
            </a: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752" y="188640"/>
            <a:ext cx="3317757" cy="1954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389604"/>
            <a:ext cx="1834005" cy="131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0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225" y="-15875"/>
            <a:ext cx="9166225" cy="923925"/>
          </a:xfrm>
          <a:gradFill rotWithShape="0">
            <a:gsLst>
              <a:gs pos="0">
                <a:srgbClr val="03D4A8"/>
              </a:gs>
              <a:gs pos="25000">
                <a:srgbClr val="21D6E0"/>
              </a:gs>
              <a:gs pos="75000">
                <a:srgbClr val="0087E6"/>
              </a:gs>
              <a:gs pos="100000">
                <a:srgbClr val="005CBF"/>
              </a:gs>
            </a:gsLst>
            <a:lin ang="10800000" scaled="1"/>
          </a:gradFill>
        </p:spPr>
        <p:txBody>
          <a:bodyPr/>
          <a:lstStyle/>
          <a:p>
            <a:pPr algn="l" eaLnBrk="1" hangingPunct="1"/>
            <a:r>
              <a:rPr lang="en-GB" b="1">
                <a:solidFill>
                  <a:schemeClr val="bg1"/>
                </a:solidFill>
              </a:rPr>
              <a:t>Domestic Rubbish</a:t>
            </a:r>
          </a:p>
        </p:txBody>
      </p:sp>
      <p:sp>
        <p:nvSpPr>
          <p:cNvPr id="3" name="Content Placeholder 2"/>
          <p:cNvSpPr>
            <a:spLocks noGrp="1"/>
          </p:cNvSpPr>
          <p:nvPr>
            <p:ph idx="1"/>
          </p:nvPr>
        </p:nvSpPr>
        <p:spPr>
          <a:xfrm>
            <a:off x="179512" y="1007442"/>
            <a:ext cx="8640960" cy="5949950"/>
          </a:xfrm>
        </p:spPr>
        <p:txBody>
          <a:bodyPr>
            <a:normAutofit fontScale="85000" lnSpcReduction="10000"/>
          </a:bodyPr>
          <a:lstStyle/>
          <a:p>
            <a:pPr marL="0" indent="0" eaLnBrk="1" hangingPunct="1">
              <a:buFontTx/>
              <a:buNone/>
              <a:defRPr/>
            </a:pPr>
            <a:r>
              <a:rPr lang="en-GB" i="1">
                <a:solidFill>
                  <a:srgbClr val="0070C0"/>
                </a:solidFill>
              </a:rPr>
              <a:t>The main categories of municipal waste are:</a:t>
            </a:r>
          </a:p>
          <a:p>
            <a:pPr eaLnBrk="1" hangingPunct="1">
              <a:defRPr/>
            </a:pPr>
            <a:r>
              <a:rPr lang="en-GB"/>
              <a:t>Packaging &amp; containers</a:t>
            </a:r>
          </a:p>
          <a:p>
            <a:pPr eaLnBrk="1" hangingPunct="1">
              <a:defRPr/>
            </a:pPr>
            <a:r>
              <a:rPr lang="en-GB"/>
              <a:t>printed paper</a:t>
            </a:r>
          </a:p>
          <a:p>
            <a:pPr eaLnBrk="1" hangingPunct="1">
              <a:defRPr/>
            </a:pPr>
            <a:r>
              <a:rPr lang="en-GB"/>
              <a:t>organic materials – food and garden waste</a:t>
            </a:r>
          </a:p>
          <a:p>
            <a:pPr eaLnBrk="1" hangingPunct="1">
              <a:defRPr/>
            </a:pPr>
            <a:r>
              <a:rPr lang="en-GB"/>
              <a:t>Clothing &amp; other textiles</a:t>
            </a:r>
          </a:p>
          <a:p>
            <a:pPr eaLnBrk="1" hangingPunct="1">
              <a:defRPr/>
            </a:pPr>
            <a:r>
              <a:rPr lang="en-GB"/>
              <a:t>broken or discarded domestic appliances.</a:t>
            </a:r>
          </a:p>
          <a:p>
            <a:pPr marL="0" indent="0" eaLnBrk="1" hangingPunct="1">
              <a:buFontTx/>
              <a:buNone/>
              <a:defRPr/>
            </a:pPr>
            <a:r>
              <a:rPr lang="en-GB" i="1">
                <a:solidFill>
                  <a:srgbClr val="0070C0"/>
                </a:solidFill>
              </a:rPr>
              <a:t>Dealing with domestic waste poses a number of problems:</a:t>
            </a:r>
          </a:p>
          <a:p>
            <a:pPr eaLnBrk="1" hangingPunct="1">
              <a:defRPr/>
            </a:pPr>
            <a:r>
              <a:rPr lang="en-GB"/>
              <a:t>very large quantities are produced</a:t>
            </a:r>
          </a:p>
          <a:p>
            <a:pPr eaLnBrk="1" hangingPunct="1">
              <a:defRPr/>
            </a:pPr>
            <a:r>
              <a:rPr lang="en-GB"/>
              <a:t>every household produces waste so collection is labour intensive and expensive</a:t>
            </a:r>
          </a:p>
          <a:p>
            <a:pPr eaLnBrk="1" hangingPunct="1">
              <a:defRPr/>
            </a:pPr>
            <a:r>
              <a:rPr lang="en-GB"/>
              <a:t>the composition varies seasonally, e.g. more garden waste during the summer</a:t>
            </a:r>
          </a:p>
          <a:p>
            <a:pPr eaLnBrk="1" hangingPunct="1">
              <a:defRPr/>
            </a:pPr>
            <a:r>
              <a:rPr lang="en-GB" b="1">
                <a:solidFill>
                  <a:srgbClr val="FF0000"/>
                </a:solidFill>
              </a:rPr>
              <a:t>many different types of waste are mixed together.</a:t>
            </a:r>
          </a:p>
        </p:txBody>
      </p:sp>
      <p:sp>
        <p:nvSpPr>
          <p:cNvPr id="4" name="Title 1"/>
          <p:cNvSpPr txBox="1">
            <a:spLocks/>
          </p:cNvSpPr>
          <p:nvPr/>
        </p:nvSpPr>
        <p:spPr>
          <a:xfrm>
            <a:off x="0" y="-27384"/>
            <a:ext cx="9144000" cy="1011238"/>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solidFill>
                  <a:schemeClr val="bg1"/>
                </a:solidFill>
              </a:rPr>
              <a:t>Domestic waste</a:t>
            </a:r>
          </a:p>
        </p:txBody>
      </p:sp>
    </p:spTree>
    <p:extLst>
      <p:ext uri="{BB962C8B-B14F-4D97-AF65-F5344CB8AC3E}">
        <p14:creationId xmlns:p14="http://schemas.microsoft.com/office/powerpoint/2010/main" val="343853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a:t>Sources of solid wastes</a:t>
            </a:r>
          </a:p>
        </p:txBody>
      </p:sp>
      <p:sp>
        <p:nvSpPr>
          <p:cNvPr id="3" name="Content Placeholder 2"/>
          <p:cNvSpPr>
            <a:spLocks noGrp="1"/>
          </p:cNvSpPr>
          <p:nvPr>
            <p:ph idx="1"/>
          </p:nvPr>
        </p:nvSpPr>
        <p:spPr/>
        <p:txBody>
          <a:bodyPr>
            <a:normAutofit fontScale="85000" lnSpcReduction="20000"/>
          </a:bodyPr>
          <a:lstStyle/>
          <a:p>
            <a:r>
              <a:rPr lang="en-GB" sz="3800" b="1"/>
              <a:t>Municipal &amp; domestic</a:t>
            </a:r>
          </a:p>
          <a:p>
            <a:pPr lvl="1"/>
            <a:r>
              <a:rPr lang="en-GB"/>
              <a:t>Variable mobility – products of decay may leach e.g. organics; battery waste; methane is a fire / explosion risk</a:t>
            </a:r>
          </a:p>
          <a:p>
            <a:pPr lvl="1"/>
            <a:r>
              <a:rPr lang="en-GB"/>
              <a:t>Paper, plant, animal materials are degradable</a:t>
            </a:r>
          </a:p>
          <a:p>
            <a:pPr lvl="1"/>
            <a:r>
              <a:rPr lang="en-GB"/>
              <a:t>Some materials are hazardous:</a:t>
            </a:r>
          </a:p>
          <a:p>
            <a:pPr lvl="2"/>
            <a:r>
              <a:rPr lang="en-GB"/>
              <a:t>Bacteria – decay;</a:t>
            </a:r>
          </a:p>
          <a:p>
            <a:pPr lvl="2"/>
            <a:r>
              <a:rPr lang="en-GB"/>
              <a:t>Toxic – heavy metals;</a:t>
            </a:r>
          </a:p>
          <a:p>
            <a:pPr lvl="2"/>
            <a:r>
              <a:rPr lang="en-GB"/>
              <a:t>CFC – foam, ‘fridges;</a:t>
            </a:r>
          </a:p>
          <a:p>
            <a:pPr lvl="2"/>
            <a:r>
              <a:rPr lang="en-GB"/>
              <a:t>Dioxin – from burnt plastics;</a:t>
            </a:r>
          </a:p>
          <a:p>
            <a:pPr lvl="2"/>
            <a:r>
              <a:rPr lang="en-GB"/>
              <a:t>Decay gases – methane;</a:t>
            </a:r>
          </a:p>
          <a:p>
            <a:pPr lvl="2"/>
            <a:r>
              <a:rPr lang="en-GB"/>
              <a:t>Subsidence at tip with decay;</a:t>
            </a:r>
          </a:p>
          <a:p>
            <a:pPr lvl="2"/>
            <a:r>
              <a:rPr lang="en-GB"/>
              <a:t>Plastic bags – blow</a:t>
            </a:r>
          </a:p>
          <a:p>
            <a:pPr lvl="2"/>
            <a:r>
              <a:rPr lang="en-GB"/>
              <a:t>Rats, flies</a:t>
            </a:r>
          </a:p>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816" y="3501008"/>
            <a:ext cx="3310769" cy="212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432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6988" y="-15875"/>
            <a:ext cx="9170988" cy="852488"/>
          </a:xfrm>
          <a:gradFill rotWithShape="0">
            <a:gsLst>
              <a:gs pos="0">
                <a:srgbClr val="03D4A8"/>
              </a:gs>
              <a:gs pos="25000">
                <a:srgbClr val="21D6E0"/>
              </a:gs>
              <a:gs pos="75000">
                <a:srgbClr val="0087E6"/>
              </a:gs>
              <a:gs pos="100000">
                <a:srgbClr val="005CBF"/>
              </a:gs>
            </a:gsLst>
            <a:lin ang="10800000" scaled="1"/>
          </a:gradFill>
        </p:spPr>
        <p:txBody>
          <a:bodyPr/>
          <a:lstStyle/>
          <a:p>
            <a:pPr algn="l" eaLnBrk="1" hangingPunct="1"/>
            <a:r>
              <a:rPr lang="en-GB" b="1">
                <a:solidFill>
                  <a:schemeClr val="bg1"/>
                </a:solidFill>
              </a:rPr>
              <a:t>Industrial Waste</a:t>
            </a:r>
          </a:p>
        </p:txBody>
      </p:sp>
      <p:sp>
        <p:nvSpPr>
          <p:cNvPr id="3" name="Content Placeholder 2"/>
          <p:cNvSpPr>
            <a:spLocks noGrp="1"/>
          </p:cNvSpPr>
          <p:nvPr>
            <p:ph idx="1"/>
          </p:nvPr>
        </p:nvSpPr>
        <p:spPr>
          <a:xfrm>
            <a:off x="19050" y="1073398"/>
            <a:ext cx="4697413" cy="2787650"/>
          </a:xfrm>
        </p:spPr>
        <p:txBody>
          <a:bodyPr>
            <a:normAutofit lnSpcReduction="10000"/>
          </a:bodyPr>
          <a:lstStyle/>
          <a:p>
            <a:pPr marL="0" indent="0" algn="ctr" eaLnBrk="1" hangingPunct="1">
              <a:buFontTx/>
              <a:buNone/>
              <a:defRPr/>
            </a:pPr>
            <a:r>
              <a:rPr lang="en-GB"/>
              <a:t>Most industries produce solid wastes. The problems of disposal will depend on the quantity and properties of the particular waste.</a:t>
            </a:r>
          </a:p>
        </p:txBody>
      </p:sp>
      <p:pic>
        <p:nvPicPr>
          <p:cNvPr id="5124" name="Picture 2" descr="http://summitvoice.files.wordpress.com/2010/01/penn-mine-sump1-1.jpg?w=46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379788"/>
            <a:ext cx="3732212"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http://www.google.co.uk/url?source=imgres&amp;ct=img&amp;q=http://www.greenpeace.org/eastasia/ReSizes/OriginalWatermarked/Global/eastasia/planet-2/image/2009/1/huai-river.jpg&amp;sa=X&amp;ei=C-JmT5HhKueT0QXqydyrCA&amp;ved=0CAQQ8wc4Ng&amp;usg=AFQjCNEcERSwWCRGqBGyknauA1QMHzXC4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908050"/>
            <a:ext cx="358775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http://www.cnaic.ro/projects/verde/Site_Engleza/images/radi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860800"/>
            <a:ext cx="40957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0" y="-30163"/>
            <a:ext cx="9144000" cy="1011238"/>
          </a:xfrm>
          <a:prstGeom prst="rect">
            <a:avLst/>
          </a:prstGeom>
          <a:solidFill>
            <a:schemeClr val="tx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solidFill>
                  <a:schemeClr val="bg1"/>
                </a:solidFill>
              </a:rPr>
              <a:t>Industrial waste</a:t>
            </a:r>
          </a:p>
        </p:txBody>
      </p:sp>
    </p:spTree>
    <p:extLst>
      <p:ext uri="{BB962C8B-B14F-4D97-AF65-F5344CB8AC3E}">
        <p14:creationId xmlns:p14="http://schemas.microsoft.com/office/powerpoint/2010/main" val="301643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a:t>Sources of solid wastes</a:t>
            </a:r>
          </a:p>
        </p:txBody>
      </p:sp>
      <p:sp>
        <p:nvSpPr>
          <p:cNvPr id="3" name="Content Placeholder 2"/>
          <p:cNvSpPr>
            <a:spLocks noGrp="1"/>
          </p:cNvSpPr>
          <p:nvPr>
            <p:ph idx="1"/>
          </p:nvPr>
        </p:nvSpPr>
        <p:spPr/>
        <p:txBody>
          <a:bodyPr>
            <a:normAutofit/>
          </a:bodyPr>
          <a:lstStyle/>
          <a:p>
            <a:r>
              <a:rPr lang="en-GB" b="1"/>
              <a:t>Industrial</a:t>
            </a:r>
          </a:p>
          <a:p>
            <a:pPr lvl="1"/>
            <a:r>
              <a:rPr lang="en-GB"/>
              <a:t>Moderate to large volumes</a:t>
            </a:r>
          </a:p>
          <a:p>
            <a:pPr lvl="1"/>
            <a:r>
              <a:rPr lang="en-GB"/>
              <a:t>Variable mobility</a:t>
            </a:r>
          </a:p>
          <a:p>
            <a:pPr lvl="1"/>
            <a:r>
              <a:rPr lang="en-GB"/>
              <a:t>Variable degradation: anything organic is polluting, e.g. meat wastes, paper waste, dairy waste; solvents in air; smoke; metal </a:t>
            </a:r>
            <a:r>
              <a:rPr lang="en-GB" err="1"/>
              <a:t>swarf</a:t>
            </a:r>
            <a:endParaRPr lang="en-GB"/>
          </a:p>
          <a:p>
            <a:pPr lvl="1"/>
            <a:r>
              <a:rPr lang="en-GB"/>
              <a:t>Hazards are variable: organic can cause eutrophication; solvents &amp; asbestos – carcinogenic; Heavy metals toxic</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673" y="188640"/>
            <a:ext cx="260856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E7AF3EF6F8D94FAAF6745212BA088B" ma:contentTypeVersion="12" ma:contentTypeDescription="Create a new document." ma:contentTypeScope="" ma:versionID="f50cf19f540006829e05cc23d481dd4e">
  <xsd:schema xmlns:xsd="http://www.w3.org/2001/XMLSchema" xmlns:xs="http://www.w3.org/2001/XMLSchema" xmlns:p="http://schemas.microsoft.com/office/2006/metadata/properties" xmlns:ns3="20eb508b-84ce-43fc-b842-cdd6d1d0f552" xmlns:ns4="043d8930-37e3-4d62-86f8-bb6decb1e6f2" targetNamespace="http://schemas.microsoft.com/office/2006/metadata/properties" ma:root="true" ma:fieldsID="2543e2815e0e1f37b1a2113b681dd041" ns3:_="" ns4:_="">
    <xsd:import namespace="20eb508b-84ce-43fc-b842-cdd6d1d0f552"/>
    <xsd:import namespace="043d8930-37e3-4d62-86f8-bb6decb1e6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b508b-84ce-43fc-b842-cdd6d1d0f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3d8930-37e3-4d62-86f8-bb6decb1e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7D263C-8EEE-42E2-BE8E-C8E17A84765C}">
  <ds:schemaRefs>
    <ds:schemaRef ds:uri="http://schemas.microsoft.com/sharepoint/v3/contenttype/forms"/>
  </ds:schemaRefs>
</ds:datastoreItem>
</file>

<file path=customXml/itemProps2.xml><?xml version="1.0" encoding="utf-8"?>
<ds:datastoreItem xmlns:ds="http://schemas.openxmlformats.org/officeDocument/2006/customXml" ds:itemID="{6FE62B1C-486C-4D28-B734-4521F720A76D}">
  <ds:schemaRefs>
    <ds:schemaRef ds:uri="http://www.w3.org/XML/1998/namespace"/>
    <ds:schemaRef ds:uri="http://purl.org/dc/elements/1.1/"/>
    <ds:schemaRef ds:uri="http://purl.org/dc/terms/"/>
    <ds:schemaRef ds:uri="http://purl.org/dc/dcmitype/"/>
    <ds:schemaRef ds:uri="http://schemas.microsoft.com/office/2006/metadata/properties"/>
    <ds:schemaRef ds:uri="http://schemas.microsoft.com/office/2006/documentManagement/types"/>
    <ds:schemaRef ds:uri="043d8930-37e3-4d62-86f8-bb6decb1e6f2"/>
    <ds:schemaRef ds:uri="http://schemas.microsoft.com/office/infopath/2007/PartnerControls"/>
    <ds:schemaRef ds:uri="http://schemas.openxmlformats.org/package/2006/metadata/core-properties"/>
    <ds:schemaRef ds:uri="20eb508b-84ce-43fc-b842-cdd6d1d0f552"/>
  </ds:schemaRefs>
</ds:datastoreItem>
</file>

<file path=customXml/itemProps3.xml><?xml version="1.0" encoding="utf-8"?>
<ds:datastoreItem xmlns:ds="http://schemas.openxmlformats.org/officeDocument/2006/customXml" ds:itemID="{62011D0A-99CA-4371-9719-7F5B586F8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b508b-84ce-43fc-b842-cdd6d1d0f552"/>
    <ds:schemaRef ds:uri="043d8930-37e3-4d62-86f8-bb6decb1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TotalTime>
  <Words>2092</Words>
  <Application>Microsoft Office PowerPoint</Application>
  <PresentationFormat>On-screen Show (4:3)</PresentationFormat>
  <Paragraphs>271</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Office Theme</vt:lpstr>
      <vt:lpstr>Solid Waste Recycling</vt:lpstr>
      <vt:lpstr>Solid Waste</vt:lpstr>
      <vt:lpstr>Properties of solid wastes</vt:lpstr>
      <vt:lpstr>Mining waste</vt:lpstr>
      <vt:lpstr>Sources of solid wastes</vt:lpstr>
      <vt:lpstr>Domestic Rubbish</vt:lpstr>
      <vt:lpstr>Sources of solid wastes</vt:lpstr>
      <vt:lpstr>Industrial Waste</vt:lpstr>
      <vt:lpstr>Sources of solid wastes</vt:lpstr>
      <vt:lpstr>Agricultural Waste</vt:lpstr>
      <vt:lpstr>Sources of solid wastes</vt:lpstr>
      <vt:lpstr>Links between waste and affluence </vt:lpstr>
      <vt:lpstr>Solid Waste Disposal</vt:lpstr>
      <vt:lpstr>Factors determining the choice of waste disposal</vt:lpstr>
      <vt:lpstr>Why recycle?</vt:lpstr>
      <vt:lpstr>Can it be recycled?</vt:lpstr>
      <vt:lpstr>Recycling</vt:lpstr>
      <vt:lpstr>Guildford recycling centre  Moorfield Road, Slyfield Green Industrial Estate, Guildford, Surrey GU1 1RU.</vt:lpstr>
      <vt:lpstr>Recycling Aluminium</vt:lpstr>
      <vt:lpstr>Non-recyclable solid waste disposal</vt:lpstr>
      <vt:lpstr>Possibilities</vt:lpstr>
      <vt:lpstr>Advantages of landfill</vt:lpstr>
      <vt:lpstr>Disadvantages of landfill</vt:lpstr>
      <vt:lpstr>Landfill</vt:lpstr>
      <vt:lpstr>Here are some I made earlier…</vt:lpstr>
      <vt:lpstr>Using what you learnt from last lesson…</vt:lpstr>
      <vt:lpstr>Incineration</vt:lpstr>
      <vt:lpstr>Flammable organic wastes</vt:lpstr>
      <vt:lpstr>Features of good incineration sites</vt:lpstr>
      <vt:lpstr>Spoil Heaps</vt:lpstr>
      <vt:lpstr>How can we deal with it?</vt:lpstr>
      <vt:lpstr>Management of Spoil Heaps</vt:lpstr>
      <vt:lpstr>Specialist Wastes</vt:lpstr>
      <vt:lpstr>Asbestos</vt:lpstr>
      <vt:lpstr>Cyanide wastes</vt:lpstr>
      <vt:lpstr>Encapsulation and Vitrification</vt:lpstr>
      <vt:lpstr>Read the factsheet</vt:lpstr>
      <vt:lpstr>Homework</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 Waste Recycling</dc:title>
  <dc:creator>a.walker</dc:creator>
  <cp:lastModifiedBy>Justine Chatwin</cp:lastModifiedBy>
  <cp:revision>4</cp:revision>
  <dcterms:created xsi:type="dcterms:W3CDTF">2012-11-27T17:08:24Z</dcterms:created>
  <dcterms:modified xsi:type="dcterms:W3CDTF">2022-04-20T13:42:50Z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0x01010046E7AF3EF6F8D94FAAF6745212BA088B</vt:lpwstr>
  </property>
</Properties>
</file>