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7" r:id="rId5"/>
    <p:sldId id="279" r:id="rId6"/>
    <p:sldId id="302" r:id="rId7"/>
    <p:sldId id="303" r:id="rId8"/>
    <p:sldId id="281" r:id="rId9"/>
    <p:sldId id="304" r:id="rId10"/>
    <p:sldId id="282" r:id="rId11"/>
    <p:sldId id="283" r:id="rId12"/>
    <p:sldId id="289" r:id="rId13"/>
    <p:sldId id="290" r:id="rId14"/>
    <p:sldId id="293" r:id="rId15"/>
    <p:sldId id="291" r:id="rId16"/>
    <p:sldId id="306" r:id="rId17"/>
    <p:sldId id="305" r:id="rId18"/>
    <p:sldId id="307" r:id="rId19"/>
    <p:sldId id="308" r:id="rId20"/>
    <p:sldId id="292" r:id="rId21"/>
    <p:sldId id="309" r:id="rId22"/>
    <p:sldId id="287" r:id="rId23"/>
    <p:sldId id="294" r:id="rId24"/>
    <p:sldId id="284" r:id="rId25"/>
    <p:sldId id="285" r:id="rId26"/>
    <p:sldId id="310" r:id="rId27"/>
    <p:sldId id="295" r:id="rId28"/>
    <p:sldId id="296" r:id="rId29"/>
    <p:sldId id="297" r:id="rId30"/>
    <p:sldId id="300" r:id="rId31"/>
    <p:sldId id="30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78"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Chatwin" userId="S::jec@godalming.ac.uk::19e36d84-79c7-4f7d-aeac-3d67359c8309" providerId="AD" clId="Web-{87520814-9971-E244-4EF6-BE9A42452BAD}"/>
    <pc:docChg chg="sldOrd">
      <pc:chgData name="Justine Chatwin" userId="S::jec@godalming.ac.uk::19e36d84-79c7-4f7d-aeac-3d67359c8309" providerId="AD" clId="Web-{87520814-9971-E244-4EF6-BE9A42452BAD}" dt="2020-11-17T11:36:30.015" v="0"/>
      <pc:docMkLst>
        <pc:docMk/>
      </pc:docMkLst>
      <pc:sldChg chg="ord">
        <pc:chgData name="Justine Chatwin" userId="S::jec@godalming.ac.uk::19e36d84-79c7-4f7d-aeac-3d67359c8309" providerId="AD" clId="Web-{87520814-9971-E244-4EF6-BE9A42452BAD}" dt="2020-11-17T11:36:30.015" v="0"/>
        <pc:sldMkLst>
          <pc:docMk/>
          <pc:sldMk cId="2495771131" sldId="257"/>
        </pc:sldMkLst>
      </pc:sldChg>
    </pc:docChg>
  </pc:docChgLst>
  <pc:docChgLst>
    <pc:chgData name="Justine Chatwin" userId="19e36d84-79c7-4f7d-aeac-3d67359c8309" providerId="ADAL" clId="{C0C65962-C506-49C2-B82F-ABFC74ECD47E}"/>
    <pc:docChg chg="custSel modSld">
      <pc:chgData name="Justine Chatwin" userId="19e36d84-79c7-4f7d-aeac-3d67359c8309" providerId="ADAL" clId="{C0C65962-C506-49C2-B82F-ABFC74ECD47E}" dt="2020-11-19T13:40:15.119" v="223" actId="20577"/>
      <pc:docMkLst>
        <pc:docMk/>
      </pc:docMkLst>
      <pc:sldChg chg="modSp">
        <pc:chgData name="Justine Chatwin" userId="19e36d84-79c7-4f7d-aeac-3d67359c8309" providerId="ADAL" clId="{C0C65962-C506-49C2-B82F-ABFC74ECD47E}" dt="2020-11-19T13:40:15.119" v="223" actId="20577"/>
        <pc:sldMkLst>
          <pc:docMk/>
          <pc:sldMk cId="2336004324" sldId="300"/>
        </pc:sldMkLst>
        <pc:spChg chg="mod">
          <ac:chgData name="Justine Chatwin" userId="19e36d84-79c7-4f7d-aeac-3d67359c8309" providerId="ADAL" clId="{C0C65962-C506-49C2-B82F-ABFC74ECD47E}" dt="2020-11-19T13:40:15.119" v="223" actId="20577"/>
          <ac:spMkLst>
            <pc:docMk/>
            <pc:sldMk cId="2336004324" sldId="30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6B730-8AA9-4EB7-812F-A5B5BF3EB25D}" type="datetimeFigureOut">
              <a:rPr lang="en-GB" smtClean="0"/>
              <a:t>20/04/2022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2E0C5-CCAB-4709-949D-FF8ACE615309}" type="slidenum">
              <a:rPr lang="en-GB" smtClean="0"/>
              <a:t>‹#›</a:t>
            </a:fld>
            <a:endParaRPr lang="en-GB"/>
          </a:p>
        </p:txBody>
      </p:sp>
    </p:spTree>
    <p:extLst>
      <p:ext uri="{BB962C8B-B14F-4D97-AF65-F5344CB8AC3E}">
        <p14:creationId xmlns:p14="http://schemas.microsoft.com/office/powerpoint/2010/main" val="158442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16388" name="Slide Number Placeholder 3"/>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D3FEF1-F454-4625-A3EF-7CABA7DB6F03}" type="slidenum">
              <a:rPr lang="en-GB">
                <a:latin typeface="Calibri" panose="020F0502020204030204" pitchFamily="34" charset="0"/>
              </a:rPr>
              <a:pPr eaLnBrk="1" hangingPunct="1"/>
              <a:t>1</a:t>
            </a:fld>
            <a:endParaRPr lang="en-GB">
              <a:latin typeface="Calibri" panose="020F0502020204030204" pitchFamily="34" charset="0"/>
            </a:endParaRPr>
          </a:p>
        </p:txBody>
      </p:sp>
    </p:spTree>
    <p:extLst>
      <p:ext uri="{BB962C8B-B14F-4D97-AF65-F5344CB8AC3E}">
        <p14:creationId xmlns:p14="http://schemas.microsoft.com/office/powerpoint/2010/main" val="1715864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37A9370-B429-486E-BE73-82C83C2783E9}" type="datetimeFigureOut">
              <a:rPr lang="en-GB" smtClean="0"/>
              <a:t>20/04/2022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BE77B8-87ED-4595-A32F-33243644E982}" type="slidenum">
              <a:rPr lang="en-GB" smtClean="0"/>
              <a:t>‹#›</a:t>
            </a:fld>
            <a:endParaRPr lang="en-GB"/>
          </a:p>
        </p:txBody>
      </p:sp>
    </p:spTree>
    <p:extLst>
      <p:ext uri="{BB962C8B-B14F-4D97-AF65-F5344CB8AC3E}">
        <p14:creationId xmlns:p14="http://schemas.microsoft.com/office/powerpoint/2010/main" val="66622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7A9370-B429-486E-BE73-82C83C2783E9}" type="datetimeFigureOut">
              <a:rPr lang="en-GB" smtClean="0"/>
              <a:t>20/04/2022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BE77B8-87ED-4595-A32F-33243644E982}" type="slidenum">
              <a:rPr lang="en-GB" smtClean="0"/>
              <a:t>‹#›</a:t>
            </a:fld>
            <a:endParaRPr lang="en-GB"/>
          </a:p>
        </p:txBody>
      </p:sp>
    </p:spTree>
    <p:extLst>
      <p:ext uri="{BB962C8B-B14F-4D97-AF65-F5344CB8AC3E}">
        <p14:creationId xmlns:p14="http://schemas.microsoft.com/office/powerpoint/2010/main" val="87987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7A9370-B429-486E-BE73-82C83C2783E9}" type="datetimeFigureOut">
              <a:rPr lang="en-GB" smtClean="0"/>
              <a:t>20/04/2022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BE77B8-87ED-4595-A32F-33243644E982}" type="slidenum">
              <a:rPr lang="en-GB" smtClean="0"/>
              <a:t>‹#›</a:t>
            </a:fld>
            <a:endParaRPr lang="en-GB"/>
          </a:p>
        </p:txBody>
      </p:sp>
    </p:spTree>
    <p:extLst>
      <p:ext uri="{BB962C8B-B14F-4D97-AF65-F5344CB8AC3E}">
        <p14:creationId xmlns:p14="http://schemas.microsoft.com/office/powerpoint/2010/main" val="94339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7A9370-B429-486E-BE73-82C83C2783E9}" type="datetimeFigureOut">
              <a:rPr lang="en-GB" smtClean="0"/>
              <a:t>20/04/2022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BE77B8-87ED-4595-A32F-33243644E982}" type="slidenum">
              <a:rPr lang="en-GB" smtClean="0"/>
              <a:t>‹#›</a:t>
            </a:fld>
            <a:endParaRPr lang="en-GB"/>
          </a:p>
        </p:txBody>
      </p:sp>
    </p:spTree>
    <p:extLst>
      <p:ext uri="{BB962C8B-B14F-4D97-AF65-F5344CB8AC3E}">
        <p14:creationId xmlns:p14="http://schemas.microsoft.com/office/powerpoint/2010/main" val="303717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A9370-B429-486E-BE73-82C83C2783E9}" type="datetimeFigureOut">
              <a:rPr lang="en-GB" smtClean="0"/>
              <a:t>20/04/2022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BE77B8-87ED-4595-A32F-33243644E982}" type="slidenum">
              <a:rPr lang="en-GB" smtClean="0"/>
              <a:t>‹#›</a:t>
            </a:fld>
            <a:endParaRPr lang="en-GB"/>
          </a:p>
        </p:txBody>
      </p:sp>
    </p:spTree>
    <p:extLst>
      <p:ext uri="{BB962C8B-B14F-4D97-AF65-F5344CB8AC3E}">
        <p14:creationId xmlns:p14="http://schemas.microsoft.com/office/powerpoint/2010/main" val="69234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37A9370-B429-486E-BE73-82C83C2783E9}" type="datetimeFigureOut">
              <a:rPr lang="en-GB" smtClean="0"/>
              <a:t>20/04/2022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BE77B8-87ED-4595-A32F-33243644E982}" type="slidenum">
              <a:rPr lang="en-GB" smtClean="0"/>
              <a:t>‹#›</a:t>
            </a:fld>
            <a:endParaRPr lang="en-GB"/>
          </a:p>
        </p:txBody>
      </p:sp>
    </p:spTree>
    <p:extLst>
      <p:ext uri="{BB962C8B-B14F-4D97-AF65-F5344CB8AC3E}">
        <p14:creationId xmlns:p14="http://schemas.microsoft.com/office/powerpoint/2010/main" val="413400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37A9370-B429-486E-BE73-82C83C2783E9}" type="datetimeFigureOut">
              <a:rPr lang="en-GB" smtClean="0"/>
              <a:t>20/04/2022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BE77B8-87ED-4595-A32F-33243644E982}" type="slidenum">
              <a:rPr lang="en-GB" smtClean="0"/>
              <a:t>‹#›</a:t>
            </a:fld>
            <a:endParaRPr lang="en-GB"/>
          </a:p>
        </p:txBody>
      </p:sp>
    </p:spTree>
    <p:extLst>
      <p:ext uri="{BB962C8B-B14F-4D97-AF65-F5344CB8AC3E}">
        <p14:creationId xmlns:p14="http://schemas.microsoft.com/office/powerpoint/2010/main" val="3633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37A9370-B429-486E-BE73-82C83C2783E9}" type="datetimeFigureOut">
              <a:rPr lang="en-GB" smtClean="0"/>
              <a:t>20/04/2022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BE77B8-87ED-4595-A32F-33243644E982}" type="slidenum">
              <a:rPr lang="en-GB" smtClean="0"/>
              <a:t>‹#›</a:t>
            </a:fld>
            <a:endParaRPr lang="en-GB"/>
          </a:p>
        </p:txBody>
      </p:sp>
    </p:spTree>
    <p:extLst>
      <p:ext uri="{BB962C8B-B14F-4D97-AF65-F5344CB8AC3E}">
        <p14:creationId xmlns:p14="http://schemas.microsoft.com/office/powerpoint/2010/main" val="70469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A9370-B429-486E-BE73-82C83C2783E9}" type="datetimeFigureOut">
              <a:rPr lang="en-GB" smtClean="0"/>
              <a:t>20/04/2022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BE77B8-87ED-4595-A32F-33243644E982}" type="slidenum">
              <a:rPr lang="en-GB" smtClean="0"/>
              <a:t>‹#›</a:t>
            </a:fld>
            <a:endParaRPr lang="en-GB"/>
          </a:p>
        </p:txBody>
      </p:sp>
    </p:spTree>
    <p:extLst>
      <p:ext uri="{BB962C8B-B14F-4D97-AF65-F5344CB8AC3E}">
        <p14:creationId xmlns:p14="http://schemas.microsoft.com/office/powerpoint/2010/main" val="309528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7A9370-B429-486E-BE73-82C83C2783E9}" type="datetimeFigureOut">
              <a:rPr lang="en-GB" smtClean="0"/>
              <a:t>20/04/2022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BE77B8-87ED-4595-A32F-33243644E982}" type="slidenum">
              <a:rPr lang="en-GB" smtClean="0"/>
              <a:t>‹#›</a:t>
            </a:fld>
            <a:endParaRPr lang="en-GB"/>
          </a:p>
        </p:txBody>
      </p:sp>
    </p:spTree>
    <p:extLst>
      <p:ext uri="{BB962C8B-B14F-4D97-AF65-F5344CB8AC3E}">
        <p14:creationId xmlns:p14="http://schemas.microsoft.com/office/powerpoint/2010/main" val="3400355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7A9370-B429-486E-BE73-82C83C2783E9}" type="datetimeFigureOut">
              <a:rPr lang="en-GB" smtClean="0"/>
              <a:t>20/04/2022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BE77B8-87ED-4595-A32F-33243644E982}" type="slidenum">
              <a:rPr lang="en-GB" smtClean="0"/>
              <a:t>‹#›</a:t>
            </a:fld>
            <a:endParaRPr lang="en-GB"/>
          </a:p>
        </p:txBody>
      </p:sp>
    </p:spTree>
    <p:extLst>
      <p:ext uri="{BB962C8B-B14F-4D97-AF65-F5344CB8AC3E}">
        <p14:creationId xmlns:p14="http://schemas.microsoft.com/office/powerpoint/2010/main" val="165988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A9370-B429-486E-BE73-82C83C2783E9}" type="datetimeFigureOut">
              <a:rPr lang="en-GB" smtClean="0"/>
              <a:t>20/04/2022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E77B8-87ED-4595-A32F-33243644E982}" type="slidenum">
              <a:rPr lang="en-GB" smtClean="0"/>
              <a:t>‹#›</a:t>
            </a:fld>
            <a:endParaRPr lang="en-GB"/>
          </a:p>
        </p:txBody>
      </p:sp>
    </p:spTree>
    <p:extLst>
      <p:ext uri="{BB962C8B-B14F-4D97-AF65-F5344CB8AC3E}">
        <p14:creationId xmlns:p14="http://schemas.microsoft.com/office/powerpoint/2010/main" val="529578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5jfmzufa8q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dailymotion.com/video/x15t8gj_new-health-risks-of-living-near-an-airport-discovered_trave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telegraph.co.uk/technology/9054465/Sshh...-lets-have-a-bit-of-peace-and-quiet.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7-3vvy_Vg_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youtube.com/watch?v=17tqXgvCN0E" TargetMode="External"/><Relationship Id="rId1" Type="http://schemas.openxmlformats.org/officeDocument/2006/relationships/slideLayout" Target="../slideLayouts/slideLayout2.xml"/><Relationship Id="rId4" Type="http://schemas.openxmlformats.org/officeDocument/2006/relationships/hyperlink" Target="http://www.telegraph.co.uk/news/uknews/defence/9201259/RAF-sonic-boom-jets-spark-resident-alarm-after-helicopter-emergency.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49451" y="240617"/>
            <a:ext cx="11282766" cy="1080120"/>
          </a:xfrm>
          <a:solidFill>
            <a:schemeClr val="accent1">
              <a:lumMod val="40000"/>
              <a:lumOff val="60000"/>
            </a:schemeClr>
          </a:solidFill>
        </p:spPr>
        <p:txBody>
          <a:bodyPr/>
          <a:lstStyle/>
          <a:p>
            <a:pPr eaLnBrk="1" hangingPunct="1">
              <a:defRPr/>
            </a:pPr>
            <a:r>
              <a:rPr lang="en-GB" b="1"/>
              <a:t>Noise Pollution</a:t>
            </a:r>
          </a:p>
        </p:txBody>
      </p:sp>
      <p:sp>
        <p:nvSpPr>
          <p:cNvPr id="4" name="Subtitle 3"/>
          <p:cNvSpPr>
            <a:spLocks noGrp="1"/>
          </p:cNvSpPr>
          <p:nvPr>
            <p:ph type="subTitle" idx="1"/>
          </p:nvPr>
        </p:nvSpPr>
        <p:spPr/>
        <p:txBody>
          <a:bodyPr/>
          <a:lstStyle/>
          <a:p>
            <a:endParaRPr lang="en-GB"/>
          </a:p>
        </p:txBody>
      </p:sp>
      <p:pic>
        <p:nvPicPr>
          <p:cNvPr id="5" name="Picture 4"/>
          <p:cNvPicPr>
            <a:picLocks noChangeAspect="1"/>
          </p:cNvPicPr>
          <p:nvPr/>
        </p:nvPicPr>
        <p:blipFill>
          <a:blip r:embed="rId3"/>
          <a:stretch>
            <a:fillRect/>
          </a:stretch>
        </p:blipFill>
        <p:spPr>
          <a:xfrm>
            <a:off x="2039436" y="1476480"/>
            <a:ext cx="8113129" cy="4741439"/>
          </a:xfrm>
          <a:prstGeom prst="rect">
            <a:avLst/>
          </a:prstGeom>
        </p:spPr>
      </p:pic>
      <p:sp>
        <p:nvSpPr>
          <p:cNvPr id="6" name="Rectangle 5"/>
          <p:cNvSpPr/>
          <p:nvPr/>
        </p:nvSpPr>
        <p:spPr>
          <a:xfrm>
            <a:off x="449451" y="6328646"/>
            <a:ext cx="4837158" cy="646331"/>
          </a:xfrm>
          <a:prstGeom prst="rect">
            <a:avLst/>
          </a:prstGeom>
        </p:spPr>
        <p:txBody>
          <a:bodyPr wrap="none">
            <a:spAutoFit/>
          </a:bodyPr>
          <a:lstStyle/>
          <a:p>
            <a:r>
              <a:rPr lang="en-GB">
                <a:hlinkClick r:id="rId4"/>
              </a:rPr>
              <a:t>https://www.youtube.com/watch?v=5jfmzufa8qo</a:t>
            </a:r>
            <a:endParaRPr lang="en-GB"/>
          </a:p>
          <a:p>
            <a:endParaRPr lang="en-GB"/>
          </a:p>
        </p:txBody>
      </p:sp>
    </p:spTree>
    <p:extLst>
      <p:ext uri="{BB962C8B-B14F-4D97-AF65-F5344CB8AC3E}">
        <p14:creationId xmlns:p14="http://schemas.microsoft.com/office/powerpoint/2010/main" val="2495771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Aircraft noise pollution: </a:t>
            </a:r>
            <a:r>
              <a:rPr lang="en-GB" b="1" dirty="0" smtClean="0"/>
              <a:t>civil </a:t>
            </a:r>
            <a:r>
              <a:rPr lang="en-GB" b="1" dirty="0"/>
              <a:t>aircraft</a:t>
            </a:r>
            <a:r>
              <a:rPr lang="en-GB" dirty="0"/>
              <a:t/>
            </a:r>
            <a:br>
              <a:rPr lang="en-GB" dirty="0"/>
            </a:br>
            <a:r>
              <a:rPr lang="en-GB" sz="1800" dirty="0">
                <a:hlinkClick r:id="rId2"/>
              </a:rPr>
              <a:t>http://www.dailymotion.com/video/x15t8gj_new-health-risks-of-living-near-an-airport-discovered_travel</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Cruise at high altitudes so </a:t>
            </a:r>
            <a:r>
              <a:rPr lang="en-GB" dirty="0" smtClean="0"/>
              <a:t>little/no noise reaches the ground (aside from </a:t>
            </a:r>
            <a:r>
              <a:rPr lang="en-GB" dirty="0"/>
              <a:t>take off and </a:t>
            </a:r>
            <a:r>
              <a:rPr lang="en-GB" dirty="0" smtClean="0"/>
              <a:t>landing).</a:t>
            </a:r>
            <a:endParaRPr lang="en-GB" dirty="0"/>
          </a:p>
          <a:p>
            <a:r>
              <a:rPr lang="en-GB" dirty="0" smtClean="0"/>
              <a:t>Many airports are built </a:t>
            </a:r>
            <a:r>
              <a:rPr lang="en-GB" dirty="0"/>
              <a:t>near urban </a:t>
            </a:r>
            <a:r>
              <a:rPr lang="en-GB" dirty="0" smtClean="0"/>
              <a:t>areas</a:t>
            </a:r>
          </a:p>
          <a:p>
            <a:r>
              <a:rPr lang="en-GB" dirty="0" smtClean="0"/>
              <a:t>Levels of noise are affected by timings &amp; number of flights each day.</a:t>
            </a:r>
            <a:endParaRPr lang="en-GB" dirty="0"/>
          </a:p>
          <a:p>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440" y="3728000"/>
            <a:ext cx="729615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781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37" y="365125"/>
            <a:ext cx="10780363" cy="1325563"/>
          </a:xfrm>
        </p:spPr>
        <p:txBody>
          <a:bodyPr>
            <a:normAutofit/>
          </a:bodyPr>
          <a:lstStyle/>
          <a:p>
            <a:r>
              <a:rPr lang="en-GB" sz="3600" b="1" dirty="0"/>
              <a:t>Reducing noise from aircraft: airport design &amp; location</a:t>
            </a:r>
            <a:endParaRPr lang="en-GB" sz="3600" dirty="0"/>
          </a:p>
        </p:txBody>
      </p:sp>
      <p:sp>
        <p:nvSpPr>
          <p:cNvPr id="3" name="Content Placeholder 2"/>
          <p:cNvSpPr>
            <a:spLocks noGrp="1"/>
          </p:cNvSpPr>
          <p:nvPr>
            <p:ph idx="1"/>
          </p:nvPr>
        </p:nvSpPr>
        <p:spPr/>
        <p:txBody>
          <a:bodyPr>
            <a:normAutofit fontScale="92500" lnSpcReduction="10000"/>
          </a:bodyPr>
          <a:lstStyle/>
          <a:p>
            <a:pPr lvl="0"/>
            <a:r>
              <a:rPr lang="en-GB" b="1" dirty="0"/>
              <a:t>Built away from residential areas</a:t>
            </a:r>
            <a:r>
              <a:rPr lang="en-GB" dirty="0" smtClean="0"/>
              <a:t>;</a:t>
            </a:r>
          </a:p>
          <a:p>
            <a:r>
              <a:rPr lang="en-GB" b="1" dirty="0"/>
              <a:t>Aircraft taxi areas </a:t>
            </a:r>
            <a:r>
              <a:rPr lang="en-GB" dirty="0"/>
              <a:t>away from residential areas;</a:t>
            </a:r>
          </a:p>
          <a:p>
            <a:pPr lvl="0"/>
            <a:r>
              <a:rPr lang="en-GB" b="1" dirty="0" smtClean="0"/>
              <a:t>Engine test areas </a:t>
            </a:r>
            <a:r>
              <a:rPr lang="en-GB" dirty="0" smtClean="0"/>
              <a:t>located away from residential areas, used in the day and surrounded by acoustic screens</a:t>
            </a:r>
          </a:p>
          <a:p>
            <a:pPr lvl="0"/>
            <a:r>
              <a:rPr lang="en-GB" b="1" dirty="0" smtClean="0"/>
              <a:t>Acoustic insulation </a:t>
            </a:r>
            <a:r>
              <a:rPr lang="en-GB" dirty="0" smtClean="0"/>
              <a:t>for housing e.g. double glazing</a:t>
            </a:r>
          </a:p>
          <a:p>
            <a:pPr lvl="0"/>
            <a:r>
              <a:rPr lang="en-GB" b="1" dirty="0" smtClean="0"/>
              <a:t>Land use restriction</a:t>
            </a:r>
            <a:r>
              <a:rPr lang="en-GB" dirty="0" smtClean="0"/>
              <a:t>s around airports e.g. industry allowed but not housing developments</a:t>
            </a:r>
          </a:p>
          <a:p>
            <a:pPr lvl="0"/>
            <a:r>
              <a:rPr lang="en-GB" b="1" dirty="0" smtClean="0"/>
              <a:t>Noise deflection/absorption </a:t>
            </a:r>
            <a:r>
              <a:rPr lang="en-GB" dirty="0" smtClean="0"/>
              <a:t>with baffle mounds/acoustic screens</a:t>
            </a:r>
          </a:p>
          <a:p>
            <a:pPr lvl="0"/>
            <a:r>
              <a:rPr lang="en-GB" b="1" dirty="0" smtClean="0"/>
              <a:t>Multiple landing runways </a:t>
            </a:r>
            <a:r>
              <a:rPr lang="en-GB" dirty="0" smtClean="0"/>
              <a:t>to reduce use of reverse thrusters.  With a single runway, these are used to slow planes down quickly and get them off the runway for other planes to land</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1098" y="1372718"/>
            <a:ext cx="1907704" cy="14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42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365126"/>
            <a:ext cx="11121325" cy="985012"/>
          </a:xfrm>
        </p:spPr>
        <p:txBody>
          <a:bodyPr>
            <a:normAutofit/>
          </a:bodyPr>
          <a:lstStyle/>
          <a:p>
            <a:r>
              <a:rPr lang="en-GB" b="1" dirty="0"/>
              <a:t>Reducing noise from aircraft: </a:t>
            </a:r>
            <a:r>
              <a:rPr lang="en-GB" b="1" dirty="0" smtClean="0"/>
              <a:t>engine design</a:t>
            </a:r>
            <a:endParaRPr lang="en-GB" b="1" dirty="0"/>
          </a:p>
        </p:txBody>
      </p:sp>
      <p:sp>
        <p:nvSpPr>
          <p:cNvPr id="3" name="Content Placeholder 2"/>
          <p:cNvSpPr>
            <a:spLocks noGrp="1"/>
          </p:cNvSpPr>
          <p:nvPr>
            <p:ph idx="1"/>
          </p:nvPr>
        </p:nvSpPr>
        <p:spPr>
          <a:xfrm>
            <a:off x="0" y="1350136"/>
            <a:ext cx="6658020" cy="4351338"/>
          </a:xfrm>
        </p:spPr>
        <p:txBody>
          <a:bodyPr>
            <a:normAutofit/>
          </a:bodyPr>
          <a:lstStyle/>
          <a:p>
            <a:r>
              <a:rPr lang="en-GB" b="1" dirty="0" smtClean="0"/>
              <a:t>High-bypass ratio engines</a:t>
            </a:r>
          </a:p>
          <a:p>
            <a:pPr lvl="1"/>
            <a:r>
              <a:rPr lang="en-GB" dirty="0" smtClean="0"/>
              <a:t>Jets with a single cowling (tube/covering) around the jet produced a lot of turbulent gases = lots of noise</a:t>
            </a:r>
          </a:p>
          <a:p>
            <a:pPr lvl="1"/>
            <a:r>
              <a:rPr lang="en-GB" dirty="0" smtClean="0"/>
              <a:t>Modern jets have 2 cowling and a turbofan at the front of the jet which forces ‘bypass air’ around the inner cowling.</a:t>
            </a:r>
          </a:p>
          <a:p>
            <a:pPr lvl="1"/>
            <a:r>
              <a:rPr lang="en-GB" dirty="0" smtClean="0"/>
              <a:t>Bypass air smooths the flow of exhaust air and reduces noise levels.</a:t>
            </a:r>
          </a:p>
          <a:p>
            <a:pPr lvl="1"/>
            <a:r>
              <a:rPr lang="en-GB" dirty="0" smtClean="0"/>
              <a:t>The ratio is the bypass </a:t>
            </a:r>
            <a:r>
              <a:rPr lang="en-GB" dirty="0" err="1" smtClean="0"/>
              <a:t>air:jet</a:t>
            </a:r>
            <a:r>
              <a:rPr lang="en-GB" dirty="0" smtClean="0"/>
              <a:t> engine exhaust air</a:t>
            </a:r>
          </a:p>
          <a:p>
            <a:endParaRPr lang="en-GB" dirty="0"/>
          </a:p>
        </p:txBody>
      </p:sp>
      <p:pic>
        <p:nvPicPr>
          <p:cNvPr id="1026" name="Picture 2" descr="Figure 5: High-bypass turbofan with two-spool core and mixed-flow j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857" y="1350136"/>
            <a:ext cx="5617143" cy="318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717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365126"/>
            <a:ext cx="11121325" cy="985012"/>
          </a:xfrm>
        </p:spPr>
        <p:txBody>
          <a:bodyPr>
            <a:normAutofit/>
          </a:bodyPr>
          <a:lstStyle/>
          <a:p>
            <a:r>
              <a:rPr lang="en-GB" b="1" dirty="0"/>
              <a:t>Reducing noise from aircraft: </a:t>
            </a:r>
            <a:r>
              <a:rPr lang="en-GB" b="1" dirty="0" smtClean="0"/>
              <a:t>engine design</a:t>
            </a:r>
            <a:endParaRPr lang="en-GB" b="1" dirty="0"/>
          </a:p>
        </p:txBody>
      </p:sp>
      <p:sp>
        <p:nvSpPr>
          <p:cNvPr id="3" name="Content Placeholder 2"/>
          <p:cNvSpPr>
            <a:spLocks noGrp="1"/>
          </p:cNvSpPr>
          <p:nvPr>
            <p:ph idx="1"/>
          </p:nvPr>
        </p:nvSpPr>
        <p:spPr>
          <a:xfrm>
            <a:off x="371958" y="1350136"/>
            <a:ext cx="7454685" cy="4351338"/>
          </a:xfrm>
        </p:spPr>
        <p:txBody>
          <a:bodyPr>
            <a:normAutofit lnSpcReduction="10000"/>
          </a:bodyPr>
          <a:lstStyle/>
          <a:p>
            <a:r>
              <a:rPr lang="en-GB" b="1" dirty="0" smtClean="0"/>
              <a:t>Chevron nozzles</a:t>
            </a:r>
          </a:p>
          <a:p>
            <a:pPr lvl="1"/>
            <a:r>
              <a:rPr lang="en-GB" dirty="0" smtClean="0"/>
              <a:t>Serrated trailing edge on the outer cowling mixes bypass air with surrounding air more smoothly</a:t>
            </a:r>
          </a:p>
          <a:p>
            <a:pPr lvl="1"/>
            <a:endParaRPr lang="en-GB" dirty="0" smtClean="0"/>
          </a:p>
          <a:p>
            <a:r>
              <a:rPr lang="en-GB" b="1" dirty="0"/>
              <a:t>Engine hush </a:t>
            </a:r>
            <a:r>
              <a:rPr lang="en-GB" b="1" dirty="0" smtClean="0"/>
              <a:t>kits</a:t>
            </a:r>
          </a:p>
          <a:p>
            <a:pPr lvl="1"/>
            <a:r>
              <a:rPr lang="en-GB" dirty="0" smtClean="0"/>
              <a:t>Work like chevron nozzles in a low bypass ration engine </a:t>
            </a:r>
          </a:p>
          <a:p>
            <a:pPr lvl="1"/>
            <a:endParaRPr lang="en-GB" dirty="0" smtClean="0"/>
          </a:p>
          <a:p>
            <a:pPr lvl="0"/>
            <a:r>
              <a:rPr lang="en-GB" b="1" dirty="0">
                <a:solidFill>
                  <a:prstClr val="black"/>
                </a:solidFill>
              </a:rPr>
              <a:t>Engine acoustic liners</a:t>
            </a:r>
          </a:p>
          <a:p>
            <a:pPr lvl="1"/>
            <a:r>
              <a:rPr lang="en-GB" dirty="0" smtClean="0"/>
              <a:t>Inside the outer cowling and around the inner cowling to absorb noise</a:t>
            </a:r>
            <a:endParaRPr lang="en-GB" dirty="0"/>
          </a:p>
        </p:txBody>
      </p:sp>
      <p:pic>
        <p:nvPicPr>
          <p:cNvPr id="4" name="Picture 3"/>
          <p:cNvPicPr>
            <a:picLocks noChangeAspect="1"/>
          </p:cNvPicPr>
          <p:nvPr/>
        </p:nvPicPr>
        <p:blipFill>
          <a:blip r:embed="rId2"/>
          <a:stretch>
            <a:fillRect/>
          </a:stretch>
        </p:blipFill>
        <p:spPr>
          <a:xfrm>
            <a:off x="8025458" y="1350136"/>
            <a:ext cx="3939234" cy="2621381"/>
          </a:xfrm>
          <a:prstGeom prst="rect">
            <a:avLst/>
          </a:prstGeom>
        </p:spPr>
      </p:pic>
    </p:spTree>
    <p:extLst>
      <p:ext uri="{BB962C8B-B14F-4D97-AF65-F5344CB8AC3E}">
        <p14:creationId xmlns:p14="http://schemas.microsoft.com/office/powerpoint/2010/main" val="825533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8969" y="365125"/>
            <a:ext cx="11074831" cy="1325563"/>
          </a:xfrm>
        </p:spPr>
        <p:txBody>
          <a:bodyPr/>
          <a:lstStyle/>
          <a:p>
            <a:r>
              <a:rPr lang="en-GB" b="1" dirty="0"/>
              <a:t>Reducing noise from aircraft: </a:t>
            </a:r>
            <a:r>
              <a:rPr lang="en-GB" b="1" dirty="0" smtClean="0"/>
              <a:t>aircraft body design</a:t>
            </a:r>
            <a:endParaRPr lang="en-GB" dirty="0"/>
          </a:p>
        </p:txBody>
      </p:sp>
      <p:sp>
        <p:nvSpPr>
          <p:cNvPr id="5" name="Content Placeholder 4"/>
          <p:cNvSpPr>
            <a:spLocks noGrp="1"/>
          </p:cNvSpPr>
          <p:nvPr>
            <p:ph idx="1"/>
          </p:nvPr>
        </p:nvSpPr>
        <p:spPr>
          <a:xfrm>
            <a:off x="699119" y="1583573"/>
            <a:ext cx="6802464" cy="4351338"/>
          </a:xfrm>
        </p:spPr>
        <p:txBody>
          <a:bodyPr>
            <a:normAutofit lnSpcReduction="10000"/>
          </a:bodyPr>
          <a:lstStyle/>
          <a:p>
            <a:pPr lvl="0"/>
            <a:r>
              <a:rPr lang="en-GB" b="1" dirty="0" smtClean="0"/>
              <a:t>Blended wing aircraft:</a:t>
            </a:r>
          </a:p>
          <a:p>
            <a:pPr lvl="1"/>
            <a:r>
              <a:rPr lang="en-GB" dirty="0"/>
              <a:t>Engines located on top of the aircraft sot he body acts as a barrier reducing the noise that reaches the ground</a:t>
            </a:r>
          </a:p>
          <a:p>
            <a:pPr marL="457200" lvl="1" indent="0">
              <a:buNone/>
            </a:pPr>
            <a:endParaRPr lang="en-GB" b="1" dirty="0" smtClean="0"/>
          </a:p>
          <a:p>
            <a:pPr lvl="0"/>
            <a:r>
              <a:rPr lang="en-GB" b="1" dirty="0" smtClean="0"/>
              <a:t>Aerodynamics:</a:t>
            </a:r>
          </a:p>
          <a:p>
            <a:pPr lvl="1"/>
            <a:r>
              <a:rPr lang="en-GB" dirty="0" smtClean="0"/>
              <a:t>Fairings on undercarriage reduce turbulence around the wheels and leg struts.  </a:t>
            </a:r>
          </a:p>
          <a:p>
            <a:pPr lvl="1"/>
            <a:endParaRPr lang="en-GB" dirty="0" smtClean="0"/>
          </a:p>
          <a:p>
            <a:pPr lvl="0"/>
            <a:r>
              <a:rPr lang="en-GB" b="1" dirty="0" smtClean="0"/>
              <a:t>Lighter aircraft:</a:t>
            </a:r>
          </a:p>
          <a:p>
            <a:pPr lvl="1"/>
            <a:r>
              <a:rPr lang="en-GB" dirty="0" smtClean="0"/>
              <a:t>Using composite materials like carbon fibre are lighter so less engine thrust is needed</a:t>
            </a:r>
          </a:p>
          <a:p>
            <a:endParaRPr lang="en-GB" dirty="0"/>
          </a:p>
        </p:txBody>
      </p:sp>
      <p:pic>
        <p:nvPicPr>
          <p:cNvPr id="6" name="Picture 5"/>
          <p:cNvPicPr>
            <a:picLocks noChangeAspect="1"/>
          </p:cNvPicPr>
          <p:nvPr/>
        </p:nvPicPr>
        <p:blipFill>
          <a:blip r:embed="rId2"/>
          <a:stretch>
            <a:fillRect/>
          </a:stretch>
        </p:blipFill>
        <p:spPr>
          <a:xfrm>
            <a:off x="7921732" y="1390327"/>
            <a:ext cx="3547013" cy="2381936"/>
          </a:xfrm>
          <a:prstGeom prst="rect">
            <a:avLst/>
          </a:prstGeom>
        </p:spPr>
      </p:pic>
    </p:spTree>
    <p:extLst>
      <p:ext uri="{BB962C8B-B14F-4D97-AF65-F5344CB8AC3E}">
        <p14:creationId xmlns:p14="http://schemas.microsoft.com/office/powerpoint/2010/main" val="4097388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365126"/>
            <a:ext cx="11121325" cy="688759"/>
          </a:xfrm>
        </p:spPr>
        <p:txBody>
          <a:bodyPr>
            <a:normAutofit fontScale="90000"/>
          </a:bodyPr>
          <a:lstStyle/>
          <a:p>
            <a:r>
              <a:rPr lang="en-GB" b="1" dirty="0"/>
              <a:t>Reducing noise from aircraft: </a:t>
            </a:r>
            <a:r>
              <a:rPr lang="en-GB" b="1" dirty="0" smtClean="0"/>
              <a:t>aircraft operation</a:t>
            </a:r>
            <a:endParaRPr lang="en-GB" b="1" dirty="0"/>
          </a:p>
        </p:txBody>
      </p:sp>
      <p:sp>
        <p:nvSpPr>
          <p:cNvPr id="3" name="Content Placeholder 2"/>
          <p:cNvSpPr>
            <a:spLocks noGrp="1"/>
          </p:cNvSpPr>
          <p:nvPr>
            <p:ph idx="1"/>
          </p:nvPr>
        </p:nvSpPr>
        <p:spPr>
          <a:xfrm>
            <a:off x="232475" y="1053885"/>
            <a:ext cx="11561737" cy="4351338"/>
          </a:xfrm>
        </p:spPr>
        <p:txBody>
          <a:bodyPr>
            <a:normAutofit/>
          </a:bodyPr>
          <a:lstStyle/>
          <a:p>
            <a:pPr lvl="0"/>
            <a:r>
              <a:rPr lang="en-GB" b="1" dirty="0" smtClean="0"/>
              <a:t>Take off angle:</a:t>
            </a:r>
          </a:p>
          <a:p>
            <a:pPr lvl="1"/>
            <a:r>
              <a:rPr lang="en-GB" dirty="0" smtClean="0"/>
              <a:t>Engines run at higher power during take off and landing.  If take off angle is steeper it reaches higher altitudes quicker where noise does not reach the ground</a:t>
            </a:r>
          </a:p>
          <a:p>
            <a:pPr lvl="0"/>
            <a:r>
              <a:rPr lang="en-GB" b="1" dirty="0" smtClean="0"/>
              <a:t>Flight path planning:</a:t>
            </a:r>
          </a:p>
          <a:p>
            <a:pPr lvl="1"/>
            <a:r>
              <a:rPr lang="en-GB" dirty="0" smtClean="0"/>
              <a:t>Routes avoid highly populated areas</a:t>
            </a:r>
          </a:p>
          <a:p>
            <a:pPr lvl="0"/>
            <a:r>
              <a:rPr lang="en-GB" b="1" dirty="0" smtClean="0"/>
              <a:t>Constant descent angle:</a:t>
            </a:r>
          </a:p>
          <a:p>
            <a:pPr lvl="1"/>
            <a:r>
              <a:rPr lang="en-GB" dirty="0" smtClean="0"/>
              <a:t>Stepped landing descents have periods of high thrust which is noisy so a constant descent angle reduces this</a:t>
            </a:r>
          </a:p>
          <a:p>
            <a:r>
              <a:rPr lang="en-GB" b="1" dirty="0" smtClean="0"/>
              <a:t>Night flight restrictions:</a:t>
            </a:r>
          </a:p>
          <a:p>
            <a:pPr lvl="1"/>
            <a:r>
              <a:rPr lang="en-GB" dirty="0" smtClean="0"/>
              <a:t>Restrictions on the number of night flights – especially take-offs</a:t>
            </a:r>
            <a:endParaRPr lang="en-GB" dirty="0"/>
          </a:p>
          <a:p>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578" y="5307619"/>
            <a:ext cx="3830649" cy="1550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650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57" y="443936"/>
            <a:ext cx="10659049" cy="4314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908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Control of noisier aircraft</a:t>
            </a:r>
            <a:endParaRPr lang="en-GB" b="1" dirty="0"/>
          </a:p>
        </p:txBody>
      </p:sp>
      <p:sp>
        <p:nvSpPr>
          <p:cNvPr id="3" name="Content Placeholder 2"/>
          <p:cNvSpPr>
            <a:spLocks noGrp="1"/>
          </p:cNvSpPr>
          <p:nvPr>
            <p:ph idx="1"/>
          </p:nvPr>
        </p:nvSpPr>
        <p:spPr>
          <a:xfrm>
            <a:off x="838200" y="1407170"/>
            <a:ext cx="10515600" cy="4699161"/>
          </a:xfrm>
        </p:spPr>
        <p:txBody>
          <a:bodyPr>
            <a:normAutofit/>
          </a:bodyPr>
          <a:lstStyle/>
          <a:p>
            <a:r>
              <a:rPr lang="en-GB" b="1" dirty="0" smtClean="0"/>
              <a:t>Noise limits:</a:t>
            </a:r>
          </a:p>
          <a:p>
            <a:pPr lvl="1"/>
            <a:r>
              <a:rPr lang="en-GB" dirty="0" smtClean="0"/>
              <a:t>Air craft are categorised into groups (chapter 2,3,4) according to level of noise they use and older noisier aircraft groups are band from flying at airports.</a:t>
            </a:r>
          </a:p>
          <a:p>
            <a:pPr lvl="1"/>
            <a:endParaRPr lang="en-GB" dirty="0" smtClean="0"/>
          </a:p>
          <a:p>
            <a:r>
              <a:rPr lang="en-GB" b="1" dirty="0" smtClean="0"/>
              <a:t>Charges for noisier aircraft:</a:t>
            </a:r>
          </a:p>
          <a:p>
            <a:pPr lvl="1"/>
            <a:r>
              <a:rPr lang="en-GB" dirty="0" smtClean="0"/>
              <a:t>Aircrafts pay charges and these are linked to noise created – noisier airports at </a:t>
            </a:r>
            <a:r>
              <a:rPr lang="en-GB" dirty="0"/>
              <a:t>H</a:t>
            </a:r>
            <a:r>
              <a:rPr lang="en-GB" dirty="0" smtClean="0"/>
              <a:t>eathrow pay 10x amount of similar sized quiet planes.  Night flights cost 3x as much as day flights.  There are fines for breaking noise limits.</a:t>
            </a:r>
          </a:p>
          <a:p>
            <a:pPr lvl="1"/>
            <a:endParaRPr lang="en-GB" dirty="0" smtClean="0"/>
          </a:p>
          <a:p>
            <a:r>
              <a:rPr lang="en-GB" b="1" dirty="0" smtClean="0"/>
              <a:t>Restricted flight times:</a:t>
            </a:r>
          </a:p>
          <a:p>
            <a:pPr lvl="1"/>
            <a:r>
              <a:rPr lang="en-GB" dirty="0" err="1" smtClean="0"/>
              <a:t>Aiports</a:t>
            </a:r>
            <a:r>
              <a:rPr lang="en-GB" dirty="0" smtClean="0"/>
              <a:t> with high population density areas restrict or ban night flights</a:t>
            </a:r>
          </a:p>
        </p:txBody>
      </p:sp>
    </p:spTree>
    <p:extLst>
      <p:ext uri="{BB962C8B-B14F-4D97-AF65-F5344CB8AC3E}">
        <p14:creationId xmlns:p14="http://schemas.microsoft.com/office/powerpoint/2010/main" val="2918496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Control of noisier aircraft</a:t>
            </a:r>
            <a:endParaRPr lang="en-GB" b="1" dirty="0"/>
          </a:p>
        </p:txBody>
      </p:sp>
      <p:sp>
        <p:nvSpPr>
          <p:cNvPr id="3" name="Content Placeholder 2"/>
          <p:cNvSpPr>
            <a:spLocks noGrp="1"/>
          </p:cNvSpPr>
          <p:nvPr>
            <p:ph idx="1"/>
          </p:nvPr>
        </p:nvSpPr>
        <p:spPr/>
        <p:txBody>
          <a:bodyPr>
            <a:normAutofit/>
          </a:bodyPr>
          <a:lstStyle/>
          <a:p>
            <a:r>
              <a:rPr lang="en-GB" b="1" dirty="0" smtClean="0"/>
              <a:t>Quota count systems:</a:t>
            </a:r>
          </a:p>
          <a:p>
            <a:pPr lvl="1"/>
            <a:r>
              <a:rPr lang="en-GB" dirty="0" smtClean="0"/>
              <a:t>Aircraft types are allocated points depending on their noise levels.  Each airline is allocated a certain number of points.  The total points can’t exceed their allocation.  This encourages newer, quieter planes that have a lower quota count so that more flights can occur.</a:t>
            </a:r>
          </a:p>
          <a:p>
            <a:endParaRPr lang="en-GB" b="1" dirty="0" smtClean="0"/>
          </a:p>
          <a:p>
            <a:r>
              <a:rPr lang="en-GB" b="1" dirty="0" smtClean="0"/>
              <a:t>Control of supersonic flights:</a:t>
            </a:r>
          </a:p>
          <a:p>
            <a:pPr lvl="1"/>
            <a:r>
              <a:rPr lang="en-GB" dirty="0" smtClean="0"/>
              <a:t>There a no longer any supersonic civil airliners such as </a:t>
            </a:r>
            <a:r>
              <a:rPr lang="en-GB" dirty="0" err="1" smtClean="0"/>
              <a:t>concorde</a:t>
            </a:r>
            <a:endParaRPr lang="en-GB" dirty="0"/>
          </a:p>
        </p:txBody>
      </p:sp>
    </p:spTree>
    <p:extLst>
      <p:ext uri="{BB962C8B-B14F-4D97-AF65-F5344CB8AC3E}">
        <p14:creationId xmlns:p14="http://schemas.microsoft.com/office/powerpoint/2010/main" val="3219638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995" y="365124"/>
            <a:ext cx="10515600" cy="1325563"/>
          </a:xfrm>
        </p:spPr>
        <p:txBody>
          <a:bodyPr>
            <a:normAutofit/>
          </a:bodyPr>
          <a:lstStyle/>
          <a:p>
            <a:r>
              <a:rPr lang="en-GB" b="1" dirty="0"/>
              <a:t>Ways to control road </a:t>
            </a:r>
            <a:r>
              <a:rPr lang="en-GB" b="1" dirty="0" smtClean="0"/>
              <a:t>traffic noise</a:t>
            </a:r>
            <a:endParaRPr lang="en-GB" b="1" dirty="0"/>
          </a:p>
        </p:txBody>
      </p:sp>
      <p:sp>
        <p:nvSpPr>
          <p:cNvPr id="3" name="Content Placeholder 2"/>
          <p:cNvSpPr>
            <a:spLocks noGrp="1"/>
          </p:cNvSpPr>
          <p:nvPr>
            <p:ph idx="1"/>
          </p:nvPr>
        </p:nvSpPr>
        <p:spPr/>
        <p:txBody>
          <a:bodyPr>
            <a:normAutofit fontScale="85000" lnSpcReduction="20000"/>
          </a:bodyPr>
          <a:lstStyle/>
          <a:p>
            <a:r>
              <a:rPr lang="en-GB" b="1" dirty="0" smtClean="0"/>
              <a:t>Engine noise: </a:t>
            </a:r>
          </a:p>
          <a:p>
            <a:pPr lvl="1"/>
            <a:r>
              <a:rPr lang="en-GB" dirty="0" smtClean="0"/>
              <a:t>Quieter </a:t>
            </a:r>
            <a:r>
              <a:rPr lang="en-GB" dirty="0"/>
              <a:t>engines </a:t>
            </a:r>
            <a:r>
              <a:rPr lang="en-GB" dirty="0" smtClean="0"/>
              <a:t>by acoustic insulation around engines; </a:t>
            </a:r>
          </a:p>
          <a:p>
            <a:pPr lvl="1"/>
            <a:r>
              <a:rPr lang="en-GB" dirty="0" smtClean="0"/>
              <a:t>Quieter exhaust systems</a:t>
            </a:r>
            <a:endParaRPr lang="en-GB" dirty="0"/>
          </a:p>
          <a:p>
            <a:r>
              <a:rPr lang="en-GB" b="1" dirty="0" smtClean="0"/>
              <a:t>Wheel noise:</a:t>
            </a:r>
          </a:p>
          <a:p>
            <a:pPr lvl="1"/>
            <a:r>
              <a:rPr lang="en-GB" dirty="0" smtClean="0"/>
              <a:t>Use of sound absorbing material on roads e.g. porous asphalt or asphalt that includes shredded rubber from old tyres</a:t>
            </a:r>
          </a:p>
          <a:p>
            <a:r>
              <a:rPr lang="en-GB" b="1" dirty="0" smtClean="0"/>
              <a:t>Vehicle air turbulence:</a:t>
            </a:r>
          </a:p>
          <a:p>
            <a:pPr lvl="1"/>
            <a:r>
              <a:rPr lang="en-GB" dirty="0" smtClean="0"/>
              <a:t>Improved vehicle aerodynamics</a:t>
            </a:r>
          </a:p>
          <a:p>
            <a:r>
              <a:rPr lang="en-GB" b="1" dirty="0" smtClean="0"/>
              <a:t>General road vehicle noise:</a:t>
            </a:r>
          </a:p>
          <a:p>
            <a:pPr lvl="1"/>
            <a:r>
              <a:rPr lang="en-GB" dirty="0" smtClean="0"/>
              <a:t>No </a:t>
            </a:r>
            <a:r>
              <a:rPr lang="en-GB" dirty="0"/>
              <a:t>excessive acceleration or braking </a:t>
            </a:r>
            <a:r>
              <a:rPr lang="en-GB" dirty="0" smtClean="0"/>
              <a:t> through </a:t>
            </a:r>
            <a:r>
              <a:rPr lang="en-GB" u="sng" dirty="0" smtClean="0"/>
              <a:t>active traffic management</a:t>
            </a:r>
            <a:r>
              <a:rPr lang="en-GB" dirty="0" smtClean="0"/>
              <a:t> </a:t>
            </a:r>
          </a:p>
          <a:p>
            <a:pPr lvl="1"/>
            <a:r>
              <a:rPr lang="en-GB" dirty="0" smtClean="0"/>
              <a:t>Fences, embankments and dense tree planting along roads to absorb noise</a:t>
            </a:r>
            <a:endParaRPr lang="en-GB" dirty="0"/>
          </a:p>
          <a:p>
            <a:pPr lvl="1"/>
            <a:r>
              <a:rPr lang="en-GB" dirty="0" smtClean="0"/>
              <a:t>Encouraging use of rail </a:t>
            </a:r>
            <a:r>
              <a:rPr lang="en-GB" dirty="0"/>
              <a:t>transport instead of </a:t>
            </a:r>
            <a:r>
              <a:rPr lang="en-GB" dirty="0" smtClean="0"/>
              <a:t>road </a:t>
            </a:r>
            <a:r>
              <a:rPr lang="en-GB" dirty="0"/>
              <a:t>transport.</a:t>
            </a:r>
          </a:p>
          <a:p>
            <a:pPr lvl="1"/>
            <a:r>
              <a:rPr lang="en-GB" dirty="0"/>
              <a:t>Routes to avoid residential </a:t>
            </a:r>
            <a:r>
              <a:rPr lang="en-GB" dirty="0" smtClean="0"/>
              <a:t>areas</a:t>
            </a:r>
            <a:endParaRPr lang="en-GB" dirty="0"/>
          </a:p>
          <a:p>
            <a:pPr lvl="1"/>
            <a:r>
              <a:rPr lang="en-GB" dirty="0" smtClean="0"/>
              <a:t>Double glazing in houses near busy roads</a:t>
            </a:r>
            <a:endParaRPr lang="en-GB"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748" y="218281"/>
            <a:ext cx="23050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8524" y="4307642"/>
            <a:ext cx="17145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64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5175"/>
          </a:xfrm>
          <a:solidFill>
            <a:schemeClr val="accent1">
              <a:lumMod val="40000"/>
              <a:lumOff val="60000"/>
            </a:schemeClr>
          </a:solidFill>
        </p:spPr>
        <p:txBody>
          <a:bodyPr/>
          <a:lstStyle/>
          <a:p>
            <a:r>
              <a:rPr lang="en-GB"/>
              <a:t>Noise and sound</a:t>
            </a:r>
          </a:p>
        </p:txBody>
      </p:sp>
      <p:sp>
        <p:nvSpPr>
          <p:cNvPr id="3" name="Content Placeholder 2"/>
          <p:cNvSpPr>
            <a:spLocks noGrp="1"/>
          </p:cNvSpPr>
          <p:nvPr>
            <p:ph idx="1"/>
          </p:nvPr>
        </p:nvSpPr>
        <p:spPr>
          <a:xfrm>
            <a:off x="673100" y="1279525"/>
            <a:ext cx="10515600" cy="4351338"/>
          </a:xfrm>
        </p:spPr>
        <p:txBody>
          <a:bodyPr/>
          <a:lstStyle/>
          <a:p>
            <a:r>
              <a:rPr lang="en-GB"/>
              <a:t>Sounds are vibrations (wave-like and of different frequencies) that pass through matter (solids, liquids and gases). </a:t>
            </a:r>
            <a:r>
              <a:rPr lang="en-GB" i="1"/>
              <a:t>Sound vibrations cannot pass through a vacuum</a:t>
            </a:r>
            <a:r>
              <a:rPr lang="en-GB"/>
              <a:t>.</a:t>
            </a:r>
          </a:p>
          <a:p>
            <a:r>
              <a:rPr lang="en-GB"/>
              <a:t>Noise is sounds that is unwanted as it is disturbing or can cause damage.</a:t>
            </a:r>
          </a:p>
          <a:p>
            <a:r>
              <a:rPr lang="en-GB"/>
              <a:t>Noise has limited impact on wildlife but can have serious impacts on human health and quality of life</a:t>
            </a:r>
          </a:p>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476" y="4394573"/>
            <a:ext cx="3574888" cy="2035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37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1488"/>
            <a:ext cx="8229600" cy="1143000"/>
          </a:xfrm>
        </p:spPr>
        <p:txBody>
          <a:bodyPr/>
          <a:lstStyle/>
          <a:p>
            <a:r>
              <a:rPr lang="en-GB" b="1" dirty="0" smtClean="0"/>
              <a:t>Ways to control railway noise</a:t>
            </a:r>
            <a:endParaRPr lang="en-GB" dirty="0"/>
          </a:p>
        </p:txBody>
      </p:sp>
      <p:sp>
        <p:nvSpPr>
          <p:cNvPr id="3" name="Content Placeholder 2"/>
          <p:cNvSpPr>
            <a:spLocks noGrp="1"/>
          </p:cNvSpPr>
          <p:nvPr>
            <p:ph idx="1"/>
          </p:nvPr>
        </p:nvSpPr>
        <p:spPr>
          <a:xfrm>
            <a:off x="387458" y="1154489"/>
            <a:ext cx="9753009" cy="4712243"/>
          </a:xfrm>
        </p:spPr>
        <p:txBody>
          <a:bodyPr>
            <a:normAutofit fontScale="92500" lnSpcReduction="10000"/>
          </a:bodyPr>
          <a:lstStyle/>
          <a:p>
            <a:pPr marL="0" indent="0">
              <a:buNone/>
            </a:pPr>
            <a:r>
              <a:rPr lang="en-GB" dirty="0" smtClean="0"/>
              <a:t>High speed passenger trains are the noisiest but freight trains are long and travel slowly so both contribute to noise pollution.</a:t>
            </a:r>
          </a:p>
          <a:p>
            <a:pPr marL="0" indent="0">
              <a:buNone/>
            </a:pPr>
            <a:endParaRPr lang="en-GB" dirty="0"/>
          </a:p>
          <a:p>
            <a:r>
              <a:rPr lang="en-GB" b="1" dirty="0" smtClean="0"/>
              <a:t>Wheel vibration &amp; noise:</a:t>
            </a:r>
          </a:p>
          <a:p>
            <a:pPr lvl="1"/>
            <a:r>
              <a:rPr lang="en-GB" dirty="0" smtClean="0"/>
              <a:t>Track polishing and sound absorbing ballast rails reduce vibration and good suspension reduces noise</a:t>
            </a:r>
          </a:p>
          <a:p>
            <a:r>
              <a:rPr lang="en-GB" b="1" dirty="0" smtClean="0"/>
              <a:t>Engine noise: </a:t>
            </a:r>
          </a:p>
          <a:p>
            <a:pPr lvl="1"/>
            <a:r>
              <a:rPr lang="en-GB" dirty="0" smtClean="0"/>
              <a:t>Use sound-absorbing suspension</a:t>
            </a:r>
          </a:p>
          <a:p>
            <a:r>
              <a:rPr lang="en-GB" b="1" dirty="0" smtClean="0"/>
              <a:t>Wheel squeal on corners: </a:t>
            </a:r>
          </a:p>
          <a:p>
            <a:pPr lvl="1"/>
            <a:r>
              <a:rPr lang="en-GB" dirty="0" smtClean="0"/>
              <a:t>Lubrication of wheels/tack</a:t>
            </a:r>
          </a:p>
          <a:p>
            <a:r>
              <a:rPr lang="en-GB" b="1" dirty="0" smtClean="0"/>
              <a:t>Braking squeal:</a:t>
            </a:r>
          </a:p>
          <a:p>
            <a:pPr lvl="1"/>
            <a:r>
              <a:rPr lang="en-GB" dirty="0" smtClean="0"/>
              <a:t>Use composite braking materials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77" y="116632"/>
            <a:ext cx="1403027" cy="1037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068" y="3510610"/>
            <a:ext cx="6735825" cy="2890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131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Sources and control of noise pollution</a:t>
            </a:r>
          </a:p>
        </p:txBody>
      </p:sp>
      <p:sp>
        <p:nvSpPr>
          <p:cNvPr id="3" name="Content Placeholder 2"/>
          <p:cNvSpPr>
            <a:spLocks noGrp="1"/>
          </p:cNvSpPr>
          <p:nvPr>
            <p:ph idx="1"/>
          </p:nvPr>
        </p:nvSpPr>
        <p:spPr/>
        <p:txBody>
          <a:bodyPr/>
          <a:lstStyle/>
          <a:p>
            <a:r>
              <a:rPr lang="en-GB"/>
              <a:t>Industrial noise</a:t>
            </a:r>
          </a:p>
          <a:p>
            <a:r>
              <a:rPr lang="en-GB"/>
              <a:t>Caused by impact between metal objects or the explosive expansion of gases.</a:t>
            </a:r>
          </a:p>
          <a:p>
            <a:r>
              <a:rPr lang="en-GB"/>
              <a:t>E.g. Stamping equipment, pneumatic drills, air compressors to drive pumps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4437113"/>
            <a:ext cx="129540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4608563"/>
            <a:ext cx="12573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97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6042" y="212730"/>
            <a:ext cx="16668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63879" y="316972"/>
            <a:ext cx="10515600" cy="797248"/>
          </a:xfrm>
        </p:spPr>
        <p:txBody>
          <a:bodyPr/>
          <a:lstStyle/>
          <a:p>
            <a:pPr algn="ctr"/>
            <a:r>
              <a:rPr lang="en-GB" b="1" dirty="0"/>
              <a:t>Ways to control industrial noise</a:t>
            </a:r>
          </a:p>
        </p:txBody>
      </p:sp>
      <p:sp>
        <p:nvSpPr>
          <p:cNvPr id="3" name="Content Placeholder 2"/>
          <p:cNvSpPr>
            <a:spLocks noGrp="1"/>
          </p:cNvSpPr>
          <p:nvPr>
            <p:ph idx="1"/>
          </p:nvPr>
        </p:nvSpPr>
        <p:spPr>
          <a:xfrm>
            <a:off x="563879" y="1192337"/>
            <a:ext cx="10515600" cy="4351338"/>
          </a:xfrm>
        </p:spPr>
        <p:txBody>
          <a:bodyPr>
            <a:normAutofit fontScale="92500" lnSpcReduction="20000"/>
          </a:bodyPr>
          <a:lstStyle/>
          <a:p>
            <a:pPr marL="0" indent="0">
              <a:buNone/>
            </a:pPr>
            <a:r>
              <a:rPr lang="en-GB" sz="3000" b="1" dirty="0" smtClean="0"/>
              <a:t>General methods used to control industrial noise</a:t>
            </a:r>
          </a:p>
          <a:p>
            <a:pPr lvl="1"/>
            <a:endParaRPr lang="en-GB" b="1" dirty="0" smtClean="0"/>
          </a:p>
          <a:p>
            <a:r>
              <a:rPr lang="en-GB" dirty="0" smtClean="0"/>
              <a:t>Sound absorbing surfaces in rooms</a:t>
            </a:r>
          </a:p>
          <a:p>
            <a:r>
              <a:rPr lang="en-GB" dirty="0" smtClean="0"/>
              <a:t>Sound absorbing materials around equipment – acoustic curtains</a:t>
            </a:r>
          </a:p>
          <a:p>
            <a:r>
              <a:rPr lang="en-GB" dirty="0" smtClean="0"/>
              <a:t>Machinery placed on acoustic mats</a:t>
            </a:r>
          </a:p>
          <a:p>
            <a:r>
              <a:rPr lang="en-GB" dirty="0" smtClean="0"/>
              <a:t>Sound absorbing materials as part of the equipment.</a:t>
            </a:r>
          </a:p>
          <a:p>
            <a:r>
              <a:rPr lang="en-GB" dirty="0" smtClean="0"/>
              <a:t>Rotate machinery operation</a:t>
            </a:r>
          </a:p>
          <a:p>
            <a:r>
              <a:rPr lang="en-GB" dirty="0" smtClean="0"/>
              <a:t>Worker ear protection</a:t>
            </a:r>
          </a:p>
          <a:p>
            <a:r>
              <a:rPr lang="en-GB" dirty="0" smtClean="0"/>
              <a:t>Monitoring workers and limiting their exposure time to noise</a:t>
            </a:r>
          </a:p>
          <a:p>
            <a:r>
              <a:rPr lang="en-GB" dirty="0" smtClean="0"/>
              <a:t>Restricting access to noisy areas for workers</a:t>
            </a:r>
          </a:p>
          <a:p>
            <a:r>
              <a:rPr lang="en-GB" dirty="0" smtClean="0"/>
              <a:t>Remote/robotic operation of machinery</a:t>
            </a:r>
          </a:p>
          <a:p>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838" y="5215802"/>
            <a:ext cx="4021079" cy="141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281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4787"/>
          </a:xfrm>
        </p:spPr>
        <p:txBody>
          <a:bodyPr>
            <a:normAutofit fontScale="90000"/>
          </a:bodyPr>
          <a:lstStyle/>
          <a:p>
            <a:pPr algn="ctr"/>
            <a:r>
              <a:rPr lang="en-GB" b="1" dirty="0"/>
              <a:t>Ways to control industrial noise</a:t>
            </a:r>
          </a:p>
        </p:txBody>
      </p:sp>
      <p:sp>
        <p:nvSpPr>
          <p:cNvPr id="3" name="Content Placeholder 2"/>
          <p:cNvSpPr>
            <a:spLocks noGrp="1"/>
          </p:cNvSpPr>
          <p:nvPr>
            <p:ph idx="1"/>
          </p:nvPr>
        </p:nvSpPr>
        <p:spPr>
          <a:xfrm>
            <a:off x="563879" y="1072307"/>
            <a:ext cx="10515600" cy="4851496"/>
          </a:xfrm>
        </p:spPr>
        <p:txBody>
          <a:bodyPr>
            <a:normAutofit fontScale="70000" lnSpcReduction="20000"/>
          </a:bodyPr>
          <a:lstStyle/>
          <a:p>
            <a:pPr marL="0" indent="0">
              <a:buNone/>
            </a:pPr>
            <a:r>
              <a:rPr lang="en-GB" sz="4000" b="1" dirty="0" smtClean="0"/>
              <a:t>Specific methods of reducing industrial noise</a:t>
            </a:r>
          </a:p>
          <a:p>
            <a:endParaRPr lang="en-GB" b="1" dirty="0" smtClean="0"/>
          </a:p>
          <a:p>
            <a:r>
              <a:rPr lang="en-GB" b="1" dirty="0" smtClean="0"/>
              <a:t>Air compressors &amp; pumps:</a:t>
            </a:r>
          </a:p>
          <a:p>
            <a:pPr lvl="1"/>
            <a:r>
              <a:rPr lang="en-GB" dirty="0" smtClean="0"/>
              <a:t>Silencers to reduce the explosive expansion of air</a:t>
            </a:r>
          </a:p>
          <a:p>
            <a:r>
              <a:rPr lang="en-GB" b="1" dirty="0" smtClean="0"/>
              <a:t>Stamping machines:</a:t>
            </a:r>
          </a:p>
          <a:p>
            <a:pPr lvl="1"/>
            <a:r>
              <a:rPr lang="en-GB" dirty="0" smtClean="0"/>
              <a:t>Use alternative processes e.g. pressing and moulding</a:t>
            </a:r>
          </a:p>
          <a:p>
            <a:r>
              <a:rPr lang="en-GB" b="1" dirty="0" smtClean="0"/>
              <a:t>Metal conveyors (metal on metal contact):</a:t>
            </a:r>
          </a:p>
          <a:p>
            <a:pPr lvl="1"/>
            <a:r>
              <a:rPr lang="en-GB" dirty="0" smtClean="0"/>
              <a:t>Use of nylon bearings, wheels or rollers</a:t>
            </a:r>
          </a:p>
          <a:p>
            <a:r>
              <a:rPr lang="en-GB" b="1" dirty="0" smtClean="0"/>
              <a:t>Mine blasting</a:t>
            </a:r>
          </a:p>
          <a:p>
            <a:pPr lvl="1"/>
            <a:r>
              <a:rPr lang="en-GB" dirty="0" smtClean="0"/>
              <a:t>Regular timing of blasts to reduce public concerns</a:t>
            </a:r>
          </a:p>
          <a:p>
            <a:pPr lvl="1"/>
            <a:r>
              <a:rPr lang="en-GB" dirty="0" smtClean="0"/>
              <a:t>Use of baffle mounds</a:t>
            </a:r>
          </a:p>
          <a:p>
            <a:r>
              <a:rPr lang="en-GB" b="1" dirty="0" smtClean="0"/>
              <a:t>Pile-driving on land</a:t>
            </a:r>
          </a:p>
          <a:p>
            <a:pPr lvl="1"/>
            <a:r>
              <a:rPr lang="en-GB" dirty="0" smtClean="0"/>
              <a:t>Drilling instead of pile-driving</a:t>
            </a:r>
          </a:p>
          <a:p>
            <a:r>
              <a:rPr lang="en-GB" b="1" dirty="0" smtClean="0"/>
              <a:t>Pile-driving at sea (foundations of brides &amp; wind turbines)</a:t>
            </a:r>
          </a:p>
          <a:p>
            <a:pPr lvl="1"/>
            <a:r>
              <a:rPr lang="en-GB" dirty="0" smtClean="0"/>
              <a:t>Air bubble curtains created around the pile driver absorbs noise and reduces the impact on cetaceans</a:t>
            </a:r>
          </a:p>
          <a:p>
            <a:r>
              <a:rPr lang="en-GB" b="1" dirty="0" smtClean="0"/>
              <a:t>Marine seismic </a:t>
            </a:r>
            <a:r>
              <a:rPr lang="en-GB" b="1" dirty="0" err="1" smtClean="0"/>
              <a:t>survery</a:t>
            </a:r>
            <a:r>
              <a:rPr lang="en-GB" b="1" dirty="0" smtClean="0"/>
              <a:t> and military sonar harming cetaceans</a:t>
            </a:r>
          </a:p>
          <a:p>
            <a:pPr lvl="1"/>
            <a:endParaRPr lang="en-GB" b="1" dirty="0" smtClean="0"/>
          </a:p>
        </p:txBody>
      </p:sp>
      <p:pic>
        <p:nvPicPr>
          <p:cNvPr id="5" name="Picture 4"/>
          <p:cNvPicPr>
            <a:picLocks noChangeAspect="1"/>
          </p:cNvPicPr>
          <p:nvPr/>
        </p:nvPicPr>
        <p:blipFill rotWithShape="1">
          <a:blip r:embed="rId2"/>
          <a:srcRect l="7707" t="40450" r="2457" b="7102"/>
          <a:stretch/>
        </p:blipFill>
        <p:spPr>
          <a:xfrm>
            <a:off x="6695266" y="1689316"/>
            <a:ext cx="5310753" cy="2599097"/>
          </a:xfrm>
          <a:prstGeom prst="rect">
            <a:avLst/>
          </a:prstGeom>
        </p:spPr>
      </p:pic>
    </p:spTree>
    <p:extLst>
      <p:ext uri="{BB962C8B-B14F-4D97-AF65-F5344CB8AC3E}">
        <p14:creationId xmlns:p14="http://schemas.microsoft.com/office/powerpoint/2010/main" val="1183961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Domestic noise pollution sources</a:t>
            </a:r>
          </a:p>
        </p:txBody>
      </p:sp>
      <p:sp>
        <p:nvSpPr>
          <p:cNvPr id="3" name="Content Placeholder 2"/>
          <p:cNvSpPr>
            <a:spLocks noGrp="1"/>
          </p:cNvSpPr>
          <p:nvPr>
            <p:ph idx="1"/>
          </p:nvPr>
        </p:nvSpPr>
        <p:spPr/>
        <p:txBody>
          <a:bodyPr/>
          <a:lstStyle/>
          <a:p>
            <a:pPr lvl="0"/>
            <a:r>
              <a:rPr lang="en-GB" dirty="0"/>
              <a:t>domestic appliances (e.g. washing machines);</a:t>
            </a:r>
          </a:p>
          <a:p>
            <a:pPr lvl="0"/>
            <a:r>
              <a:rPr lang="en-GB" dirty="0"/>
              <a:t>audio-visual equipment (e.g. hi-fi</a:t>
            </a:r>
            <a:r>
              <a:rPr lang="en-GB" dirty="0" smtClean="0"/>
              <a:t>)</a:t>
            </a:r>
          </a:p>
          <a:p>
            <a:pPr lvl="0"/>
            <a:r>
              <a:rPr lang="en-GB" dirty="0" smtClean="0"/>
              <a:t>DIY tools</a:t>
            </a:r>
            <a:endParaRPr lang="en-GB" dirty="0"/>
          </a:p>
          <a:p>
            <a:pPr lvl="0"/>
            <a:r>
              <a:rPr lang="en-GB" dirty="0"/>
              <a:t>garden machinery (e.g. mowers)</a:t>
            </a:r>
          </a:p>
          <a:p>
            <a:pPr lvl="0"/>
            <a:r>
              <a:rPr lang="en-GB" dirty="0"/>
              <a:t>barking dogs, chickens (especially </a:t>
            </a:r>
            <a:r>
              <a:rPr lang="en-GB" dirty="0" err="1" smtClean="0"/>
              <a:t>cockrels</a:t>
            </a:r>
            <a:r>
              <a:rPr lang="en-GB" dirty="0" smtClean="0"/>
              <a:t>)</a:t>
            </a:r>
            <a:endParaRPr lang="en-GB" dirty="0"/>
          </a:p>
          <a:p>
            <a:endParaRPr lang="en-GB" dirty="0"/>
          </a:p>
        </p:txBody>
      </p:sp>
    </p:spTree>
    <p:extLst>
      <p:ext uri="{BB962C8B-B14F-4D97-AF65-F5344CB8AC3E}">
        <p14:creationId xmlns:p14="http://schemas.microsoft.com/office/powerpoint/2010/main" val="4250836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Ways to control domestic noise pollution</a:t>
            </a:r>
          </a:p>
        </p:txBody>
      </p:sp>
      <p:sp>
        <p:nvSpPr>
          <p:cNvPr id="3" name="Content Placeholder 2"/>
          <p:cNvSpPr>
            <a:spLocks noGrp="1"/>
          </p:cNvSpPr>
          <p:nvPr>
            <p:ph idx="1"/>
          </p:nvPr>
        </p:nvSpPr>
        <p:spPr/>
        <p:txBody>
          <a:bodyPr>
            <a:normAutofit/>
          </a:bodyPr>
          <a:lstStyle/>
          <a:p>
            <a:r>
              <a:rPr lang="en-GB" dirty="0" smtClean="0"/>
              <a:t>Domestic appliances with acoustic absorbers e.g. washing machines, vacuum cleaners</a:t>
            </a:r>
          </a:p>
          <a:p>
            <a:r>
              <a:rPr lang="en-GB" dirty="0" smtClean="0"/>
              <a:t>Volume limiters on music equipment</a:t>
            </a:r>
            <a:endParaRPr lang="en-GB" dirty="0"/>
          </a:p>
          <a:p>
            <a:r>
              <a:rPr lang="en-GB" dirty="0" smtClean="0"/>
              <a:t>Wear </a:t>
            </a:r>
            <a:r>
              <a:rPr lang="en-GB" dirty="0"/>
              <a:t>ear </a:t>
            </a:r>
            <a:r>
              <a:rPr lang="en-GB" dirty="0" smtClean="0"/>
              <a:t>defenders when using power tools</a:t>
            </a:r>
            <a:endParaRPr lang="en-GB" dirty="0"/>
          </a:p>
          <a:p>
            <a:r>
              <a:rPr lang="en-GB" dirty="0"/>
              <a:t>Buy ‘quiet’ appliances </a:t>
            </a:r>
            <a:r>
              <a:rPr lang="en-GB" sz="1900" dirty="0">
                <a:hlinkClick r:id="rId2"/>
              </a:rPr>
              <a:t>http://www.telegraph.co.uk/technology/9054465/</a:t>
            </a:r>
            <a:r>
              <a:rPr lang="en-GB" sz="1900" dirty="0" err="1">
                <a:hlinkClick r:id="rId2"/>
              </a:rPr>
              <a:t>Sshh</a:t>
            </a:r>
            <a:r>
              <a:rPr lang="en-GB" sz="1900" dirty="0">
                <a:hlinkClick r:id="rId2"/>
              </a:rPr>
              <a:t>...-lets-have-a-bit-of-peace-and-quiet.html</a:t>
            </a:r>
            <a:endParaRPr lang="en-GB" sz="1900" dirty="0"/>
          </a:p>
          <a:p>
            <a:r>
              <a:rPr lang="en-GB" dirty="0"/>
              <a:t>Keep pets under control</a:t>
            </a:r>
          </a:p>
          <a:p>
            <a:r>
              <a:rPr lang="en-GB" dirty="0"/>
              <a:t>E</a:t>
            </a:r>
            <a:r>
              <a:rPr lang="en-GB" dirty="0" smtClean="0"/>
              <a:t>ducation </a:t>
            </a:r>
            <a:r>
              <a:rPr lang="en-GB" dirty="0"/>
              <a:t>regarding the dangers of exposure to noise</a:t>
            </a:r>
          </a:p>
        </p:txBody>
      </p:sp>
    </p:spTree>
    <p:extLst>
      <p:ext uri="{BB962C8B-B14F-4D97-AF65-F5344CB8AC3E}">
        <p14:creationId xmlns:p14="http://schemas.microsoft.com/office/powerpoint/2010/main" val="2572003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4624"/>
            <a:ext cx="8229600" cy="1143000"/>
          </a:xfrm>
        </p:spPr>
        <p:txBody>
          <a:bodyPr/>
          <a:lstStyle/>
          <a:p>
            <a:r>
              <a:rPr lang="en-GB" b="1" dirty="0"/>
              <a:t>Measuring noise pollution</a:t>
            </a:r>
          </a:p>
        </p:txBody>
      </p:sp>
      <p:sp>
        <p:nvSpPr>
          <p:cNvPr id="3" name="Content Placeholder 2"/>
          <p:cNvSpPr>
            <a:spLocks noGrp="1"/>
          </p:cNvSpPr>
          <p:nvPr>
            <p:ph idx="1"/>
          </p:nvPr>
        </p:nvSpPr>
        <p:spPr>
          <a:xfrm>
            <a:off x="1991544" y="1268761"/>
            <a:ext cx="8229600" cy="4525963"/>
          </a:xfrm>
        </p:spPr>
        <p:txBody>
          <a:bodyPr>
            <a:normAutofit/>
          </a:bodyPr>
          <a:lstStyle/>
          <a:p>
            <a:r>
              <a:rPr lang="en-GB"/>
              <a:t>A </a:t>
            </a:r>
            <a:r>
              <a:rPr lang="en-GB" err="1"/>
              <a:t>deciBel</a:t>
            </a:r>
            <a:r>
              <a:rPr lang="en-GB"/>
              <a:t> is a unit of sound used to measure noise pollution.</a:t>
            </a:r>
          </a:p>
          <a:p>
            <a:r>
              <a:rPr lang="en-GB"/>
              <a:t>The </a:t>
            </a:r>
            <a:r>
              <a:rPr lang="en-GB" err="1"/>
              <a:t>deciBel</a:t>
            </a:r>
            <a:r>
              <a:rPr lang="en-GB"/>
              <a:t> scale is based on the </a:t>
            </a:r>
            <a:r>
              <a:rPr lang="en-GB" err="1"/>
              <a:t>sensitivty</a:t>
            </a:r>
            <a:r>
              <a:rPr lang="en-GB"/>
              <a:t> of human hearing.</a:t>
            </a:r>
          </a:p>
          <a:p>
            <a:r>
              <a:rPr lang="en-GB"/>
              <a:t>The quietest sound that can be heard is 0 Bel. This is the ‘threshold of hearing’.</a:t>
            </a:r>
          </a:p>
          <a:p>
            <a:r>
              <a:rPr lang="en-GB"/>
              <a:t>1 Bel = 10 </a:t>
            </a:r>
            <a:r>
              <a:rPr lang="en-GB" err="1"/>
              <a:t>deciBels</a:t>
            </a:r>
            <a:endParaRPr lang="en-GB"/>
          </a:p>
          <a:p>
            <a:r>
              <a:rPr lang="en-GB"/>
              <a:t>A logarithmic scale so a 1 Bel increase is a 10-fold increase in sound intensity </a:t>
            </a:r>
          </a:p>
        </p:txBody>
      </p:sp>
    </p:spTree>
    <p:extLst>
      <p:ext uri="{BB962C8B-B14F-4D97-AF65-F5344CB8AC3E}">
        <p14:creationId xmlns:p14="http://schemas.microsoft.com/office/powerpoint/2010/main" val="2791538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332656"/>
            <a:ext cx="8229600" cy="1143000"/>
          </a:xfrm>
        </p:spPr>
        <p:txBody>
          <a:bodyPr>
            <a:normAutofit/>
          </a:bodyPr>
          <a:lstStyle/>
          <a:p>
            <a:r>
              <a:rPr lang="en-GB" b="1" dirty="0"/>
              <a:t>Measuring road traffic pollution</a:t>
            </a:r>
            <a:r>
              <a:rPr lang="en-GB" dirty="0"/>
              <a:t/>
            </a:r>
            <a:br>
              <a:rPr lang="en-GB" dirty="0"/>
            </a:br>
            <a:r>
              <a:rPr lang="en-GB" sz="1800" dirty="0">
                <a:hlinkClick r:id="rId2"/>
              </a:rPr>
              <a:t>http://www.youtube.com/watch?v=7-3vvy_Vg_U</a:t>
            </a:r>
            <a:endParaRPr lang="en-GB" sz="1800" dirty="0"/>
          </a:p>
        </p:txBody>
      </p:sp>
      <p:sp>
        <p:nvSpPr>
          <p:cNvPr id="3" name="Content Placeholder 2"/>
          <p:cNvSpPr>
            <a:spLocks noGrp="1"/>
          </p:cNvSpPr>
          <p:nvPr>
            <p:ph idx="1"/>
          </p:nvPr>
        </p:nvSpPr>
        <p:spPr/>
        <p:txBody>
          <a:bodyPr/>
          <a:lstStyle/>
          <a:p>
            <a:r>
              <a:rPr lang="en-GB" dirty="0"/>
              <a:t>L</a:t>
            </a:r>
            <a:r>
              <a:rPr lang="en-GB" baseline="-25000" dirty="0"/>
              <a:t>10</a:t>
            </a:r>
            <a:r>
              <a:rPr lang="en-GB" dirty="0"/>
              <a:t>18</a:t>
            </a:r>
            <a:r>
              <a:rPr lang="en-GB" baseline="-25000" dirty="0"/>
              <a:t>h – </a:t>
            </a:r>
            <a:r>
              <a:rPr lang="en-GB" dirty="0"/>
              <a:t>a measure of noise pollution used to monitor road traffic noise. Measures between 6am and midnight. Noise measured during the noisiest ten percent of each of these hours and a mean calculated.</a:t>
            </a:r>
          </a:p>
          <a:p>
            <a:r>
              <a:rPr lang="en-GB" dirty="0"/>
              <a:t>Traffic noise index (TNI) – A measure which takes into account the noisiest 10 per cent and the quietest 90 per cent.</a:t>
            </a:r>
          </a:p>
          <a:p>
            <a:r>
              <a:rPr lang="en-GB" dirty="0"/>
              <a:t>LA10 measures noise exceeded for 10% </a:t>
            </a:r>
            <a:r>
              <a:rPr lang="en-GB"/>
              <a:t>in any </a:t>
            </a:r>
            <a:r>
              <a:rPr lang="en-GB" dirty="0"/>
              <a:t>set period – good measure of the noisiest periods</a:t>
            </a:r>
          </a:p>
          <a:p>
            <a:r>
              <a:rPr lang="en-GB" dirty="0"/>
              <a:t>LA90 measures the noise level exceeded for 90% in any set period – good measure of the quietest periods</a:t>
            </a:r>
          </a:p>
        </p:txBody>
      </p:sp>
    </p:spTree>
    <p:extLst>
      <p:ext uri="{BB962C8B-B14F-4D97-AF65-F5344CB8AC3E}">
        <p14:creationId xmlns:p14="http://schemas.microsoft.com/office/powerpoint/2010/main" val="233600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Measuring aircraft noise</a:t>
            </a:r>
          </a:p>
        </p:txBody>
      </p:sp>
      <p:sp>
        <p:nvSpPr>
          <p:cNvPr id="3" name="Content Placeholder 2"/>
          <p:cNvSpPr>
            <a:spLocks noGrp="1"/>
          </p:cNvSpPr>
          <p:nvPr>
            <p:ph idx="1"/>
          </p:nvPr>
        </p:nvSpPr>
        <p:spPr/>
        <p:txBody>
          <a:bodyPr>
            <a:normAutofit lnSpcReduction="10000"/>
          </a:bodyPr>
          <a:lstStyle/>
          <a:p>
            <a:r>
              <a:rPr lang="en-GB" b="1" dirty="0" smtClean="0"/>
              <a:t>NNI - Noise </a:t>
            </a:r>
            <a:r>
              <a:rPr lang="en-GB" b="1" dirty="0"/>
              <a:t>and number </a:t>
            </a:r>
            <a:r>
              <a:rPr lang="en-GB" b="1" dirty="0" smtClean="0"/>
              <a:t>index:</a:t>
            </a:r>
          </a:p>
          <a:p>
            <a:pPr lvl="1"/>
            <a:r>
              <a:rPr lang="en-GB" dirty="0" smtClean="0"/>
              <a:t>measures </a:t>
            </a:r>
            <a:r>
              <a:rPr lang="en-GB" dirty="0"/>
              <a:t>number of flights and the noise levels of aircraft above 80dB</a:t>
            </a:r>
            <a:r>
              <a:rPr lang="en-GB" dirty="0" smtClean="0"/>
              <a:t>.  This has been replaced by </a:t>
            </a:r>
            <a:r>
              <a:rPr lang="en-GB" dirty="0" err="1" smtClean="0"/>
              <a:t>Leq</a:t>
            </a:r>
            <a:r>
              <a:rPr lang="en-GB" dirty="0" smtClean="0"/>
              <a:t> 57 dB</a:t>
            </a:r>
          </a:p>
          <a:p>
            <a:pPr lvl="0"/>
            <a:r>
              <a:rPr lang="en-GB" b="1" dirty="0" err="1" smtClean="0">
                <a:solidFill>
                  <a:prstClr val="black"/>
                </a:solidFill>
              </a:rPr>
              <a:t>Leq</a:t>
            </a:r>
            <a:r>
              <a:rPr lang="en-GB" b="1" dirty="0" smtClean="0">
                <a:solidFill>
                  <a:prstClr val="black"/>
                </a:solidFill>
              </a:rPr>
              <a:t> 57 dB:</a:t>
            </a:r>
          </a:p>
          <a:p>
            <a:pPr lvl="1"/>
            <a:r>
              <a:rPr lang="en-GB" dirty="0" smtClean="0">
                <a:solidFill>
                  <a:prstClr val="black"/>
                </a:solidFill>
              </a:rPr>
              <a:t>Average sound level over a particular period.  In the UK and average of 57dB between 7am and 11pm in the summer is used.  Levels above this are </a:t>
            </a:r>
            <a:r>
              <a:rPr lang="en-GB" smtClean="0">
                <a:solidFill>
                  <a:prstClr val="black"/>
                </a:solidFill>
              </a:rPr>
              <a:t>considered annoying</a:t>
            </a:r>
            <a:endParaRPr lang="en-GB" dirty="0">
              <a:solidFill>
                <a:prstClr val="black"/>
              </a:solidFill>
            </a:endParaRPr>
          </a:p>
          <a:p>
            <a:pPr lvl="1"/>
            <a:endParaRPr lang="en-GB" dirty="0" smtClean="0"/>
          </a:p>
          <a:p>
            <a:r>
              <a:rPr lang="en-GB" b="1" dirty="0" smtClean="0"/>
              <a:t>EPNL</a:t>
            </a:r>
            <a:r>
              <a:rPr lang="en-GB" dirty="0" smtClean="0"/>
              <a:t> </a:t>
            </a:r>
            <a:r>
              <a:rPr lang="en-GB" b="1" dirty="0" smtClean="0"/>
              <a:t>– Effective Perceived Noise Level:</a:t>
            </a:r>
          </a:p>
          <a:p>
            <a:pPr lvl="1"/>
            <a:r>
              <a:rPr lang="en-GB" dirty="0" smtClean="0"/>
              <a:t>Estimate of the relative loudness of a particular type of aircraft </a:t>
            </a:r>
            <a:r>
              <a:rPr lang="en-GB" dirty="0" err="1" smtClean="0"/>
              <a:t>dring</a:t>
            </a:r>
            <a:r>
              <a:rPr lang="en-GB" dirty="0" smtClean="0"/>
              <a:t> take-off, overflight and landing.  It’s calculated from many observations, recorder at 450m to the side of a flight path</a:t>
            </a:r>
            <a:endParaRPr lang="en-GB" dirty="0"/>
          </a:p>
        </p:txBody>
      </p:sp>
    </p:spTree>
    <p:extLst>
      <p:ext uri="{BB962C8B-B14F-4D97-AF65-F5344CB8AC3E}">
        <p14:creationId xmlns:p14="http://schemas.microsoft.com/office/powerpoint/2010/main" val="216291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a:solidFill>
            <a:schemeClr val="accent1">
              <a:lumMod val="40000"/>
              <a:lumOff val="60000"/>
            </a:schemeClr>
          </a:solidFill>
        </p:spPr>
        <p:txBody>
          <a:bodyPr/>
          <a:lstStyle/>
          <a:p>
            <a:r>
              <a:rPr lang="en-GB"/>
              <a:t>Logarithmic dB scale</a:t>
            </a:r>
          </a:p>
        </p:txBody>
      </p:sp>
      <p:sp>
        <p:nvSpPr>
          <p:cNvPr id="3" name="Content Placeholder 2"/>
          <p:cNvSpPr>
            <a:spLocks noGrp="1"/>
          </p:cNvSpPr>
          <p:nvPr>
            <p:ph idx="1"/>
          </p:nvPr>
        </p:nvSpPr>
        <p:spPr>
          <a:xfrm>
            <a:off x="6882938" y="1457671"/>
            <a:ext cx="4470862" cy="4719292"/>
          </a:xfrm>
        </p:spPr>
        <p:txBody>
          <a:bodyPr>
            <a:normAutofit fontScale="92500" lnSpcReduction="10000"/>
          </a:bodyPr>
          <a:lstStyle/>
          <a:p>
            <a:r>
              <a:rPr lang="en-GB"/>
              <a:t>The human ear is sensitive to a very wide range  of sound power levels.</a:t>
            </a:r>
          </a:p>
          <a:p>
            <a:r>
              <a:rPr lang="en-GB"/>
              <a:t>Shown as a logarithmic scale</a:t>
            </a:r>
          </a:p>
          <a:p>
            <a:r>
              <a:rPr lang="en-GB"/>
              <a:t>An increase in 10dB represents a 10x increase in volume</a:t>
            </a:r>
          </a:p>
          <a:p>
            <a:r>
              <a:rPr lang="en-GB"/>
              <a:t>0dB does not mean there is no sound it is the quietest sound that can be hear at 1000 </a:t>
            </a:r>
            <a:r>
              <a:rPr lang="en-GB" err="1"/>
              <a:t>hz</a:t>
            </a:r>
            <a:r>
              <a:rPr lang="en-GB"/>
              <a:t> and is the threshold for human hearing.</a:t>
            </a:r>
          </a:p>
        </p:txBody>
      </p:sp>
      <p:pic>
        <p:nvPicPr>
          <p:cNvPr id="4" name="Picture 3"/>
          <p:cNvPicPr>
            <a:picLocks noChangeAspect="1"/>
          </p:cNvPicPr>
          <p:nvPr/>
        </p:nvPicPr>
        <p:blipFill>
          <a:blip r:embed="rId2"/>
          <a:stretch>
            <a:fillRect/>
          </a:stretch>
        </p:blipFill>
        <p:spPr>
          <a:xfrm>
            <a:off x="440834" y="1457671"/>
            <a:ext cx="6137923" cy="3014575"/>
          </a:xfrm>
          <a:prstGeom prst="rect">
            <a:avLst/>
          </a:prstGeom>
        </p:spPr>
      </p:pic>
    </p:spTree>
    <p:extLst>
      <p:ext uri="{BB962C8B-B14F-4D97-AF65-F5344CB8AC3E}">
        <p14:creationId xmlns:p14="http://schemas.microsoft.com/office/powerpoint/2010/main" val="130332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931660"/>
          </a:xfrm>
          <a:solidFill>
            <a:schemeClr val="accent1">
              <a:lumMod val="40000"/>
              <a:lumOff val="60000"/>
            </a:schemeClr>
          </a:solidFill>
        </p:spPr>
        <p:txBody>
          <a:bodyPr/>
          <a:lstStyle/>
          <a:p>
            <a:r>
              <a:rPr lang="en-GB"/>
              <a:t>Frequency range of human hearing</a:t>
            </a:r>
          </a:p>
        </p:txBody>
      </p:sp>
      <p:sp>
        <p:nvSpPr>
          <p:cNvPr id="4" name="Content Placeholder 3"/>
          <p:cNvSpPr>
            <a:spLocks noGrp="1"/>
          </p:cNvSpPr>
          <p:nvPr>
            <p:ph sz="half" idx="2"/>
          </p:nvPr>
        </p:nvSpPr>
        <p:spPr>
          <a:xfrm>
            <a:off x="7581207" y="1800081"/>
            <a:ext cx="4387734" cy="4351338"/>
          </a:xfrm>
        </p:spPr>
        <p:txBody>
          <a:bodyPr>
            <a:normAutofit lnSpcReduction="10000"/>
          </a:bodyPr>
          <a:lstStyle/>
          <a:p>
            <a:r>
              <a:rPr lang="en-GB"/>
              <a:t>Sound vibrations are picked up by tiny hairs in the cochlea in the ear.  These are sensitive to particular frequency.</a:t>
            </a:r>
          </a:p>
          <a:p>
            <a:r>
              <a:rPr lang="en-GB"/>
              <a:t>Typical range is 20 – 20000Hz</a:t>
            </a:r>
          </a:p>
          <a:p>
            <a:r>
              <a:rPr lang="en-GB"/>
              <a:t>Exposure to excessive noise &amp; some health issues reduce sensitivity and range</a:t>
            </a:r>
          </a:p>
          <a:p>
            <a:endParaRPr lang="en-GB"/>
          </a:p>
        </p:txBody>
      </p:sp>
      <p:pic>
        <p:nvPicPr>
          <p:cNvPr id="6" name="Content Placeholder 5"/>
          <p:cNvPicPr>
            <a:picLocks noGrp="1" noChangeAspect="1"/>
          </p:cNvPicPr>
          <p:nvPr>
            <p:ph sz="half" idx="1"/>
          </p:nvPr>
        </p:nvPicPr>
        <p:blipFill>
          <a:blip r:embed="rId2"/>
          <a:stretch>
            <a:fillRect/>
          </a:stretch>
        </p:blipFill>
        <p:spPr>
          <a:xfrm>
            <a:off x="197390" y="1592485"/>
            <a:ext cx="7184312" cy="4558934"/>
          </a:xfrm>
          <a:prstGeom prst="rect">
            <a:avLst/>
          </a:prstGeom>
        </p:spPr>
      </p:pic>
    </p:spTree>
    <p:extLst>
      <p:ext uri="{BB962C8B-B14F-4D97-AF65-F5344CB8AC3E}">
        <p14:creationId xmlns:p14="http://schemas.microsoft.com/office/powerpoint/2010/main" val="267804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7074"/>
          </a:xfrm>
          <a:solidFill>
            <a:schemeClr val="accent1">
              <a:lumMod val="40000"/>
              <a:lumOff val="60000"/>
            </a:schemeClr>
          </a:solidFill>
        </p:spPr>
        <p:txBody>
          <a:bodyPr>
            <a:normAutofit/>
          </a:bodyPr>
          <a:lstStyle/>
          <a:p>
            <a:r>
              <a:rPr lang="en-GB"/>
              <a:t>Effects on living organisms Humans</a:t>
            </a:r>
          </a:p>
        </p:txBody>
      </p:sp>
      <p:sp>
        <p:nvSpPr>
          <p:cNvPr id="3" name="Content Placeholder 2"/>
          <p:cNvSpPr>
            <a:spLocks noGrp="1"/>
          </p:cNvSpPr>
          <p:nvPr>
            <p:ph idx="1"/>
          </p:nvPr>
        </p:nvSpPr>
        <p:spPr>
          <a:xfrm>
            <a:off x="1810718" y="1216783"/>
            <a:ext cx="8291264" cy="4941159"/>
          </a:xfrm>
        </p:spPr>
        <p:txBody>
          <a:bodyPr>
            <a:normAutofit fontScale="25000" lnSpcReduction="20000"/>
          </a:bodyPr>
          <a:lstStyle/>
          <a:p>
            <a:pPr lvl="0"/>
            <a:r>
              <a:rPr lang="en-GB" sz="9600" b="1" u="sng" dirty="0"/>
              <a:t>To ears</a:t>
            </a:r>
            <a:r>
              <a:rPr lang="en-GB" sz="9600" b="1" u="sng" dirty="0" smtClean="0"/>
              <a:t>:</a:t>
            </a:r>
            <a:endParaRPr lang="en-GB" sz="9600" dirty="0"/>
          </a:p>
          <a:p>
            <a:r>
              <a:rPr lang="en-GB" sz="9600" dirty="0"/>
              <a:t>Deafness – damage to nerve cells of the cochlea – especially high frequency sounds;</a:t>
            </a:r>
          </a:p>
          <a:p>
            <a:r>
              <a:rPr lang="en-GB" sz="9600" dirty="0"/>
              <a:t>Tinnitus - (‘ringing’ in the ears)</a:t>
            </a:r>
          </a:p>
          <a:p>
            <a:endParaRPr lang="en-GB" sz="9600" dirty="0"/>
          </a:p>
          <a:p>
            <a:pPr lvl="0"/>
            <a:r>
              <a:rPr lang="en-GB" sz="9600" b="1" u="sng" dirty="0"/>
              <a:t>Stress</a:t>
            </a:r>
            <a:r>
              <a:rPr lang="en-GB" sz="9600" b="1" u="sng" dirty="0" smtClean="0"/>
              <a:t>:</a:t>
            </a:r>
            <a:endParaRPr lang="en-GB" sz="9600" dirty="0"/>
          </a:p>
          <a:p>
            <a:r>
              <a:rPr lang="en-GB" sz="9600" dirty="0"/>
              <a:t>May lead to increased blood pressure and risk of heart attack;</a:t>
            </a:r>
          </a:p>
          <a:p>
            <a:r>
              <a:rPr lang="en-GB" sz="9600" dirty="0"/>
              <a:t>nervous disorders and behavioural changes;</a:t>
            </a:r>
          </a:p>
          <a:p>
            <a:r>
              <a:rPr lang="en-GB" sz="9600" dirty="0"/>
              <a:t>Headaches, ulcers, irritability</a:t>
            </a:r>
          </a:p>
          <a:p>
            <a:endParaRPr lang="en-GB" sz="9600" dirty="0"/>
          </a:p>
          <a:p>
            <a:pPr lvl="0"/>
            <a:r>
              <a:rPr lang="en-GB" sz="9600" b="1" u="sng" dirty="0" smtClean="0"/>
              <a:t>Communication problems:</a:t>
            </a:r>
            <a:endParaRPr lang="en-GB" sz="9600" dirty="0"/>
          </a:p>
          <a:p>
            <a:pPr>
              <a:lnSpc>
                <a:spcPct val="120000"/>
              </a:lnSpc>
            </a:pPr>
            <a:r>
              <a:rPr lang="en-GB" sz="9600" dirty="0"/>
              <a:t>Noise causing inability to work or concentrate on a </a:t>
            </a:r>
            <a:r>
              <a:rPr lang="en-GB" sz="9600" dirty="0" smtClean="0"/>
              <a:t>task.  Children in schools beneath airports may underperform educationally</a:t>
            </a:r>
            <a:endParaRPr lang="en-GB" sz="9600" dirty="0"/>
          </a:p>
          <a:p>
            <a:endParaRPr lang="en-GB" dirty="0"/>
          </a:p>
          <a:p>
            <a:endParaRPr lang="en-GB" dirty="0"/>
          </a:p>
          <a:p>
            <a:pPr marL="0" indent="0">
              <a:buNone/>
            </a:pPr>
            <a:r>
              <a:rPr lang="en-GB" dirty="0"/>
              <a:t> </a:t>
            </a:r>
          </a:p>
          <a:p>
            <a:endParaRPr lang="en-GB" dirty="0"/>
          </a:p>
        </p:txBody>
      </p:sp>
    </p:spTree>
    <p:extLst>
      <p:ext uri="{BB962C8B-B14F-4D97-AF65-F5344CB8AC3E}">
        <p14:creationId xmlns:p14="http://schemas.microsoft.com/office/powerpoint/2010/main" val="2729725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1665" y="365125"/>
            <a:ext cx="2278538" cy="1325563"/>
          </a:xfrm>
        </p:spPr>
        <p:txBody>
          <a:bodyPr>
            <a:normAutofit/>
          </a:bodyPr>
          <a:lstStyle/>
          <a:p>
            <a:r>
              <a:rPr lang="en-GB" sz="3200" b="1"/>
              <a:t>Logarithmic graphs</a:t>
            </a:r>
          </a:p>
        </p:txBody>
      </p:sp>
      <p:pic>
        <p:nvPicPr>
          <p:cNvPr id="4" name="Content Placeholder 3"/>
          <p:cNvPicPr>
            <a:picLocks noGrp="1" noChangeAspect="1"/>
          </p:cNvPicPr>
          <p:nvPr>
            <p:ph idx="1"/>
          </p:nvPr>
        </p:nvPicPr>
        <p:blipFill rotWithShape="1">
          <a:blip r:embed="rId2"/>
          <a:srcRect t="4715" b="5630"/>
          <a:stretch/>
        </p:blipFill>
        <p:spPr>
          <a:xfrm>
            <a:off x="197772" y="133004"/>
            <a:ext cx="9543893" cy="6417425"/>
          </a:xfrm>
          <a:prstGeom prst="rect">
            <a:avLst/>
          </a:prstGeom>
        </p:spPr>
      </p:pic>
    </p:spTree>
    <p:extLst>
      <p:ext uri="{BB962C8B-B14F-4D97-AF65-F5344CB8AC3E}">
        <p14:creationId xmlns:p14="http://schemas.microsoft.com/office/powerpoint/2010/main" val="1350946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Effects on living organisms</a:t>
            </a:r>
          </a:p>
        </p:txBody>
      </p:sp>
      <p:sp>
        <p:nvSpPr>
          <p:cNvPr id="3" name="Content Placeholder 2"/>
          <p:cNvSpPr>
            <a:spLocks noGrp="1"/>
          </p:cNvSpPr>
          <p:nvPr>
            <p:ph idx="1"/>
          </p:nvPr>
        </p:nvSpPr>
        <p:spPr>
          <a:xfrm>
            <a:off x="838200" y="1441577"/>
            <a:ext cx="10515600" cy="4351338"/>
          </a:xfrm>
        </p:spPr>
        <p:txBody>
          <a:bodyPr>
            <a:normAutofit fontScale="85000" lnSpcReduction="20000"/>
          </a:bodyPr>
          <a:lstStyle/>
          <a:p>
            <a:pPr lvl="0"/>
            <a:r>
              <a:rPr lang="en-GB" b="1" dirty="0" smtClean="0"/>
              <a:t>To </a:t>
            </a:r>
            <a:r>
              <a:rPr lang="en-GB" b="1" dirty="0"/>
              <a:t>livestock:</a:t>
            </a:r>
          </a:p>
          <a:p>
            <a:r>
              <a:rPr lang="en-GB" dirty="0"/>
              <a:t>Livestock disturbance can cause injury or miscarriage</a:t>
            </a:r>
          </a:p>
          <a:p>
            <a:endParaRPr lang="en-GB" dirty="0"/>
          </a:p>
          <a:p>
            <a:pPr lvl="0"/>
            <a:r>
              <a:rPr lang="en-GB" b="1" dirty="0"/>
              <a:t>To wildlife:</a:t>
            </a:r>
          </a:p>
          <a:p>
            <a:r>
              <a:rPr lang="en-GB" dirty="0"/>
              <a:t>May disturb breeding </a:t>
            </a:r>
            <a:r>
              <a:rPr lang="en-GB" dirty="0" smtClean="0"/>
              <a:t> birds – birds that sing to establish territories or attract mates may have difficulties in urban areas.  Birds may be scared off nests by sudden noises and ,eave eggs open to predation reducing population sizes.  Cliff nesting birds may knock eggs off into the sea if </a:t>
            </a:r>
            <a:r>
              <a:rPr lang="en-GB" dirty="0" err="1" smtClean="0"/>
              <a:t>frightnened</a:t>
            </a:r>
            <a:r>
              <a:rPr lang="en-GB" dirty="0" smtClean="0"/>
              <a:t> by low-flying military aircraft</a:t>
            </a:r>
          </a:p>
          <a:p>
            <a:r>
              <a:rPr lang="en-GB" dirty="0" smtClean="0"/>
              <a:t>Reduced feeding success – animals that hear to find food e.g. bats, birds, owls) may find this difficult with background noise.</a:t>
            </a:r>
          </a:p>
          <a:p>
            <a:r>
              <a:rPr lang="en-GB" dirty="0" smtClean="0"/>
              <a:t>Hearing damage/behavioural changes of cetaceans e.g. whales, dolphins might be harmed by </a:t>
            </a:r>
            <a:r>
              <a:rPr lang="en-GB" dirty="0" err="1" smtClean="0"/>
              <a:t>lounds</a:t>
            </a:r>
            <a:r>
              <a:rPr lang="en-GB" dirty="0" smtClean="0"/>
              <a:t> noises like military sonar used to detect submarines.</a:t>
            </a:r>
            <a:endParaRPr lang="en-GB" dirty="0"/>
          </a:p>
          <a:p>
            <a:endParaRPr lang="en-GB" dirty="0"/>
          </a:p>
        </p:txBody>
      </p:sp>
    </p:spTree>
    <p:extLst>
      <p:ext uri="{BB962C8B-B14F-4D97-AF65-F5344CB8AC3E}">
        <p14:creationId xmlns:p14="http://schemas.microsoft.com/office/powerpoint/2010/main" val="1611749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Effects on non-living things</a:t>
            </a:r>
          </a:p>
        </p:txBody>
      </p:sp>
      <p:sp>
        <p:nvSpPr>
          <p:cNvPr id="3" name="Content Placeholder 2"/>
          <p:cNvSpPr>
            <a:spLocks noGrp="1"/>
          </p:cNvSpPr>
          <p:nvPr>
            <p:ph idx="1"/>
          </p:nvPr>
        </p:nvSpPr>
        <p:spPr>
          <a:xfrm>
            <a:off x="737616" y="1572308"/>
            <a:ext cx="10515600" cy="4351338"/>
          </a:xfrm>
        </p:spPr>
        <p:txBody>
          <a:bodyPr>
            <a:normAutofit/>
          </a:bodyPr>
          <a:lstStyle/>
          <a:p>
            <a:endParaRPr lang="en-GB" sz="1600" dirty="0"/>
          </a:p>
          <a:p>
            <a:r>
              <a:rPr lang="en-GB" sz="2400" b="1" dirty="0"/>
              <a:t>Acoustic </a:t>
            </a:r>
            <a:r>
              <a:rPr lang="en-GB" sz="2400" b="1" dirty="0" err="1" smtClean="0"/>
              <a:t>fatique</a:t>
            </a:r>
            <a:r>
              <a:rPr lang="en-GB" sz="2400" b="1" dirty="0" smtClean="0"/>
              <a:t>:  </a:t>
            </a:r>
            <a:r>
              <a:rPr lang="en-GB" sz="2400" dirty="0" smtClean="0"/>
              <a:t>when objects have a frequency at which they naturally vibrate (=resonant frequency).  Repetitive </a:t>
            </a:r>
            <a:r>
              <a:rPr lang="en-GB" sz="2400" dirty="0"/>
              <a:t>vibrations at the resonant frequency cause the cracking of a </a:t>
            </a:r>
            <a:r>
              <a:rPr lang="en-GB" sz="2400" dirty="0" smtClean="0"/>
              <a:t>material</a:t>
            </a:r>
            <a:r>
              <a:rPr lang="en-GB" sz="2400" dirty="0"/>
              <a:t> </a:t>
            </a:r>
            <a:r>
              <a:rPr lang="en-GB" sz="2400" dirty="0" smtClean="0"/>
              <a:t>and structural failure.  E.g. early jet engine cowling (covering of a jet engine) led to new designs. </a:t>
            </a:r>
            <a:r>
              <a:rPr lang="en-GB" sz="2400" dirty="0">
                <a:hlinkClick r:id="rId2"/>
              </a:rPr>
              <a:t>http://www.youtube.com/watch?v=17tqXgvCN0E</a:t>
            </a:r>
            <a:endParaRPr lang="en-GB" sz="2400" dirty="0"/>
          </a:p>
          <a:p>
            <a:r>
              <a:rPr lang="en-GB" sz="2400" b="1" dirty="0" smtClean="0"/>
              <a:t>Vibration damage: </a:t>
            </a:r>
            <a:r>
              <a:rPr lang="en-GB" sz="2400" dirty="0" smtClean="0"/>
              <a:t>repetitive vibrations causes structural damage. E.g. bridges, underground</a:t>
            </a:r>
          </a:p>
          <a:p>
            <a:r>
              <a:rPr lang="en-GB" sz="2400" b="1" dirty="0" smtClean="0"/>
              <a:t>Shock impacts:  </a:t>
            </a:r>
            <a:r>
              <a:rPr lang="en-GB" sz="2400" dirty="0" smtClean="0"/>
              <a:t>forces of impact after sudden loud noises causes damage e.g. sonic boom of supersonic aircraft like </a:t>
            </a:r>
            <a:r>
              <a:rPr lang="en-GB" sz="2400" dirty="0" err="1" smtClean="0"/>
              <a:t>concorde</a:t>
            </a:r>
            <a:r>
              <a:rPr lang="en-GB" sz="2400" dirty="0" smtClean="0"/>
              <a:t> can cause structural damage to buildings</a:t>
            </a:r>
            <a:endParaRPr lang="en-GB"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0111" y="35694"/>
            <a:ext cx="2704785" cy="1789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91544" y="5805265"/>
            <a:ext cx="8640960" cy="646331"/>
          </a:xfrm>
          <a:prstGeom prst="rect">
            <a:avLst/>
          </a:prstGeom>
          <a:noFill/>
        </p:spPr>
        <p:txBody>
          <a:bodyPr wrap="square" rtlCol="0">
            <a:spAutoFit/>
          </a:bodyPr>
          <a:lstStyle/>
          <a:p>
            <a:r>
              <a:rPr lang="en-GB">
                <a:hlinkClick r:id="rId4"/>
              </a:rPr>
              <a:t>http://www.telegraph.co.uk/news/uknews/defence/9201259/RAF-sonic-boom-jets-spark-resident-alarm-after-helicopter-emergency.html</a:t>
            </a:r>
            <a:endParaRPr lang="en-GB"/>
          </a:p>
        </p:txBody>
      </p:sp>
    </p:spTree>
    <p:extLst>
      <p:ext uri="{BB962C8B-B14F-4D97-AF65-F5344CB8AC3E}">
        <p14:creationId xmlns:p14="http://schemas.microsoft.com/office/powerpoint/2010/main" val="1824695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Aircraft noise </a:t>
            </a:r>
            <a:r>
              <a:rPr lang="en-GB" b="1" dirty="0" smtClean="0"/>
              <a:t>pollution: military aircraft</a:t>
            </a:r>
            <a:endParaRPr lang="en-GB" b="1" dirty="0"/>
          </a:p>
        </p:txBody>
      </p:sp>
      <p:sp>
        <p:nvSpPr>
          <p:cNvPr id="3" name="Content Placeholder 2"/>
          <p:cNvSpPr>
            <a:spLocks noGrp="1"/>
          </p:cNvSpPr>
          <p:nvPr>
            <p:ph idx="1"/>
          </p:nvPr>
        </p:nvSpPr>
        <p:spPr/>
        <p:txBody>
          <a:bodyPr/>
          <a:lstStyle/>
          <a:p>
            <a:r>
              <a:rPr lang="en-GB" dirty="0"/>
              <a:t>Military aircraft- airfields built in rural areas but low level training flights cause noise pollution.</a:t>
            </a:r>
          </a:p>
          <a:p>
            <a:r>
              <a:rPr lang="en-GB" b="1" dirty="0" smtClean="0"/>
              <a:t>Minimising military aircraft noise pollution:</a:t>
            </a:r>
          </a:p>
          <a:p>
            <a:pPr lvl="1"/>
            <a:r>
              <a:rPr lang="en-GB" dirty="0" smtClean="0"/>
              <a:t>Farmers </a:t>
            </a:r>
            <a:r>
              <a:rPr lang="en-GB" dirty="0"/>
              <a:t>are informed of schedule so sensitive animals moved inside,</a:t>
            </a:r>
          </a:p>
          <a:p>
            <a:pPr lvl="1"/>
            <a:r>
              <a:rPr lang="en-GB" dirty="0"/>
              <a:t>Avoid urban areas or sensitive </a:t>
            </a:r>
            <a:r>
              <a:rPr lang="en-GB" dirty="0" smtClean="0"/>
              <a:t>sites</a:t>
            </a:r>
          </a:p>
          <a:p>
            <a:pPr lvl="1"/>
            <a:r>
              <a:rPr lang="en-GB" dirty="0" smtClean="0"/>
              <a:t>Flight paths are varied</a:t>
            </a:r>
          </a:p>
          <a:p>
            <a:pPr lvl="1"/>
            <a:r>
              <a:rPr lang="en-GB" dirty="0" smtClean="0"/>
              <a:t>UK is divided into 20 low-flying areas</a:t>
            </a:r>
          </a:p>
          <a:p>
            <a:pPr lvl="1"/>
            <a:r>
              <a:rPr lang="en-GB" dirty="0" smtClean="0"/>
              <a:t>Can request a temporary stop to low flying e.g. for agricultural shows &amp; horse shows</a:t>
            </a:r>
          </a:p>
          <a:p>
            <a:pPr lvl="1"/>
            <a:r>
              <a:rPr lang="en-GB" dirty="0" smtClean="0"/>
              <a:t>Flights avoid sensitive ecological sites such as sea bird cliff breeding colonies</a:t>
            </a:r>
            <a:endParaRPr lang="en-GB"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1720" y="0"/>
            <a:ext cx="2520280" cy="176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297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E7AF3EF6F8D94FAAF6745212BA088B" ma:contentTypeVersion="12" ma:contentTypeDescription="Create a new document." ma:contentTypeScope="" ma:versionID="f50cf19f540006829e05cc23d481dd4e">
  <xsd:schema xmlns:xsd="http://www.w3.org/2001/XMLSchema" xmlns:xs="http://www.w3.org/2001/XMLSchema" xmlns:p="http://schemas.microsoft.com/office/2006/metadata/properties" xmlns:ns3="20eb508b-84ce-43fc-b842-cdd6d1d0f552" xmlns:ns4="043d8930-37e3-4d62-86f8-bb6decb1e6f2" targetNamespace="http://schemas.microsoft.com/office/2006/metadata/properties" ma:root="true" ma:fieldsID="2543e2815e0e1f37b1a2113b681dd041" ns3:_="" ns4:_="">
    <xsd:import namespace="20eb508b-84ce-43fc-b842-cdd6d1d0f552"/>
    <xsd:import namespace="043d8930-37e3-4d62-86f8-bb6decb1e6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b508b-84ce-43fc-b842-cdd6d1d0f5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3d8930-37e3-4d62-86f8-bb6decb1e6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FF67E0-052C-47D3-8B35-4EE5F6276157}">
  <ds:schemaRefs>
    <ds:schemaRef ds:uri="http://www.w3.org/XML/1998/namespace"/>
    <ds:schemaRef ds:uri="http://schemas.microsoft.com/office/2006/metadata/properties"/>
    <ds:schemaRef ds:uri="20eb508b-84ce-43fc-b842-cdd6d1d0f552"/>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043d8930-37e3-4d62-86f8-bb6decb1e6f2"/>
    <ds:schemaRef ds:uri="http://purl.org/dc/dcmitype/"/>
  </ds:schemaRefs>
</ds:datastoreItem>
</file>

<file path=customXml/itemProps2.xml><?xml version="1.0" encoding="utf-8"?>
<ds:datastoreItem xmlns:ds="http://schemas.openxmlformats.org/officeDocument/2006/customXml" ds:itemID="{037FFA7A-697B-4FE7-908E-76E6014F22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b508b-84ce-43fc-b842-cdd6d1d0f552"/>
    <ds:schemaRef ds:uri="043d8930-37e3-4d62-86f8-bb6decb1e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DE5907-F820-4477-B79C-F81D589ACB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250</TotalTime>
  <Words>1911</Words>
  <Application>Microsoft Office PowerPoint</Application>
  <PresentationFormat>Widescreen</PresentationFormat>
  <Paragraphs>205</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Noise Pollution</vt:lpstr>
      <vt:lpstr>Noise and sound</vt:lpstr>
      <vt:lpstr>Logarithmic dB scale</vt:lpstr>
      <vt:lpstr>Frequency range of human hearing</vt:lpstr>
      <vt:lpstr>Effects on living organisms Humans</vt:lpstr>
      <vt:lpstr>Logarithmic graphs</vt:lpstr>
      <vt:lpstr>Effects on living organisms</vt:lpstr>
      <vt:lpstr>Effects on non-living things</vt:lpstr>
      <vt:lpstr>Aircraft noise pollution: military aircraft</vt:lpstr>
      <vt:lpstr>Aircraft noise pollution: civil aircraft http://www.dailymotion.com/video/x15t8gj_new-health-risks-of-living-near-an-airport-discovered_travel </vt:lpstr>
      <vt:lpstr>Reducing noise from aircraft: airport design &amp; location</vt:lpstr>
      <vt:lpstr>Reducing noise from aircraft: engine design</vt:lpstr>
      <vt:lpstr>Reducing noise from aircraft: engine design</vt:lpstr>
      <vt:lpstr>Reducing noise from aircraft: aircraft body design</vt:lpstr>
      <vt:lpstr>Reducing noise from aircraft: aircraft operation</vt:lpstr>
      <vt:lpstr>PowerPoint Presentation</vt:lpstr>
      <vt:lpstr>Control of noisier aircraft</vt:lpstr>
      <vt:lpstr>Control of noisier aircraft</vt:lpstr>
      <vt:lpstr>Ways to control road traffic noise</vt:lpstr>
      <vt:lpstr>Ways to control railway noise</vt:lpstr>
      <vt:lpstr>Sources and control of noise pollution</vt:lpstr>
      <vt:lpstr>Ways to control industrial noise</vt:lpstr>
      <vt:lpstr>Ways to control industrial noise</vt:lpstr>
      <vt:lpstr>Domestic noise pollution sources</vt:lpstr>
      <vt:lpstr>Ways to control domestic noise pollution</vt:lpstr>
      <vt:lpstr>Measuring noise pollution</vt:lpstr>
      <vt:lpstr>Measuring road traffic pollution http://www.youtube.com/watch?v=7-3vvy_Vg_U</vt:lpstr>
      <vt:lpstr>Measuring aircraft noise</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Pollution</dc:title>
  <dc:creator>r.brook</dc:creator>
  <cp:lastModifiedBy>Justine Chatwin</cp:lastModifiedBy>
  <cp:revision>19</cp:revision>
  <dcterms:created xsi:type="dcterms:W3CDTF">2014-12-01T10:59:11Z</dcterms:created>
  <dcterms:modified xsi:type="dcterms:W3CDTF">2022-04-20T13:15:57Z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0x01010046E7AF3EF6F8D94FAAF6745212BA088B</vt:lpwstr>
  </property>
</Properties>
</file>