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sldIdLst>
    <p:sldId id="295" r:id="rId5"/>
    <p:sldId id="307" r:id="rId6"/>
  </p:sldIdLst>
  <p:sldSz cx="10440988" cy="7200900"/>
  <p:notesSz cx="6797675" cy="9926638"/>
  <p:defaultTextStyle>
    <a:defPPr>
      <a:defRPr lang="en-US"/>
    </a:defPPr>
    <a:lvl1pPr marL="0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32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62" autoAdjust="0"/>
    <p:restoredTop sz="94494" autoAdjust="0"/>
  </p:normalViewPr>
  <p:slideViewPr>
    <p:cSldViewPr>
      <p:cViewPr varScale="1">
        <p:scale>
          <a:sx n="69" d="100"/>
          <a:sy n="69" d="100"/>
        </p:scale>
        <p:origin x="132" y="60"/>
      </p:cViewPr>
      <p:guideLst>
        <p:guide orient="horz" pos="2268"/>
        <p:guide pos="32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6332"/>
          </a:xfrm>
          <a:prstGeom prst="rect">
            <a:avLst/>
          </a:prstGeom>
        </p:spPr>
        <p:txBody>
          <a:bodyPr vert="horz" lIns="95573" tIns="47786" rIns="95573" bIns="47786" rtlCol="0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6332"/>
          </a:xfrm>
          <a:prstGeom prst="rect">
            <a:avLst/>
          </a:prstGeom>
        </p:spPr>
        <p:txBody>
          <a:bodyPr vert="horz" lIns="95573" tIns="47786" rIns="95573" bIns="47786" rtlCol="0"/>
          <a:lstStyle>
            <a:lvl1pPr algn="r">
              <a:defRPr sz="1300"/>
            </a:lvl1pPr>
          </a:lstStyle>
          <a:p>
            <a:fld id="{F03125E2-331B-416A-A701-E8E465449326}" type="datetimeFigureOut">
              <a:rPr lang="en-GB" smtClean="0"/>
              <a:t>23/06/2021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0088" y="744538"/>
            <a:ext cx="53975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3" tIns="47786" rIns="95573" bIns="47786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5"/>
            <a:ext cx="5438140" cy="4466987"/>
          </a:xfrm>
          <a:prstGeom prst="rect">
            <a:avLst/>
          </a:prstGeom>
        </p:spPr>
        <p:txBody>
          <a:bodyPr vert="horz" lIns="95573" tIns="47786" rIns="95573" bIns="477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60" cy="496332"/>
          </a:xfrm>
          <a:prstGeom prst="rect">
            <a:avLst/>
          </a:prstGeom>
        </p:spPr>
        <p:txBody>
          <a:bodyPr vert="horz" lIns="95573" tIns="47786" rIns="95573" bIns="47786" rtlCol="0" anchor="b"/>
          <a:lstStyle>
            <a:lvl1pPr algn="l">
              <a:defRPr sz="13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60" cy="496332"/>
          </a:xfrm>
          <a:prstGeom prst="rect">
            <a:avLst/>
          </a:prstGeom>
        </p:spPr>
        <p:txBody>
          <a:bodyPr vert="horz" lIns="95573" tIns="47786" rIns="95573" bIns="47786" rtlCol="0" anchor="b"/>
          <a:lstStyle>
            <a:lvl1pPr algn="r">
              <a:defRPr sz="1300"/>
            </a:lvl1pPr>
          </a:lstStyle>
          <a:p>
            <a:fld id="{98790C64-B6AF-4E6E-B05F-CD8250C71114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2625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4017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08035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12052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16069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20086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3074" y="2236947"/>
            <a:ext cx="8874840" cy="15435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6148" y="4080510"/>
            <a:ext cx="7308692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4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0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1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23/06/2021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1883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23/06/2021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37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69716" y="288371"/>
            <a:ext cx="2349222" cy="61441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2050" y="288371"/>
            <a:ext cx="6873650" cy="61441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23/06/2021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0015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23/06/2021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2456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766" y="4627245"/>
            <a:ext cx="8874840" cy="1430179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766" y="3052049"/>
            <a:ext cx="8874840" cy="157519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401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803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205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606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200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410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812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213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23/06/2021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107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2050" y="1680211"/>
            <a:ext cx="4611436" cy="475226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07502" y="1680211"/>
            <a:ext cx="4611436" cy="4752261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23/06/2021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804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049" y="1611869"/>
            <a:ext cx="4613250" cy="67175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2049" y="2283619"/>
            <a:ext cx="4613250" cy="414885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03877" y="1611869"/>
            <a:ext cx="4615062" cy="671750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4017" indent="0">
              <a:buNone/>
              <a:defRPr sz="2200" b="1"/>
            </a:lvl2pPr>
            <a:lvl3pPr marL="1008035" indent="0">
              <a:buNone/>
              <a:defRPr sz="2000" b="1"/>
            </a:lvl3pPr>
            <a:lvl4pPr marL="1512052" indent="0">
              <a:buNone/>
              <a:defRPr sz="1800" b="1"/>
            </a:lvl4pPr>
            <a:lvl5pPr marL="2016069" indent="0">
              <a:buNone/>
              <a:defRPr sz="1800" b="1"/>
            </a:lvl5pPr>
            <a:lvl6pPr marL="2520086" indent="0">
              <a:buNone/>
              <a:defRPr sz="1800" b="1"/>
            </a:lvl6pPr>
            <a:lvl7pPr marL="3024104" indent="0">
              <a:buNone/>
              <a:defRPr sz="1800" b="1"/>
            </a:lvl7pPr>
            <a:lvl8pPr marL="3528121" indent="0">
              <a:buNone/>
              <a:defRPr sz="1800" b="1"/>
            </a:lvl8pPr>
            <a:lvl9pPr marL="403213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03877" y="2283619"/>
            <a:ext cx="4615062" cy="414885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23/06/2021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372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23/06/2021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438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23/06/2021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8124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050" y="286702"/>
            <a:ext cx="3435013" cy="122015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2136" y="286703"/>
            <a:ext cx="5836802" cy="6145769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2050" y="1506856"/>
            <a:ext cx="3435013" cy="4925616"/>
          </a:xfr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23/06/2021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6881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6507" y="5040630"/>
            <a:ext cx="6264593" cy="59507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46507" y="643414"/>
            <a:ext cx="6264593" cy="4320540"/>
          </a:xfrm>
        </p:spPr>
        <p:txBody>
          <a:bodyPr/>
          <a:lstStyle>
            <a:lvl1pPr marL="0" indent="0">
              <a:buNone/>
              <a:defRPr sz="3500"/>
            </a:lvl1pPr>
            <a:lvl2pPr marL="504017" indent="0">
              <a:buNone/>
              <a:defRPr sz="3100"/>
            </a:lvl2pPr>
            <a:lvl3pPr marL="1008035" indent="0">
              <a:buNone/>
              <a:defRPr sz="2600"/>
            </a:lvl3pPr>
            <a:lvl4pPr marL="1512052" indent="0">
              <a:buNone/>
              <a:defRPr sz="2200"/>
            </a:lvl4pPr>
            <a:lvl5pPr marL="2016069" indent="0">
              <a:buNone/>
              <a:defRPr sz="2200"/>
            </a:lvl5pPr>
            <a:lvl6pPr marL="2520086" indent="0">
              <a:buNone/>
              <a:defRPr sz="2200"/>
            </a:lvl6pPr>
            <a:lvl7pPr marL="3024104" indent="0">
              <a:buNone/>
              <a:defRPr sz="2200"/>
            </a:lvl7pPr>
            <a:lvl8pPr marL="3528121" indent="0">
              <a:buNone/>
              <a:defRPr sz="2200"/>
            </a:lvl8pPr>
            <a:lvl9pPr marL="4032138" indent="0">
              <a:buNone/>
              <a:defRPr sz="22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46507" y="5635705"/>
            <a:ext cx="6264593" cy="845105"/>
          </a:xfrm>
        </p:spPr>
        <p:txBody>
          <a:bodyPr/>
          <a:lstStyle>
            <a:lvl1pPr marL="0" indent="0">
              <a:buNone/>
              <a:defRPr sz="1500"/>
            </a:lvl1pPr>
            <a:lvl2pPr marL="504017" indent="0">
              <a:buNone/>
              <a:defRPr sz="1300"/>
            </a:lvl2pPr>
            <a:lvl3pPr marL="1008035" indent="0">
              <a:buNone/>
              <a:defRPr sz="1100"/>
            </a:lvl3pPr>
            <a:lvl4pPr marL="1512052" indent="0">
              <a:buNone/>
              <a:defRPr sz="1000"/>
            </a:lvl4pPr>
            <a:lvl5pPr marL="2016069" indent="0">
              <a:buNone/>
              <a:defRPr sz="1000"/>
            </a:lvl5pPr>
            <a:lvl6pPr marL="2520086" indent="0">
              <a:buNone/>
              <a:defRPr sz="1000"/>
            </a:lvl6pPr>
            <a:lvl7pPr marL="3024104" indent="0">
              <a:buNone/>
              <a:defRPr sz="1000"/>
            </a:lvl7pPr>
            <a:lvl8pPr marL="3528121" indent="0">
              <a:buNone/>
              <a:defRPr sz="1000"/>
            </a:lvl8pPr>
            <a:lvl9pPr marL="403213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CC2FB-5047-4533-9883-6C8751189D16}" type="datetimeFigureOut">
              <a:rPr lang="en-GB" smtClean="0"/>
              <a:t>23/06/2021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472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2050" y="288370"/>
            <a:ext cx="9396889" cy="1200150"/>
          </a:xfrm>
          <a:prstGeom prst="rect">
            <a:avLst/>
          </a:prstGeom>
        </p:spPr>
        <p:txBody>
          <a:bodyPr vert="horz" lIns="100803" tIns="50402" rIns="100803" bIns="5040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2050" y="1680211"/>
            <a:ext cx="9396889" cy="4752261"/>
          </a:xfrm>
          <a:prstGeom prst="rect">
            <a:avLst/>
          </a:prstGeom>
        </p:spPr>
        <p:txBody>
          <a:bodyPr vert="horz" lIns="100803" tIns="50402" rIns="100803" bIns="5040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22049" y="6674168"/>
            <a:ext cx="2436231" cy="383381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6CC2FB-5047-4533-9883-6C8751189D16}" type="datetimeFigureOut">
              <a:rPr lang="en-GB" smtClean="0"/>
              <a:t>23/06/2021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67338" y="6674168"/>
            <a:ext cx="3306313" cy="383381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82708" y="6674168"/>
            <a:ext cx="2436231" cy="383381"/>
          </a:xfrm>
          <a:prstGeom prst="rect">
            <a:avLst/>
          </a:prstGeom>
        </p:spPr>
        <p:txBody>
          <a:bodyPr vert="horz" lIns="100803" tIns="50402" rIns="100803" bIns="50402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3CAFB-8C45-4A62-835D-8CE260E8158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75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08035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8013" indent="-378013" algn="l" defTabSz="1008035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9028" indent="-315011" algn="l" defTabSz="1008035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60043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060" indent="-252009" algn="l" defTabSz="1008035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8078" indent="-252009" algn="l" defTabSz="1008035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063" y="42858"/>
            <a:ext cx="10416924" cy="3172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0803" tIns="50402" rIns="100803" bIns="50402" rtlCol="0">
            <a:spAutoFit/>
          </a:bodyPr>
          <a:lstStyle/>
          <a:p>
            <a:pPr algn="ctr"/>
            <a:r>
              <a:rPr lang="en-GB" sz="1400" b="1" dirty="0">
                <a:latin typeface="Arial" pitchFamily="34" charset="0"/>
                <a:cs typeface="Arial" pitchFamily="34" charset="0"/>
              </a:rPr>
              <a:t>3.4.3.2.13 </a:t>
            </a:r>
            <a:r>
              <a:rPr lang="en-GB" sz="1400" b="1" dirty="0" smtClean="0">
                <a:latin typeface="Arial" pitchFamily="34" charset="0"/>
                <a:cs typeface="Arial" pitchFamily="34" charset="0"/>
              </a:rPr>
              <a:t>Noise Pollution</a:t>
            </a:r>
            <a:endParaRPr lang="en-GB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063" y="432099"/>
            <a:ext cx="3252215" cy="15239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 smtClean="0"/>
              <a:t>Explain the dB scale and why it is logarithmic.  Sketch a graph to show this.</a:t>
            </a:r>
            <a:endParaRPr lang="en-GB" sz="800" dirty="0"/>
          </a:p>
          <a:p>
            <a:endParaRPr lang="en-GB" sz="800" dirty="0"/>
          </a:p>
        </p:txBody>
      </p:sp>
      <p:sp>
        <p:nvSpPr>
          <p:cNvPr id="23" name="TextBox 22"/>
          <p:cNvSpPr txBox="1"/>
          <p:nvPr/>
        </p:nvSpPr>
        <p:spPr>
          <a:xfrm>
            <a:off x="6575478" y="432099"/>
            <a:ext cx="3865510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900" b="1" dirty="0"/>
              <a:t>Key words: </a:t>
            </a:r>
          </a:p>
          <a:p>
            <a:endParaRPr lang="en-GB" sz="1000" dirty="0" smtClean="0"/>
          </a:p>
          <a:p>
            <a:endParaRPr lang="en-GB" sz="900" dirty="0"/>
          </a:p>
        </p:txBody>
      </p:sp>
      <p:sp>
        <p:nvSpPr>
          <p:cNvPr id="24" name="TextBox 23"/>
          <p:cNvSpPr txBox="1"/>
          <p:nvPr/>
        </p:nvSpPr>
        <p:spPr>
          <a:xfrm>
            <a:off x="3322179" y="432099"/>
            <a:ext cx="3194459" cy="23042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 smtClean="0"/>
              <a:t>What is the frequency of sound?  Explain the health issues related to frequency of sound</a:t>
            </a:r>
            <a:endParaRPr lang="en-GB" sz="800" dirty="0"/>
          </a:p>
          <a:p>
            <a:pPr indent="-189000">
              <a:buFont typeface="Arial" panose="020B0604020202020204" pitchFamily="34" charset="0"/>
              <a:buChar char="•"/>
            </a:pPr>
            <a:endParaRPr lang="en-GB" sz="800" dirty="0"/>
          </a:p>
          <a:p>
            <a:pPr indent="-189000">
              <a:buFont typeface="Arial" panose="020B0604020202020204" pitchFamily="34" charset="0"/>
              <a:buChar char="•"/>
            </a:pPr>
            <a:endParaRPr lang="en-GB" sz="800" dirty="0"/>
          </a:p>
          <a:p>
            <a:pPr indent="-189000">
              <a:buFont typeface="Arial" panose="020B0604020202020204" pitchFamily="34" charset="0"/>
              <a:buChar char="•"/>
            </a:pPr>
            <a:endParaRPr lang="en-GB" sz="800" dirty="0"/>
          </a:p>
        </p:txBody>
      </p:sp>
      <p:sp>
        <p:nvSpPr>
          <p:cNvPr id="25" name="TextBox 24"/>
          <p:cNvSpPr txBox="1"/>
          <p:nvPr/>
        </p:nvSpPr>
        <p:spPr>
          <a:xfrm>
            <a:off x="3319632" y="4876728"/>
            <a:ext cx="7121355" cy="23241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 smtClean="0"/>
              <a:t>How can the design and location of an airport help reduce noise pollution?</a:t>
            </a:r>
            <a:endParaRPr lang="en-GB" sz="800" dirty="0"/>
          </a:p>
        </p:txBody>
      </p:sp>
      <p:sp>
        <p:nvSpPr>
          <p:cNvPr id="27" name="TextBox 26"/>
          <p:cNvSpPr txBox="1"/>
          <p:nvPr/>
        </p:nvSpPr>
        <p:spPr>
          <a:xfrm>
            <a:off x="6575478" y="1075095"/>
            <a:ext cx="3865510" cy="37506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 smtClean="0"/>
              <a:t>Complete the table below explaining how military and civil aircraft reduce noise pollution.</a:t>
            </a:r>
            <a:endParaRPr lang="en-GB" sz="800" dirty="0"/>
          </a:p>
        </p:txBody>
      </p:sp>
      <p:sp>
        <p:nvSpPr>
          <p:cNvPr id="28" name="TextBox 27"/>
          <p:cNvSpPr txBox="1"/>
          <p:nvPr/>
        </p:nvSpPr>
        <p:spPr>
          <a:xfrm>
            <a:off x="22978" y="2006982"/>
            <a:ext cx="3240361" cy="346567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/>
              <a:t>Describe and explain the effects of noise on </a:t>
            </a:r>
            <a:r>
              <a:rPr lang="en-GB" sz="800" dirty="0" smtClean="0"/>
              <a:t>living objects.</a:t>
            </a:r>
          </a:p>
          <a:p>
            <a:r>
              <a:rPr lang="en-GB" sz="800" b="1" dirty="0" smtClean="0"/>
              <a:t>Effects on humans:</a:t>
            </a:r>
          </a:p>
          <a:p>
            <a:endParaRPr lang="en-GB" sz="800" b="1" dirty="0"/>
          </a:p>
          <a:p>
            <a:endParaRPr lang="en-GB" sz="800" b="1" dirty="0" smtClean="0"/>
          </a:p>
          <a:p>
            <a:endParaRPr lang="en-GB" sz="800" b="1" dirty="0"/>
          </a:p>
          <a:p>
            <a:endParaRPr lang="en-GB" sz="800" b="1" dirty="0" smtClean="0"/>
          </a:p>
          <a:p>
            <a:endParaRPr lang="en-GB" sz="800" b="1" dirty="0"/>
          </a:p>
          <a:p>
            <a:endParaRPr lang="en-GB" sz="800" b="1" dirty="0" smtClean="0"/>
          </a:p>
          <a:p>
            <a:endParaRPr lang="en-GB" sz="800" b="1" dirty="0"/>
          </a:p>
          <a:p>
            <a:endParaRPr lang="en-GB" sz="800" b="1" dirty="0" smtClean="0"/>
          </a:p>
          <a:p>
            <a:endParaRPr lang="en-GB" sz="800" b="1" dirty="0"/>
          </a:p>
          <a:p>
            <a:endParaRPr lang="en-GB" sz="800" b="1" dirty="0" smtClean="0"/>
          </a:p>
          <a:p>
            <a:r>
              <a:rPr lang="en-GB" sz="800" b="1" dirty="0" smtClean="0"/>
              <a:t>Effects on other living organisms;</a:t>
            </a:r>
            <a:endParaRPr lang="en-GB" sz="800" b="1" dirty="0"/>
          </a:p>
          <a:p>
            <a:endParaRPr lang="en-GB" sz="800" dirty="0"/>
          </a:p>
        </p:txBody>
      </p:sp>
      <p:sp>
        <p:nvSpPr>
          <p:cNvPr id="10" name="TextBox 9"/>
          <p:cNvSpPr txBox="1"/>
          <p:nvPr/>
        </p:nvSpPr>
        <p:spPr>
          <a:xfrm>
            <a:off x="3322659" y="2787314"/>
            <a:ext cx="3193979" cy="20384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 smtClean="0"/>
              <a:t>Describe and explain the effects of noise on non-living objects</a:t>
            </a:r>
            <a:endParaRPr lang="en-GB" sz="800" dirty="0"/>
          </a:p>
        </p:txBody>
      </p:sp>
      <p:sp>
        <p:nvSpPr>
          <p:cNvPr id="20" name="TextBox 19"/>
          <p:cNvSpPr txBox="1"/>
          <p:nvPr/>
        </p:nvSpPr>
        <p:spPr>
          <a:xfrm>
            <a:off x="22978" y="5527545"/>
            <a:ext cx="3240361" cy="167335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 smtClean="0"/>
              <a:t>Describe and explain how aircraft engine design can reduce noise pollution</a:t>
            </a:r>
            <a:endParaRPr lang="en-GB" sz="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769438"/>
              </p:ext>
            </p:extLst>
          </p:nvPr>
        </p:nvGraphicFramePr>
        <p:xfrm>
          <a:off x="6618066" y="1460068"/>
          <a:ext cx="3744416" cy="30056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1113880552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2192808517"/>
                    </a:ext>
                  </a:extLst>
                </a:gridCol>
              </a:tblGrid>
              <a:tr h="231988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Military Aircraft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Civil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 Aircraft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98339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9195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236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4599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76077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6641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4692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1063260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486" y="655178"/>
            <a:ext cx="1322667" cy="1971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46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" y="63907"/>
            <a:ext cx="10440988" cy="3172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100803" tIns="50402" rIns="100803" bIns="50402" rtlCol="0">
            <a:spAutoFit/>
          </a:bodyPr>
          <a:lstStyle/>
          <a:p>
            <a:pPr algn="ctr"/>
            <a:r>
              <a:rPr lang="en-GB" sz="1400" b="1" dirty="0">
                <a:latin typeface="Arial" pitchFamily="34" charset="0"/>
                <a:cs typeface="Arial" pitchFamily="34" charset="0"/>
              </a:rPr>
              <a:t>3.4.3.2.13 Noise Pollution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431944"/>
            <a:ext cx="3586199" cy="18003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/>
              <a:t>Describe and explain how aircraft </a:t>
            </a:r>
            <a:r>
              <a:rPr lang="en-GB" sz="800" dirty="0" smtClean="0"/>
              <a:t>body design </a:t>
            </a:r>
            <a:r>
              <a:rPr lang="en-GB" sz="800" dirty="0"/>
              <a:t>can reduce noise pollution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85213" y="431944"/>
            <a:ext cx="3355773" cy="396059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900" dirty="0"/>
              <a:t>Describe and explain </a:t>
            </a:r>
            <a:r>
              <a:rPr lang="en-GB" sz="900" dirty="0" smtClean="0"/>
              <a:t>how we can control noisier </a:t>
            </a:r>
            <a:r>
              <a:rPr lang="en-GB" sz="900" dirty="0"/>
              <a:t>aircraft </a:t>
            </a:r>
            <a:r>
              <a:rPr lang="en-GB" sz="900" dirty="0" smtClean="0"/>
              <a:t>to reduce </a:t>
            </a:r>
            <a:r>
              <a:rPr lang="en-GB" sz="900" dirty="0"/>
              <a:t>noise pollution</a:t>
            </a:r>
          </a:p>
          <a:p>
            <a:endParaRPr lang="en-GB" sz="900" dirty="0" smtClean="0"/>
          </a:p>
          <a:p>
            <a:endParaRPr lang="en-GB" sz="800" dirty="0"/>
          </a:p>
        </p:txBody>
      </p:sp>
      <p:sp>
        <p:nvSpPr>
          <p:cNvPr id="16" name="TextBox 15"/>
          <p:cNvSpPr txBox="1"/>
          <p:nvPr/>
        </p:nvSpPr>
        <p:spPr>
          <a:xfrm>
            <a:off x="0" y="2304306"/>
            <a:ext cx="3586200" cy="23042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 smtClean="0"/>
              <a:t>Complete the table showing the sources of railway noise and how it can be controlled</a:t>
            </a:r>
            <a:endParaRPr lang="en-GB" sz="800" dirty="0"/>
          </a:p>
        </p:txBody>
      </p:sp>
      <p:sp>
        <p:nvSpPr>
          <p:cNvPr id="18" name="TextBox 17"/>
          <p:cNvSpPr txBox="1"/>
          <p:nvPr/>
        </p:nvSpPr>
        <p:spPr>
          <a:xfrm>
            <a:off x="3636317" y="2304307"/>
            <a:ext cx="3398779" cy="25202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/>
              <a:t>Complete the table showing the sources </a:t>
            </a:r>
            <a:r>
              <a:rPr lang="en-GB" sz="800" dirty="0" smtClean="0"/>
              <a:t>of road traffic noise </a:t>
            </a:r>
            <a:r>
              <a:rPr lang="en-GB" sz="800" dirty="0"/>
              <a:t>and how it can be controlled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636317" y="432098"/>
            <a:ext cx="3398779" cy="1800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/>
              <a:t>Describe and explain how aircraft </a:t>
            </a:r>
            <a:r>
              <a:rPr lang="en-GB" sz="800" dirty="0" smtClean="0"/>
              <a:t>operation can </a:t>
            </a:r>
            <a:r>
              <a:rPr lang="en-GB" sz="800" dirty="0"/>
              <a:t>reduce noise pollution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0" y="4680570"/>
            <a:ext cx="3586199" cy="2520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/>
              <a:t>Complete the table showing the sources of </a:t>
            </a:r>
            <a:r>
              <a:rPr lang="en-GB" sz="800" dirty="0" smtClean="0"/>
              <a:t>industrial </a:t>
            </a:r>
            <a:r>
              <a:rPr lang="en-GB" sz="800" dirty="0"/>
              <a:t>noise and how it can be controlled</a:t>
            </a:r>
          </a:p>
          <a:p>
            <a:endParaRPr lang="en-GB" sz="800" dirty="0" smtClean="0"/>
          </a:p>
          <a:p>
            <a:endParaRPr lang="en-GB" sz="800" dirty="0"/>
          </a:p>
          <a:p>
            <a:endParaRPr lang="en-GB" sz="800" dirty="0" smtClean="0"/>
          </a:p>
        </p:txBody>
      </p:sp>
      <p:sp>
        <p:nvSpPr>
          <p:cNvPr id="52" name="TextBox 51"/>
          <p:cNvSpPr txBox="1"/>
          <p:nvPr/>
        </p:nvSpPr>
        <p:spPr>
          <a:xfrm>
            <a:off x="3636316" y="4896596"/>
            <a:ext cx="3384378" cy="230430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 smtClean="0"/>
              <a:t>Describe how domestic noise can be controlled</a:t>
            </a:r>
            <a:endParaRPr lang="en-GB" sz="800" dirty="0"/>
          </a:p>
        </p:txBody>
      </p:sp>
      <p:sp>
        <p:nvSpPr>
          <p:cNvPr id="33" name="TextBox 32"/>
          <p:cNvSpPr txBox="1"/>
          <p:nvPr/>
        </p:nvSpPr>
        <p:spPr>
          <a:xfrm>
            <a:off x="7082614" y="4443342"/>
            <a:ext cx="3358373" cy="27575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GB" sz="800" dirty="0" smtClean="0"/>
              <a:t>Indicate how noise pollution can be measured in both road traffic and aircraft noise.</a:t>
            </a:r>
            <a:endParaRPr lang="en-GB" sz="8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601128"/>
              </p:ext>
            </p:extLst>
          </p:nvPr>
        </p:nvGraphicFramePr>
        <p:xfrm>
          <a:off x="136102" y="2592338"/>
          <a:ext cx="3284192" cy="1868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2096">
                  <a:extLst>
                    <a:ext uri="{9D8B030D-6E8A-4147-A177-3AD203B41FA5}">
                      <a16:colId xmlns:a16="http://schemas.microsoft.com/office/drawing/2014/main" val="2467804642"/>
                    </a:ext>
                  </a:extLst>
                </a:gridCol>
                <a:gridCol w="1642096">
                  <a:extLst>
                    <a:ext uri="{9D8B030D-6E8A-4147-A177-3AD203B41FA5}">
                      <a16:colId xmlns:a16="http://schemas.microsoft.com/office/drawing/2014/main" val="1801809852"/>
                    </a:ext>
                  </a:extLst>
                </a:gridCol>
              </a:tblGrid>
              <a:tr h="195873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Source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Control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388092"/>
                  </a:ext>
                </a:extLst>
              </a:tr>
              <a:tr h="275855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891650"/>
                  </a:ext>
                </a:extLst>
              </a:tr>
              <a:tr h="275855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122825"/>
                  </a:ext>
                </a:extLst>
              </a:tr>
              <a:tr h="275855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946395"/>
                  </a:ext>
                </a:extLst>
              </a:tr>
              <a:tr h="275855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369915"/>
                  </a:ext>
                </a:extLst>
              </a:tr>
              <a:tr h="275855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199770"/>
                  </a:ext>
                </a:extLst>
              </a:tr>
              <a:tr h="275855"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708222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5480833"/>
              </p:ext>
            </p:extLst>
          </p:nvPr>
        </p:nvGraphicFramePr>
        <p:xfrm>
          <a:off x="3698238" y="2592338"/>
          <a:ext cx="3322456" cy="21602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228">
                  <a:extLst>
                    <a:ext uri="{9D8B030D-6E8A-4147-A177-3AD203B41FA5}">
                      <a16:colId xmlns:a16="http://schemas.microsoft.com/office/drawing/2014/main" val="2467804642"/>
                    </a:ext>
                  </a:extLst>
                </a:gridCol>
                <a:gridCol w="1661228">
                  <a:extLst>
                    <a:ext uri="{9D8B030D-6E8A-4147-A177-3AD203B41FA5}">
                      <a16:colId xmlns:a16="http://schemas.microsoft.com/office/drawing/2014/main" val="1801809852"/>
                    </a:ext>
                  </a:extLst>
                </a:gridCol>
              </a:tblGrid>
              <a:tr h="212571">
                <a:tc>
                  <a:txBody>
                    <a:bodyPr/>
                    <a:lstStyle/>
                    <a:p>
                      <a:r>
                        <a:rPr lang="en-GB" sz="700" dirty="0" smtClean="0">
                          <a:solidFill>
                            <a:schemeClr val="tx1"/>
                          </a:solidFill>
                        </a:rPr>
                        <a:t>Source</a:t>
                      </a:r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 smtClean="0">
                          <a:solidFill>
                            <a:schemeClr val="tx1"/>
                          </a:solidFill>
                        </a:rPr>
                        <a:t>Control</a:t>
                      </a:r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388092"/>
                  </a:ext>
                </a:extLst>
              </a:tr>
              <a:tr h="278239">
                <a:tc>
                  <a:txBody>
                    <a:bodyPr/>
                    <a:lstStyle/>
                    <a:p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891650"/>
                  </a:ext>
                </a:extLst>
              </a:tr>
              <a:tr h="278239">
                <a:tc>
                  <a:txBody>
                    <a:bodyPr/>
                    <a:lstStyle/>
                    <a:p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122825"/>
                  </a:ext>
                </a:extLst>
              </a:tr>
              <a:tr h="278239">
                <a:tc>
                  <a:txBody>
                    <a:bodyPr/>
                    <a:lstStyle/>
                    <a:p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946395"/>
                  </a:ext>
                </a:extLst>
              </a:tr>
              <a:tr h="278239">
                <a:tc rowSpan="4">
                  <a:txBody>
                    <a:bodyPr/>
                    <a:lstStyle/>
                    <a:p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369915"/>
                  </a:ext>
                </a:extLst>
              </a:tr>
              <a:tr h="278239">
                <a:tc vMerge="1">
                  <a:txBody>
                    <a:bodyPr/>
                    <a:lstStyle/>
                    <a:p>
                      <a:endParaRPr lang="en-GB" sz="105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199770"/>
                  </a:ext>
                </a:extLst>
              </a:tr>
              <a:tr h="278239">
                <a:tc vMerge="1">
                  <a:txBody>
                    <a:bodyPr/>
                    <a:lstStyle/>
                    <a:p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708222"/>
                  </a:ext>
                </a:extLst>
              </a:tr>
              <a:tr h="278239">
                <a:tc vMerge="1">
                  <a:txBody>
                    <a:bodyPr/>
                    <a:lstStyle/>
                    <a:p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9280409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8364754"/>
              </p:ext>
            </p:extLst>
          </p:nvPr>
        </p:nvGraphicFramePr>
        <p:xfrm>
          <a:off x="104478" y="5014675"/>
          <a:ext cx="3387824" cy="2158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3912">
                  <a:extLst>
                    <a:ext uri="{9D8B030D-6E8A-4147-A177-3AD203B41FA5}">
                      <a16:colId xmlns:a16="http://schemas.microsoft.com/office/drawing/2014/main" val="2467804642"/>
                    </a:ext>
                  </a:extLst>
                </a:gridCol>
                <a:gridCol w="1693912">
                  <a:extLst>
                    <a:ext uri="{9D8B030D-6E8A-4147-A177-3AD203B41FA5}">
                      <a16:colId xmlns:a16="http://schemas.microsoft.com/office/drawing/2014/main" val="1801809852"/>
                    </a:ext>
                  </a:extLst>
                </a:gridCol>
              </a:tblGrid>
              <a:tr h="203242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Source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Control</a:t>
                      </a:r>
                      <a:endParaRPr lang="en-GB" sz="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9388092"/>
                  </a:ext>
                </a:extLst>
              </a:tr>
              <a:tr h="277841"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891650"/>
                  </a:ext>
                </a:extLst>
              </a:tr>
              <a:tr h="277841"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122825"/>
                  </a:ext>
                </a:extLst>
              </a:tr>
              <a:tr h="277841"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946395"/>
                  </a:ext>
                </a:extLst>
              </a:tr>
              <a:tr h="277841"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369915"/>
                  </a:ext>
                </a:extLst>
              </a:tr>
              <a:tr h="277841"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1199770"/>
                  </a:ext>
                </a:extLst>
              </a:tr>
              <a:tr h="277841"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708222"/>
                  </a:ext>
                </a:extLst>
              </a:tr>
              <a:tr h="277841"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5167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895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02FF284EE6016747A0D8DEB9BE19AEE6" ma:contentTypeVersion="1" ma:contentTypeDescription="Create a new PowerPoint document" ma:contentTypeScope="" ma:versionID="1b460d4d22ad38c87a23940ce8d6c27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FB2D56-47E3-44F4-B736-A25E1B12FB90}">
  <ds:schemaRefs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7522EB6-F456-41F5-B7F8-3117E4B2FF1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9433023-0974-402F-BAB6-2F32047E9E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2357</TotalTime>
  <Words>224</Words>
  <Application>Microsoft Office PowerPoint</Application>
  <PresentationFormat>Custom</PresentationFormat>
  <Paragraphs>40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Company>John Madejski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Joanne Porter</dc:creator>
  <cp:lastModifiedBy>Justine Chatwin</cp:lastModifiedBy>
  <cp:revision>129</cp:revision>
  <cp:lastPrinted>2019-01-23T15:39:35Z</cp:lastPrinted>
  <dcterms:created xsi:type="dcterms:W3CDTF">2013-03-10T09:18:31Z</dcterms:created>
  <dcterms:modified xsi:type="dcterms:W3CDTF">2021-06-23T14:46:30Z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0x010100EA90949D6391244A906844C304818D4E0002FF284EE6016747A0D8DEB9BE19AEE6</vt:lpwstr>
  </property>
</Properties>
</file>