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5" r:id="rId5"/>
    <p:sldId id="307" r:id="rId6"/>
  </p:sldIdLst>
  <p:sldSz cx="10440988" cy="7200900"/>
  <p:notesSz cx="6797675" cy="9926638"/>
  <p:defaultTextStyle>
    <a:defPPr>
      <a:defRPr lang="en-US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494" autoAdjust="0"/>
  </p:normalViewPr>
  <p:slideViewPr>
    <p:cSldViewPr>
      <p:cViewPr varScale="1">
        <p:scale>
          <a:sx n="69" d="100"/>
          <a:sy n="69" d="100"/>
        </p:scale>
        <p:origin x="132" y="60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F03125E2-331B-416A-A701-E8E46544932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8790C64-B6AF-4E6E-B05F-CD8250C711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6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3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0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2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0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7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2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8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7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C2FB-5047-4533-9883-6C8751189D16}" type="datetimeFigureOut">
              <a:rPr lang="en-GB" smtClean="0"/>
              <a:t>23/06/2021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42858"/>
            <a:ext cx="10416924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>
                <a:latin typeface="Arial" pitchFamily="34" charset="0"/>
                <a:cs typeface="Arial" pitchFamily="34" charset="0"/>
              </a:rPr>
              <a:t>3.4.3.2.13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Noise Pollution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063" y="432099"/>
            <a:ext cx="3252215" cy="1523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Explain the dB scale and why it is logarithmic.  Sketch a graph to show this.</a:t>
            </a:r>
            <a:endParaRPr lang="en-GB" sz="800" dirty="0"/>
          </a:p>
          <a:p>
            <a:endParaRPr lang="en-GB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6575478" y="432099"/>
            <a:ext cx="386551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900" b="1" dirty="0"/>
              <a:t>Key words: </a:t>
            </a:r>
          </a:p>
          <a:p>
            <a:endParaRPr lang="en-GB" sz="1000" dirty="0" smtClean="0"/>
          </a:p>
          <a:p>
            <a:endParaRPr lang="en-GB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3322179" y="432099"/>
            <a:ext cx="3194459" cy="23042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What is the frequency of sound?  Explain the health issues related to frequency of sound</a:t>
            </a:r>
            <a:endParaRPr lang="en-GB" sz="800" dirty="0"/>
          </a:p>
          <a:p>
            <a:pPr indent="-189000">
              <a:buFont typeface="Arial" panose="020B0604020202020204" pitchFamily="34" charset="0"/>
              <a:buChar char="•"/>
            </a:pPr>
            <a:endParaRPr lang="en-GB" sz="800" dirty="0"/>
          </a:p>
          <a:p>
            <a:pPr indent="-189000">
              <a:buFont typeface="Arial" panose="020B0604020202020204" pitchFamily="34" charset="0"/>
              <a:buChar char="•"/>
            </a:pPr>
            <a:endParaRPr lang="en-GB" sz="800" dirty="0"/>
          </a:p>
          <a:p>
            <a:pPr indent="-18900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3319632" y="4876728"/>
            <a:ext cx="7121355" cy="23241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How can the design and location of an airport help reduce noise pollution?</a:t>
            </a:r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6575478" y="1075095"/>
            <a:ext cx="3865510" cy="3750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Complete the table below explaining how military and civil aircraft reduce noise pollution.</a:t>
            </a:r>
            <a:endParaRPr lang="en-GB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22978" y="2006982"/>
            <a:ext cx="3240361" cy="34656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and explain the effects of noise on </a:t>
            </a:r>
            <a:r>
              <a:rPr lang="en-GB" sz="800" dirty="0" smtClean="0"/>
              <a:t>living objects.</a:t>
            </a:r>
          </a:p>
          <a:p>
            <a:r>
              <a:rPr lang="en-GB" sz="800" b="1" dirty="0" smtClean="0"/>
              <a:t>Effects on humans: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r>
              <a:rPr lang="en-GB" sz="800" b="1" dirty="0" smtClean="0"/>
              <a:t>Effects on other living organisms;</a:t>
            </a:r>
            <a:endParaRPr lang="en-GB" sz="800" b="1" dirty="0"/>
          </a:p>
          <a:p>
            <a:endParaRPr lang="en-GB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3322659" y="2787314"/>
            <a:ext cx="3193979" cy="20384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Describe and explain the effects of noise on non-living objects</a:t>
            </a:r>
            <a:endParaRPr lang="en-GB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22978" y="5527545"/>
            <a:ext cx="3240361" cy="1673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Describe and explain how aircraft engine design can reduce noise pollution</a:t>
            </a:r>
            <a:endParaRPr lang="en-GB" sz="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769438"/>
              </p:ext>
            </p:extLst>
          </p:nvPr>
        </p:nvGraphicFramePr>
        <p:xfrm>
          <a:off x="6618066" y="1460068"/>
          <a:ext cx="3744416" cy="300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111388055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192808517"/>
                    </a:ext>
                  </a:extLst>
                </a:gridCol>
              </a:tblGrid>
              <a:tr h="231988"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Military Aircraft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Civil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Aircraft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33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9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36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599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64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92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6326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486" y="655178"/>
            <a:ext cx="1322667" cy="197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63907"/>
            <a:ext cx="10440988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>
                <a:latin typeface="Arial" pitchFamily="34" charset="0"/>
                <a:cs typeface="Arial" pitchFamily="34" charset="0"/>
              </a:rPr>
              <a:t>3.4.3.2.13 Noise Pollution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31944"/>
            <a:ext cx="3586199" cy="1800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and explain how aircraft </a:t>
            </a:r>
            <a:r>
              <a:rPr lang="en-GB" sz="800" dirty="0" smtClean="0"/>
              <a:t>body design </a:t>
            </a:r>
            <a:r>
              <a:rPr lang="en-GB" sz="800" dirty="0"/>
              <a:t>can reduce noise pollution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85213" y="431944"/>
            <a:ext cx="3355773" cy="39605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900" dirty="0"/>
              <a:t>Describe and explain </a:t>
            </a:r>
            <a:r>
              <a:rPr lang="en-GB" sz="900" dirty="0" smtClean="0"/>
              <a:t>how we can control noisier </a:t>
            </a:r>
            <a:r>
              <a:rPr lang="en-GB" sz="900" dirty="0"/>
              <a:t>aircraft </a:t>
            </a:r>
            <a:r>
              <a:rPr lang="en-GB" sz="900" dirty="0" smtClean="0"/>
              <a:t>to reduce </a:t>
            </a:r>
            <a:r>
              <a:rPr lang="en-GB" sz="900" dirty="0"/>
              <a:t>noise pollution</a:t>
            </a:r>
          </a:p>
          <a:p>
            <a:endParaRPr lang="en-GB" sz="900" dirty="0" smtClean="0"/>
          </a:p>
          <a:p>
            <a:endParaRPr lang="en-GB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304306"/>
            <a:ext cx="3586200" cy="2304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Complete the table showing the sources of railway noise and how it can be controlled</a:t>
            </a:r>
            <a:endParaRPr lang="en-GB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3636317" y="2304307"/>
            <a:ext cx="3398779" cy="2520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Complete the table showing the sources </a:t>
            </a:r>
            <a:r>
              <a:rPr lang="en-GB" sz="800" dirty="0" smtClean="0"/>
              <a:t>of road traffic noise </a:t>
            </a:r>
            <a:r>
              <a:rPr lang="en-GB" sz="800" dirty="0"/>
              <a:t>and how it can be controlled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636317" y="432098"/>
            <a:ext cx="3398779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and explain how aircraft </a:t>
            </a:r>
            <a:r>
              <a:rPr lang="en-GB" sz="800" dirty="0" smtClean="0"/>
              <a:t>operation can </a:t>
            </a:r>
            <a:r>
              <a:rPr lang="en-GB" sz="800" dirty="0"/>
              <a:t>reduce noise pollution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0" y="4680570"/>
            <a:ext cx="3586199" cy="2520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Complete the table showing the sources of </a:t>
            </a:r>
            <a:r>
              <a:rPr lang="en-GB" sz="800" dirty="0" smtClean="0"/>
              <a:t>industrial </a:t>
            </a:r>
            <a:r>
              <a:rPr lang="en-GB" sz="800" dirty="0"/>
              <a:t>noise and how it can be controlled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3636316" y="4896596"/>
            <a:ext cx="3384378" cy="2304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Describe how domestic noise can be controlled</a:t>
            </a:r>
            <a:endParaRPr lang="en-GB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7082614" y="4443342"/>
            <a:ext cx="3358373" cy="2757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Indicate how noise pollution can be measured in both road traffic and aircraft noise.</a:t>
            </a:r>
            <a:endParaRPr lang="en-GB" sz="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601128"/>
              </p:ext>
            </p:extLst>
          </p:nvPr>
        </p:nvGraphicFramePr>
        <p:xfrm>
          <a:off x="136102" y="2592338"/>
          <a:ext cx="3284192" cy="1868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096">
                  <a:extLst>
                    <a:ext uri="{9D8B030D-6E8A-4147-A177-3AD203B41FA5}">
                      <a16:colId xmlns:a16="http://schemas.microsoft.com/office/drawing/2014/main" val="2467804642"/>
                    </a:ext>
                  </a:extLst>
                </a:gridCol>
                <a:gridCol w="1642096">
                  <a:extLst>
                    <a:ext uri="{9D8B030D-6E8A-4147-A177-3AD203B41FA5}">
                      <a16:colId xmlns:a16="http://schemas.microsoft.com/office/drawing/2014/main" val="1801809852"/>
                    </a:ext>
                  </a:extLst>
                </a:gridCol>
              </a:tblGrid>
              <a:tr h="195873"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Source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88092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1650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825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946395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69915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99770"/>
                  </a:ext>
                </a:extLst>
              </a:tr>
              <a:tr h="275855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70822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480833"/>
              </p:ext>
            </p:extLst>
          </p:nvPr>
        </p:nvGraphicFramePr>
        <p:xfrm>
          <a:off x="3698238" y="2592338"/>
          <a:ext cx="3322456" cy="2160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228">
                  <a:extLst>
                    <a:ext uri="{9D8B030D-6E8A-4147-A177-3AD203B41FA5}">
                      <a16:colId xmlns:a16="http://schemas.microsoft.com/office/drawing/2014/main" val="2467804642"/>
                    </a:ext>
                  </a:extLst>
                </a:gridCol>
                <a:gridCol w="1661228">
                  <a:extLst>
                    <a:ext uri="{9D8B030D-6E8A-4147-A177-3AD203B41FA5}">
                      <a16:colId xmlns:a16="http://schemas.microsoft.com/office/drawing/2014/main" val="1801809852"/>
                    </a:ext>
                  </a:extLst>
                </a:gridCol>
              </a:tblGrid>
              <a:tr h="212571">
                <a:tc>
                  <a:txBody>
                    <a:bodyPr/>
                    <a:lstStyle/>
                    <a:p>
                      <a:r>
                        <a:rPr lang="en-GB" sz="700" dirty="0" smtClean="0">
                          <a:solidFill>
                            <a:schemeClr val="tx1"/>
                          </a:solidFill>
                        </a:rPr>
                        <a:t>Source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88092"/>
                  </a:ext>
                </a:extLst>
              </a:tr>
              <a:tr h="278239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1650"/>
                  </a:ext>
                </a:extLst>
              </a:tr>
              <a:tr h="278239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825"/>
                  </a:ext>
                </a:extLst>
              </a:tr>
              <a:tr h="278239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946395"/>
                  </a:ext>
                </a:extLst>
              </a:tr>
              <a:tr h="278239">
                <a:tc rowSpan="4"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69915"/>
                  </a:ext>
                </a:extLst>
              </a:tr>
              <a:tr h="278239">
                <a:tc vMerge="1">
                  <a:txBody>
                    <a:bodyPr/>
                    <a:lstStyle/>
                    <a:p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99770"/>
                  </a:ext>
                </a:extLst>
              </a:tr>
              <a:tr h="278239">
                <a:tc vMerge="1"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708222"/>
                  </a:ext>
                </a:extLst>
              </a:tr>
              <a:tr h="278239">
                <a:tc vMerge="1"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2804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64754"/>
              </p:ext>
            </p:extLst>
          </p:nvPr>
        </p:nvGraphicFramePr>
        <p:xfrm>
          <a:off x="104478" y="5014675"/>
          <a:ext cx="3387824" cy="2158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12">
                  <a:extLst>
                    <a:ext uri="{9D8B030D-6E8A-4147-A177-3AD203B41FA5}">
                      <a16:colId xmlns:a16="http://schemas.microsoft.com/office/drawing/2014/main" val="2467804642"/>
                    </a:ext>
                  </a:extLst>
                </a:gridCol>
                <a:gridCol w="1693912">
                  <a:extLst>
                    <a:ext uri="{9D8B030D-6E8A-4147-A177-3AD203B41FA5}">
                      <a16:colId xmlns:a16="http://schemas.microsoft.com/office/drawing/2014/main" val="1801809852"/>
                    </a:ext>
                  </a:extLst>
                </a:gridCol>
              </a:tblGrid>
              <a:tr h="203242"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Source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88092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1650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825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946395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69915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99770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708222"/>
                  </a:ext>
                </a:extLst>
              </a:tr>
              <a:tr h="27784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67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9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02FF284EE6016747A0D8DEB9BE19AEE6" ma:contentTypeVersion="1" ma:contentTypeDescription="Create a new PowerPoint document" ma:contentTypeScope="" ma:versionID="1b460d4d22ad38c87a23940ce8d6c27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FB2D56-47E3-44F4-B736-A25E1B12FB90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522EB6-F456-41F5-B7F8-3117E4B2FF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433023-0974-402F-BAB6-2F32047E9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224</Words>
  <Application>Microsoft Office PowerPoint</Application>
  <PresentationFormat>Custom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John Madejski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Porter</dc:creator>
  <cp:lastModifiedBy>Justine Chatwin</cp:lastModifiedBy>
  <cp:revision>129</cp:revision>
  <cp:lastPrinted>2019-01-23T15:39:35Z</cp:lastPrinted>
  <dcterms:created xsi:type="dcterms:W3CDTF">2013-03-10T09:18:31Z</dcterms:created>
  <dcterms:modified xsi:type="dcterms:W3CDTF">2021-06-23T14:46:30Z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0x010100EA90949D6391244A906844C304818D4E0002FF284EE6016747A0D8DEB9BE19AEE6</vt:lpwstr>
  </property>
</Properties>
</file>