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8"/>
  </p:notesMasterIdLst>
  <p:sldIdLst>
    <p:sldId id="430" r:id="rId5"/>
    <p:sldId id="314" r:id="rId6"/>
    <p:sldId id="431" r:id="rId7"/>
    <p:sldId id="287" r:id="rId8"/>
    <p:sldId id="432" r:id="rId9"/>
    <p:sldId id="288" r:id="rId10"/>
    <p:sldId id="316" r:id="rId11"/>
    <p:sldId id="293" r:id="rId12"/>
    <p:sldId id="266" r:id="rId13"/>
    <p:sldId id="466" r:id="rId14"/>
    <p:sldId id="433" r:id="rId15"/>
    <p:sldId id="434" r:id="rId16"/>
    <p:sldId id="467" r:id="rId17"/>
    <p:sldId id="268" r:id="rId18"/>
    <p:sldId id="435" r:id="rId19"/>
    <p:sldId id="305" r:id="rId20"/>
    <p:sldId id="306" r:id="rId21"/>
    <p:sldId id="307" r:id="rId22"/>
    <p:sldId id="436" r:id="rId23"/>
    <p:sldId id="310" r:id="rId24"/>
    <p:sldId id="437" r:id="rId25"/>
    <p:sldId id="283" r:id="rId26"/>
    <p:sldId id="439" r:id="rId27"/>
    <p:sldId id="440" r:id="rId28"/>
    <p:sldId id="258" r:id="rId29"/>
    <p:sldId id="317" r:id="rId30"/>
    <p:sldId id="441" r:id="rId31"/>
    <p:sldId id="442" r:id="rId32"/>
    <p:sldId id="279" r:id="rId33"/>
    <p:sldId id="443" r:id="rId34"/>
    <p:sldId id="333" r:id="rId35"/>
    <p:sldId id="320" r:id="rId36"/>
    <p:sldId id="329" r:id="rId37"/>
    <p:sldId id="292" r:id="rId38"/>
    <p:sldId id="468" r:id="rId39"/>
    <p:sldId id="445" r:id="rId40"/>
    <p:sldId id="282" r:id="rId41"/>
    <p:sldId id="446" r:id="rId42"/>
    <p:sldId id="449" r:id="rId43"/>
    <p:sldId id="323" r:id="rId44"/>
    <p:sldId id="447" r:id="rId45"/>
    <p:sldId id="448" r:id="rId46"/>
    <p:sldId id="267" r:id="rId47"/>
    <p:sldId id="334" r:id="rId48"/>
    <p:sldId id="451" r:id="rId49"/>
    <p:sldId id="471" r:id="rId50"/>
    <p:sldId id="458" r:id="rId51"/>
    <p:sldId id="259" r:id="rId52"/>
    <p:sldId id="473" r:id="rId53"/>
    <p:sldId id="452" r:id="rId54"/>
    <p:sldId id="453" r:id="rId55"/>
    <p:sldId id="454" r:id="rId56"/>
    <p:sldId id="455" r:id="rId57"/>
    <p:sldId id="456" r:id="rId58"/>
    <p:sldId id="276" r:id="rId59"/>
    <p:sldId id="459" r:id="rId60"/>
    <p:sldId id="280" r:id="rId61"/>
    <p:sldId id="269" r:id="rId62"/>
    <p:sldId id="262" r:id="rId63"/>
    <p:sldId id="260" r:id="rId64"/>
    <p:sldId id="271" r:id="rId65"/>
    <p:sldId id="273" r:id="rId66"/>
    <p:sldId id="474" r:id="rId67"/>
    <p:sldId id="296" r:id="rId68"/>
    <p:sldId id="281" r:id="rId69"/>
    <p:sldId id="460" r:id="rId70"/>
    <p:sldId id="461" r:id="rId71"/>
    <p:sldId id="274" r:id="rId72"/>
    <p:sldId id="275" r:id="rId73"/>
    <p:sldId id="475" r:id="rId74"/>
    <p:sldId id="462" r:id="rId75"/>
    <p:sldId id="487" r:id="rId76"/>
    <p:sldId id="477" r:id="rId77"/>
    <p:sldId id="478" r:id="rId78"/>
    <p:sldId id="264" r:id="rId79"/>
    <p:sldId id="482" r:id="rId80"/>
    <p:sldId id="480" r:id="rId81"/>
    <p:sldId id="464" r:id="rId82"/>
    <p:sldId id="479" r:id="rId83"/>
    <p:sldId id="481" r:id="rId84"/>
    <p:sldId id="484" r:id="rId85"/>
    <p:sldId id="485" r:id="rId86"/>
    <p:sldId id="265"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11" autoAdjust="0"/>
    <p:restoredTop sz="94660"/>
  </p:normalViewPr>
  <p:slideViewPr>
    <p:cSldViewPr>
      <p:cViewPr varScale="1">
        <p:scale>
          <a:sx n="75" d="100"/>
          <a:sy n="75" d="100"/>
        </p:scale>
        <p:origin x="1118" y="48"/>
      </p:cViewPr>
      <p:guideLst>
        <p:guide orient="horz" pos="2160"/>
        <p:guide pos="2880"/>
      </p:guideLst>
    </p:cSldViewPr>
  </p:slideViewPr>
  <p:notesTextViewPr>
    <p:cViewPr>
      <p:scale>
        <a:sx n="3" d="2"/>
        <a:sy n="3" d="2"/>
      </p:scale>
      <p:origin x="0" y="0"/>
    </p:cViewPr>
  </p:notesTextViewPr>
  <p:sorterViewPr>
    <p:cViewPr>
      <p:scale>
        <a:sx n="100" d="100"/>
        <a:sy n="100" d="100"/>
      </p:scale>
      <p:origin x="0" y="-250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Chatwin" userId="19e36d84-79c7-4f7d-aeac-3d67359c8309" providerId="ADAL" clId="{608E42DD-A081-4FF4-8ABF-FB454999B098}"/>
    <pc:docChg chg="delSld">
      <pc:chgData name="Justine Chatwin" userId="19e36d84-79c7-4f7d-aeac-3d67359c8309" providerId="ADAL" clId="{608E42DD-A081-4FF4-8ABF-FB454999B098}" dt="2023-06-23T15:16:06.949" v="5" actId="47"/>
      <pc:docMkLst>
        <pc:docMk/>
      </pc:docMkLst>
      <pc:sldChg chg="del">
        <pc:chgData name="Justine Chatwin" userId="19e36d84-79c7-4f7d-aeac-3d67359c8309" providerId="ADAL" clId="{608E42DD-A081-4FF4-8ABF-FB454999B098}" dt="2023-06-23T15:16:01.212" v="3" actId="47"/>
        <pc:sldMkLst>
          <pc:docMk/>
          <pc:sldMk cId="0" sldId="256"/>
        </pc:sldMkLst>
      </pc:sldChg>
      <pc:sldChg chg="del">
        <pc:chgData name="Justine Chatwin" userId="19e36d84-79c7-4f7d-aeac-3d67359c8309" providerId="ADAL" clId="{608E42DD-A081-4FF4-8ABF-FB454999B098}" dt="2023-06-23T15:15:47.969" v="1" actId="47"/>
        <pc:sldMkLst>
          <pc:docMk/>
          <pc:sldMk cId="0" sldId="326"/>
        </pc:sldMkLst>
      </pc:sldChg>
      <pc:sldChg chg="del">
        <pc:chgData name="Justine Chatwin" userId="19e36d84-79c7-4f7d-aeac-3d67359c8309" providerId="ADAL" clId="{608E42DD-A081-4FF4-8ABF-FB454999B098}" dt="2023-06-23T15:15:47.121" v="0" actId="47"/>
        <pc:sldMkLst>
          <pc:docMk/>
          <pc:sldMk cId="0" sldId="450"/>
        </pc:sldMkLst>
      </pc:sldChg>
      <pc:sldChg chg="del">
        <pc:chgData name="Justine Chatwin" userId="19e36d84-79c7-4f7d-aeac-3d67359c8309" providerId="ADAL" clId="{608E42DD-A081-4FF4-8ABF-FB454999B098}" dt="2023-06-23T15:15:49.401" v="2" actId="47"/>
        <pc:sldMkLst>
          <pc:docMk/>
          <pc:sldMk cId="3375499086" sldId="470"/>
        </pc:sldMkLst>
      </pc:sldChg>
      <pc:sldChg chg="del">
        <pc:chgData name="Justine Chatwin" userId="19e36d84-79c7-4f7d-aeac-3d67359c8309" providerId="ADAL" clId="{608E42DD-A081-4FF4-8ABF-FB454999B098}" dt="2023-06-23T15:16:02.211" v="4" actId="47"/>
        <pc:sldMkLst>
          <pc:docMk/>
          <pc:sldMk cId="0" sldId="476"/>
        </pc:sldMkLst>
      </pc:sldChg>
      <pc:sldChg chg="del">
        <pc:chgData name="Justine Chatwin" userId="19e36d84-79c7-4f7d-aeac-3d67359c8309" providerId="ADAL" clId="{608E42DD-A081-4FF4-8ABF-FB454999B098}" dt="2023-06-23T15:16:06.949" v="5" actId="47"/>
        <pc:sldMkLst>
          <pc:docMk/>
          <pc:sldMk cId="3775403465" sldId="4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5FFD3-0058-4F17-9C0C-ACBDA6A4FC61}"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GB"/>
        </a:p>
      </dgm:t>
    </dgm:pt>
    <dgm:pt modelId="{6528CDF0-338B-4BA9-8B1B-BE980B2D57A3}">
      <dgm:prSet phldrT="[Text]" custT="1"/>
      <dgm:spPr/>
      <dgm:t>
        <a:bodyPr/>
        <a:lstStyle/>
        <a:p>
          <a:r>
            <a:rPr lang="en-GB" sz="1800" dirty="0"/>
            <a:t>Phosphate weathers from rocks (enters soil).</a:t>
          </a:r>
        </a:p>
      </dgm:t>
    </dgm:pt>
    <dgm:pt modelId="{B5E16407-27B9-40EA-B6D3-B7C7A85BC928}" type="parTrans" cxnId="{E8F0B36D-1B8E-4EF7-9F13-E50AD47CB639}">
      <dgm:prSet/>
      <dgm:spPr/>
      <dgm:t>
        <a:bodyPr/>
        <a:lstStyle/>
        <a:p>
          <a:endParaRPr lang="en-GB" sz="2400"/>
        </a:p>
      </dgm:t>
    </dgm:pt>
    <dgm:pt modelId="{7FCABFB4-D270-40B1-85F1-55A9676F42D1}" type="sibTrans" cxnId="{E8F0B36D-1B8E-4EF7-9F13-E50AD47CB639}">
      <dgm:prSet/>
      <dgm:spPr/>
      <dgm:t>
        <a:bodyPr/>
        <a:lstStyle/>
        <a:p>
          <a:endParaRPr lang="en-GB" sz="2400"/>
        </a:p>
      </dgm:t>
    </dgm:pt>
    <dgm:pt modelId="{5BBCC030-FEBF-4877-B2C2-F79F2F23AB2A}">
      <dgm:prSet phldrT="[Text]" custT="1"/>
      <dgm:spPr/>
      <dgm:t>
        <a:bodyPr/>
        <a:lstStyle/>
        <a:p>
          <a:r>
            <a:rPr lang="en-GB" sz="1800" dirty="0"/>
            <a:t>Most phosphate gets locked up in minerals (lost). </a:t>
          </a:r>
        </a:p>
      </dgm:t>
    </dgm:pt>
    <dgm:pt modelId="{88C0742E-F3A5-4F65-AD52-DA0C86816CB0}" type="parTrans" cxnId="{C9C2E7F4-50BC-4B92-BF90-4C78C5C5E009}">
      <dgm:prSet/>
      <dgm:spPr/>
      <dgm:t>
        <a:bodyPr/>
        <a:lstStyle/>
        <a:p>
          <a:endParaRPr lang="en-GB" sz="2400"/>
        </a:p>
      </dgm:t>
    </dgm:pt>
    <dgm:pt modelId="{AE46DDAE-D37A-4F63-9A32-819BD6B80AEE}" type="sibTrans" cxnId="{C9C2E7F4-50BC-4B92-BF90-4C78C5C5E009}">
      <dgm:prSet/>
      <dgm:spPr/>
      <dgm:t>
        <a:bodyPr/>
        <a:lstStyle/>
        <a:p>
          <a:endParaRPr lang="en-GB" sz="2400"/>
        </a:p>
      </dgm:t>
    </dgm:pt>
    <dgm:pt modelId="{D147CE95-988A-4999-84D3-C6E611666C70}">
      <dgm:prSet phldrT="[Text]" custT="1"/>
      <dgm:spPr/>
      <dgm:t>
        <a:bodyPr/>
        <a:lstStyle/>
        <a:p>
          <a:r>
            <a:rPr lang="en-GB" sz="1800" dirty="0"/>
            <a:t>Some plants manage to uptake small amounts of phosphate.</a:t>
          </a:r>
        </a:p>
      </dgm:t>
    </dgm:pt>
    <dgm:pt modelId="{3F3651BA-7A61-47B2-88F4-2A3DB411CA00}" type="parTrans" cxnId="{59A00684-DDAD-46A0-A287-146709986AA9}">
      <dgm:prSet/>
      <dgm:spPr/>
      <dgm:t>
        <a:bodyPr/>
        <a:lstStyle/>
        <a:p>
          <a:endParaRPr lang="en-GB" sz="2400"/>
        </a:p>
      </dgm:t>
    </dgm:pt>
    <dgm:pt modelId="{BD32AD56-2F7F-48CD-BCA8-7ACE16F83109}" type="sibTrans" cxnId="{59A00684-DDAD-46A0-A287-146709986AA9}">
      <dgm:prSet/>
      <dgm:spPr/>
      <dgm:t>
        <a:bodyPr/>
        <a:lstStyle/>
        <a:p>
          <a:endParaRPr lang="en-GB" sz="2400"/>
        </a:p>
      </dgm:t>
    </dgm:pt>
    <dgm:pt modelId="{005CC0CA-4A5A-414F-AAE8-8597C9A66CC9}">
      <dgm:prSet phldrT="[Text]" custT="1"/>
      <dgm:spPr/>
      <dgm:t>
        <a:bodyPr/>
        <a:lstStyle/>
        <a:p>
          <a:r>
            <a:rPr lang="en-GB" sz="1800" dirty="0"/>
            <a:t>Animals eat the plants and convert it into ATP.</a:t>
          </a:r>
        </a:p>
      </dgm:t>
    </dgm:pt>
    <dgm:pt modelId="{10700D6F-82ED-4BE7-AF6E-4F5E26EE3FE3}" type="parTrans" cxnId="{D13825CF-879A-438F-8CF2-8BD30F764F84}">
      <dgm:prSet/>
      <dgm:spPr/>
      <dgm:t>
        <a:bodyPr/>
        <a:lstStyle/>
        <a:p>
          <a:endParaRPr lang="en-GB" sz="2400"/>
        </a:p>
      </dgm:t>
    </dgm:pt>
    <dgm:pt modelId="{997BD23D-EBFC-4AFA-A6ED-133894C80D6B}" type="sibTrans" cxnId="{D13825CF-879A-438F-8CF2-8BD30F764F84}">
      <dgm:prSet/>
      <dgm:spPr/>
      <dgm:t>
        <a:bodyPr/>
        <a:lstStyle/>
        <a:p>
          <a:endParaRPr lang="en-GB" sz="2400"/>
        </a:p>
      </dgm:t>
    </dgm:pt>
    <dgm:pt modelId="{DECE6907-B480-4655-A048-EE8D59627D64}">
      <dgm:prSet phldrT="[Text]" custT="1"/>
      <dgm:spPr/>
      <dgm:t>
        <a:bodyPr/>
        <a:lstStyle/>
        <a:p>
          <a:r>
            <a:rPr lang="en-GB" sz="1800" dirty="0"/>
            <a:t>When they die, they either decompose (lost to soil) or harvested/killed for food (lost to other organisms).</a:t>
          </a:r>
        </a:p>
      </dgm:t>
    </dgm:pt>
    <dgm:pt modelId="{AD5109AF-819E-4B6C-A0FB-7DBD14C61AC8}" type="parTrans" cxnId="{B47F75E0-E6B6-4F31-97AD-6A0EA46FB55F}">
      <dgm:prSet/>
      <dgm:spPr/>
      <dgm:t>
        <a:bodyPr/>
        <a:lstStyle/>
        <a:p>
          <a:endParaRPr lang="en-GB" sz="2400"/>
        </a:p>
      </dgm:t>
    </dgm:pt>
    <dgm:pt modelId="{5A0DD716-B9DF-4455-9C5D-649967B494C8}" type="sibTrans" cxnId="{B47F75E0-E6B6-4F31-97AD-6A0EA46FB55F}">
      <dgm:prSet/>
      <dgm:spPr/>
      <dgm:t>
        <a:bodyPr/>
        <a:lstStyle/>
        <a:p>
          <a:endParaRPr lang="en-GB" sz="2400"/>
        </a:p>
      </dgm:t>
    </dgm:pt>
    <dgm:pt modelId="{942288F1-D429-4D1E-AD13-366B7512FF12}" type="pres">
      <dgm:prSet presAssocID="{A475FFD3-0058-4F17-9C0C-ACBDA6A4FC61}" presName="cycle" presStyleCnt="0">
        <dgm:presLayoutVars>
          <dgm:dir/>
          <dgm:resizeHandles val="exact"/>
        </dgm:presLayoutVars>
      </dgm:prSet>
      <dgm:spPr/>
    </dgm:pt>
    <dgm:pt modelId="{D7AEC83E-D243-4CD6-98C8-E7F9F866D418}" type="pres">
      <dgm:prSet presAssocID="{6528CDF0-338B-4BA9-8B1B-BE980B2D57A3}" presName="node" presStyleLbl="node1" presStyleIdx="0" presStyleCnt="5">
        <dgm:presLayoutVars>
          <dgm:bulletEnabled val="1"/>
        </dgm:presLayoutVars>
      </dgm:prSet>
      <dgm:spPr/>
    </dgm:pt>
    <dgm:pt modelId="{886B71FF-9580-43D2-B5C3-FA1126FEEF7F}" type="pres">
      <dgm:prSet presAssocID="{6528CDF0-338B-4BA9-8B1B-BE980B2D57A3}" presName="spNode" presStyleCnt="0"/>
      <dgm:spPr/>
    </dgm:pt>
    <dgm:pt modelId="{9FD7FD4B-5A17-4983-8652-810ADDF097A3}" type="pres">
      <dgm:prSet presAssocID="{7FCABFB4-D270-40B1-85F1-55A9676F42D1}" presName="sibTrans" presStyleLbl="sibTrans1D1" presStyleIdx="0" presStyleCnt="5"/>
      <dgm:spPr/>
    </dgm:pt>
    <dgm:pt modelId="{FE059849-6576-4DCF-8BA8-03BAD7FE82CC}" type="pres">
      <dgm:prSet presAssocID="{5BBCC030-FEBF-4877-B2C2-F79F2F23AB2A}" presName="node" presStyleLbl="node1" presStyleIdx="1" presStyleCnt="5">
        <dgm:presLayoutVars>
          <dgm:bulletEnabled val="1"/>
        </dgm:presLayoutVars>
      </dgm:prSet>
      <dgm:spPr/>
    </dgm:pt>
    <dgm:pt modelId="{0D68D64A-D667-4F9D-BA67-37285601B5BB}" type="pres">
      <dgm:prSet presAssocID="{5BBCC030-FEBF-4877-B2C2-F79F2F23AB2A}" presName="spNode" presStyleCnt="0"/>
      <dgm:spPr/>
    </dgm:pt>
    <dgm:pt modelId="{0F014585-1130-447C-8709-5B1A65C3D8FD}" type="pres">
      <dgm:prSet presAssocID="{AE46DDAE-D37A-4F63-9A32-819BD6B80AEE}" presName="sibTrans" presStyleLbl="sibTrans1D1" presStyleIdx="1" presStyleCnt="5"/>
      <dgm:spPr/>
    </dgm:pt>
    <dgm:pt modelId="{30CFA30F-45FB-49AB-AAA9-453C38FEB917}" type="pres">
      <dgm:prSet presAssocID="{D147CE95-988A-4999-84D3-C6E611666C70}" presName="node" presStyleLbl="node1" presStyleIdx="2" presStyleCnt="5">
        <dgm:presLayoutVars>
          <dgm:bulletEnabled val="1"/>
        </dgm:presLayoutVars>
      </dgm:prSet>
      <dgm:spPr/>
    </dgm:pt>
    <dgm:pt modelId="{3442D23F-C7E4-442D-BBC4-22984776144B}" type="pres">
      <dgm:prSet presAssocID="{D147CE95-988A-4999-84D3-C6E611666C70}" presName="spNode" presStyleCnt="0"/>
      <dgm:spPr/>
    </dgm:pt>
    <dgm:pt modelId="{EDFB8185-10B0-496D-9C77-00C5FE76FF85}" type="pres">
      <dgm:prSet presAssocID="{BD32AD56-2F7F-48CD-BCA8-7ACE16F83109}" presName="sibTrans" presStyleLbl="sibTrans1D1" presStyleIdx="2" presStyleCnt="5"/>
      <dgm:spPr/>
    </dgm:pt>
    <dgm:pt modelId="{812F2E6F-D054-4DC4-85D1-E13D98253D67}" type="pres">
      <dgm:prSet presAssocID="{005CC0CA-4A5A-414F-AAE8-8597C9A66CC9}" presName="node" presStyleLbl="node1" presStyleIdx="3" presStyleCnt="5">
        <dgm:presLayoutVars>
          <dgm:bulletEnabled val="1"/>
        </dgm:presLayoutVars>
      </dgm:prSet>
      <dgm:spPr/>
    </dgm:pt>
    <dgm:pt modelId="{EF23D8C9-9510-48D5-AA74-ECCF86D9A6CC}" type="pres">
      <dgm:prSet presAssocID="{005CC0CA-4A5A-414F-AAE8-8597C9A66CC9}" presName="spNode" presStyleCnt="0"/>
      <dgm:spPr/>
    </dgm:pt>
    <dgm:pt modelId="{E00E6D00-6661-4410-9EDF-BE1B103130F5}" type="pres">
      <dgm:prSet presAssocID="{997BD23D-EBFC-4AFA-A6ED-133894C80D6B}" presName="sibTrans" presStyleLbl="sibTrans1D1" presStyleIdx="3" presStyleCnt="5"/>
      <dgm:spPr/>
    </dgm:pt>
    <dgm:pt modelId="{E4DB8B9A-9261-4715-93F3-2682754C42A7}" type="pres">
      <dgm:prSet presAssocID="{DECE6907-B480-4655-A048-EE8D59627D64}" presName="node" presStyleLbl="node1" presStyleIdx="4" presStyleCnt="5">
        <dgm:presLayoutVars>
          <dgm:bulletEnabled val="1"/>
        </dgm:presLayoutVars>
      </dgm:prSet>
      <dgm:spPr/>
    </dgm:pt>
    <dgm:pt modelId="{680728E8-5DA4-49A0-BBD4-CD2E826D2E53}" type="pres">
      <dgm:prSet presAssocID="{DECE6907-B480-4655-A048-EE8D59627D64}" presName="spNode" presStyleCnt="0"/>
      <dgm:spPr/>
    </dgm:pt>
    <dgm:pt modelId="{AA2D0955-1ACD-4193-90FD-211E5DC7A706}" type="pres">
      <dgm:prSet presAssocID="{5A0DD716-B9DF-4455-9C5D-649967B494C8}" presName="sibTrans" presStyleLbl="sibTrans1D1" presStyleIdx="4" presStyleCnt="5"/>
      <dgm:spPr/>
    </dgm:pt>
  </dgm:ptLst>
  <dgm:cxnLst>
    <dgm:cxn modelId="{94712B11-DB16-4827-B150-D5678839F77B}" type="presOf" srcId="{7FCABFB4-D270-40B1-85F1-55A9676F42D1}" destId="{9FD7FD4B-5A17-4983-8652-810ADDF097A3}" srcOrd="0" destOrd="0" presId="urn:microsoft.com/office/officeart/2005/8/layout/cycle6"/>
    <dgm:cxn modelId="{65BCF438-0978-4060-9C4A-47DEC7A96EA5}" type="presOf" srcId="{BD32AD56-2F7F-48CD-BCA8-7ACE16F83109}" destId="{EDFB8185-10B0-496D-9C77-00C5FE76FF85}" srcOrd="0" destOrd="0" presId="urn:microsoft.com/office/officeart/2005/8/layout/cycle6"/>
    <dgm:cxn modelId="{E8F0B36D-1B8E-4EF7-9F13-E50AD47CB639}" srcId="{A475FFD3-0058-4F17-9C0C-ACBDA6A4FC61}" destId="{6528CDF0-338B-4BA9-8B1B-BE980B2D57A3}" srcOrd="0" destOrd="0" parTransId="{B5E16407-27B9-40EA-B6D3-B7C7A85BC928}" sibTransId="{7FCABFB4-D270-40B1-85F1-55A9676F42D1}"/>
    <dgm:cxn modelId="{DA30767A-8443-4997-B843-2ED8F7DB0C87}" type="presOf" srcId="{997BD23D-EBFC-4AFA-A6ED-133894C80D6B}" destId="{E00E6D00-6661-4410-9EDF-BE1B103130F5}" srcOrd="0" destOrd="0" presId="urn:microsoft.com/office/officeart/2005/8/layout/cycle6"/>
    <dgm:cxn modelId="{DB828780-5807-4FEE-A835-B04A35072010}" type="presOf" srcId="{005CC0CA-4A5A-414F-AAE8-8597C9A66CC9}" destId="{812F2E6F-D054-4DC4-85D1-E13D98253D67}" srcOrd="0" destOrd="0" presId="urn:microsoft.com/office/officeart/2005/8/layout/cycle6"/>
    <dgm:cxn modelId="{183F8882-6040-4DE8-84C0-E1F4760C0813}" type="presOf" srcId="{A475FFD3-0058-4F17-9C0C-ACBDA6A4FC61}" destId="{942288F1-D429-4D1E-AD13-366B7512FF12}" srcOrd="0" destOrd="0" presId="urn:microsoft.com/office/officeart/2005/8/layout/cycle6"/>
    <dgm:cxn modelId="{59A00684-DDAD-46A0-A287-146709986AA9}" srcId="{A475FFD3-0058-4F17-9C0C-ACBDA6A4FC61}" destId="{D147CE95-988A-4999-84D3-C6E611666C70}" srcOrd="2" destOrd="0" parTransId="{3F3651BA-7A61-47B2-88F4-2A3DB411CA00}" sibTransId="{BD32AD56-2F7F-48CD-BCA8-7ACE16F83109}"/>
    <dgm:cxn modelId="{15AF1697-545A-4714-B814-606C66D4FD9A}" type="presOf" srcId="{6528CDF0-338B-4BA9-8B1B-BE980B2D57A3}" destId="{D7AEC83E-D243-4CD6-98C8-E7F9F866D418}" srcOrd="0" destOrd="0" presId="urn:microsoft.com/office/officeart/2005/8/layout/cycle6"/>
    <dgm:cxn modelId="{C387C8BE-51F9-4174-BC6A-B51B9A8BA394}" type="presOf" srcId="{AE46DDAE-D37A-4F63-9A32-819BD6B80AEE}" destId="{0F014585-1130-447C-8709-5B1A65C3D8FD}" srcOrd="0" destOrd="0" presId="urn:microsoft.com/office/officeart/2005/8/layout/cycle6"/>
    <dgm:cxn modelId="{C52289C9-A3D1-4294-B977-5CC3B7FCF824}" type="presOf" srcId="{5A0DD716-B9DF-4455-9C5D-649967B494C8}" destId="{AA2D0955-1ACD-4193-90FD-211E5DC7A706}" srcOrd="0" destOrd="0" presId="urn:microsoft.com/office/officeart/2005/8/layout/cycle6"/>
    <dgm:cxn modelId="{D13825CF-879A-438F-8CF2-8BD30F764F84}" srcId="{A475FFD3-0058-4F17-9C0C-ACBDA6A4FC61}" destId="{005CC0CA-4A5A-414F-AAE8-8597C9A66CC9}" srcOrd="3" destOrd="0" parTransId="{10700D6F-82ED-4BE7-AF6E-4F5E26EE3FE3}" sibTransId="{997BD23D-EBFC-4AFA-A6ED-133894C80D6B}"/>
    <dgm:cxn modelId="{095D34D2-0FAE-4757-BBD5-773F69CF7745}" type="presOf" srcId="{DECE6907-B480-4655-A048-EE8D59627D64}" destId="{E4DB8B9A-9261-4715-93F3-2682754C42A7}" srcOrd="0" destOrd="0" presId="urn:microsoft.com/office/officeart/2005/8/layout/cycle6"/>
    <dgm:cxn modelId="{B47F75E0-E6B6-4F31-97AD-6A0EA46FB55F}" srcId="{A475FFD3-0058-4F17-9C0C-ACBDA6A4FC61}" destId="{DECE6907-B480-4655-A048-EE8D59627D64}" srcOrd="4" destOrd="0" parTransId="{AD5109AF-819E-4B6C-A0FB-7DBD14C61AC8}" sibTransId="{5A0DD716-B9DF-4455-9C5D-649967B494C8}"/>
    <dgm:cxn modelId="{80DA80E9-BB84-4216-BEB8-C646B5CE9DFD}" type="presOf" srcId="{D147CE95-988A-4999-84D3-C6E611666C70}" destId="{30CFA30F-45FB-49AB-AAA9-453C38FEB917}" srcOrd="0" destOrd="0" presId="urn:microsoft.com/office/officeart/2005/8/layout/cycle6"/>
    <dgm:cxn modelId="{5618A4ED-B191-4656-9143-02D9E3D40C96}" type="presOf" srcId="{5BBCC030-FEBF-4877-B2C2-F79F2F23AB2A}" destId="{FE059849-6576-4DCF-8BA8-03BAD7FE82CC}" srcOrd="0" destOrd="0" presId="urn:microsoft.com/office/officeart/2005/8/layout/cycle6"/>
    <dgm:cxn modelId="{C9C2E7F4-50BC-4B92-BF90-4C78C5C5E009}" srcId="{A475FFD3-0058-4F17-9C0C-ACBDA6A4FC61}" destId="{5BBCC030-FEBF-4877-B2C2-F79F2F23AB2A}" srcOrd="1" destOrd="0" parTransId="{88C0742E-F3A5-4F65-AD52-DA0C86816CB0}" sibTransId="{AE46DDAE-D37A-4F63-9A32-819BD6B80AEE}"/>
    <dgm:cxn modelId="{9181270E-E223-4B19-99AE-B100D79AFE7D}" type="presParOf" srcId="{942288F1-D429-4D1E-AD13-366B7512FF12}" destId="{D7AEC83E-D243-4CD6-98C8-E7F9F866D418}" srcOrd="0" destOrd="0" presId="urn:microsoft.com/office/officeart/2005/8/layout/cycle6"/>
    <dgm:cxn modelId="{EC2A73AE-2050-4BCA-B836-A4E60EA2E78D}" type="presParOf" srcId="{942288F1-D429-4D1E-AD13-366B7512FF12}" destId="{886B71FF-9580-43D2-B5C3-FA1126FEEF7F}" srcOrd="1" destOrd="0" presId="urn:microsoft.com/office/officeart/2005/8/layout/cycle6"/>
    <dgm:cxn modelId="{1BA2E24C-14DB-4570-B3FA-82213522135F}" type="presParOf" srcId="{942288F1-D429-4D1E-AD13-366B7512FF12}" destId="{9FD7FD4B-5A17-4983-8652-810ADDF097A3}" srcOrd="2" destOrd="0" presId="urn:microsoft.com/office/officeart/2005/8/layout/cycle6"/>
    <dgm:cxn modelId="{EE6243C3-08BC-482F-805C-1378E059171B}" type="presParOf" srcId="{942288F1-D429-4D1E-AD13-366B7512FF12}" destId="{FE059849-6576-4DCF-8BA8-03BAD7FE82CC}" srcOrd="3" destOrd="0" presId="urn:microsoft.com/office/officeart/2005/8/layout/cycle6"/>
    <dgm:cxn modelId="{E9EA54D6-69D7-4122-B17B-F6C3E79CA8D5}" type="presParOf" srcId="{942288F1-D429-4D1E-AD13-366B7512FF12}" destId="{0D68D64A-D667-4F9D-BA67-37285601B5BB}" srcOrd="4" destOrd="0" presId="urn:microsoft.com/office/officeart/2005/8/layout/cycle6"/>
    <dgm:cxn modelId="{C76ED609-32C1-42EB-A878-FDCEA823DFD5}" type="presParOf" srcId="{942288F1-D429-4D1E-AD13-366B7512FF12}" destId="{0F014585-1130-447C-8709-5B1A65C3D8FD}" srcOrd="5" destOrd="0" presId="urn:microsoft.com/office/officeart/2005/8/layout/cycle6"/>
    <dgm:cxn modelId="{C56B8D4F-C4D3-4DE1-B7CE-EFA97E4B8ED6}" type="presParOf" srcId="{942288F1-D429-4D1E-AD13-366B7512FF12}" destId="{30CFA30F-45FB-49AB-AAA9-453C38FEB917}" srcOrd="6" destOrd="0" presId="urn:microsoft.com/office/officeart/2005/8/layout/cycle6"/>
    <dgm:cxn modelId="{5BC4356E-60A9-4D84-AB5F-8DE22E606CA8}" type="presParOf" srcId="{942288F1-D429-4D1E-AD13-366B7512FF12}" destId="{3442D23F-C7E4-442D-BBC4-22984776144B}" srcOrd="7" destOrd="0" presId="urn:microsoft.com/office/officeart/2005/8/layout/cycle6"/>
    <dgm:cxn modelId="{54980772-2C70-4094-AB4A-D568A241FD0E}" type="presParOf" srcId="{942288F1-D429-4D1E-AD13-366B7512FF12}" destId="{EDFB8185-10B0-496D-9C77-00C5FE76FF85}" srcOrd="8" destOrd="0" presId="urn:microsoft.com/office/officeart/2005/8/layout/cycle6"/>
    <dgm:cxn modelId="{CF88F3BB-67D2-4FB2-8077-9E14A26364EB}" type="presParOf" srcId="{942288F1-D429-4D1E-AD13-366B7512FF12}" destId="{812F2E6F-D054-4DC4-85D1-E13D98253D67}" srcOrd="9" destOrd="0" presId="urn:microsoft.com/office/officeart/2005/8/layout/cycle6"/>
    <dgm:cxn modelId="{FEF3D199-56E2-4631-82C2-A33D1DA91953}" type="presParOf" srcId="{942288F1-D429-4D1E-AD13-366B7512FF12}" destId="{EF23D8C9-9510-48D5-AA74-ECCF86D9A6CC}" srcOrd="10" destOrd="0" presId="urn:microsoft.com/office/officeart/2005/8/layout/cycle6"/>
    <dgm:cxn modelId="{71D4E513-EF55-40F6-8681-7E7FE83E60D6}" type="presParOf" srcId="{942288F1-D429-4D1E-AD13-366B7512FF12}" destId="{E00E6D00-6661-4410-9EDF-BE1B103130F5}" srcOrd="11" destOrd="0" presId="urn:microsoft.com/office/officeart/2005/8/layout/cycle6"/>
    <dgm:cxn modelId="{E537DE51-841F-4BD4-B1D9-B0B7B8C1DAFC}" type="presParOf" srcId="{942288F1-D429-4D1E-AD13-366B7512FF12}" destId="{E4DB8B9A-9261-4715-93F3-2682754C42A7}" srcOrd="12" destOrd="0" presId="urn:microsoft.com/office/officeart/2005/8/layout/cycle6"/>
    <dgm:cxn modelId="{69640B0C-D44A-44A3-958B-694227EEE8A0}" type="presParOf" srcId="{942288F1-D429-4D1E-AD13-366B7512FF12}" destId="{680728E8-5DA4-49A0-BBD4-CD2E826D2E53}" srcOrd="13" destOrd="0" presId="urn:microsoft.com/office/officeart/2005/8/layout/cycle6"/>
    <dgm:cxn modelId="{60270397-1A94-4EC0-A430-3DD08DED1646}" type="presParOf" srcId="{942288F1-D429-4D1E-AD13-366B7512FF12}" destId="{AA2D0955-1ACD-4193-90FD-211E5DC7A70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EC83E-D243-4CD6-98C8-E7F9F866D418}">
      <dsp:nvSpPr>
        <dsp:cNvPr id="0" name=""/>
        <dsp:cNvSpPr/>
      </dsp:nvSpPr>
      <dsp:spPr>
        <a:xfrm>
          <a:off x="3326453" y="1634"/>
          <a:ext cx="2311009" cy="150215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Phosphate weathers from rocks (enters soil).</a:t>
          </a:r>
        </a:p>
      </dsp:txBody>
      <dsp:txXfrm>
        <a:off x="3399782" y="74963"/>
        <a:ext cx="2164351" cy="1355498"/>
      </dsp:txXfrm>
    </dsp:sp>
    <dsp:sp modelId="{9FD7FD4B-5A17-4983-8652-810ADDF097A3}">
      <dsp:nvSpPr>
        <dsp:cNvPr id="0" name=""/>
        <dsp:cNvSpPr/>
      </dsp:nvSpPr>
      <dsp:spPr>
        <a:xfrm>
          <a:off x="1483092" y="752712"/>
          <a:ext cx="5997731" cy="5997731"/>
        </a:xfrm>
        <a:custGeom>
          <a:avLst/>
          <a:gdLst/>
          <a:ahLst/>
          <a:cxnLst/>
          <a:rect l="0" t="0" r="0" b="0"/>
          <a:pathLst>
            <a:path>
              <a:moveTo>
                <a:pt x="4170217" y="238226"/>
              </a:moveTo>
              <a:arcTo wR="2998865" hR="2998865" stAng="17579504" swAng="195963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059849-6576-4DCF-8BA8-03BAD7FE82CC}">
      <dsp:nvSpPr>
        <dsp:cNvPr id="0" name=""/>
        <dsp:cNvSpPr/>
      </dsp:nvSpPr>
      <dsp:spPr>
        <a:xfrm>
          <a:off x="6178544" y="2073799"/>
          <a:ext cx="2311009" cy="1502156"/>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Most phosphate gets locked up in minerals (lost). </a:t>
          </a:r>
        </a:p>
      </dsp:txBody>
      <dsp:txXfrm>
        <a:off x="6251873" y="2147128"/>
        <a:ext cx="2164351" cy="1355498"/>
      </dsp:txXfrm>
    </dsp:sp>
    <dsp:sp modelId="{0F014585-1130-447C-8709-5B1A65C3D8FD}">
      <dsp:nvSpPr>
        <dsp:cNvPr id="0" name=""/>
        <dsp:cNvSpPr/>
      </dsp:nvSpPr>
      <dsp:spPr>
        <a:xfrm>
          <a:off x="1483092" y="752712"/>
          <a:ext cx="5997731" cy="5997731"/>
        </a:xfrm>
        <a:custGeom>
          <a:avLst/>
          <a:gdLst/>
          <a:ahLst/>
          <a:cxnLst/>
          <a:rect l="0" t="0" r="0" b="0"/>
          <a:pathLst>
            <a:path>
              <a:moveTo>
                <a:pt x="5993647" y="2842400"/>
              </a:moveTo>
              <a:arcTo wR="2998865" hR="2998865" stAng="21420555" swAng="2194839"/>
            </a:path>
          </a:pathLst>
        </a:custGeom>
        <a:noFill/>
        <a:ln w="9525" cap="flat" cmpd="sng" algn="ctr">
          <a:solidFill>
            <a:schemeClr val="accent3">
              <a:hueOff val="2812566"/>
              <a:satOff val="-4220"/>
              <a:lumOff val="-686"/>
              <a:alphaOff val="0"/>
            </a:schemeClr>
          </a:solidFill>
          <a:prstDash val="solid"/>
        </a:ln>
        <a:effectLst/>
      </dsp:spPr>
      <dsp:style>
        <a:lnRef idx="1">
          <a:scrgbClr r="0" g="0" b="0"/>
        </a:lnRef>
        <a:fillRef idx="0">
          <a:scrgbClr r="0" g="0" b="0"/>
        </a:fillRef>
        <a:effectRef idx="0">
          <a:scrgbClr r="0" g="0" b="0"/>
        </a:effectRef>
        <a:fontRef idx="minor"/>
      </dsp:style>
    </dsp:sp>
    <dsp:sp modelId="{30CFA30F-45FB-49AB-AAA9-453C38FEB917}">
      <dsp:nvSpPr>
        <dsp:cNvPr id="0" name=""/>
        <dsp:cNvSpPr/>
      </dsp:nvSpPr>
      <dsp:spPr>
        <a:xfrm>
          <a:off x="5089142" y="5426633"/>
          <a:ext cx="2311009" cy="1502156"/>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Some plants manage to uptake small amounts of phosphate.</a:t>
          </a:r>
        </a:p>
      </dsp:txBody>
      <dsp:txXfrm>
        <a:off x="5162471" y="5499962"/>
        <a:ext cx="2164351" cy="1355498"/>
      </dsp:txXfrm>
    </dsp:sp>
    <dsp:sp modelId="{EDFB8185-10B0-496D-9C77-00C5FE76FF85}">
      <dsp:nvSpPr>
        <dsp:cNvPr id="0" name=""/>
        <dsp:cNvSpPr/>
      </dsp:nvSpPr>
      <dsp:spPr>
        <a:xfrm>
          <a:off x="1483092" y="752712"/>
          <a:ext cx="5997731" cy="5997731"/>
        </a:xfrm>
        <a:custGeom>
          <a:avLst/>
          <a:gdLst/>
          <a:ahLst/>
          <a:cxnLst/>
          <a:rect l="0" t="0" r="0" b="0"/>
          <a:pathLst>
            <a:path>
              <a:moveTo>
                <a:pt x="3594153" y="5938054"/>
              </a:moveTo>
              <a:arcTo wR="2998865" hR="2998865" stAng="4713030" swAng="1373939"/>
            </a:path>
          </a:pathLst>
        </a:custGeom>
        <a:noFill/>
        <a:ln w="9525" cap="flat" cmpd="sng" algn="ctr">
          <a:solidFill>
            <a:schemeClr val="accent3">
              <a:hueOff val="5625132"/>
              <a:satOff val="-8440"/>
              <a:lumOff val="-1373"/>
              <a:alphaOff val="0"/>
            </a:schemeClr>
          </a:solidFill>
          <a:prstDash val="solid"/>
        </a:ln>
        <a:effectLst/>
      </dsp:spPr>
      <dsp:style>
        <a:lnRef idx="1">
          <a:scrgbClr r="0" g="0" b="0"/>
        </a:lnRef>
        <a:fillRef idx="0">
          <a:scrgbClr r="0" g="0" b="0"/>
        </a:fillRef>
        <a:effectRef idx="0">
          <a:scrgbClr r="0" g="0" b="0"/>
        </a:effectRef>
        <a:fontRef idx="minor"/>
      </dsp:style>
    </dsp:sp>
    <dsp:sp modelId="{812F2E6F-D054-4DC4-85D1-E13D98253D67}">
      <dsp:nvSpPr>
        <dsp:cNvPr id="0" name=""/>
        <dsp:cNvSpPr/>
      </dsp:nvSpPr>
      <dsp:spPr>
        <a:xfrm>
          <a:off x="1563764" y="5426633"/>
          <a:ext cx="2311009" cy="1502156"/>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Animals eat the plants and convert it into ATP.</a:t>
          </a:r>
        </a:p>
      </dsp:txBody>
      <dsp:txXfrm>
        <a:off x="1637093" y="5499962"/>
        <a:ext cx="2164351" cy="1355498"/>
      </dsp:txXfrm>
    </dsp:sp>
    <dsp:sp modelId="{E00E6D00-6661-4410-9EDF-BE1B103130F5}">
      <dsp:nvSpPr>
        <dsp:cNvPr id="0" name=""/>
        <dsp:cNvSpPr/>
      </dsp:nvSpPr>
      <dsp:spPr>
        <a:xfrm>
          <a:off x="1483092" y="752712"/>
          <a:ext cx="5997731" cy="5997731"/>
        </a:xfrm>
        <a:custGeom>
          <a:avLst/>
          <a:gdLst/>
          <a:ahLst/>
          <a:cxnLst/>
          <a:rect l="0" t="0" r="0" b="0"/>
          <a:pathLst>
            <a:path>
              <a:moveTo>
                <a:pt x="500754" y="4657972"/>
              </a:moveTo>
              <a:arcTo wR="2998865" hR="2998865" stAng="8784606" swAng="2194839"/>
            </a:path>
          </a:pathLst>
        </a:custGeom>
        <a:noFill/>
        <a:ln w="9525" cap="flat" cmpd="sng" algn="ctr">
          <a:solidFill>
            <a:schemeClr val="accent3">
              <a:hueOff val="8437698"/>
              <a:satOff val="-12660"/>
              <a:lumOff val="-2059"/>
              <a:alphaOff val="0"/>
            </a:schemeClr>
          </a:solidFill>
          <a:prstDash val="solid"/>
        </a:ln>
        <a:effectLst/>
      </dsp:spPr>
      <dsp:style>
        <a:lnRef idx="1">
          <a:scrgbClr r="0" g="0" b="0"/>
        </a:lnRef>
        <a:fillRef idx="0">
          <a:scrgbClr r="0" g="0" b="0"/>
        </a:fillRef>
        <a:effectRef idx="0">
          <a:scrgbClr r="0" g="0" b="0"/>
        </a:effectRef>
        <a:fontRef idx="minor"/>
      </dsp:style>
    </dsp:sp>
    <dsp:sp modelId="{E4DB8B9A-9261-4715-93F3-2682754C42A7}">
      <dsp:nvSpPr>
        <dsp:cNvPr id="0" name=""/>
        <dsp:cNvSpPr/>
      </dsp:nvSpPr>
      <dsp:spPr>
        <a:xfrm>
          <a:off x="474362" y="2073799"/>
          <a:ext cx="2311009" cy="1502156"/>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When they die, they either decompose (lost to soil) or harvested/killed for food (lost to other organisms).</a:t>
          </a:r>
        </a:p>
      </dsp:txBody>
      <dsp:txXfrm>
        <a:off x="547691" y="2147128"/>
        <a:ext cx="2164351" cy="1355498"/>
      </dsp:txXfrm>
    </dsp:sp>
    <dsp:sp modelId="{AA2D0955-1ACD-4193-90FD-211E5DC7A706}">
      <dsp:nvSpPr>
        <dsp:cNvPr id="0" name=""/>
        <dsp:cNvSpPr/>
      </dsp:nvSpPr>
      <dsp:spPr>
        <a:xfrm>
          <a:off x="1483092" y="752712"/>
          <a:ext cx="5997731" cy="5997731"/>
        </a:xfrm>
        <a:custGeom>
          <a:avLst/>
          <a:gdLst/>
          <a:ahLst/>
          <a:cxnLst/>
          <a:rect l="0" t="0" r="0" b="0"/>
          <a:pathLst>
            <a:path>
              <a:moveTo>
                <a:pt x="522916" y="1306863"/>
              </a:moveTo>
              <a:arcTo wR="2998865" hR="2998865" stAng="12860864" swAng="1959632"/>
            </a:path>
          </a:pathLst>
        </a:custGeom>
        <a:noFill/>
        <a:ln w="9525" cap="flat" cmpd="sng" algn="ctr">
          <a:solidFill>
            <a:schemeClr val="accent3">
              <a:hueOff val="11250264"/>
              <a:satOff val="-16880"/>
              <a:lumOff val="-274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3FA2D-3244-4ABC-9873-9B643F0BF384}" type="datetimeFigureOut">
              <a:rPr lang="en-GB" smtClean="0"/>
              <a:t>23/06/2023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EACB7-62B9-47CA-B641-55C0761BA935}" type="slidenum">
              <a:rPr lang="en-GB" smtClean="0"/>
              <a:t>‹#›</a:t>
            </a:fld>
            <a:endParaRPr lang="en-GB"/>
          </a:p>
        </p:txBody>
      </p:sp>
    </p:spTree>
    <p:extLst>
      <p:ext uri="{BB962C8B-B14F-4D97-AF65-F5344CB8AC3E}">
        <p14:creationId xmlns:p14="http://schemas.microsoft.com/office/powerpoint/2010/main" val="343168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F2865E4-4E66-8E70-C165-807710B843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49A767BD-255C-7F96-05E4-50B02950A8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Nitrogen exists as nitrates in the soil – dissolved in the soil.</a:t>
            </a:r>
          </a:p>
        </p:txBody>
      </p:sp>
      <p:sp>
        <p:nvSpPr>
          <p:cNvPr id="57348" name="Slide Number Placeholder 3">
            <a:extLst>
              <a:ext uri="{FF2B5EF4-FFF2-40B4-BE49-F238E27FC236}">
                <a16:creationId xmlns:a16="http://schemas.microsoft.com/office/drawing/2014/main" id="{2CF81500-14B7-C65E-8024-61475A8F41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rgbClr val="000066"/>
                </a:solidFill>
                <a:latin typeface="Lucida Sans" panose="020B0602030504020204" pitchFamily="34" charset="0"/>
                <a:cs typeface="Arial" panose="020B0604020202020204" pitchFamily="34" charset="0"/>
              </a:defRPr>
            </a:lvl1pPr>
            <a:lvl2pPr marL="742950" indent="-285750">
              <a:defRPr>
                <a:solidFill>
                  <a:srgbClr val="000066"/>
                </a:solidFill>
                <a:latin typeface="Lucida Sans" panose="020B0602030504020204" pitchFamily="34" charset="0"/>
                <a:cs typeface="Arial" panose="020B0604020202020204" pitchFamily="34" charset="0"/>
              </a:defRPr>
            </a:lvl2pPr>
            <a:lvl3pPr marL="1143000" indent="-228600">
              <a:defRPr>
                <a:solidFill>
                  <a:srgbClr val="000066"/>
                </a:solidFill>
                <a:latin typeface="Lucida Sans" panose="020B0602030504020204" pitchFamily="34" charset="0"/>
                <a:cs typeface="Arial" panose="020B0604020202020204" pitchFamily="34" charset="0"/>
              </a:defRPr>
            </a:lvl3pPr>
            <a:lvl4pPr marL="1600200" indent="-228600">
              <a:defRPr>
                <a:solidFill>
                  <a:srgbClr val="000066"/>
                </a:solidFill>
                <a:latin typeface="Lucida Sans" panose="020B0602030504020204" pitchFamily="34" charset="0"/>
                <a:cs typeface="Arial" panose="020B0604020202020204" pitchFamily="34" charset="0"/>
              </a:defRPr>
            </a:lvl4pPr>
            <a:lvl5pPr marL="2057400" indent="-228600">
              <a:defRPr>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9pPr>
          </a:lstStyle>
          <a:p>
            <a:fld id="{657F810B-1DC3-4C14-99BB-74F0721EDA44}" type="slidenum">
              <a:rPr lang="en-GB" altLang="en-US" smtClean="0"/>
              <a:pPr/>
              <a:t>52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F251E6F-12DB-8C6B-9E14-2AE6A45620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F2E5867-DEA0-45A9-206F-0DBB053358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Nitrogen exists as nitrates in the soil.</a:t>
            </a:r>
          </a:p>
        </p:txBody>
      </p:sp>
      <p:sp>
        <p:nvSpPr>
          <p:cNvPr id="59396" name="Slide Number Placeholder 3">
            <a:extLst>
              <a:ext uri="{FF2B5EF4-FFF2-40B4-BE49-F238E27FC236}">
                <a16:creationId xmlns:a16="http://schemas.microsoft.com/office/drawing/2014/main" id="{7BC43582-BB25-DCCF-B900-89F2B28B95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rgbClr val="000066"/>
                </a:solidFill>
                <a:latin typeface="Lucida Sans" panose="020B0602030504020204" pitchFamily="34" charset="0"/>
                <a:cs typeface="Arial" panose="020B0604020202020204" pitchFamily="34" charset="0"/>
              </a:defRPr>
            </a:lvl1pPr>
            <a:lvl2pPr marL="742950" indent="-285750">
              <a:defRPr>
                <a:solidFill>
                  <a:srgbClr val="000066"/>
                </a:solidFill>
                <a:latin typeface="Lucida Sans" panose="020B0602030504020204" pitchFamily="34" charset="0"/>
                <a:cs typeface="Arial" panose="020B0604020202020204" pitchFamily="34" charset="0"/>
              </a:defRPr>
            </a:lvl2pPr>
            <a:lvl3pPr marL="1143000" indent="-228600">
              <a:defRPr>
                <a:solidFill>
                  <a:srgbClr val="000066"/>
                </a:solidFill>
                <a:latin typeface="Lucida Sans" panose="020B0602030504020204" pitchFamily="34" charset="0"/>
                <a:cs typeface="Arial" panose="020B0604020202020204" pitchFamily="34" charset="0"/>
              </a:defRPr>
            </a:lvl3pPr>
            <a:lvl4pPr marL="1600200" indent="-228600">
              <a:defRPr>
                <a:solidFill>
                  <a:srgbClr val="000066"/>
                </a:solidFill>
                <a:latin typeface="Lucida Sans" panose="020B0602030504020204" pitchFamily="34" charset="0"/>
                <a:cs typeface="Arial" panose="020B0604020202020204" pitchFamily="34" charset="0"/>
              </a:defRPr>
            </a:lvl4pPr>
            <a:lvl5pPr marL="2057400" indent="-228600">
              <a:defRPr>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9pPr>
          </a:lstStyle>
          <a:p>
            <a:fld id="{1879BD06-D5B4-4970-89C5-0BA527F2BF46}" type="slidenum">
              <a:rPr lang="en-GB" altLang="en-US" smtClean="0"/>
              <a:pPr/>
              <a:t>53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F352E00-CCB7-311C-2A2F-3E09EC0612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49EB310-6E69-DDBE-F572-4D32E3D021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DB1537CC-2B80-24BA-4E60-6A1750DFA1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rgbClr val="000066"/>
                </a:solidFill>
                <a:latin typeface="Lucida Sans" panose="020B0602030504020204" pitchFamily="34" charset="0"/>
                <a:cs typeface="Arial" panose="020B0604020202020204" pitchFamily="34" charset="0"/>
              </a:defRPr>
            </a:lvl1pPr>
            <a:lvl2pPr marL="742950" indent="-285750">
              <a:defRPr>
                <a:solidFill>
                  <a:srgbClr val="000066"/>
                </a:solidFill>
                <a:latin typeface="Lucida Sans" panose="020B0602030504020204" pitchFamily="34" charset="0"/>
                <a:cs typeface="Arial" panose="020B0604020202020204" pitchFamily="34" charset="0"/>
              </a:defRPr>
            </a:lvl2pPr>
            <a:lvl3pPr marL="1143000" indent="-228600">
              <a:defRPr>
                <a:solidFill>
                  <a:srgbClr val="000066"/>
                </a:solidFill>
                <a:latin typeface="Lucida Sans" panose="020B0602030504020204" pitchFamily="34" charset="0"/>
                <a:cs typeface="Arial" panose="020B0604020202020204" pitchFamily="34" charset="0"/>
              </a:defRPr>
            </a:lvl3pPr>
            <a:lvl4pPr marL="1600200" indent="-228600">
              <a:defRPr>
                <a:solidFill>
                  <a:srgbClr val="000066"/>
                </a:solidFill>
                <a:latin typeface="Lucida Sans" panose="020B0602030504020204" pitchFamily="34" charset="0"/>
                <a:cs typeface="Arial" panose="020B0604020202020204" pitchFamily="34" charset="0"/>
              </a:defRPr>
            </a:lvl4pPr>
            <a:lvl5pPr marL="2057400" indent="-228600">
              <a:defRPr>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0066"/>
                </a:solidFill>
                <a:latin typeface="Lucida Sans" panose="020B0602030504020204" pitchFamily="34" charset="0"/>
                <a:cs typeface="Arial" panose="020B0604020202020204" pitchFamily="34" charset="0"/>
              </a:defRPr>
            </a:lvl9pPr>
          </a:lstStyle>
          <a:p>
            <a:fld id="{219ACDE4-DC14-4D7B-9B04-F39AC0CD57F3}" type="slidenum">
              <a:rPr lang="en-GB" altLang="en-US" smtClean="0"/>
              <a:pPr/>
              <a:t>54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D4ECC2A-BA15-4C97-AAB3-182008895A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9CC48FB-6E26-638E-A256-89D3A8894B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436" name="Slide Number Placeholder 3">
            <a:extLst>
              <a:ext uri="{FF2B5EF4-FFF2-40B4-BE49-F238E27FC236}">
                <a16:creationId xmlns:a16="http://schemas.microsoft.com/office/drawing/2014/main" id="{644B94DD-8A44-FE3F-2759-6A78F6EC2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9F6DB8-E571-4E5D-B662-29B09BBE7C1E}" type="slidenum">
              <a:rPr lang="en-GB" altLang="en-US">
                <a:latin typeface="Arial" panose="020B0604020202020204" pitchFamily="34" charset="0"/>
              </a:rPr>
              <a:pPr>
                <a:spcBef>
                  <a:spcPct val="0"/>
                </a:spcBef>
              </a:pPr>
              <a:t>63</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80578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C1EBFF-D20C-4713-8FB7-F071F043EA1B}" type="datetimeFigureOut">
              <a:rPr lang="en-GB" smtClean="0"/>
              <a:t>23/06/2023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26570E-74A7-4CB0-9E66-014850092ED1}" type="slidenum">
              <a:rPr lang="en-GB" smtClean="0"/>
              <a:t>‹#›</a:t>
            </a:fld>
            <a:endParaRPr lang="en-GB"/>
          </a:p>
        </p:txBody>
      </p:sp>
    </p:spTree>
    <p:extLst>
      <p:ext uri="{BB962C8B-B14F-4D97-AF65-F5344CB8AC3E}">
        <p14:creationId xmlns:p14="http://schemas.microsoft.com/office/powerpoint/2010/main" val="50327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C1EBFF-D20C-4713-8FB7-F071F043EA1B}" type="datetimeFigureOut">
              <a:rPr lang="en-GB" smtClean="0"/>
              <a:t>23/06/2023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26570E-74A7-4CB0-9E66-014850092ED1}" type="slidenum">
              <a:rPr lang="en-GB" smtClean="0"/>
              <a:t>‹#›</a:t>
            </a:fld>
            <a:endParaRPr lang="en-GB"/>
          </a:p>
        </p:txBody>
      </p:sp>
    </p:spTree>
    <p:extLst>
      <p:ext uri="{BB962C8B-B14F-4D97-AF65-F5344CB8AC3E}">
        <p14:creationId xmlns:p14="http://schemas.microsoft.com/office/powerpoint/2010/main" val="342164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7D8DE3-128A-C503-F283-8DC4857F794F}"/>
              </a:ext>
            </a:extLst>
          </p:cNvPr>
          <p:cNvSpPr>
            <a:spLocks noChangeArrowheads="1"/>
          </p:cNvSpPr>
          <p:nvPr/>
        </p:nvSpPr>
        <p:spPr bwMode="auto">
          <a:xfrm>
            <a:off x="0" y="0"/>
            <a:ext cx="9144000" cy="6858000"/>
          </a:xfrm>
          <a:prstGeom prst="rect">
            <a:avLst/>
          </a:prstGeom>
          <a:noFill/>
          <a:ln w="28575">
            <a:solidFill>
              <a:srgbClr val="669900"/>
            </a:solidFill>
            <a:miter lim="800000"/>
            <a:headEnd/>
            <a:tailEnd/>
          </a:ln>
          <a:effectLst/>
        </p:spPr>
        <p:txBody>
          <a:bodyPr wrap="none" anchor="ctr"/>
          <a:lstStyle>
            <a:lvl1pPr eaLnBrk="0" hangingPunct="0">
              <a:defRPr>
                <a:solidFill>
                  <a:srgbClr val="000066"/>
                </a:solidFill>
                <a:latin typeface="Lucida Sans" pitchFamily="34" charset="0"/>
                <a:cs typeface="Arial" charset="0"/>
              </a:defRPr>
            </a:lvl1pPr>
            <a:lvl2pPr marL="742950" indent="-285750" eaLnBrk="0" hangingPunct="0">
              <a:defRPr>
                <a:solidFill>
                  <a:srgbClr val="000066"/>
                </a:solidFill>
                <a:latin typeface="Lucida Sans" pitchFamily="34" charset="0"/>
                <a:cs typeface="Arial" charset="0"/>
              </a:defRPr>
            </a:lvl2pPr>
            <a:lvl3pPr marL="1143000" indent="-228600" eaLnBrk="0" hangingPunct="0">
              <a:defRPr>
                <a:solidFill>
                  <a:srgbClr val="000066"/>
                </a:solidFill>
                <a:latin typeface="Lucida Sans" pitchFamily="34" charset="0"/>
                <a:cs typeface="Arial" charset="0"/>
              </a:defRPr>
            </a:lvl3pPr>
            <a:lvl4pPr marL="1600200" indent="-228600" eaLnBrk="0" hangingPunct="0">
              <a:defRPr>
                <a:solidFill>
                  <a:srgbClr val="000066"/>
                </a:solidFill>
                <a:latin typeface="Lucida Sans" pitchFamily="34" charset="0"/>
                <a:cs typeface="Arial" charset="0"/>
              </a:defRPr>
            </a:lvl4pPr>
            <a:lvl5pPr marL="2057400" indent="-228600" eaLnBrk="0" hangingPunct="0">
              <a:defRPr>
                <a:solidFill>
                  <a:srgbClr val="000066"/>
                </a:solidFill>
                <a:latin typeface="Lucida Sans" pitchFamily="34" charset="0"/>
                <a:cs typeface="Arial" charset="0"/>
              </a:defRPr>
            </a:lvl5pPr>
            <a:lvl6pPr marL="2514600" indent="-228600" eaLnBrk="0" fontAlgn="base" hangingPunct="0">
              <a:spcBef>
                <a:spcPct val="0"/>
              </a:spcBef>
              <a:spcAft>
                <a:spcPct val="0"/>
              </a:spcAft>
              <a:defRPr>
                <a:solidFill>
                  <a:srgbClr val="000066"/>
                </a:solidFill>
                <a:latin typeface="Lucida Sans" pitchFamily="34" charset="0"/>
                <a:cs typeface="Arial" charset="0"/>
              </a:defRPr>
            </a:lvl6pPr>
            <a:lvl7pPr marL="2971800" indent="-228600" eaLnBrk="0" fontAlgn="base" hangingPunct="0">
              <a:spcBef>
                <a:spcPct val="0"/>
              </a:spcBef>
              <a:spcAft>
                <a:spcPct val="0"/>
              </a:spcAft>
              <a:defRPr>
                <a:solidFill>
                  <a:srgbClr val="000066"/>
                </a:solidFill>
                <a:latin typeface="Lucida Sans" pitchFamily="34" charset="0"/>
                <a:cs typeface="Arial" charset="0"/>
              </a:defRPr>
            </a:lvl7pPr>
            <a:lvl8pPr marL="3429000" indent="-228600" eaLnBrk="0" fontAlgn="base" hangingPunct="0">
              <a:spcBef>
                <a:spcPct val="0"/>
              </a:spcBef>
              <a:spcAft>
                <a:spcPct val="0"/>
              </a:spcAft>
              <a:defRPr>
                <a:solidFill>
                  <a:srgbClr val="000066"/>
                </a:solidFill>
                <a:latin typeface="Lucida Sans" pitchFamily="34" charset="0"/>
                <a:cs typeface="Arial" charset="0"/>
              </a:defRPr>
            </a:lvl8pPr>
            <a:lvl9pPr marL="3886200" indent="-228600" eaLnBrk="0" fontAlgn="base" hangingPunct="0">
              <a:spcBef>
                <a:spcPct val="0"/>
              </a:spcBef>
              <a:spcAft>
                <a:spcPct val="0"/>
              </a:spcAft>
              <a:defRPr>
                <a:solidFill>
                  <a:srgbClr val="000066"/>
                </a:solidFill>
                <a:latin typeface="Lucida Sans" pitchFamily="34" charset="0"/>
                <a:cs typeface="Arial" charset="0"/>
              </a:defRPr>
            </a:lvl9pPr>
          </a:lstStyle>
          <a:p>
            <a:pPr eaLnBrk="1" hangingPunct="1">
              <a:defRPr/>
            </a:pPr>
            <a:endParaRPr lang="en-US" altLang="en-US"/>
          </a:p>
        </p:txBody>
      </p:sp>
      <p:sp>
        <p:nvSpPr>
          <p:cNvPr id="5122" name="Rectangle 2"/>
          <p:cNvSpPr>
            <a:spLocks noGrp="1" noChangeArrowheads="1"/>
          </p:cNvSpPr>
          <p:nvPr>
            <p:ph type="ctrTitle"/>
          </p:nvPr>
        </p:nvSpPr>
        <p:spPr>
          <a:xfrm>
            <a:off x="468313" y="1052513"/>
            <a:ext cx="8135937" cy="1470025"/>
          </a:xfrm>
        </p:spPr>
        <p:txBody>
          <a:bodyPr/>
          <a:lstStyle>
            <a:lvl1pPr algn="ctr">
              <a:defRPr sz="5400"/>
            </a:lvl1pPr>
          </a:lstStyle>
          <a:p>
            <a:pPr lvl="0"/>
            <a:r>
              <a:rPr lang="en-GB" noProof="0"/>
              <a:t>CLICK TO EDIT MASTER TITLE STYLE</a:t>
            </a:r>
          </a:p>
        </p:txBody>
      </p:sp>
    </p:spTree>
    <p:extLst>
      <p:ext uri="{BB962C8B-B14F-4D97-AF65-F5344CB8AC3E}">
        <p14:creationId xmlns:p14="http://schemas.microsoft.com/office/powerpoint/2010/main" val="86832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p:cNvSpPr>
            <a:spLocks noGrp="1"/>
          </p:cNvSpPr>
          <p:nvPr>
            <p:ph type="clipArt" sz="half" idx="2"/>
          </p:nvPr>
        </p:nvSpPr>
        <p:spPr>
          <a:xfrm>
            <a:off x="4648200" y="1600200"/>
            <a:ext cx="4038600" cy="4525963"/>
          </a:xfrm>
        </p:spPr>
        <p:txBody>
          <a:bodyPr/>
          <a:lstStyle/>
          <a:p>
            <a:pPr lvl="0"/>
            <a:endParaRPr lang="en-GB" noProof="0"/>
          </a:p>
        </p:txBody>
      </p:sp>
      <p:sp>
        <p:nvSpPr>
          <p:cNvPr id="5" name="Date Placeholder 4">
            <a:extLst>
              <a:ext uri="{FF2B5EF4-FFF2-40B4-BE49-F238E27FC236}">
                <a16:creationId xmlns:a16="http://schemas.microsoft.com/office/drawing/2014/main" id="{799E70E1-C540-9E85-C98A-3BFCF626E9FE}"/>
              </a:ext>
            </a:extLst>
          </p:cNvPr>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altLang="en-US"/>
          </a:p>
        </p:txBody>
      </p:sp>
      <p:sp>
        <p:nvSpPr>
          <p:cNvPr id="6" name="Footer Placeholder 5">
            <a:extLst>
              <a:ext uri="{FF2B5EF4-FFF2-40B4-BE49-F238E27FC236}">
                <a16:creationId xmlns:a16="http://schemas.microsoft.com/office/drawing/2014/main" id="{A4BAB22C-54C3-1C81-5A6C-E1DB0DD8263F}"/>
              </a:ext>
            </a:extLst>
          </p:cNvPr>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6D496129-8C84-74B7-3CBF-C1EF5534DBE4}"/>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BEF86DA-B1C7-4509-B3FA-86A55F4D1C4A}" type="slidenum">
              <a:rPr lang="en-GB" altLang="en-US"/>
              <a:pPr>
                <a:defRPr/>
              </a:pPr>
              <a:t>‹#›</a:t>
            </a:fld>
            <a:endParaRPr lang="en-GB" altLang="en-US"/>
          </a:p>
        </p:txBody>
      </p:sp>
    </p:spTree>
    <p:extLst>
      <p:ext uri="{BB962C8B-B14F-4D97-AF65-F5344CB8AC3E}">
        <p14:creationId xmlns:p14="http://schemas.microsoft.com/office/powerpoint/2010/main" val="73322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Online Image Placeholder 2"/>
          <p:cNvSpPr>
            <a:spLocks noGrp="1"/>
          </p:cNvSpPr>
          <p:nvPr>
            <p:ph type="clipArt" sz="half" idx="1"/>
          </p:nvPr>
        </p:nvSpPr>
        <p:spPr>
          <a:xfrm>
            <a:off x="457200" y="1600200"/>
            <a:ext cx="4038600" cy="4525963"/>
          </a:xfrm>
        </p:spPr>
        <p:txBody>
          <a:bodyPr/>
          <a:lstStyle/>
          <a:p>
            <a:pPr lvl="0"/>
            <a:endParaRPr lang="en-GB"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D78DFB-33F9-BC11-BF16-371C3B41CF33}"/>
              </a:ext>
            </a:extLst>
          </p:cNvPr>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GB" altLang="en-US"/>
          </a:p>
        </p:txBody>
      </p:sp>
      <p:sp>
        <p:nvSpPr>
          <p:cNvPr id="6" name="Footer Placeholder 5">
            <a:extLst>
              <a:ext uri="{FF2B5EF4-FFF2-40B4-BE49-F238E27FC236}">
                <a16:creationId xmlns:a16="http://schemas.microsoft.com/office/drawing/2014/main" id="{1D67ACB0-338E-5D43-DDDC-5E5BEBEA9388}"/>
              </a:ext>
            </a:extLst>
          </p:cNvPr>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B45DF7A1-2EBF-F260-27E0-28E4A013261D}"/>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5B65A1A-2DBA-458D-871D-FF64421700F2}" type="slidenum">
              <a:rPr lang="en-GB" altLang="en-US"/>
              <a:pPr>
                <a:defRPr/>
              </a:pPr>
              <a:t>‹#›</a:t>
            </a:fld>
            <a:endParaRPr lang="en-GB" altLang="en-US"/>
          </a:p>
        </p:txBody>
      </p:sp>
    </p:spTree>
    <p:extLst>
      <p:ext uri="{BB962C8B-B14F-4D97-AF65-F5344CB8AC3E}">
        <p14:creationId xmlns:p14="http://schemas.microsoft.com/office/powerpoint/2010/main" val="249982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6716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C1EBFF-D20C-4713-8FB7-F071F043EA1B}" type="datetimeFigureOut">
              <a:rPr lang="en-GB" smtClean="0"/>
              <a:t>23/06/2023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26570E-74A7-4CB0-9E66-014850092ED1}" type="slidenum">
              <a:rPr lang="en-GB" smtClean="0"/>
              <a:t>‹#›</a:t>
            </a:fld>
            <a:endParaRPr lang="en-GB"/>
          </a:p>
        </p:txBody>
      </p:sp>
    </p:spTree>
    <p:extLst>
      <p:ext uri="{BB962C8B-B14F-4D97-AF65-F5344CB8AC3E}">
        <p14:creationId xmlns:p14="http://schemas.microsoft.com/office/powerpoint/2010/main" val="307419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354932"/>
            <a:ext cx="4038600" cy="47712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54930"/>
            <a:ext cx="4038600" cy="477123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C1EBFF-D20C-4713-8FB7-F071F043EA1B}" type="datetimeFigureOut">
              <a:rPr lang="en-GB" smtClean="0"/>
              <a:t>23/06/2023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26570E-74A7-4CB0-9E66-014850092ED1}" type="slidenum">
              <a:rPr lang="en-GB" smtClean="0"/>
              <a:t>‹#›</a:t>
            </a:fld>
            <a:endParaRPr lang="en-GB"/>
          </a:p>
        </p:txBody>
      </p:sp>
    </p:spTree>
    <p:extLst>
      <p:ext uri="{BB962C8B-B14F-4D97-AF65-F5344CB8AC3E}">
        <p14:creationId xmlns:p14="http://schemas.microsoft.com/office/powerpoint/2010/main" val="284005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24769"/>
            <a:ext cx="4040188" cy="8501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C1EBFF-D20C-4713-8FB7-F071F043EA1B}" type="datetimeFigureOut">
              <a:rPr lang="en-GB" smtClean="0"/>
              <a:t>23/06/2023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F26570E-74A7-4CB0-9E66-014850092ED1}" type="slidenum">
              <a:rPr lang="en-GB" smtClean="0"/>
              <a:t>‹#›</a:t>
            </a:fld>
            <a:endParaRPr lang="en-GB"/>
          </a:p>
        </p:txBody>
      </p:sp>
    </p:spTree>
    <p:extLst>
      <p:ext uri="{BB962C8B-B14F-4D97-AF65-F5344CB8AC3E}">
        <p14:creationId xmlns:p14="http://schemas.microsoft.com/office/powerpoint/2010/main" val="267543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88" y="260648"/>
            <a:ext cx="8229600" cy="850106"/>
          </a:xfrm>
          <a:solidFill>
            <a:srgbClr val="FFC000"/>
          </a:solidFill>
        </p:spPr>
        <p:txBody>
          <a:bodyPr/>
          <a:lstStyle/>
          <a:p>
            <a:r>
              <a:rPr lang="en-US"/>
              <a:t>Click to edit Master title style</a:t>
            </a:r>
            <a:endParaRPr lang="en-GB"/>
          </a:p>
        </p:txBody>
      </p:sp>
    </p:spTree>
    <p:extLst>
      <p:ext uri="{BB962C8B-B14F-4D97-AF65-F5344CB8AC3E}">
        <p14:creationId xmlns:p14="http://schemas.microsoft.com/office/powerpoint/2010/main" val="335182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C1EBFF-D20C-4713-8FB7-F071F043EA1B}" type="datetimeFigureOut">
              <a:rPr lang="en-GB" smtClean="0"/>
              <a:t>23/06/2023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26570E-74A7-4CB0-9E66-014850092ED1}" type="slidenum">
              <a:rPr lang="en-GB" smtClean="0"/>
              <a:t>‹#›</a:t>
            </a:fld>
            <a:endParaRPr lang="en-GB"/>
          </a:p>
        </p:txBody>
      </p:sp>
    </p:spTree>
    <p:extLst>
      <p:ext uri="{BB962C8B-B14F-4D97-AF65-F5344CB8AC3E}">
        <p14:creationId xmlns:p14="http://schemas.microsoft.com/office/powerpoint/2010/main" val="311881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C1EBFF-D20C-4713-8FB7-F071F043EA1B}" type="datetimeFigureOut">
              <a:rPr lang="en-GB" smtClean="0"/>
              <a:t>23/06/2023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26570E-74A7-4CB0-9E66-014850092ED1}" type="slidenum">
              <a:rPr lang="en-GB" smtClean="0"/>
              <a:t>‹#›</a:t>
            </a:fld>
            <a:endParaRPr lang="en-GB"/>
          </a:p>
        </p:txBody>
      </p:sp>
    </p:spTree>
    <p:extLst>
      <p:ext uri="{BB962C8B-B14F-4D97-AF65-F5344CB8AC3E}">
        <p14:creationId xmlns:p14="http://schemas.microsoft.com/office/powerpoint/2010/main" val="79727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C1EBFF-D20C-4713-8FB7-F071F043EA1B}" type="datetimeFigureOut">
              <a:rPr lang="en-GB" smtClean="0"/>
              <a:t>23/06/2023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26570E-74A7-4CB0-9E66-014850092ED1}" type="slidenum">
              <a:rPr lang="en-GB" smtClean="0"/>
              <a:t>‹#›</a:t>
            </a:fld>
            <a:endParaRPr lang="en-GB"/>
          </a:p>
        </p:txBody>
      </p:sp>
    </p:spTree>
    <p:extLst>
      <p:ext uri="{BB962C8B-B14F-4D97-AF65-F5344CB8AC3E}">
        <p14:creationId xmlns:p14="http://schemas.microsoft.com/office/powerpoint/2010/main" val="90971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a:solidFill>
            <a:srgbClr val="FFC000"/>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0879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enu/AS_U2.ppt"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stream.godalming.ac.uk/View.aspx?ID=8833~4w~y3CuoIiw" TargetMode="External"/><Relationship Id="rId2" Type="http://schemas.openxmlformats.org/officeDocument/2006/relationships/hyperlink" Target="https://www.youtube.com/watch?v=hgFpvDNfXO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s://www.alevelgeography.com/changes-in-the-carbon-cycle-human-caus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bgs.ac.uk/discovering-geology/climate-change/carbon-capture-and-storage/"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09_sWPxQymA" TargetMode="External"/><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jpeg"/></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2.jpe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1.jpeg"/><Relationship Id="rId4" Type="http://schemas.openxmlformats.org/officeDocument/2006/relationships/image" Target="../media/image43.jpeg"/><Relationship Id="rId9" Type="http://schemas.openxmlformats.org/officeDocument/2006/relationships/hyperlink" Target="https://www.youtube.com/watch?v=vZ9b5c8BOT4"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youtube.com/watch?v=pFieYBlU91o"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RKkC2JpjaGc"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09_sWPxQymA" TargetMode="Externa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7659DE1-2873-00A3-7680-933E7FD46E96}"/>
              </a:ext>
            </a:extLst>
          </p:cNvPr>
          <p:cNvSpPr>
            <a:spLocks noGrp="1" noChangeArrowheads="1"/>
          </p:cNvSpPr>
          <p:nvPr>
            <p:ph type="ctrTitle"/>
          </p:nvPr>
        </p:nvSpPr>
        <p:spPr/>
        <p:txBody>
          <a:bodyPr/>
          <a:lstStyle/>
          <a:p>
            <a:pPr eaLnBrk="1" hangingPunct="1"/>
            <a:r>
              <a:rPr lang="en-GB" altLang="en-US"/>
              <a:t>Biogeochemical Cycles</a:t>
            </a:r>
          </a:p>
        </p:txBody>
      </p:sp>
      <p:sp>
        <p:nvSpPr>
          <p:cNvPr id="6147" name="AutoShape 4">
            <a:hlinkClick r:id="rId2" action="ppaction://hlinkpres?slideindex=1&amp;slidetitle=" highlightClick="1"/>
            <a:extLst>
              <a:ext uri="{FF2B5EF4-FFF2-40B4-BE49-F238E27FC236}">
                <a16:creationId xmlns:a16="http://schemas.microsoft.com/office/drawing/2014/main" id="{D2E2C180-C62D-7EF7-3359-AFB004F21199}"/>
              </a:ext>
            </a:extLst>
          </p:cNvPr>
          <p:cNvSpPr>
            <a:spLocks noChangeArrowheads="1"/>
          </p:cNvSpPr>
          <p:nvPr/>
        </p:nvSpPr>
        <p:spPr bwMode="auto">
          <a:xfrm>
            <a:off x="8788400" y="6515100"/>
            <a:ext cx="355600" cy="342900"/>
          </a:xfrm>
          <a:prstGeom prst="actionButtonBackPrevious">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D3D2E50A-5F4E-E49E-126C-2CD96B7599E7}"/>
              </a:ext>
            </a:extLst>
          </p:cNvPr>
          <p:cNvSpPr>
            <a:spLocks noGrp="1" noChangeArrowheads="1"/>
          </p:cNvSpPr>
          <p:nvPr>
            <p:ph type="title"/>
          </p:nvPr>
        </p:nvSpPr>
        <p:spPr/>
        <p:txBody>
          <a:bodyPr rtlCol="0">
            <a:normAutofit/>
          </a:bodyPr>
          <a:lstStyle/>
          <a:p>
            <a:pPr eaLnBrk="1" fontAlgn="auto" hangingPunct="1">
              <a:spcAft>
                <a:spcPts val="0"/>
              </a:spcAft>
              <a:defRPr/>
            </a:pPr>
            <a:r>
              <a:rPr lang="en-GB" altLang="en-US" dirty="0">
                <a:latin typeface="+mn-lt"/>
              </a:rPr>
              <a:t>Where might we find carbon?</a:t>
            </a:r>
            <a:endParaRPr lang="en-US" altLang="en-US" dirty="0">
              <a:latin typeface="+mn-lt"/>
            </a:endParaRPr>
          </a:p>
        </p:txBody>
      </p:sp>
      <p:sp>
        <p:nvSpPr>
          <p:cNvPr id="16389" name="Rectangle 5">
            <a:extLst>
              <a:ext uri="{FF2B5EF4-FFF2-40B4-BE49-F238E27FC236}">
                <a16:creationId xmlns:a16="http://schemas.microsoft.com/office/drawing/2014/main" id="{AEE4740F-E6A1-6FA2-06BE-D45CA2FA09D1}"/>
              </a:ext>
            </a:extLst>
          </p:cNvPr>
          <p:cNvSpPr>
            <a:spLocks noGrp="1" noChangeArrowheads="1"/>
          </p:cNvSpPr>
          <p:nvPr>
            <p:ph idx="1"/>
          </p:nvPr>
        </p:nvSpPr>
        <p:spPr>
          <a:xfrm>
            <a:off x="457200" y="1353383"/>
            <a:ext cx="8229600" cy="4857403"/>
          </a:xfrm>
        </p:spPr>
        <p:txBody>
          <a:bodyPr rtlCol="0">
            <a:normAutofit/>
          </a:bodyPr>
          <a:lstStyle/>
          <a:p>
            <a:pPr marL="0" indent="0" eaLnBrk="1" fontAlgn="auto" hangingPunct="1">
              <a:spcAft>
                <a:spcPts val="0"/>
              </a:spcAft>
              <a:buFont typeface="Arial" panose="020B0604020202020204" pitchFamily="34" charset="0"/>
              <a:buNone/>
              <a:defRPr/>
            </a:pPr>
            <a:r>
              <a:rPr lang="en-GB" altLang="en-US" u="sng" dirty="0"/>
              <a:t>Carbon Dioxide</a:t>
            </a:r>
          </a:p>
          <a:p>
            <a:pPr eaLnBrk="1" fontAlgn="auto" hangingPunct="1">
              <a:spcAft>
                <a:spcPts val="0"/>
              </a:spcAft>
              <a:defRPr/>
            </a:pPr>
            <a:r>
              <a:rPr lang="en-GB" altLang="en-US" dirty="0"/>
              <a:t>Atmosphere</a:t>
            </a:r>
          </a:p>
          <a:p>
            <a:pPr eaLnBrk="1" fontAlgn="auto" hangingPunct="1">
              <a:spcAft>
                <a:spcPts val="0"/>
              </a:spcAft>
              <a:defRPr/>
            </a:pPr>
            <a:r>
              <a:rPr lang="en-GB" altLang="en-US" dirty="0"/>
              <a:t>Factories</a:t>
            </a:r>
          </a:p>
          <a:p>
            <a:pPr eaLnBrk="1" fontAlgn="auto" hangingPunct="1">
              <a:spcAft>
                <a:spcPts val="0"/>
              </a:spcAft>
              <a:defRPr/>
            </a:pPr>
            <a:r>
              <a:rPr lang="en-GB" altLang="en-US" dirty="0"/>
              <a:t>Petrol/Diesel engines</a:t>
            </a:r>
          </a:p>
          <a:p>
            <a:pPr eaLnBrk="1" fontAlgn="auto" hangingPunct="1">
              <a:spcAft>
                <a:spcPts val="0"/>
              </a:spcAft>
              <a:defRPr/>
            </a:pPr>
            <a:r>
              <a:rPr lang="en-GB" altLang="en-US" dirty="0"/>
              <a:t>Volcanoes</a:t>
            </a:r>
          </a:p>
          <a:p>
            <a:pPr eaLnBrk="1" fontAlgn="auto" hangingPunct="1">
              <a:spcAft>
                <a:spcPts val="0"/>
              </a:spcAft>
              <a:defRPr/>
            </a:pPr>
            <a:r>
              <a:rPr lang="en-GB" altLang="en-US" dirty="0"/>
              <a:t>Oceans</a:t>
            </a:r>
            <a:endParaRPr lang="en-US" altLang="en-US" dirty="0"/>
          </a:p>
        </p:txBody>
      </p:sp>
      <p:sp>
        <p:nvSpPr>
          <p:cNvPr id="16390" name="Rectangle 6">
            <a:extLst>
              <a:ext uri="{FF2B5EF4-FFF2-40B4-BE49-F238E27FC236}">
                <a16:creationId xmlns:a16="http://schemas.microsoft.com/office/drawing/2014/main" id="{8B9B7B85-046E-1CD5-707A-BBE92A41E961}"/>
              </a:ext>
            </a:extLst>
          </p:cNvPr>
          <p:cNvSpPr>
            <a:spLocks noGrp="1" noChangeArrowheads="1"/>
          </p:cNvSpPr>
          <p:nvPr>
            <p:ph sz="half" idx="4294967295"/>
          </p:nvPr>
        </p:nvSpPr>
        <p:spPr>
          <a:xfrm>
            <a:off x="4572000" y="1340768"/>
            <a:ext cx="4259262" cy="45259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GB" altLang="en-US" u="sng" dirty="0"/>
              <a:t>Organic Carbon</a:t>
            </a:r>
          </a:p>
          <a:p>
            <a:pPr lvl="1" eaLnBrk="1" hangingPunct="1">
              <a:buFont typeface="Arial" panose="020B0604020202020204" pitchFamily="34" charset="0"/>
              <a:buChar char="•"/>
              <a:defRPr/>
            </a:pPr>
            <a:r>
              <a:rPr lang="en-GB" altLang="en-US" dirty="0"/>
              <a:t>In water as dissolved salts of carbonic acid</a:t>
            </a:r>
          </a:p>
          <a:p>
            <a:pPr lvl="1" eaLnBrk="1" hangingPunct="1">
              <a:buFont typeface="Arial" panose="020B0604020202020204" pitchFamily="34" charset="0"/>
              <a:buChar char="•"/>
              <a:defRPr/>
            </a:pPr>
            <a:r>
              <a:rPr lang="en-GB" altLang="en-US" dirty="0"/>
              <a:t>In plants, animals and dead organic matter as carbohydrates, lipids and proteins</a:t>
            </a:r>
          </a:p>
          <a:p>
            <a:pPr lvl="1" eaLnBrk="1" hangingPunct="1">
              <a:buFont typeface="Arial" panose="020B0604020202020204" pitchFamily="34" charset="0"/>
              <a:buChar char="•"/>
              <a:defRPr/>
            </a:pPr>
            <a:r>
              <a:rPr lang="en-GB" altLang="en-US" dirty="0"/>
              <a:t>In carbonaceous rocks (e.g. limestone) as calcium carbonate</a:t>
            </a:r>
          </a:p>
          <a:p>
            <a:pPr lvl="1" eaLnBrk="1" hangingPunct="1">
              <a:buFont typeface="Arial" panose="020B0604020202020204" pitchFamily="34" charset="0"/>
              <a:buChar char="•"/>
              <a:defRPr/>
            </a:pPr>
            <a:r>
              <a:rPr lang="en-GB" altLang="en-US" dirty="0"/>
              <a:t>In fossil fuels mainly as carbon and hydrocarbon</a:t>
            </a:r>
            <a:endParaRPr lang="en-US" altLang="en-US" dirty="0"/>
          </a:p>
          <a:p>
            <a:pPr eaLnBrk="1" fontAlgn="auto" hangingPunct="1">
              <a:spcAft>
                <a:spcPts val="0"/>
              </a:spcAft>
              <a:defRPr/>
            </a:pPr>
            <a:endParaRPr lang="en-US" altLang="en-US"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3D36527B-8C36-AFB8-2983-A0A7177AF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1763"/>
            <a:ext cx="91440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E21D86C-0A73-9DCE-971E-46C83544B0D5}"/>
              </a:ext>
            </a:extLst>
          </p:cNvPr>
          <p:cNvSpPr>
            <a:spLocks noChangeArrowheads="1"/>
          </p:cNvSpPr>
          <p:nvPr/>
        </p:nvSpPr>
        <p:spPr bwMode="auto">
          <a:xfrm>
            <a:off x="5508104" y="1988840"/>
            <a:ext cx="2955925" cy="2641600"/>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AA80822-5074-AD2F-13FF-8628EDF01CB2}"/>
              </a:ext>
            </a:extLst>
          </p:cNvPr>
          <p:cNvSpPr>
            <a:spLocks noGrp="1" noChangeArrowheads="1"/>
          </p:cNvSpPr>
          <p:nvPr>
            <p:ph type="title"/>
          </p:nvPr>
        </p:nvSpPr>
        <p:spPr>
          <a:xfrm>
            <a:off x="457200" y="13494"/>
            <a:ext cx="8229600" cy="850106"/>
          </a:xfrm>
        </p:spPr>
        <p:txBody>
          <a:bodyPr/>
          <a:lstStyle/>
          <a:p>
            <a:pPr eaLnBrk="1" hangingPunct="1"/>
            <a:r>
              <a:rPr lang="en-GB" altLang="en-US" dirty="0"/>
              <a:t>Carbon Cycle</a:t>
            </a:r>
          </a:p>
        </p:txBody>
      </p:sp>
      <p:sp>
        <p:nvSpPr>
          <p:cNvPr id="2" name="Content Placeholder 1">
            <a:extLst>
              <a:ext uri="{FF2B5EF4-FFF2-40B4-BE49-F238E27FC236}">
                <a16:creationId xmlns:a16="http://schemas.microsoft.com/office/drawing/2014/main" id="{AEB4210A-87FA-1389-918C-EFF6AED51ACD}"/>
              </a:ext>
            </a:extLst>
          </p:cNvPr>
          <p:cNvSpPr>
            <a:spLocks noGrp="1"/>
          </p:cNvSpPr>
          <p:nvPr>
            <p:ph idx="1"/>
          </p:nvPr>
        </p:nvSpPr>
        <p:spPr/>
        <p:txBody>
          <a:bodyPr/>
          <a:lstStyle/>
          <a:p>
            <a:endParaRPr lang="en-GB"/>
          </a:p>
        </p:txBody>
      </p:sp>
      <p:pic>
        <p:nvPicPr>
          <p:cNvPr id="8196" name="Picture 4" descr="CarbonCycleTest copy">
            <a:extLst>
              <a:ext uri="{FF2B5EF4-FFF2-40B4-BE49-F238E27FC236}">
                <a16:creationId xmlns:a16="http://schemas.microsoft.com/office/drawing/2014/main" id="{A8D975CA-2562-45EA-2B0B-B9D2D7FB0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71" t="6810" r="4094" b="6091"/>
          <a:stretch>
            <a:fillRect/>
          </a:stretch>
        </p:blipFill>
        <p:spPr bwMode="auto">
          <a:xfrm>
            <a:off x="971550" y="981075"/>
            <a:ext cx="6840538"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a:extLst>
              <a:ext uri="{FF2B5EF4-FFF2-40B4-BE49-F238E27FC236}">
                <a16:creationId xmlns:a16="http://schemas.microsoft.com/office/drawing/2014/main" id="{20E568CE-7FD7-158C-3D31-2465F0820B48}"/>
              </a:ext>
            </a:extLst>
          </p:cNvPr>
          <p:cNvSpPr txBox="1">
            <a:spLocks noChangeArrowheads="1"/>
          </p:cNvSpPr>
          <p:nvPr/>
        </p:nvSpPr>
        <p:spPr bwMode="auto">
          <a:xfrm>
            <a:off x="1547813" y="5876925"/>
            <a:ext cx="6624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50000"/>
              </a:spcBef>
              <a:buFontTx/>
              <a:buNone/>
            </a:pPr>
            <a:r>
              <a:rPr lang="en-GB" altLang="en-US" sz="1800"/>
              <a:t>What is X?                       What is Z?</a:t>
            </a:r>
          </a:p>
        </p:txBody>
      </p:sp>
      <p:sp>
        <p:nvSpPr>
          <p:cNvPr id="8198" name="Text Box 6">
            <a:extLst>
              <a:ext uri="{FF2B5EF4-FFF2-40B4-BE49-F238E27FC236}">
                <a16:creationId xmlns:a16="http://schemas.microsoft.com/office/drawing/2014/main" id="{08DEA174-EEF6-E1A0-304B-796E2A661C10}"/>
              </a:ext>
            </a:extLst>
          </p:cNvPr>
          <p:cNvSpPr txBox="1">
            <a:spLocks noChangeArrowheads="1"/>
          </p:cNvSpPr>
          <p:nvPr/>
        </p:nvSpPr>
        <p:spPr bwMode="auto">
          <a:xfrm>
            <a:off x="1475656" y="5876925"/>
            <a:ext cx="6624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50000"/>
              </a:spcBef>
              <a:buFontTx/>
              <a:buNone/>
            </a:pPr>
            <a:r>
              <a:rPr lang="en-GB" altLang="en-US" sz="1800" dirty="0">
                <a:solidFill>
                  <a:srgbClr val="FF0000"/>
                </a:solidFill>
              </a:rPr>
              <a:t>                  Respiration                    Decomposers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6894A29-828D-5894-465C-486A2DDA3CE8}"/>
              </a:ext>
            </a:extLst>
          </p:cNvPr>
          <p:cNvSpPr>
            <a:spLocks noGrp="1" noChangeArrowheads="1"/>
          </p:cNvSpPr>
          <p:nvPr>
            <p:ph type="title"/>
          </p:nvPr>
        </p:nvSpPr>
        <p:spPr/>
        <p:txBody>
          <a:bodyPr/>
          <a:lstStyle/>
          <a:p>
            <a:pPr eaLnBrk="1" hangingPunct="1"/>
            <a:endParaRPr lang="en-US" altLang="en-US"/>
          </a:p>
        </p:txBody>
      </p:sp>
      <p:sp>
        <p:nvSpPr>
          <p:cNvPr id="9219" name="Rectangle 3">
            <a:extLst>
              <a:ext uri="{FF2B5EF4-FFF2-40B4-BE49-F238E27FC236}">
                <a16:creationId xmlns:a16="http://schemas.microsoft.com/office/drawing/2014/main" id="{24E1D4F1-BE47-E069-E349-4066CF778860}"/>
              </a:ext>
            </a:extLst>
          </p:cNvPr>
          <p:cNvSpPr>
            <a:spLocks noGrp="1" noChangeArrowheads="1"/>
          </p:cNvSpPr>
          <p:nvPr>
            <p:ph idx="1"/>
          </p:nvPr>
        </p:nvSpPr>
        <p:spPr/>
        <p:txBody>
          <a:bodyPr/>
          <a:lstStyle/>
          <a:p>
            <a:pPr eaLnBrk="1" hangingPunct="1"/>
            <a:endParaRPr lang="en-US" altLang="en-US"/>
          </a:p>
        </p:txBody>
      </p:sp>
      <p:pic>
        <p:nvPicPr>
          <p:cNvPr id="9220" name="Picture 5" descr="carbon_cycle_NASA">
            <a:extLst>
              <a:ext uri="{FF2B5EF4-FFF2-40B4-BE49-F238E27FC236}">
                <a16:creationId xmlns:a16="http://schemas.microsoft.com/office/drawing/2014/main" id="{3862F4C0-AA42-BB4F-D7BB-2B296EFFA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7993062"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F1AEC1B-5964-6A79-D393-0E59407C0BAC}"/>
              </a:ext>
            </a:extLst>
          </p:cNvPr>
          <p:cNvSpPr>
            <a:spLocks noGrp="1" noChangeArrowheads="1"/>
          </p:cNvSpPr>
          <p:nvPr>
            <p:ph type="title"/>
          </p:nvPr>
        </p:nvSpPr>
        <p:spPr/>
        <p:txBody>
          <a:bodyPr rtlCol="0">
            <a:normAutofit/>
          </a:bodyPr>
          <a:lstStyle/>
          <a:p>
            <a:pPr eaLnBrk="1" fontAlgn="auto" hangingPunct="1">
              <a:spcAft>
                <a:spcPts val="0"/>
              </a:spcAft>
              <a:defRPr/>
            </a:pPr>
            <a:r>
              <a:rPr lang="en-GB" altLang="en-US" sz="4000" dirty="0">
                <a:solidFill>
                  <a:srgbClr val="FF0000"/>
                </a:solidFill>
                <a:latin typeface="+mn-lt"/>
              </a:rPr>
              <a:t>Processes in the Carbon Cycle</a:t>
            </a:r>
            <a:endParaRPr lang="en-US" altLang="en-US" sz="4000" dirty="0">
              <a:solidFill>
                <a:srgbClr val="FF0000"/>
              </a:solidFill>
              <a:latin typeface="+mn-lt"/>
            </a:endParaRPr>
          </a:p>
        </p:txBody>
      </p:sp>
      <p:sp>
        <p:nvSpPr>
          <p:cNvPr id="22531" name="Rectangle 3">
            <a:extLst>
              <a:ext uri="{FF2B5EF4-FFF2-40B4-BE49-F238E27FC236}">
                <a16:creationId xmlns:a16="http://schemas.microsoft.com/office/drawing/2014/main" id="{5F664AA9-5AF4-FDC0-FEDD-43E41EBC70C3}"/>
              </a:ext>
            </a:extLst>
          </p:cNvPr>
          <p:cNvSpPr>
            <a:spLocks noGrp="1" noChangeArrowheads="1"/>
          </p:cNvSpPr>
          <p:nvPr>
            <p:ph idx="1"/>
          </p:nvPr>
        </p:nvSpPr>
        <p:spPr/>
        <p:txBody>
          <a:bodyPr/>
          <a:lstStyle/>
          <a:p>
            <a:pPr marL="0" indent="0" eaLnBrk="1" hangingPunct="1">
              <a:lnSpc>
                <a:spcPct val="90000"/>
              </a:lnSpc>
              <a:buFont typeface="Arial" panose="020B0604020202020204" pitchFamily="34" charset="0"/>
              <a:buNone/>
            </a:pPr>
            <a:r>
              <a:rPr lang="en-GB" altLang="en-US" dirty="0"/>
              <a:t>What processes are involved in moving carbon between the reservoirs in the cycle?</a:t>
            </a:r>
          </a:p>
          <a:p>
            <a:pPr marL="0" indent="0" eaLnBrk="1" hangingPunct="1">
              <a:lnSpc>
                <a:spcPct val="90000"/>
              </a:lnSpc>
              <a:buFont typeface="Arial" panose="020B0604020202020204" pitchFamily="34" charset="0"/>
              <a:buNone/>
            </a:pPr>
            <a:endParaRPr lang="en-GB" altLang="en-US" dirty="0"/>
          </a:p>
          <a:p>
            <a:pPr lvl="1" eaLnBrk="1" hangingPunct="1">
              <a:lnSpc>
                <a:spcPct val="90000"/>
              </a:lnSpc>
            </a:pPr>
            <a:r>
              <a:rPr lang="en-GB" altLang="en-US" dirty="0"/>
              <a:t>Photosynthesis</a:t>
            </a:r>
          </a:p>
          <a:p>
            <a:pPr lvl="1" eaLnBrk="1" hangingPunct="1">
              <a:lnSpc>
                <a:spcPct val="90000"/>
              </a:lnSpc>
            </a:pPr>
            <a:r>
              <a:rPr lang="en-GB" altLang="en-US" dirty="0"/>
              <a:t>Respiration</a:t>
            </a:r>
          </a:p>
          <a:p>
            <a:pPr lvl="1" eaLnBrk="1" hangingPunct="1">
              <a:lnSpc>
                <a:spcPct val="90000"/>
              </a:lnSpc>
            </a:pPr>
            <a:r>
              <a:rPr lang="en-GB" altLang="en-US" dirty="0"/>
              <a:t>Food Chains</a:t>
            </a:r>
          </a:p>
          <a:p>
            <a:pPr lvl="1" eaLnBrk="1" hangingPunct="1">
              <a:lnSpc>
                <a:spcPct val="90000"/>
              </a:lnSpc>
            </a:pPr>
            <a:r>
              <a:rPr lang="en-GB" altLang="en-US" dirty="0"/>
              <a:t>Fossilisation</a:t>
            </a:r>
          </a:p>
          <a:p>
            <a:pPr lvl="1" eaLnBrk="1" hangingPunct="1">
              <a:lnSpc>
                <a:spcPct val="90000"/>
              </a:lnSpc>
            </a:pPr>
            <a:r>
              <a:rPr lang="en-GB" altLang="en-US" dirty="0"/>
              <a:t>Decomposition</a:t>
            </a:r>
          </a:p>
          <a:p>
            <a:pPr lvl="1" eaLnBrk="1" hangingPunct="1">
              <a:lnSpc>
                <a:spcPct val="90000"/>
              </a:lnSpc>
            </a:pPr>
            <a:r>
              <a:rPr lang="en-GB" altLang="en-US" dirty="0"/>
              <a:t>Combustion</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8E567993-30A1-328A-8DBA-848757028C30}"/>
              </a:ext>
            </a:extLst>
          </p:cNvPr>
          <p:cNvSpPr>
            <a:spLocks noGrp="1" noChangeArrowheads="1"/>
          </p:cNvSpPr>
          <p:nvPr>
            <p:ph type="title"/>
          </p:nvPr>
        </p:nvSpPr>
        <p:spPr/>
        <p:txBody>
          <a:bodyPr/>
          <a:lstStyle/>
          <a:p>
            <a:r>
              <a:rPr lang="en-GB" altLang="en-US" u="sng"/>
              <a:t>Photosynthesis</a:t>
            </a:r>
          </a:p>
        </p:txBody>
      </p:sp>
      <p:sp>
        <p:nvSpPr>
          <p:cNvPr id="17411" name="Content Placeholder 4">
            <a:extLst>
              <a:ext uri="{FF2B5EF4-FFF2-40B4-BE49-F238E27FC236}">
                <a16:creationId xmlns:a16="http://schemas.microsoft.com/office/drawing/2014/main" id="{17E8B5AA-0B38-23D2-BCAE-A04934C7D9ED}"/>
              </a:ext>
            </a:extLst>
          </p:cNvPr>
          <p:cNvSpPr>
            <a:spLocks noGrp="1" noChangeArrowheads="1"/>
          </p:cNvSpPr>
          <p:nvPr>
            <p:ph idx="1"/>
          </p:nvPr>
        </p:nvSpPr>
        <p:spPr/>
        <p:txBody>
          <a:bodyPr/>
          <a:lstStyle/>
          <a:p>
            <a:r>
              <a:rPr lang="en-GB" altLang="en-US" sz="2800">
                <a:latin typeface="Calibri" panose="020F0502020204030204" pitchFamily="34" charset="0"/>
              </a:rPr>
              <a:t>The capture of light energy by pigments such as chlorophyll</a:t>
            </a:r>
          </a:p>
          <a:p>
            <a:r>
              <a:rPr lang="en-GB" altLang="en-US" sz="2800">
                <a:latin typeface="Calibri" panose="020F0502020204030204" pitchFamily="34" charset="0"/>
              </a:rPr>
              <a:t>Carbon dioxide and water are converted into high energy carbohydrates which can be stored if necessary</a:t>
            </a:r>
          </a:p>
          <a:p>
            <a:r>
              <a:rPr lang="en-GB" altLang="en-US" sz="2800">
                <a:latin typeface="Calibri" panose="020F0502020204030204" pitchFamily="34" charset="0"/>
              </a:rPr>
              <a:t>Oxygen is a by-product</a:t>
            </a:r>
            <a:endParaRPr lang="en-US" altLang="en-US" sz="2800">
              <a:latin typeface="Calibri" panose="020F0502020204030204" pitchFamily="34" charset="0"/>
            </a:endParaRPr>
          </a:p>
        </p:txBody>
      </p:sp>
      <p:pic>
        <p:nvPicPr>
          <p:cNvPr id="17412" name="Picture 5" descr="http://www.phschool.com/science/biology_place/biocoach/images/photosynth/photo1.gif">
            <a:extLst>
              <a:ext uri="{FF2B5EF4-FFF2-40B4-BE49-F238E27FC236}">
                <a16:creationId xmlns:a16="http://schemas.microsoft.com/office/drawing/2014/main" id="{0B8A782D-1ED8-3CA7-CF93-9F66DF901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197363"/>
            <a:ext cx="4757936" cy="285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2134640-37E7-25C2-20B5-0FB591140010}"/>
              </a:ext>
            </a:extLst>
          </p:cNvPr>
          <p:cNvSpPr>
            <a:spLocks noGrp="1" noChangeArrowheads="1"/>
          </p:cNvSpPr>
          <p:nvPr>
            <p:ph type="title"/>
          </p:nvPr>
        </p:nvSpPr>
        <p:spPr/>
        <p:txBody>
          <a:bodyPr/>
          <a:lstStyle/>
          <a:p>
            <a:r>
              <a:rPr lang="en-GB" altLang="en-US"/>
              <a:t>Respiration	</a:t>
            </a:r>
            <a:endParaRPr lang="en-US" altLang="en-US"/>
          </a:p>
        </p:txBody>
      </p:sp>
      <p:sp>
        <p:nvSpPr>
          <p:cNvPr id="18435" name="Content Placeholder 2">
            <a:extLst>
              <a:ext uri="{FF2B5EF4-FFF2-40B4-BE49-F238E27FC236}">
                <a16:creationId xmlns:a16="http://schemas.microsoft.com/office/drawing/2014/main" id="{3C78E624-FB03-4F29-BFEE-65B1C0C774DC}"/>
              </a:ext>
            </a:extLst>
          </p:cNvPr>
          <p:cNvSpPr>
            <a:spLocks noGrp="1" noChangeArrowheads="1"/>
          </p:cNvSpPr>
          <p:nvPr>
            <p:ph idx="1"/>
          </p:nvPr>
        </p:nvSpPr>
        <p:spPr/>
        <p:txBody>
          <a:bodyPr/>
          <a:lstStyle/>
          <a:p>
            <a:r>
              <a:rPr lang="en-GB" altLang="en-US" sz="2400" dirty="0">
                <a:latin typeface="Calibri" panose="020F0502020204030204" pitchFamily="34" charset="0"/>
              </a:rPr>
              <a:t>The release of energy from high-energy substances, such as carbohydrates, to drive metabolic processes.</a:t>
            </a:r>
          </a:p>
          <a:p>
            <a:r>
              <a:rPr lang="en-GB" altLang="en-US" sz="2400" dirty="0">
                <a:latin typeface="Calibri" panose="020F0502020204030204" pitchFamily="34" charset="0"/>
              </a:rPr>
              <a:t>Aerobic respiration can break down organic compounds more fully and release much more energy</a:t>
            </a:r>
          </a:p>
          <a:p>
            <a:r>
              <a:rPr lang="en-GB" altLang="en-US" sz="2400" dirty="0">
                <a:latin typeface="Calibri" panose="020F0502020204030204" pitchFamily="34" charset="0"/>
              </a:rPr>
              <a:t>than anaerobic respiration.</a:t>
            </a:r>
          </a:p>
          <a:p>
            <a:r>
              <a:rPr lang="en-US" altLang="en-US" sz="2400" dirty="0">
                <a:latin typeface="Calibri" panose="020F0502020204030204" pitchFamily="34" charset="0"/>
              </a:rPr>
              <a:t>Anaerobic respiration allows some organisms to survive and use food sources in oxygen-deficient environments, releasing methane.</a:t>
            </a:r>
          </a:p>
        </p:txBody>
      </p:sp>
      <p:pic>
        <p:nvPicPr>
          <p:cNvPr id="18436" name="Picture 3" descr="http://acsbiology.info/images/Respiration.gif">
            <a:extLst>
              <a:ext uri="{FF2B5EF4-FFF2-40B4-BE49-F238E27FC236}">
                <a16:creationId xmlns:a16="http://schemas.microsoft.com/office/drawing/2014/main" id="{5570BDE8-ADFA-E379-9C90-2E95728FD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463" y="4124325"/>
            <a:ext cx="28575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EC4B654-06A5-2814-EC73-B04CF31C2042}"/>
              </a:ext>
            </a:extLst>
          </p:cNvPr>
          <p:cNvSpPr>
            <a:spLocks noGrp="1" noChangeArrowheads="1"/>
          </p:cNvSpPr>
          <p:nvPr>
            <p:ph type="title"/>
          </p:nvPr>
        </p:nvSpPr>
        <p:spPr/>
        <p:txBody>
          <a:bodyPr/>
          <a:lstStyle/>
          <a:p>
            <a:r>
              <a:rPr lang="en-GB" altLang="en-US"/>
              <a:t>Food chains	</a:t>
            </a:r>
            <a:endParaRPr lang="en-US" altLang="en-US"/>
          </a:p>
        </p:txBody>
      </p:sp>
      <p:sp>
        <p:nvSpPr>
          <p:cNvPr id="19459" name="Content Placeholder 2">
            <a:extLst>
              <a:ext uri="{FF2B5EF4-FFF2-40B4-BE49-F238E27FC236}">
                <a16:creationId xmlns:a16="http://schemas.microsoft.com/office/drawing/2014/main" id="{B36D1CEE-8D05-A23B-1BB6-1292D84CAF36}"/>
              </a:ext>
            </a:extLst>
          </p:cNvPr>
          <p:cNvSpPr>
            <a:spLocks noGrp="1" noChangeArrowheads="1"/>
          </p:cNvSpPr>
          <p:nvPr>
            <p:ph idx="1"/>
          </p:nvPr>
        </p:nvSpPr>
        <p:spPr/>
        <p:txBody>
          <a:bodyPr/>
          <a:lstStyle/>
          <a:p>
            <a:pPr marL="0" indent="0">
              <a:buNone/>
            </a:pPr>
            <a:r>
              <a:rPr lang="en-GB" altLang="en-US" sz="2800" dirty="0">
                <a:latin typeface="Calibri" panose="020F0502020204030204" pitchFamily="34" charset="0"/>
              </a:rPr>
              <a:t>Organic compounds passed as food between organisms</a:t>
            </a:r>
            <a:endParaRPr lang="en-US" altLang="en-US" sz="2800" dirty="0">
              <a:latin typeface="Calibri" panose="020F0502020204030204" pitchFamily="34" charset="0"/>
            </a:endParaRPr>
          </a:p>
        </p:txBody>
      </p:sp>
      <p:pic>
        <p:nvPicPr>
          <p:cNvPr id="19460" name="Picture 3" descr="http://www.clickbiology.com/wp-content/uploads/2009/07/chainjpg.gif">
            <a:extLst>
              <a:ext uri="{FF2B5EF4-FFF2-40B4-BE49-F238E27FC236}">
                <a16:creationId xmlns:a16="http://schemas.microsoft.com/office/drawing/2014/main" id="{062F0D72-82DF-7F52-7DCD-86527C6B05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5853113"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7B9D074-8529-3448-B816-11D93B5BE2C0}"/>
              </a:ext>
            </a:extLst>
          </p:cNvPr>
          <p:cNvSpPr>
            <a:spLocks noGrp="1" noChangeArrowheads="1"/>
          </p:cNvSpPr>
          <p:nvPr>
            <p:ph type="title"/>
          </p:nvPr>
        </p:nvSpPr>
        <p:spPr/>
        <p:txBody>
          <a:bodyPr/>
          <a:lstStyle/>
          <a:p>
            <a:r>
              <a:rPr lang="en-GB" altLang="en-US"/>
              <a:t>Fossilisation</a:t>
            </a:r>
            <a:endParaRPr lang="en-US" altLang="en-US"/>
          </a:p>
        </p:txBody>
      </p:sp>
      <p:sp>
        <p:nvSpPr>
          <p:cNvPr id="20483" name="Content Placeholder 2">
            <a:extLst>
              <a:ext uri="{FF2B5EF4-FFF2-40B4-BE49-F238E27FC236}">
                <a16:creationId xmlns:a16="http://schemas.microsoft.com/office/drawing/2014/main" id="{FF6BEF7A-C947-315F-FD3D-1870BF6B140C}"/>
              </a:ext>
            </a:extLst>
          </p:cNvPr>
          <p:cNvSpPr>
            <a:spLocks noGrp="1" noChangeArrowheads="1"/>
          </p:cNvSpPr>
          <p:nvPr>
            <p:ph idx="1"/>
          </p:nvPr>
        </p:nvSpPr>
        <p:spPr/>
        <p:txBody>
          <a:bodyPr/>
          <a:lstStyle/>
          <a:p>
            <a:r>
              <a:rPr lang="en-GB" altLang="en-US" sz="2800">
                <a:latin typeface="Calibri" panose="020F0502020204030204" pitchFamily="34" charset="0"/>
              </a:rPr>
              <a:t>Incomplete decomposition of organisms leading to deposition of fossil fuels</a:t>
            </a:r>
          </a:p>
          <a:p>
            <a:r>
              <a:rPr lang="en-GB" altLang="en-US" sz="2800">
                <a:latin typeface="Calibri" panose="020F0502020204030204" pitchFamily="34" charset="0"/>
              </a:rPr>
              <a:t>The absorption of carbon dioxide by marine organisms, its storage in their skeleton and subsequent sedimentation of limestone and chalk on the seabed</a:t>
            </a:r>
            <a:endParaRPr lang="en-US" altLang="en-US" sz="2800">
              <a:latin typeface="Calibri" panose="020F0502020204030204" pitchFamily="34" charset="0"/>
            </a:endParaRPr>
          </a:p>
        </p:txBody>
      </p:sp>
      <p:pic>
        <p:nvPicPr>
          <p:cNvPr id="20484" name="Picture 3" descr="http://www.chemistryland.com/CHM107Lab/Exp05_CO2/Lab/calciumCreatures.jpg">
            <a:extLst>
              <a:ext uri="{FF2B5EF4-FFF2-40B4-BE49-F238E27FC236}">
                <a16:creationId xmlns:a16="http://schemas.microsoft.com/office/drawing/2014/main" id="{38221658-E73A-6500-9AF6-7944EC52AE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325938"/>
            <a:ext cx="279558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1F24CE0-01CD-7360-E606-EBA3D2365788}"/>
              </a:ext>
            </a:extLst>
          </p:cNvPr>
          <p:cNvSpPr>
            <a:spLocks noGrp="1" noChangeArrowheads="1"/>
          </p:cNvSpPr>
          <p:nvPr>
            <p:ph type="title"/>
          </p:nvPr>
        </p:nvSpPr>
        <p:spPr/>
        <p:txBody>
          <a:bodyPr/>
          <a:lstStyle/>
          <a:p>
            <a:r>
              <a:rPr lang="en-GB" altLang="en-US"/>
              <a:t>Combustion</a:t>
            </a:r>
            <a:endParaRPr lang="en-US" altLang="en-US"/>
          </a:p>
        </p:txBody>
      </p:sp>
      <p:sp>
        <p:nvSpPr>
          <p:cNvPr id="21507" name="Content Placeholder 2">
            <a:extLst>
              <a:ext uri="{FF2B5EF4-FFF2-40B4-BE49-F238E27FC236}">
                <a16:creationId xmlns:a16="http://schemas.microsoft.com/office/drawing/2014/main" id="{AF200A4F-8BBD-D60C-11A4-AA3EE0666E9D}"/>
              </a:ext>
            </a:extLst>
          </p:cNvPr>
          <p:cNvSpPr>
            <a:spLocks noGrp="1" noChangeArrowheads="1"/>
          </p:cNvSpPr>
          <p:nvPr>
            <p:ph idx="1"/>
          </p:nvPr>
        </p:nvSpPr>
        <p:spPr/>
        <p:txBody>
          <a:bodyPr/>
          <a:lstStyle/>
          <a:p>
            <a:r>
              <a:rPr lang="en-GB" altLang="en-US" sz="2800" dirty="0">
                <a:latin typeface="Calibri" panose="020F0502020204030204" pitchFamily="34" charset="0"/>
              </a:rPr>
              <a:t>The release of carbon dioxide by the burning of organic substances such as wood and fossil fuels</a:t>
            </a:r>
          </a:p>
          <a:p>
            <a:r>
              <a:rPr lang="en-US" altLang="en-US" sz="2800" dirty="0"/>
              <a:t>Some is also released during natural processes, such as volcanic eruptions.</a:t>
            </a:r>
            <a:endParaRPr lang="en-US" altLang="en-US" sz="2800" dirty="0">
              <a:latin typeface="Calibri" panose="020F0502020204030204" pitchFamily="34" charset="0"/>
            </a:endParaRPr>
          </a:p>
        </p:txBody>
      </p:sp>
      <p:pic>
        <p:nvPicPr>
          <p:cNvPr id="21508" name="Picture 3" descr="http://www.eoearth.org/files/112901_113000/112941/250px-Coalplant.jpg">
            <a:extLst>
              <a:ext uri="{FF2B5EF4-FFF2-40B4-BE49-F238E27FC236}">
                <a16:creationId xmlns:a16="http://schemas.microsoft.com/office/drawing/2014/main" id="{7468EFCB-4A1C-39D4-9353-8C7A20041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284984"/>
            <a:ext cx="23812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0A3B0A33-AC82-247C-CE3C-54FFB6B76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24450"/>
            <a:ext cx="4225925" cy="308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00EC4A2-9F31-38A9-D326-96A16B430326}"/>
              </a:ext>
            </a:extLst>
          </p:cNvPr>
          <p:cNvSpPr>
            <a:spLocks noGrp="1" noChangeArrowheads="1"/>
          </p:cNvSpPr>
          <p:nvPr>
            <p:ph type="title"/>
          </p:nvPr>
        </p:nvSpPr>
        <p:spPr/>
        <p:txBody>
          <a:bodyPr/>
          <a:lstStyle/>
          <a:p>
            <a:r>
              <a:rPr lang="en-GB" altLang="en-US"/>
              <a:t>Biogeochemical </a:t>
            </a:r>
          </a:p>
        </p:txBody>
      </p:sp>
      <p:sp>
        <p:nvSpPr>
          <p:cNvPr id="6147" name="Content Placeholder 2">
            <a:extLst>
              <a:ext uri="{FF2B5EF4-FFF2-40B4-BE49-F238E27FC236}">
                <a16:creationId xmlns:a16="http://schemas.microsoft.com/office/drawing/2014/main" id="{8DC32372-3826-D75C-463B-1C0AD6A97F7E}"/>
              </a:ext>
            </a:extLst>
          </p:cNvPr>
          <p:cNvSpPr>
            <a:spLocks noGrp="1" noChangeArrowheads="1"/>
          </p:cNvSpPr>
          <p:nvPr>
            <p:ph idx="1"/>
          </p:nvPr>
        </p:nvSpPr>
        <p:spPr/>
        <p:txBody>
          <a:bodyPr>
            <a:normAutofit fontScale="92500" lnSpcReduction="10000"/>
          </a:bodyPr>
          <a:lstStyle/>
          <a:p>
            <a:r>
              <a:rPr lang="en-GB" altLang="en-US" dirty="0"/>
              <a:t>What must this word actually be referring to? </a:t>
            </a:r>
          </a:p>
          <a:p>
            <a:endParaRPr lang="en-GB" altLang="en-US" dirty="0"/>
          </a:p>
          <a:p>
            <a:r>
              <a:rPr lang="en-GB" altLang="en-US" dirty="0"/>
              <a:t>What does bio mean? </a:t>
            </a:r>
          </a:p>
          <a:p>
            <a:endParaRPr lang="en-GB" altLang="en-US" dirty="0"/>
          </a:p>
          <a:p>
            <a:r>
              <a:rPr lang="en-GB" altLang="en-US" dirty="0"/>
              <a:t>What does geo mean? </a:t>
            </a:r>
          </a:p>
          <a:p>
            <a:endParaRPr lang="en-GB" altLang="en-US" dirty="0"/>
          </a:p>
          <a:p>
            <a:r>
              <a:rPr lang="en-GB" altLang="en-US" dirty="0"/>
              <a:t>So what does this word mean? </a:t>
            </a:r>
          </a:p>
          <a:p>
            <a:endParaRPr lang="en-GB" altLang="en-US" dirty="0"/>
          </a:p>
          <a:p>
            <a:pPr marL="0" indent="0">
              <a:buNone/>
            </a:pPr>
            <a:r>
              <a:rPr lang="en-US" altLang="en-US" dirty="0"/>
              <a:t>‘The movement and transformation of chemical elements and compounds between living organisms, the atmosphere, and the Earth's crust’</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3EE00E5-0CEF-9C43-9FF6-6C0568711453}"/>
              </a:ext>
            </a:extLst>
          </p:cNvPr>
          <p:cNvSpPr>
            <a:spLocks noGrp="1" noChangeArrowheads="1"/>
          </p:cNvSpPr>
          <p:nvPr>
            <p:ph type="title"/>
          </p:nvPr>
        </p:nvSpPr>
        <p:spPr/>
        <p:txBody>
          <a:bodyPr/>
          <a:lstStyle/>
          <a:p>
            <a:r>
              <a:rPr lang="en-GB" altLang="en-US"/>
              <a:t>Decomposition</a:t>
            </a:r>
            <a:endParaRPr lang="en-US" altLang="en-US"/>
          </a:p>
        </p:txBody>
      </p:sp>
      <p:sp>
        <p:nvSpPr>
          <p:cNvPr id="23555" name="Content Placeholder 2">
            <a:extLst>
              <a:ext uri="{FF2B5EF4-FFF2-40B4-BE49-F238E27FC236}">
                <a16:creationId xmlns:a16="http://schemas.microsoft.com/office/drawing/2014/main" id="{CB3ED83E-3D04-D801-D0FE-93FB173CD161}"/>
              </a:ext>
            </a:extLst>
          </p:cNvPr>
          <p:cNvSpPr>
            <a:spLocks noGrp="1" noChangeArrowheads="1"/>
          </p:cNvSpPr>
          <p:nvPr>
            <p:ph idx="1"/>
          </p:nvPr>
        </p:nvSpPr>
        <p:spPr/>
        <p:txBody>
          <a:bodyPr>
            <a:normAutofit/>
          </a:bodyPr>
          <a:lstStyle/>
          <a:p>
            <a:r>
              <a:rPr lang="en-GB" altLang="en-US" sz="2400" dirty="0">
                <a:latin typeface="Calibri" panose="020F0502020204030204" pitchFamily="34" charset="0"/>
              </a:rPr>
              <a:t>Breakdown of organic matter by microorganisms, releasing gases such as CO</a:t>
            </a:r>
            <a:r>
              <a:rPr lang="en-GB" altLang="en-US" sz="2400" baseline="-25000" dirty="0">
                <a:latin typeface="Calibri" panose="020F0502020204030204" pitchFamily="34" charset="0"/>
              </a:rPr>
              <a:t>2</a:t>
            </a:r>
            <a:r>
              <a:rPr lang="en-GB" altLang="en-US" sz="2400" dirty="0">
                <a:latin typeface="Calibri" panose="020F0502020204030204" pitchFamily="34" charset="0"/>
              </a:rPr>
              <a:t>under aerobic conditions and methane in anaerobic conditions.</a:t>
            </a:r>
          </a:p>
          <a:p>
            <a:pPr eaLnBrk="1" hangingPunct="1">
              <a:lnSpc>
                <a:spcPct val="90000"/>
              </a:lnSpc>
            </a:pPr>
            <a:r>
              <a:rPr lang="en-US" altLang="en-US" sz="2400" dirty="0"/>
              <a:t>Decomposition is the largest source through which carbon is returned to the atmosphere as carbon dioxide. </a:t>
            </a:r>
          </a:p>
          <a:p>
            <a:pPr eaLnBrk="1" hangingPunct="1">
              <a:lnSpc>
                <a:spcPct val="90000"/>
              </a:lnSpc>
            </a:pPr>
            <a:r>
              <a:rPr lang="en-US" altLang="en-US" sz="2400" dirty="0"/>
              <a:t>Decomposers are microorganisms that live mostly in the soil but also in water, and which feed on the rotting remains of plants and animals.</a:t>
            </a:r>
          </a:p>
          <a:p>
            <a:pPr eaLnBrk="1" hangingPunct="1">
              <a:lnSpc>
                <a:spcPct val="90000"/>
              </a:lnSpc>
            </a:pPr>
            <a:r>
              <a:rPr lang="en-US" altLang="en-US" sz="2400" dirty="0"/>
              <a:t>It is their job to consume both waste products and dead matter, during which they also return carbon dioxide to the atmosphere by respiration. </a:t>
            </a:r>
          </a:p>
          <a:p>
            <a:endParaRPr lang="en-US" altLang="en-US" sz="2800" dirty="0">
              <a:latin typeface="Calibri" panose="020F0502020204030204" pitchFamily="34" charset="0"/>
            </a:endParaRPr>
          </a:p>
        </p:txBody>
      </p:sp>
      <p:pic>
        <p:nvPicPr>
          <p:cNvPr id="23556" name="Picture 3" descr="http://ecolibrary.org/images/full_image/Decaying_stumps_closeup_spruce_fir_forest_DP630.jpg">
            <a:extLst>
              <a:ext uri="{FF2B5EF4-FFF2-40B4-BE49-F238E27FC236}">
                <a16:creationId xmlns:a16="http://schemas.microsoft.com/office/drawing/2014/main" id="{5A2E1A9F-6228-9E16-0EB5-EE9C685C65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005401"/>
            <a:ext cx="2133712" cy="159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F412887-9682-827E-CBC7-B2DD579EC20B}"/>
              </a:ext>
            </a:extLst>
          </p:cNvPr>
          <p:cNvSpPr>
            <a:spLocks noGrp="1" noChangeArrowheads="1"/>
          </p:cNvSpPr>
          <p:nvPr>
            <p:ph type="title"/>
          </p:nvPr>
        </p:nvSpPr>
        <p:spPr/>
        <p:txBody>
          <a:bodyPr/>
          <a:lstStyle/>
          <a:p>
            <a:r>
              <a:rPr lang="en-GB" altLang="en-US"/>
              <a:t>Carbon cycle</a:t>
            </a:r>
          </a:p>
        </p:txBody>
      </p:sp>
      <p:sp>
        <p:nvSpPr>
          <p:cNvPr id="24579" name="Content Placeholder 2">
            <a:extLst>
              <a:ext uri="{FF2B5EF4-FFF2-40B4-BE49-F238E27FC236}">
                <a16:creationId xmlns:a16="http://schemas.microsoft.com/office/drawing/2014/main" id="{BA69C8C8-EABD-4FD6-225B-4FE848314703}"/>
              </a:ext>
            </a:extLst>
          </p:cNvPr>
          <p:cNvSpPr>
            <a:spLocks noGrp="1" noChangeArrowheads="1"/>
          </p:cNvSpPr>
          <p:nvPr>
            <p:ph idx="1"/>
          </p:nvPr>
        </p:nvSpPr>
        <p:spPr/>
        <p:txBody>
          <a:bodyPr/>
          <a:lstStyle/>
          <a:p>
            <a:r>
              <a:rPr lang="en-US" altLang="en-US">
                <a:hlinkClick r:id="rId2"/>
              </a:rPr>
              <a:t>Real World: The Carbon Cycle -- Essential for Life on Earth – YouTube</a:t>
            </a:r>
            <a:endParaRPr lang="en-US" altLang="en-US"/>
          </a:p>
          <a:p>
            <a:endParaRPr lang="en-GB" altLang="en-US"/>
          </a:p>
          <a:p>
            <a:r>
              <a:rPr lang="en-GB" altLang="en-US"/>
              <a:t>Context video of prof Brian Cox </a:t>
            </a:r>
          </a:p>
          <a:p>
            <a:endParaRPr lang="en-GB" altLang="en-US"/>
          </a:p>
          <a:p>
            <a:r>
              <a:rPr lang="en-US" altLang="en-US">
                <a:hlinkClick r:id="rId3"/>
              </a:rPr>
              <a:t>Wonders of Life - Godalming College eStream - Powered by Planet eStream</a:t>
            </a:r>
            <a:endParaRPr lang="en-GB"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DA709C-403A-9A32-B68F-7EF1583498B9}"/>
              </a:ext>
            </a:extLst>
          </p:cNvPr>
          <p:cNvSpPr txBox="1"/>
          <p:nvPr/>
        </p:nvSpPr>
        <p:spPr>
          <a:xfrm>
            <a:off x="1763713" y="476250"/>
            <a:ext cx="1584325" cy="831850"/>
          </a:xfrm>
          <a:prstGeom prst="rect">
            <a:avLst/>
          </a:prstGeom>
          <a:noFill/>
          <a:ln w="25400">
            <a:solidFill>
              <a:schemeClr val="tx1"/>
            </a:solidFill>
          </a:ln>
        </p:spPr>
        <p:txBody>
          <a:bodyPr>
            <a:spAutoFit/>
          </a:bodyPr>
          <a:lstStyle/>
          <a:p>
            <a:pPr algn="ctr" eaLnBrk="1" hangingPunct="1">
              <a:defRPr/>
            </a:pPr>
            <a:r>
              <a:rPr lang="en-GB" sz="1600" dirty="0">
                <a:latin typeface="+mn-lt"/>
              </a:rPr>
              <a:t>Carbon dioxide in the atmosphere</a:t>
            </a:r>
          </a:p>
        </p:txBody>
      </p:sp>
      <p:sp>
        <p:nvSpPr>
          <p:cNvPr id="6" name="TextBox 5">
            <a:extLst>
              <a:ext uri="{FF2B5EF4-FFF2-40B4-BE49-F238E27FC236}">
                <a16:creationId xmlns:a16="http://schemas.microsoft.com/office/drawing/2014/main" id="{32A06F61-5152-C20F-1086-E19B881676DC}"/>
              </a:ext>
            </a:extLst>
          </p:cNvPr>
          <p:cNvSpPr txBox="1"/>
          <p:nvPr/>
        </p:nvSpPr>
        <p:spPr>
          <a:xfrm>
            <a:off x="6227763" y="476250"/>
            <a:ext cx="1584325" cy="831850"/>
          </a:xfrm>
          <a:prstGeom prst="rect">
            <a:avLst/>
          </a:prstGeom>
          <a:noFill/>
          <a:ln w="25400">
            <a:solidFill>
              <a:schemeClr val="tx1"/>
            </a:solidFill>
          </a:ln>
        </p:spPr>
        <p:txBody>
          <a:bodyPr>
            <a:spAutoFit/>
          </a:bodyPr>
          <a:lstStyle/>
          <a:p>
            <a:pPr algn="ctr" eaLnBrk="1" hangingPunct="1">
              <a:defRPr/>
            </a:pPr>
            <a:r>
              <a:rPr lang="en-GB" sz="1600" dirty="0">
                <a:latin typeface="+mn-lt"/>
              </a:rPr>
              <a:t>Carbon in surface  layers of the sea</a:t>
            </a:r>
          </a:p>
        </p:txBody>
      </p:sp>
      <p:sp>
        <p:nvSpPr>
          <p:cNvPr id="7" name="TextBox 6">
            <a:extLst>
              <a:ext uri="{FF2B5EF4-FFF2-40B4-BE49-F238E27FC236}">
                <a16:creationId xmlns:a16="http://schemas.microsoft.com/office/drawing/2014/main" id="{D63D4973-E8DA-939B-67B9-E54216F9AF5D}"/>
              </a:ext>
            </a:extLst>
          </p:cNvPr>
          <p:cNvSpPr txBox="1"/>
          <p:nvPr/>
        </p:nvSpPr>
        <p:spPr>
          <a:xfrm>
            <a:off x="7451725" y="2349500"/>
            <a:ext cx="1584325" cy="584200"/>
          </a:xfrm>
          <a:prstGeom prst="rect">
            <a:avLst/>
          </a:prstGeom>
          <a:noFill/>
          <a:ln w="25400">
            <a:solidFill>
              <a:schemeClr val="tx1"/>
            </a:solidFill>
          </a:ln>
        </p:spPr>
        <p:txBody>
          <a:bodyPr>
            <a:spAutoFit/>
          </a:bodyPr>
          <a:lstStyle/>
          <a:p>
            <a:pPr algn="ctr" eaLnBrk="1" hangingPunct="1">
              <a:defRPr/>
            </a:pPr>
            <a:r>
              <a:rPr lang="en-GB" sz="1600" dirty="0">
                <a:latin typeface="+mn-lt"/>
              </a:rPr>
              <a:t>Carbon in marine animals</a:t>
            </a:r>
          </a:p>
        </p:txBody>
      </p:sp>
      <p:sp>
        <p:nvSpPr>
          <p:cNvPr id="8" name="TextBox 7">
            <a:extLst>
              <a:ext uri="{FF2B5EF4-FFF2-40B4-BE49-F238E27FC236}">
                <a16:creationId xmlns:a16="http://schemas.microsoft.com/office/drawing/2014/main" id="{2C49DE50-2109-94A6-3372-D3E4B917A8A8}"/>
              </a:ext>
            </a:extLst>
          </p:cNvPr>
          <p:cNvSpPr txBox="1"/>
          <p:nvPr/>
        </p:nvSpPr>
        <p:spPr>
          <a:xfrm>
            <a:off x="5148263" y="2349500"/>
            <a:ext cx="1584325" cy="584200"/>
          </a:xfrm>
          <a:prstGeom prst="rect">
            <a:avLst/>
          </a:prstGeom>
          <a:noFill/>
          <a:ln w="25400">
            <a:solidFill>
              <a:schemeClr val="tx1"/>
            </a:solidFill>
          </a:ln>
        </p:spPr>
        <p:txBody>
          <a:bodyPr>
            <a:spAutoFit/>
          </a:bodyPr>
          <a:lstStyle/>
          <a:p>
            <a:pPr algn="ctr" eaLnBrk="1" hangingPunct="1">
              <a:defRPr/>
            </a:pPr>
            <a:r>
              <a:rPr lang="en-GB" sz="1600" dirty="0">
                <a:latin typeface="+mn-lt"/>
              </a:rPr>
              <a:t>Carbon in phytoplankton</a:t>
            </a:r>
          </a:p>
        </p:txBody>
      </p:sp>
      <p:sp>
        <p:nvSpPr>
          <p:cNvPr id="9" name="TextBox 8">
            <a:extLst>
              <a:ext uri="{FF2B5EF4-FFF2-40B4-BE49-F238E27FC236}">
                <a16:creationId xmlns:a16="http://schemas.microsoft.com/office/drawing/2014/main" id="{1E8204CA-8F0F-9EA8-C591-0373F809C0A5}"/>
              </a:ext>
            </a:extLst>
          </p:cNvPr>
          <p:cNvSpPr txBox="1"/>
          <p:nvPr/>
        </p:nvSpPr>
        <p:spPr>
          <a:xfrm>
            <a:off x="6380163" y="3716338"/>
            <a:ext cx="1584325" cy="585787"/>
          </a:xfrm>
          <a:prstGeom prst="rect">
            <a:avLst/>
          </a:prstGeom>
          <a:noFill/>
          <a:ln w="25400">
            <a:solidFill>
              <a:schemeClr val="tx1"/>
            </a:solidFill>
          </a:ln>
        </p:spPr>
        <p:txBody>
          <a:bodyPr>
            <a:spAutoFit/>
          </a:bodyPr>
          <a:lstStyle/>
          <a:p>
            <a:pPr algn="ctr" eaLnBrk="1" hangingPunct="1">
              <a:defRPr/>
            </a:pPr>
            <a:r>
              <a:rPr lang="en-GB" sz="1600" dirty="0">
                <a:latin typeface="+mn-lt"/>
              </a:rPr>
              <a:t>Dead organic matter</a:t>
            </a:r>
          </a:p>
        </p:txBody>
      </p:sp>
      <p:sp>
        <p:nvSpPr>
          <p:cNvPr id="10" name="TextBox 9">
            <a:extLst>
              <a:ext uri="{FF2B5EF4-FFF2-40B4-BE49-F238E27FC236}">
                <a16:creationId xmlns:a16="http://schemas.microsoft.com/office/drawing/2014/main" id="{3D5E7372-618D-1ADB-4401-3C4B6702C834}"/>
              </a:ext>
            </a:extLst>
          </p:cNvPr>
          <p:cNvSpPr txBox="1"/>
          <p:nvPr/>
        </p:nvSpPr>
        <p:spPr>
          <a:xfrm>
            <a:off x="7235825" y="5580063"/>
            <a:ext cx="1584325" cy="585787"/>
          </a:xfrm>
          <a:prstGeom prst="rect">
            <a:avLst/>
          </a:prstGeom>
          <a:noFill/>
          <a:ln w="25400">
            <a:solidFill>
              <a:schemeClr val="tx1"/>
            </a:solidFill>
          </a:ln>
        </p:spPr>
        <p:txBody>
          <a:bodyPr>
            <a:spAutoFit/>
          </a:bodyPr>
          <a:lstStyle/>
          <a:p>
            <a:pPr algn="ctr" eaLnBrk="1" hangingPunct="1">
              <a:defRPr/>
            </a:pPr>
            <a:r>
              <a:rPr lang="en-GB" sz="1600" dirty="0">
                <a:latin typeface="+mn-lt"/>
              </a:rPr>
              <a:t>Dissolved in deep ocean</a:t>
            </a:r>
          </a:p>
        </p:txBody>
      </p:sp>
      <p:sp>
        <p:nvSpPr>
          <p:cNvPr id="11" name="TextBox 10">
            <a:extLst>
              <a:ext uri="{FF2B5EF4-FFF2-40B4-BE49-F238E27FC236}">
                <a16:creationId xmlns:a16="http://schemas.microsoft.com/office/drawing/2014/main" id="{9E37B207-6075-81CF-5D63-98E6A3FB3F8D}"/>
              </a:ext>
            </a:extLst>
          </p:cNvPr>
          <p:cNvSpPr txBox="1"/>
          <p:nvPr/>
        </p:nvSpPr>
        <p:spPr>
          <a:xfrm>
            <a:off x="3276600" y="5608638"/>
            <a:ext cx="790575" cy="585787"/>
          </a:xfrm>
          <a:prstGeom prst="rect">
            <a:avLst/>
          </a:prstGeom>
          <a:noFill/>
          <a:ln w="25400">
            <a:solidFill>
              <a:schemeClr val="tx1"/>
            </a:solidFill>
          </a:ln>
        </p:spPr>
        <p:txBody>
          <a:bodyPr>
            <a:spAutoFit/>
          </a:bodyPr>
          <a:lstStyle/>
          <a:p>
            <a:pPr algn="ctr" eaLnBrk="1" hangingPunct="1">
              <a:defRPr/>
            </a:pPr>
            <a:r>
              <a:rPr lang="en-GB" sz="1600" dirty="0">
                <a:latin typeface="+mn-lt"/>
              </a:rPr>
              <a:t>Fossil fuels</a:t>
            </a:r>
          </a:p>
        </p:txBody>
      </p:sp>
      <p:sp>
        <p:nvSpPr>
          <p:cNvPr id="12" name="TextBox 11">
            <a:extLst>
              <a:ext uri="{FF2B5EF4-FFF2-40B4-BE49-F238E27FC236}">
                <a16:creationId xmlns:a16="http://schemas.microsoft.com/office/drawing/2014/main" id="{5BFE5883-AF93-4868-9702-062F204D24E9}"/>
              </a:ext>
            </a:extLst>
          </p:cNvPr>
          <p:cNvSpPr txBox="1"/>
          <p:nvPr/>
        </p:nvSpPr>
        <p:spPr>
          <a:xfrm>
            <a:off x="4500563" y="5608638"/>
            <a:ext cx="1258887" cy="585787"/>
          </a:xfrm>
          <a:prstGeom prst="rect">
            <a:avLst/>
          </a:prstGeom>
          <a:noFill/>
          <a:ln w="25400">
            <a:solidFill>
              <a:schemeClr val="tx1"/>
            </a:solidFill>
          </a:ln>
        </p:spPr>
        <p:txBody>
          <a:bodyPr>
            <a:spAutoFit/>
          </a:bodyPr>
          <a:lstStyle/>
          <a:p>
            <a:pPr algn="ctr" eaLnBrk="1" hangingPunct="1">
              <a:defRPr/>
            </a:pPr>
            <a:r>
              <a:rPr lang="en-GB" sz="1600" dirty="0">
                <a:latin typeface="+mn-lt"/>
              </a:rPr>
              <a:t>Carbonate rocks</a:t>
            </a:r>
          </a:p>
        </p:txBody>
      </p:sp>
      <p:sp>
        <p:nvSpPr>
          <p:cNvPr id="13" name="TextBox 12">
            <a:extLst>
              <a:ext uri="{FF2B5EF4-FFF2-40B4-BE49-F238E27FC236}">
                <a16:creationId xmlns:a16="http://schemas.microsoft.com/office/drawing/2014/main" id="{8A61FA28-A488-FFF4-2409-CCA82E1A307D}"/>
              </a:ext>
            </a:extLst>
          </p:cNvPr>
          <p:cNvSpPr txBox="1"/>
          <p:nvPr/>
        </p:nvSpPr>
        <p:spPr>
          <a:xfrm>
            <a:off x="1835150" y="3676650"/>
            <a:ext cx="1584325" cy="584200"/>
          </a:xfrm>
          <a:prstGeom prst="rect">
            <a:avLst/>
          </a:prstGeom>
          <a:noFill/>
          <a:ln w="25400">
            <a:solidFill>
              <a:schemeClr val="tx1"/>
            </a:solidFill>
          </a:ln>
        </p:spPr>
        <p:txBody>
          <a:bodyPr>
            <a:spAutoFit/>
          </a:bodyPr>
          <a:lstStyle/>
          <a:p>
            <a:pPr algn="ctr" eaLnBrk="1" hangingPunct="1">
              <a:defRPr/>
            </a:pPr>
            <a:r>
              <a:rPr lang="en-GB" sz="1600" dirty="0">
                <a:latin typeface="+mn-lt"/>
              </a:rPr>
              <a:t>Dead organic matter</a:t>
            </a:r>
          </a:p>
        </p:txBody>
      </p:sp>
      <p:sp>
        <p:nvSpPr>
          <p:cNvPr id="14" name="TextBox 13">
            <a:extLst>
              <a:ext uri="{FF2B5EF4-FFF2-40B4-BE49-F238E27FC236}">
                <a16:creationId xmlns:a16="http://schemas.microsoft.com/office/drawing/2014/main" id="{B9435BC2-09FB-6D89-CAAD-850611CE7E9F}"/>
              </a:ext>
            </a:extLst>
          </p:cNvPr>
          <p:cNvSpPr txBox="1"/>
          <p:nvPr/>
        </p:nvSpPr>
        <p:spPr>
          <a:xfrm>
            <a:off x="2843213" y="2365375"/>
            <a:ext cx="1584325" cy="584200"/>
          </a:xfrm>
          <a:prstGeom prst="rect">
            <a:avLst/>
          </a:prstGeom>
          <a:noFill/>
          <a:ln w="25400">
            <a:solidFill>
              <a:schemeClr val="tx1"/>
            </a:solidFill>
          </a:ln>
        </p:spPr>
        <p:txBody>
          <a:bodyPr>
            <a:spAutoFit/>
          </a:bodyPr>
          <a:lstStyle/>
          <a:p>
            <a:pPr algn="ctr" eaLnBrk="1" hangingPunct="1">
              <a:defRPr/>
            </a:pPr>
            <a:r>
              <a:rPr lang="en-GB" sz="1600" dirty="0">
                <a:latin typeface="+mn-lt"/>
              </a:rPr>
              <a:t>Carbon in land animals</a:t>
            </a:r>
          </a:p>
        </p:txBody>
      </p:sp>
      <p:sp>
        <p:nvSpPr>
          <p:cNvPr id="15" name="TextBox 14">
            <a:extLst>
              <a:ext uri="{FF2B5EF4-FFF2-40B4-BE49-F238E27FC236}">
                <a16:creationId xmlns:a16="http://schemas.microsoft.com/office/drawing/2014/main" id="{77230C10-94E8-5C6A-D540-76F9FADAD56C}"/>
              </a:ext>
            </a:extLst>
          </p:cNvPr>
          <p:cNvSpPr txBox="1"/>
          <p:nvPr/>
        </p:nvSpPr>
        <p:spPr>
          <a:xfrm>
            <a:off x="1042988" y="2371725"/>
            <a:ext cx="1296987" cy="584200"/>
          </a:xfrm>
          <a:prstGeom prst="rect">
            <a:avLst/>
          </a:prstGeom>
          <a:noFill/>
          <a:ln w="25400">
            <a:solidFill>
              <a:schemeClr val="tx1"/>
            </a:solidFill>
          </a:ln>
        </p:spPr>
        <p:txBody>
          <a:bodyPr>
            <a:spAutoFit/>
          </a:bodyPr>
          <a:lstStyle/>
          <a:p>
            <a:pPr algn="ctr" eaLnBrk="1" hangingPunct="1">
              <a:defRPr/>
            </a:pPr>
            <a:r>
              <a:rPr lang="en-GB" sz="1600" dirty="0">
                <a:latin typeface="+mn-lt"/>
              </a:rPr>
              <a:t>Carbon in plants </a:t>
            </a:r>
          </a:p>
        </p:txBody>
      </p:sp>
      <p:sp>
        <p:nvSpPr>
          <p:cNvPr id="16" name="TextBox 15">
            <a:extLst>
              <a:ext uri="{FF2B5EF4-FFF2-40B4-BE49-F238E27FC236}">
                <a16:creationId xmlns:a16="http://schemas.microsoft.com/office/drawing/2014/main" id="{F16C8AEC-D7CB-9D91-DE21-1ACCFFD7DC5D}"/>
              </a:ext>
            </a:extLst>
          </p:cNvPr>
          <p:cNvSpPr txBox="1"/>
          <p:nvPr/>
        </p:nvSpPr>
        <p:spPr>
          <a:xfrm>
            <a:off x="34925" y="692150"/>
            <a:ext cx="1008063" cy="339725"/>
          </a:xfrm>
          <a:prstGeom prst="rect">
            <a:avLst/>
          </a:prstGeom>
          <a:noFill/>
          <a:ln w="25400">
            <a:solidFill>
              <a:schemeClr val="tx1"/>
            </a:solidFill>
          </a:ln>
        </p:spPr>
        <p:txBody>
          <a:bodyPr>
            <a:spAutoFit/>
          </a:bodyPr>
          <a:lstStyle/>
          <a:p>
            <a:pPr algn="ctr" eaLnBrk="1" hangingPunct="1">
              <a:defRPr/>
            </a:pPr>
            <a:r>
              <a:rPr lang="en-GB" sz="1600" dirty="0">
                <a:latin typeface="+mn-lt"/>
              </a:rPr>
              <a:t>Methane</a:t>
            </a:r>
          </a:p>
        </p:txBody>
      </p:sp>
      <p:cxnSp>
        <p:nvCxnSpPr>
          <p:cNvPr id="18" name="Straight Arrow Connector 17">
            <a:extLst>
              <a:ext uri="{FF2B5EF4-FFF2-40B4-BE49-F238E27FC236}">
                <a16:creationId xmlns:a16="http://schemas.microsoft.com/office/drawing/2014/main" id="{D3D250DC-15E4-AE8F-A6E4-1808F79ED103}"/>
              </a:ext>
            </a:extLst>
          </p:cNvPr>
          <p:cNvCxnSpPr/>
          <p:nvPr/>
        </p:nvCxnSpPr>
        <p:spPr>
          <a:xfrm>
            <a:off x="3348038" y="692150"/>
            <a:ext cx="28797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ECBCC39-D136-B615-D901-22B5AD087DBB}"/>
              </a:ext>
            </a:extLst>
          </p:cNvPr>
          <p:cNvCxnSpPr/>
          <p:nvPr/>
        </p:nvCxnSpPr>
        <p:spPr>
          <a:xfrm flipH="1">
            <a:off x="3348038" y="1125538"/>
            <a:ext cx="28797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EBF7C3-B21D-4C11-4A99-A7935D72059A}"/>
              </a:ext>
            </a:extLst>
          </p:cNvPr>
          <p:cNvCxnSpPr/>
          <p:nvPr/>
        </p:nvCxnSpPr>
        <p:spPr>
          <a:xfrm flipH="1" flipV="1">
            <a:off x="7027863" y="1285875"/>
            <a:ext cx="1225550" cy="1041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A2A63B8-5E98-D14B-B22D-CFECE80153D0}"/>
              </a:ext>
            </a:extLst>
          </p:cNvPr>
          <p:cNvCxnSpPr/>
          <p:nvPr/>
        </p:nvCxnSpPr>
        <p:spPr>
          <a:xfrm flipH="1">
            <a:off x="5400675" y="1308100"/>
            <a:ext cx="1079500" cy="1041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03FB83C-5E12-93CB-9F67-D28A8716B775}"/>
              </a:ext>
            </a:extLst>
          </p:cNvPr>
          <p:cNvCxnSpPr>
            <a:endCxn id="6" idx="2"/>
          </p:cNvCxnSpPr>
          <p:nvPr/>
        </p:nvCxnSpPr>
        <p:spPr>
          <a:xfrm flipV="1">
            <a:off x="5903913" y="1308100"/>
            <a:ext cx="1116012" cy="10461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96E449E-4448-84FA-83FE-DD270272E2E6}"/>
              </a:ext>
            </a:extLst>
          </p:cNvPr>
          <p:cNvCxnSpPr>
            <a:stCxn id="8" idx="2"/>
            <a:endCxn id="9" idx="0"/>
          </p:cNvCxnSpPr>
          <p:nvPr/>
        </p:nvCxnSpPr>
        <p:spPr>
          <a:xfrm>
            <a:off x="5940425" y="2933700"/>
            <a:ext cx="1231900" cy="7826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44F4C15-C4C3-0B21-0D28-D83DEB89DEB5}"/>
              </a:ext>
            </a:extLst>
          </p:cNvPr>
          <p:cNvCxnSpPr>
            <a:stCxn id="7" idx="2"/>
            <a:endCxn id="9" idx="0"/>
          </p:cNvCxnSpPr>
          <p:nvPr/>
        </p:nvCxnSpPr>
        <p:spPr>
          <a:xfrm flipH="1">
            <a:off x="7172325" y="2933700"/>
            <a:ext cx="1071563" cy="7826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7D19219-7148-FFDB-A51F-E5EC6895DD2F}"/>
              </a:ext>
            </a:extLst>
          </p:cNvPr>
          <p:cNvCxnSpPr/>
          <p:nvPr/>
        </p:nvCxnSpPr>
        <p:spPr>
          <a:xfrm>
            <a:off x="7172325" y="4260850"/>
            <a:ext cx="855663" cy="12779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A7F44298-D5BB-D0D6-1355-3A48F6268A96}"/>
              </a:ext>
            </a:extLst>
          </p:cNvPr>
          <p:cNvCxnSpPr>
            <a:stCxn id="6" idx="3"/>
            <a:endCxn id="10" idx="3"/>
          </p:cNvCxnSpPr>
          <p:nvPr/>
        </p:nvCxnSpPr>
        <p:spPr>
          <a:xfrm>
            <a:off x="7812088" y="892175"/>
            <a:ext cx="1008062" cy="4979988"/>
          </a:xfrm>
          <a:prstGeom prst="curvedConnector3">
            <a:avLst>
              <a:gd name="adj1" fmla="val 12267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6EDA501E-33F9-E3B6-EB25-B7F227B621DB}"/>
              </a:ext>
            </a:extLst>
          </p:cNvPr>
          <p:cNvCxnSpPr/>
          <p:nvPr/>
        </p:nvCxnSpPr>
        <p:spPr>
          <a:xfrm rot="16200000" flipH="1">
            <a:off x="-280988" y="1931988"/>
            <a:ext cx="2936875" cy="12954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34AC0AF-814E-07CB-E916-5B5A866897EE}"/>
              </a:ext>
            </a:extLst>
          </p:cNvPr>
          <p:cNvCxnSpPr>
            <a:stCxn id="15" idx="0"/>
            <a:endCxn id="5" idx="2"/>
          </p:cNvCxnSpPr>
          <p:nvPr/>
        </p:nvCxnSpPr>
        <p:spPr>
          <a:xfrm flipV="1">
            <a:off x="1692275" y="1308100"/>
            <a:ext cx="863600" cy="1063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370896EF-28C6-C2D6-D765-8DFC5B3E54D4}"/>
              </a:ext>
            </a:extLst>
          </p:cNvPr>
          <p:cNvCxnSpPr>
            <a:stCxn id="16" idx="0"/>
            <a:endCxn id="5" idx="1"/>
          </p:cNvCxnSpPr>
          <p:nvPr/>
        </p:nvCxnSpPr>
        <p:spPr>
          <a:xfrm rot="16200000" flipH="1">
            <a:off x="1051719" y="180181"/>
            <a:ext cx="200025" cy="1223963"/>
          </a:xfrm>
          <a:prstGeom prst="curvedConnector4">
            <a:avLst>
              <a:gd name="adj1" fmla="val -114286"/>
              <a:gd name="adj2" fmla="val 70587"/>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Curved Connector 69">
            <a:extLst>
              <a:ext uri="{FF2B5EF4-FFF2-40B4-BE49-F238E27FC236}">
                <a16:creationId xmlns:a16="http://schemas.microsoft.com/office/drawing/2014/main" id="{BAD2E99D-3CDB-75C9-4BE4-3F4106F60870}"/>
              </a:ext>
            </a:extLst>
          </p:cNvPr>
          <p:cNvCxnSpPr>
            <a:stCxn id="5" idx="1"/>
            <a:endCxn id="13" idx="1"/>
          </p:cNvCxnSpPr>
          <p:nvPr/>
        </p:nvCxnSpPr>
        <p:spPr>
          <a:xfrm rot="10800000" flipH="1" flipV="1">
            <a:off x="1763713" y="892175"/>
            <a:ext cx="71437" cy="3076575"/>
          </a:xfrm>
          <a:prstGeom prst="curvedConnector3">
            <a:avLst>
              <a:gd name="adj1" fmla="val -1202518"/>
            </a:avLst>
          </a:prstGeom>
          <a:ln w="28575"/>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4612768-C366-AB4F-3731-85B5D0F0C7A2}"/>
              </a:ext>
            </a:extLst>
          </p:cNvPr>
          <p:cNvCxnSpPr/>
          <p:nvPr/>
        </p:nvCxnSpPr>
        <p:spPr>
          <a:xfrm flipH="1">
            <a:off x="1150938" y="1308100"/>
            <a:ext cx="865187" cy="1063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5C87D37-0CBD-F33B-8699-508F1FCAF4C3}"/>
              </a:ext>
            </a:extLst>
          </p:cNvPr>
          <p:cNvCxnSpPr>
            <a:stCxn id="14" idx="0"/>
            <a:endCxn id="5" idx="2"/>
          </p:cNvCxnSpPr>
          <p:nvPr/>
        </p:nvCxnSpPr>
        <p:spPr>
          <a:xfrm flipH="1" flipV="1">
            <a:off x="2555875" y="1308100"/>
            <a:ext cx="1079500" cy="10572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D8A35E0-B7CD-831B-E676-DCCB6D91418B}"/>
              </a:ext>
            </a:extLst>
          </p:cNvPr>
          <p:cNvCxnSpPr>
            <a:stCxn id="15" idx="3"/>
            <a:endCxn id="14" idx="1"/>
          </p:cNvCxnSpPr>
          <p:nvPr/>
        </p:nvCxnSpPr>
        <p:spPr>
          <a:xfrm flipV="1">
            <a:off x="2339975" y="2657475"/>
            <a:ext cx="503238" cy="63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CDD5462-D24B-929F-8DAA-45A55B6CDCAD}"/>
              </a:ext>
            </a:extLst>
          </p:cNvPr>
          <p:cNvCxnSpPr>
            <a:stCxn id="8" idx="3"/>
            <a:endCxn id="7" idx="1"/>
          </p:cNvCxnSpPr>
          <p:nvPr/>
        </p:nvCxnSpPr>
        <p:spPr>
          <a:xfrm>
            <a:off x="6732588" y="2641600"/>
            <a:ext cx="71913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AFA64E6-EB34-8736-95D2-7E039EE21C29}"/>
              </a:ext>
            </a:extLst>
          </p:cNvPr>
          <p:cNvCxnSpPr>
            <a:stCxn id="13" idx="2"/>
            <a:endCxn id="11" idx="0"/>
          </p:cNvCxnSpPr>
          <p:nvPr/>
        </p:nvCxnSpPr>
        <p:spPr>
          <a:xfrm>
            <a:off x="2627313" y="4260850"/>
            <a:ext cx="1044575" cy="1347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1" name="Curved Connector 100">
            <a:extLst>
              <a:ext uri="{FF2B5EF4-FFF2-40B4-BE49-F238E27FC236}">
                <a16:creationId xmlns:a16="http://schemas.microsoft.com/office/drawing/2014/main" id="{1F26605A-EBD7-56E6-C361-9E96790DE49F}"/>
              </a:ext>
            </a:extLst>
          </p:cNvPr>
          <p:cNvCxnSpPr>
            <a:stCxn id="10" idx="1"/>
            <a:endCxn id="12" idx="0"/>
          </p:cNvCxnSpPr>
          <p:nvPr/>
        </p:nvCxnSpPr>
        <p:spPr>
          <a:xfrm rot="10800000">
            <a:off x="5130800" y="5608638"/>
            <a:ext cx="2105025" cy="263525"/>
          </a:xfrm>
          <a:prstGeom prst="curvedConnector4">
            <a:avLst>
              <a:gd name="adj1" fmla="val 28466"/>
              <a:gd name="adj2" fmla="val 32306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 name="Curved Connector 103">
            <a:extLst>
              <a:ext uri="{FF2B5EF4-FFF2-40B4-BE49-F238E27FC236}">
                <a16:creationId xmlns:a16="http://schemas.microsoft.com/office/drawing/2014/main" id="{60E60FA8-83E8-4C26-E415-6FB42C98B0CF}"/>
              </a:ext>
            </a:extLst>
          </p:cNvPr>
          <p:cNvCxnSpPr>
            <a:stCxn id="10" idx="1"/>
            <a:endCxn id="11" idx="0"/>
          </p:cNvCxnSpPr>
          <p:nvPr/>
        </p:nvCxnSpPr>
        <p:spPr>
          <a:xfrm rot="10800000">
            <a:off x="3671888" y="5608638"/>
            <a:ext cx="3563937" cy="263525"/>
          </a:xfrm>
          <a:prstGeom prst="curvedConnector4">
            <a:avLst>
              <a:gd name="adj1" fmla="val 12183"/>
              <a:gd name="adj2" fmla="val 52251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11EF1B5-F31A-EFA2-D4EA-BFF97E4CFD3C}"/>
              </a:ext>
            </a:extLst>
          </p:cNvPr>
          <p:cNvCxnSpPr>
            <a:stCxn id="15" idx="2"/>
            <a:endCxn id="13" idx="0"/>
          </p:cNvCxnSpPr>
          <p:nvPr/>
        </p:nvCxnSpPr>
        <p:spPr>
          <a:xfrm>
            <a:off x="1692275" y="2955925"/>
            <a:ext cx="935038" cy="720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513ABF69-64BD-BF9F-2FBF-7452ADF86C67}"/>
              </a:ext>
            </a:extLst>
          </p:cNvPr>
          <p:cNvCxnSpPr>
            <a:stCxn id="14" idx="2"/>
            <a:endCxn id="13" idx="0"/>
          </p:cNvCxnSpPr>
          <p:nvPr/>
        </p:nvCxnSpPr>
        <p:spPr>
          <a:xfrm flipH="1">
            <a:off x="2627313" y="2949575"/>
            <a:ext cx="1008062" cy="727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10" presetClass="entr" presetSubtype="0" fill="hold"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500"/>
                                        <p:tgtEl>
                                          <p:spTgt spid="114"/>
                                        </p:tgtEl>
                                      </p:cBhvr>
                                    </p:animEffect>
                                  </p:childTnLst>
                                </p:cTn>
                              </p:par>
                              <p:par>
                                <p:cTn id="32" presetID="10" presetClass="entr" presetSubtype="0" fill="hold"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par>
                                <p:cTn id="35" presetID="10"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ntr" presetSubtype="0" fill="hold"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500"/>
                                        <p:tgtEl>
                                          <p:spTgt spid="101"/>
                                        </p:tgtEl>
                                      </p:cBhvr>
                                    </p:animEffect>
                                  </p:childTnLst>
                                </p:cTn>
                              </p:par>
                              <p:par>
                                <p:cTn id="41" presetID="10"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B2FD0F9B-5A0F-CD03-31AE-755F81871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AE0C9AB-234D-C8A0-D577-61ECB6D3823C}"/>
              </a:ext>
            </a:extLst>
          </p:cNvPr>
          <p:cNvSpPr>
            <a:spLocks noGrp="1" noChangeArrowheads="1"/>
          </p:cNvSpPr>
          <p:nvPr>
            <p:ph type="title"/>
          </p:nvPr>
        </p:nvSpPr>
        <p:spPr/>
        <p:txBody>
          <a:bodyPr/>
          <a:lstStyle/>
          <a:p>
            <a:r>
              <a:rPr lang="en-GB" altLang="en-US"/>
              <a:t>Carbon reservoirs</a:t>
            </a:r>
          </a:p>
        </p:txBody>
      </p:sp>
      <p:sp>
        <p:nvSpPr>
          <p:cNvPr id="28675" name="Content Placeholder 2">
            <a:extLst>
              <a:ext uri="{FF2B5EF4-FFF2-40B4-BE49-F238E27FC236}">
                <a16:creationId xmlns:a16="http://schemas.microsoft.com/office/drawing/2014/main" id="{2FAD103B-6E42-D56E-EC9A-5BACAB6F55AE}"/>
              </a:ext>
            </a:extLst>
          </p:cNvPr>
          <p:cNvSpPr>
            <a:spLocks noGrp="1" noChangeArrowheads="1"/>
          </p:cNvSpPr>
          <p:nvPr>
            <p:ph idx="1"/>
          </p:nvPr>
        </p:nvSpPr>
        <p:spPr/>
        <p:txBody>
          <a:bodyPr/>
          <a:lstStyle/>
          <a:p>
            <a:r>
              <a:rPr lang="en-GB" altLang="en-US" sz="2800" b="1" dirty="0"/>
              <a:t>In water</a:t>
            </a:r>
            <a:r>
              <a:rPr lang="en-GB" altLang="en-US" sz="2800" dirty="0"/>
              <a:t>: mainly as salts of carbonic acid (hydrogen carbonate ions) and dissolved carbon dioxide</a:t>
            </a:r>
          </a:p>
          <a:p>
            <a:r>
              <a:rPr lang="en-GB" altLang="en-US" sz="2800" b="1" dirty="0"/>
              <a:t>In plants, animals and dead organic matter: </a:t>
            </a:r>
            <a:r>
              <a:rPr lang="en-GB" altLang="en-US" sz="2800" dirty="0"/>
              <a:t>mainly as carbohydrates, lipids and proteins.</a:t>
            </a:r>
          </a:p>
          <a:p>
            <a:r>
              <a:rPr lang="en-GB" altLang="en-US" sz="2800" b="1" dirty="0"/>
              <a:t>In carbonaceous rocks </a:t>
            </a:r>
            <a:r>
              <a:rPr lang="en-GB" altLang="en-US" sz="2800" dirty="0"/>
              <a:t>(</a:t>
            </a:r>
            <a:r>
              <a:rPr lang="en-GB" altLang="en-US" sz="2800" dirty="0" err="1"/>
              <a:t>eg</a:t>
            </a:r>
            <a:r>
              <a:rPr lang="en-GB" altLang="en-US" sz="2800" dirty="0"/>
              <a:t> limestone): mainly as calcium carbonate.</a:t>
            </a:r>
          </a:p>
          <a:p>
            <a:r>
              <a:rPr lang="en-GB" altLang="en-US" sz="2800" b="1" dirty="0"/>
              <a:t>In fossil fuels: </a:t>
            </a:r>
            <a:r>
              <a:rPr lang="en-GB" altLang="en-US" sz="2800" dirty="0"/>
              <a:t>mainly as carbon and hydrocarbons.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B2C5C8D-2F09-C843-72DC-ED7F23C514D1}"/>
              </a:ext>
            </a:extLst>
          </p:cNvPr>
          <p:cNvSpPr>
            <a:spLocks noGrp="1" noChangeArrowheads="1"/>
          </p:cNvSpPr>
          <p:nvPr>
            <p:ph type="title"/>
          </p:nvPr>
        </p:nvSpPr>
        <p:spPr/>
        <p:txBody>
          <a:bodyPr/>
          <a:lstStyle/>
          <a:p>
            <a:pPr eaLnBrk="1" hangingPunct="1"/>
            <a:r>
              <a:rPr lang="en-GB" altLang="en-US" dirty="0"/>
              <a:t>Carbon Reservoirs </a:t>
            </a:r>
          </a:p>
        </p:txBody>
      </p:sp>
      <p:pic>
        <p:nvPicPr>
          <p:cNvPr id="7172" name="Picture 4" descr="carbon reservoirs copy">
            <a:extLst>
              <a:ext uri="{FF2B5EF4-FFF2-40B4-BE49-F238E27FC236}">
                <a16:creationId xmlns:a16="http://schemas.microsoft.com/office/drawing/2014/main" id="{356389EA-A002-4C87-FBA0-65EE8E5AE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196975"/>
            <a:ext cx="8135937"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F50A22A-75F0-6873-291D-ED9BA6621973}"/>
              </a:ext>
            </a:extLst>
          </p:cNvPr>
          <p:cNvSpPr>
            <a:spLocks noGrp="1" noChangeArrowheads="1"/>
          </p:cNvSpPr>
          <p:nvPr>
            <p:ph type="title"/>
          </p:nvPr>
        </p:nvSpPr>
        <p:spPr/>
        <p:txBody>
          <a:bodyPr/>
          <a:lstStyle/>
          <a:p>
            <a:r>
              <a:rPr lang="en-GB" altLang="en-US" dirty="0">
                <a:latin typeface="+mn-lt"/>
              </a:rPr>
              <a:t>Carbon Sinks</a:t>
            </a:r>
          </a:p>
        </p:txBody>
      </p:sp>
      <p:sp>
        <p:nvSpPr>
          <p:cNvPr id="8198" name="Rectangle 6">
            <a:extLst>
              <a:ext uri="{FF2B5EF4-FFF2-40B4-BE49-F238E27FC236}">
                <a16:creationId xmlns:a16="http://schemas.microsoft.com/office/drawing/2014/main" id="{E360232F-6623-96EC-9137-E0688393B233}"/>
              </a:ext>
            </a:extLst>
          </p:cNvPr>
          <p:cNvSpPr>
            <a:spLocks noGrp="1" noChangeArrowheads="1"/>
          </p:cNvSpPr>
          <p:nvPr>
            <p:ph idx="1"/>
          </p:nvPr>
        </p:nvSpPr>
        <p:spPr/>
        <p:txBody>
          <a:bodyPr>
            <a:normAutofit/>
          </a:bodyPr>
          <a:lstStyle/>
          <a:p>
            <a:pPr marL="0" indent="0">
              <a:buNone/>
            </a:pPr>
            <a:r>
              <a:rPr lang="en-GB" altLang="en-US" sz="2400" dirty="0"/>
              <a:t>These can be divided in living and non-living reservoirs: </a:t>
            </a:r>
          </a:p>
          <a:p>
            <a:r>
              <a:rPr lang="en-GB" altLang="en-US" sz="2400" dirty="0"/>
              <a:t>Abiotic sinks – limestone, chalk, fossil fuels, the oceans</a:t>
            </a:r>
          </a:p>
          <a:p>
            <a:r>
              <a:rPr lang="en-GB" altLang="en-US" sz="2400" dirty="0"/>
              <a:t>Biotic sinks – humus, plants via photosynthesis</a:t>
            </a:r>
          </a:p>
          <a:p>
            <a:pPr marL="0" indent="0">
              <a:buNone/>
            </a:pPr>
            <a:r>
              <a:rPr lang="en-GB" altLang="en-US" sz="2400" dirty="0"/>
              <a:t>Biggest sinks on Earth are the oceans, marine sediments and sedimentary rocks</a:t>
            </a:r>
          </a:p>
          <a:p>
            <a:endParaRPr lang="en-GB" altLang="en-US" sz="2400" dirty="0">
              <a:latin typeface="Comic Sans MS" panose="030F0702030302020204" pitchFamily="66" charset="0"/>
            </a:endParaRPr>
          </a:p>
        </p:txBody>
      </p:sp>
      <p:pic>
        <p:nvPicPr>
          <p:cNvPr id="29700" name="Picture 9" descr="ocean_waves_free_screensaver-19395-scr">
            <a:extLst>
              <a:ext uri="{FF2B5EF4-FFF2-40B4-BE49-F238E27FC236}">
                <a16:creationId xmlns:a16="http://schemas.microsoft.com/office/drawing/2014/main" id="{5AA31634-0C68-E958-CD63-FE329478EE3D}"/>
              </a:ext>
            </a:extLst>
          </p:cNvPr>
          <p:cNvPicPr>
            <a:picLocks noGrp="1" noChangeAspect="1" noChangeArrowheads="1"/>
          </p:cNvPicPr>
          <p:nvPr>
            <p:ph type="clipArt"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755576" y="3652446"/>
            <a:ext cx="3303587" cy="2478087"/>
          </a:xfrm>
          <a:noFill/>
          <a:extLst>
            <a:ext uri="{909E8E84-426E-40DD-AFC4-6F175D3DCCD1}">
              <a14:hiddenFill xmlns:a14="http://schemas.microsoft.com/office/drawing/2010/main">
                <a:solidFill>
                  <a:srgbClr val="FFFFFF"/>
                </a:solidFill>
              </a14:hiddenFill>
            </a:ext>
          </a:extLst>
        </p:spPr>
      </p:pic>
      <p:pic>
        <p:nvPicPr>
          <p:cNvPr id="29701" name="Picture 11" descr="PitcherPlants">
            <a:extLst>
              <a:ext uri="{FF2B5EF4-FFF2-40B4-BE49-F238E27FC236}">
                <a16:creationId xmlns:a16="http://schemas.microsoft.com/office/drawing/2014/main" id="{82CBCE9F-8BA7-926A-21D4-F15F37A159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697461"/>
            <a:ext cx="26447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box(in)">
                                      <p:cBhvr>
                                        <p:cTn id="7" dur="500"/>
                                        <p:tgtEl>
                                          <p:spTgt spid="81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198">
                                            <p:txEl>
                                              <p:pRg st="1" end="1"/>
                                            </p:txEl>
                                          </p:spTgt>
                                        </p:tgtEl>
                                        <p:attrNameLst>
                                          <p:attrName>style.visibility</p:attrName>
                                        </p:attrNameLst>
                                      </p:cBhvr>
                                      <p:to>
                                        <p:strVal val="visible"/>
                                      </p:to>
                                    </p:set>
                                    <p:animEffect transition="in" filter="box(in)">
                                      <p:cBhvr>
                                        <p:cTn id="12" dur="500"/>
                                        <p:tgtEl>
                                          <p:spTgt spid="81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198">
                                            <p:txEl>
                                              <p:pRg st="2" end="2"/>
                                            </p:txEl>
                                          </p:spTgt>
                                        </p:tgtEl>
                                        <p:attrNameLst>
                                          <p:attrName>style.visibility</p:attrName>
                                        </p:attrNameLst>
                                      </p:cBhvr>
                                      <p:to>
                                        <p:strVal val="visible"/>
                                      </p:to>
                                    </p:set>
                                    <p:animEffect transition="in" filter="box(in)">
                                      <p:cBhvr>
                                        <p:cTn id="17" dur="500"/>
                                        <p:tgtEl>
                                          <p:spTgt spid="81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198">
                                            <p:txEl>
                                              <p:pRg st="3" end="3"/>
                                            </p:txEl>
                                          </p:spTgt>
                                        </p:tgtEl>
                                        <p:attrNameLst>
                                          <p:attrName>style.visibility</p:attrName>
                                        </p:attrNameLst>
                                      </p:cBhvr>
                                      <p:to>
                                        <p:strVal val="visible"/>
                                      </p:to>
                                    </p:set>
                                    <p:animEffect transition="in" filter="box(in)">
                                      <p:cBhvr>
                                        <p:cTn id="22" dur="500"/>
                                        <p:tgtEl>
                                          <p:spTgt spid="8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7AB4A20-27BF-B02C-D229-65D6CF429DF6}"/>
              </a:ext>
            </a:extLst>
          </p:cNvPr>
          <p:cNvSpPr>
            <a:spLocks noGrp="1" noChangeArrowheads="1"/>
          </p:cNvSpPr>
          <p:nvPr>
            <p:ph type="title"/>
          </p:nvPr>
        </p:nvSpPr>
        <p:spPr/>
        <p:txBody>
          <a:bodyPr/>
          <a:lstStyle/>
          <a:p>
            <a:r>
              <a:rPr lang="en-GB" altLang="en-US" dirty="0">
                <a:latin typeface="+mn-lt"/>
              </a:rPr>
              <a:t>Carbon sinks in the Ocean</a:t>
            </a:r>
          </a:p>
        </p:txBody>
      </p:sp>
      <p:sp>
        <p:nvSpPr>
          <p:cNvPr id="11267" name="Rectangle 3">
            <a:extLst>
              <a:ext uri="{FF2B5EF4-FFF2-40B4-BE49-F238E27FC236}">
                <a16:creationId xmlns:a16="http://schemas.microsoft.com/office/drawing/2014/main" id="{CD7F7447-1CDC-5C53-A5C3-AB96F69C9034}"/>
              </a:ext>
            </a:extLst>
          </p:cNvPr>
          <p:cNvSpPr>
            <a:spLocks noGrp="1" noChangeArrowheads="1"/>
          </p:cNvSpPr>
          <p:nvPr>
            <p:ph type="body" idx="1"/>
          </p:nvPr>
        </p:nvSpPr>
        <p:spPr/>
        <p:txBody>
          <a:bodyPr>
            <a:normAutofit/>
          </a:bodyPr>
          <a:lstStyle/>
          <a:p>
            <a:pPr>
              <a:lnSpc>
                <a:spcPct val="90000"/>
              </a:lnSpc>
            </a:pPr>
            <a:r>
              <a:rPr lang="en-GB" altLang="en-US" sz="2400" dirty="0"/>
              <a:t>Carbon Dioxide dissolves into the water at the surface</a:t>
            </a:r>
          </a:p>
          <a:p>
            <a:pPr>
              <a:lnSpc>
                <a:spcPct val="90000"/>
              </a:lnSpc>
            </a:pPr>
            <a:r>
              <a:rPr lang="en-GB" altLang="en-US" sz="2400" dirty="0"/>
              <a:t>It is taken up by phytoplankton and used in photosynthesis</a:t>
            </a:r>
          </a:p>
          <a:p>
            <a:pPr>
              <a:lnSpc>
                <a:spcPct val="90000"/>
              </a:lnSpc>
            </a:pPr>
            <a:r>
              <a:rPr lang="en-GB" altLang="en-US" sz="2400" dirty="0"/>
              <a:t>Carbon is also stored in the shells of marine creatures and in coral reefs</a:t>
            </a:r>
          </a:p>
          <a:p>
            <a:pPr>
              <a:lnSpc>
                <a:spcPct val="90000"/>
              </a:lnSpc>
            </a:pPr>
            <a:r>
              <a:rPr lang="en-GB" altLang="en-US" sz="2400" dirty="0"/>
              <a:t>These processes remove dissolved carbon dioxide from the water and ensure that the concentration in the water is kept low enough that more is constantly dissolving 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33042-E07B-918D-7976-086BD713526F}"/>
              </a:ext>
            </a:extLst>
          </p:cNvPr>
          <p:cNvSpPr>
            <a:spLocks noGrp="1"/>
          </p:cNvSpPr>
          <p:nvPr>
            <p:ph type="title"/>
          </p:nvPr>
        </p:nvSpPr>
        <p:spPr/>
        <p:txBody>
          <a:bodyPr/>
          <a:lstStyle/>
          <a:p>
            <a:r>
              <a:rPr lang="en-GB" altLang="en-US" dirty="0">
                <a:latin typeface="+mn-lt"/>
              </a:rPr>
              <a:t>Carbon sinks in the Ocean</a:t>
            </a:r>
            <a:endParaRPr lang="en-GB" dirty="0"/>
          </a:p>
        </p:txBody>
      </p:sp>
      <p:sp>
        <p:nvSpPr>
          <p:cNvPr id="12293" name="Rectangle 5">
            <a:extLst>
              <a:ext uri="{FF2B5EF4-FFF2-40B4-BE49-F238E27FC236}">
                <a16:creationId xmlns:a16="http://schemas.microsoft.com/office/drawing/2014/main" id="{C93F14D9-5770-3271-E0D2-3513BF06B45D}"/>
              </a:ext>
            </a:extLst>
          </p:cNvPr>
          <p:cNvSpPr>
            <a:spLocks noGrp="1" noChangeArrowheads="1"/>
          </p:cNvSpPr>
          <p:nvPr>
            <p:ph idx="1"/>
          </p:nvPr>
        </p:nvSpPr>
        <p:spPr/>
        <p:txBody>
          <a:bodyPr/>
          <a:lstStyle/>
          <a:p>
            <a:pPr>
              <a:lnSpc>
                <a:spcPct val="90000"/>
              </a:lnSpc>
            </a:pPr>
            <a:r>
              <a:rPr lang="en-GB" altLang="en-US" sz="2400" dirty="0"/>
              <a:t>Marine creatures die, they produce carbon containing waste, they lose their shells – carbon sinks to the ocean bed</a:t>
            </a:r>
          </a:p>
          <a:p>
            <a:pPr>
              <a:lnSpc>
                <a:spcPct val="90000"/>
              </a:lnSpc>
            </a:pPr>
            <a:r>
              <a:rPr lang="en-GB" altLang="en-US" sz="2400" dirty="0"/>
              <a:t>Currents work to move carbon-rich water downwards and bring more water up to take in more carbon from the surface</a:t>
            </a:r>
          </a:p>
          <a:p>
            <a:pPr>
              <a:lnSpc>
                <a:spcPct val="90000"/>
              </a:lnSpc>
            </a:pPr>
            <a:r>
              <a:rPr lang="en-GB" altLang="en-US" sz="2400" dirty="0"/>
              <a:t>Carbon becomes trapped in marine sediments and eventually is compressed into sedimentary rocks</a:t>
            </a:r>
          </a:p>
        </p:txBody>
      </p:sp>
      <p:pic>
        <p:nvPicPr>
          <p:cNvPr id="31748" name="Picture 8" descr="55d9">
            <a:extLst>
              <a:ext uri="{FF2B5EF4-FFF2-40B4-BE49-F238E27FC236}">
                <a16:creationId xmlns:a16="http://schemas.microsoft.com/office/drawing/2014/main" id="{37E9DE78-316F-49FA-9C2E-0640BF29DF1E}"/>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604838" y="3754696"/>
            <a:ext cx="4038600" cy="2846388"/>
          </a:xfrm>
          <a:noFill/>
          <a:extLst>
            <a:ext uri="{909E8E84-426E-40DD-AFC4-6F175D3DCCD1}">
              <a14:hiddenFill xmlns:a14="http://schemas.microsoft.com/office/drawing/2010/main">
                <a:solidFill>
                  <a:srgbClr val="FFFFFF"/>
                </a:solidFill>
              </a14:hiddenFill>
            </a:ext>
          </a:extLst>
        </p:spPr>
      </p:pic>
      <p:pic>
        <p:nvPicPr>
          <p:cNvPr id="31749" name="Picture 10" descr="dunrobin_castle_foreshore4">
            <a:extLst>
              <a:ext uri="{FF2B5EF4-FFF2-40B4-BE49-F238E27FC236}">
                <a16:creationId xmlns:a16="http://schemas.microsoft.com/office/drawing/2014/main" id="{1ABCC3AC-A340-46B3-4E0C-FAE595CED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388" y="3703102"/>
            <a:ext cx="392747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wipe(down)">
                                      <p:cBhvr>
                                        <p:cTn id="7" dur="5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wipe(down)">
                                      <p:cBhvr>
                                        <p:cTn id="12" dur="500"/>
                                        <p:tgtEl>
                                          <p:spTgt spid="122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wipe(down)">
                                      <p:cBhvr>
                                        <p:cTn id="17" dur="5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2E39FBB-032A-5189-2F22-1EF4B9A587AA}"/>
              </a:ext>
            </a:extLst>
          </p:cNvPr>
          <p:cNvSpPr>
            <a:spLocks noGrp="1"/>
          </p:cNvSpPr>
          <p:nvPr>
            <p:ph type="title"/>
          </p:nvPr>
        </p:nvSpPr>
        <p:spPr/>
        <p:txBody>
          <a:bodyPr/>
          <a:lstStyle/>
          <a:p>
            <a:pPr eaLnBrk="1" hangingPunct="1"/>
            <a:r>
              <a:rPr lang="en-GB" altLang="en-US" dirty="0"/>
              <a:t>Dynamic Equilibria</a:t>
            </a:r>
          </a:p>
        </p:txBody>
      </p:sp>
      <p:sp>
        <p:nvSpPr>
          <p:cNvPr id="3" name="Content Placeholder 2">
            <a:extLst>
              <a:ext uri="{FF2B5EF4-FFF2-40B4-BE49-F238E27FC236}">
                <a16:creationId xmlns:a16="http://schemas.microsoft.com/office/drawing/2014/main" id="{4DF41F4E-CF82-B8E6-A06C-A54B3789E7D6}"/>
              </a:ext>
            </a:extLst>
          </p:cNvPr>
          <p:cNvSpPr>
            <a:spLocks noGrp="1"/>
          </p:cNvSpPr>
          <p:nvPr>
            <p:ph idx="1"/>
          </p:nvPr>
        </p:nvSpPr>
        <p:spPr/>
        <p:txBody>
          <a:bodyPr rtlCol="0">
            <a:normAutofit/>
          </a:bodyPr>
          <a:lstStyle/>
          <a:p>
            <a:pPr>
              <a:defRPr/>
            </a:pPr>
            <a:r>
              <a:rPr lang="en-GB" sz="2400" dirty="0"/>
              <a:t>If the in and out flows balance, then dynamic equilibria exists. By this we mean that there is a state of balance.</a:t>
            </a:r>
          </a:p>
          <a:p>
            <a:pPr>
              <a:defRPr/>
            </a:pPr>
            <a:r>
              <a:rPr lang="en-GB" sz="2400" dirty="0"/>
              <a:t>Any significant change to the cycle will result in a negative feedback mechanism which will re-balance the system in a new way.</a:t>
            </a:r>
          </a:p>
          <a:p>
            <a:pPr>
              <a:defRPr/>
            </a:pPr>
            <a:r>
              <a:rPr lang="en-GB" sz="2400" dirty="0"/>
              <a:t>The cycle’s ability to do this means that it can remains stable over a very long period of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263EA3C-507B-B19C-2C2B-A1B50BFFBE7F}"/>
              </a:ext>
            </a:extLst>
          </p:cNvPr>
          <p:cNvSpPr>
            <a:spLocks noGrp="1" noChangeArrowheads="1"/>
          </p:cNvSpPr>
          <p:nvPr>
            <p:ph type="title"/>
          </p:nvPr>
        </p:nvSpPr>
        <p:spPr>
          <a:xfrm>
            <a:off x="451729" y="350071"/>
            <a:ext cx="8229600" cy="1083788"/>
          </a:xfrm>
        </p:spPr>
        <p:txBody>
          <a:bodyPr>
            <a:normAutofit fontScale="90000"/>
          </a:bodyPr>
          <a:lstStyle/>
          <a:p>
            <a:pPr eaLnBrk="1" hangingPunct="1"/>
            <a:r>
              <a:rPr lang="en-GB" altLang="en-US" sz="2000" dirty="0"/>
              <a:t>Q1. Why are the carbon, nitrogen and phosphorus cycles important?</a:t>
            </a:r>
            <a:br>
              <a:rPr lang="en-GB" altLang="en-US" sz="2000" dirty="0"/>
            </a:br>
            <a:br>
              <a:rPr lang="en-GB" altLang="en-US" sz="2000" dirty="0"/>
            </a:br>
            <a:r>
              <a:rPr lang="en-GB" altLang="en-US" sz="2000" dirty="0"/>
              <a:t>Q2. Where are each of the elements ‘in existence’/cycled?</a:t>
            </a:r>
            <a:br>
              <a:rPr lang="en-GB" altLang="en-US" sz="1800" dirty="0"/>
            </a:br>
            <a:endParaRPr lang="en-GB" altLang="en-US" sz="1800" dirty="0"/>
          </a:p>
        </p:txBody>
      </p:sp>
      <p:sp>
        <p:nvSpPr>
          <p:cNvPr id="2" name="Content Placeholder 1">
            <a:extLst>
              <a:ext uri="{FF2B5EF4-FFF2-40B4-BE49-F238E27FC236}">
                <a16:creationId xmlns:a16="http://schemas.microsoft.com/office/drawing/2014/main" id="{6F06CFED-E22F-0A50-04D8-F6BE472FAA0C}"/>
              </a:ext>
            </a:extLst>
          </p:cNvPr>
          <p:cNvSpPr>
            <a:spLocks noGrp="1"/>
          </p:cNvSpPr>
          <p:nvPr>
            <p:ph idx="1"/>
          </p:nvPr>
        </p:nvSpPr>
        <p:spPr>
          <a:xfrm>
            <a:off x="457200" y="2132856"/>
            <a:ext cx="8229600" cy="3993307"/>
          </a:xfrm>
        </p:spPr>
        <p:txBody>
          <a:bodyPr/>
          <a:lstStyle/>
          <a:p>
            <a:endParaRPr lang="en-GB" dirty="0"/>
          </a:p>
        </p:txBody>
      </p:sp>
      <p:pic>
        <p:nvPicPr>
          <p:cNvPr id="8195" name="Picture 4">
            <a:extLst>
              <a:ext uri="{FF2B5EF4-FFF2-40B4-BE49-F238E27FC236}">
                <a16:creationId xmlns:a16="http://schemas.microsoft.com/office/drawing/2014/main" id="{C42B3D1D-BB29-499A-1948-1DF900FA0A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39383">
            <a:off x="5214938" y="3790950"/>
            <a:ext cx="3567112"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What is DNA?: MedlinePlus Genetics">
            <a:extLst>
              <a:ext uri="{FF2B5EF4-FFF2-40B4-BE49-F238E27FC236}">
                <a16:creationId xmlns:a16="http://schemas.microsoft.com/office/drawing/2014/main" id="{33CFBE34-BBB2-A8AB-F664-9576F4D25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1004">
            <a:off x="481013" y="1757363"/>
            <a:ext cx="256857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C6DF1E33-4C4D-FC76-0C04-669EACFD1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5433">
            <a:off x="3079750" y="1719263"/>
            <a:ext cx="2046288"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a:extLst>
              <a:ext uri="{FF2B5EF4-FFF2-40B4-BE49-F238E27FC236}">
                <a16:creationId xmlns:a16="http://schemas.microsoft.com/office/drawing/2014/main" id="{2458A2E6-E44A-891D-AB1C-3AEA2721C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1549400"/>
            <a:ext cx="2705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a:extLst>
              <a:ext uri="{FF2B5EF4-FFF2-40B4-BE49-F238E27FC236}">
                <a16:creationId xmlns:a16="http://schemas.microsoft.com/office/drawing/2014/main" id="{D4AC48C0-206D-004C-573F-46EEA9F36A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9575" y="4459288"/>
            <a:ext cx="1589088"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650C9D8-1AE0-8414-EA17-85B2E60FE690}"/>
              </a:ext>
            </a:extLst>
          </p:cNvPr>
          <p:cNvSpPr>
            <a:spLocks noGrp="1" noChangeArrowheads="1"/>
          </p:cNvSpPr>
          <p:nvPr>
            <p:ph type="title"/>
          </p:nvPr>
        </p:nvSpPr>
        <p:spPr/>
        <p:txBody>
          <a:bodyPr/>
          <a:lstStyle/>
          <a:p>
            <a:pPr eaLnBrk="1" hangingPunct="1"/>
            <a:r>
              <a:rPr lang="en-GB" altLang="en-US"/>
              <a:t>Dynamic equilibrium</a:t>
            </a:r>
          </a:p>
        </p:txBody>
      </p:sp>
      <p:sp>
        <p:nvSpPr>
          <p:cNvPr id="9219" name="Rectangle 3">
            <a:extLst>
              <a:ext uri="{FF2B5EF4-FFF2-40B4-BE49-F238E27FC236}">
                <a16:creationId xmlns:a16="http://schemas.microsoft.com/office/drawing/2014/main" id="{E1D87E82-67AB-6862-9A17-9B68BC2D3138}"/>
              </a:ext>
            </a:extLst>
          </p:cNvPr>
          <p:cNvSpPr>
            <a:spLocks noGrp="1" noChangeArrowheads="1"/>
          </p:cNvSpPr>
          <p:nvPr>
            <p:ph idx="1"/>
          </p:nvPr>
        </p:nvSpPr>
        <p:spPr/>
        <p:txBody>
          <a:bodyPr>
            <a:normAutofit/>
          </a:bodyPr>
          <a:lstStyle/>
          <a:p>
            <a:pPr eaLnBrk="1" hangingPunct="1"/>
            <a:r>
              <a:rPr lang="en-GB" altLang="en-US" sz="2400" dirty="0"/>
              <a:t>Carbon moves back and forth between the atmosphere and living things</a:t>
            </a:r>
          </a:p>
          <a:p>
            <a:pPr eaLnBrk="1" hangingPunct="1"/>
            <a:r>
              <a:rPr lang="en-GB" altLang="en-US" sz="2400" dirty="0"/>
              <a:t>The transfers cancel each other out, so the net effect is no change e.g.</a:t>
            </a:r>
          </a:p>
          <a:p>
            <a:r>
              <a:rPr lang="en-GB" altLang="en-US" sz="2400" dirty="0"/>
              <a:t>Photosynthesis removes CO</a:t>
            </a:r>
            <a:r>
              <a:rPr lang="en-GB" altLang="en-US" sz="2400" baseline="-25000" dirty="0"/>
              <a:t>2</a:t>
            </a:r>
            <a:r>
              <a:rPr lang="en-GB" altLang="en-US" sz="2400" dirty="0"/>
              <a:t> from the atmosphere and converts it into plant leaves, stems and roots</a:t>
            </a:r>
          </a:p>
          <a:p>
            <a:r>
              <a:rPr lang="en-GB" altLang="en-US" sz="2400" dirty="0"/>
              <a:t>Respiration returns CO</a:t>
            </a:r>
            <a:r>
              <a:rPr lang="en-GB" altLang="en-US" sz="2400" baseline="-25000" dirty="0"/>
              <a:t>2</a:t>
            </a:r>
            <a:r>
              <a:rPr lang="en-GB" altLang="en-US" sz="2400" dirty="0"/>
              <a:t> to the atmosphere by oxidising sugars</a:t>
            </a:r>
          </a:p>
          <a:p>
            <a:r>
              <a:rPr lang="en-GB" altLang="en-US" sz="2400" dirty="0"/>
              <a:t>Photosynthesis and respiration are in balance</a:t>
            </a:r>
          </a:p>
          <a:p>
            <a:pPr eaLnBrk="1" hangingPunct="1"/>
            <a:endParaRPr lang="en-GB" altLang="en-US" dirty="0"/>
          </a:p>
        </p:txBody>
      </p:sp>
      <p:sp>
        <p:nvSpPr>
          <p:cNvPr id="9221" name="Rectangle 5">
            <a:extLst>
              <a:ext uri="{FF2B5EF4-FFF2-40B4-BE49-F238E27FC236}">
                <a16:creationId xmlns:a16="http://schemas.microsoft.com/office/drawing/2014/main" id="{BE163085-B4EA-3F68-5DA5-2D8D0AB26A39}"/>
              </a:ext>
            </a:extLst>
          </p:cNvPr>
          <p:cNvSpPr>
            <a:spLocks noChangeArrowheads="1"/>
          </p:cNvSpPr>
          <p:nvPr/>
        </p:nvSpPr>
        <p:spPr bwMode="auto">
          <a:xfrm>
            <a:off x="827088" y="3429000"/>
            <a:ext cx="49688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endParaRPr lang="en-GB" altLang="en-US" dirty="0"/>
          </a:p>
        </p:txBody>
      </p:sp>
      <p:pic>
        <p:nvPicPr>
          <p:cNvPr id="9222" name="Picture 6" descr="fox">
            <a:extLst>
              <a:ext uri="{FF2B5EF4-FFF2-40B4-BE49-F238E27FC236}">
                <a16:creationId xmlns:a16="http://schemas.microsoft.com/office/drawing/2014/main" id="{22078CF2-6307-6E12-8D37-9E42D8A62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628802"/>
            <a:ext cx="28797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deer">
            <a:extLst>
              <a:ext uri="{FF2B5EF4-FFF2-40B4-BE49-F238E27FC236}">
                <a16:creationId xmlns:a16="http://schemas.microsoft.com/office/drawing/2014/main" id="{F9425281-1138-AAFE-824E-FBA611E77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35487"/>
            <a:ext cx="28797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222"/>
                                        </p:tgtEl>
                                        <p:attrNameLst>
                                          <p:attrName>style.visibility</p:attrName>
                                        </p:attrNameLst>
                                      </p:cBhvr>
                                      <p:to>
                                        <p:strVal val="visible"/>
                                      </p:to>
                                    </p:set>
                                    <p:animEffect transition="in" filter="fade">
                                      <p:cBhvr>
                                        <p:cTn id="9" dur="2000"/>
                                        <p:tgtEl>
                                          <p:spTgt spid="9222"/>
                                        </p:tgtEl>
                                      </p:cBhvr>
                                    </p:animEffect>
                                  </p:childTnLst>
                                </p:cTn>
                              </p:par>
                              <p:par>
                                <p:cTn id="10" presetID="10" presetClass="entr" presetSubtype="0" fill="hold" nodeType="with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fade">
                                      <p:cBhvr>
                                        <p:cTn id="12" dur="2000"/>
                                        <p:tgtEl>
                                          <p:spTgt spid="92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nodePh="1">
                                  <p:stCondLst>
                                    <p:cond delay="500"/>
                                  </p:stCondLst>
                                  <p:endCondLst>
                                    <p:cond evt="begin" delay="0">
                                      <p:tn val="30"/>
                                    </p:cond>
                                  </p:endCondLst>
                                  <p:childTnLst>
                                    <p:set>
                                      <p:cBhvr>
                                        <p:cTn id="31"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B7D9605-A28B-147D-55B2-57CF241EF64D}"/>
              </a:ext>
            </a:extLst>
          </p:cNvPr>
          <p:cNvSpPr>
            <a:spLocks noGrp="1" noChangeArrowheads="1"/>
          </p:cNvSpPr>
          <p:nvPr>
            <p:ph type="ctrTitle"/>
          </p:nvPr>
        </p:nvSpPr>
        <p:spPr>
          <a:xfrm>
            <a:off x="685800" y="1219200"/>
            <a:ext cx="7772400" cy="3073896"/>
          </a:xfrm>
        </p:spPr>
        <p:txBody>
          <a:bodyPr>
            <a:normAutofit/>
          </a:bodyPr>
          <a:lstStyle/>
          <a:p>
            <a:r>
              <a:rPr lang="en-GB" altLang="en-US" sz="3200" dirty="0"/>
              <a:t>How many gigatons of carbon?</a:t>
            </a:r>
            <a:br>
              <a:rPr lang="en-GB" altLang="en-US" sz="3200" dirty="0"/>
            </a:br>
            <a:br>
              <a:rPr lang="en-GB" altLang="en-US" sz="3200" dirty="0"/>
            </a:br>
            <a:r>
              <a:rPr lang="en-GB" altLang="en-US" sz="3200" dirty="0"/>
              <a:t>(Some alarming figures!)</a:t>
            </a:r>
            <a:br>
              <a:rPr lang="en-GB" altLang="en-US" sz="3200" dirty="0"/>
            </a:br>
            <a:br>
              <a:rPr lang="en-GB" altLang="en-US" sz="3200" dirty="0"/>
            </a:br>
            <a:r>
              <a:rPr lang="en-GB" altLang="en-US" sz="3200" dirty="0"/>
              <a:t>https://informationisbeautiful.net/visualizations/how-many-gigatons-of-co2/</a:t>
            </a:r>
          </a:p>
        </p:txBody>
      </p:sp>
      <p:sp>
        <p:nvSpPr>
          <p:cNvPr id="2" name="Subtitle 1">
            <a:extLst>
              <a:ext uri="{FF2B5EF4-FFF2-40B4-BE49-F238E27FC236}">
                <a16:creationId xmlns:a16="http://schemas.microsoft.com/office/drawing/2014/main" id="{4251F773-8C8E-1521-01A5-D811B89C17C3}"/>
              </a:ext>
            </a:extLst>
          </p:cNvPr>
          <p:cNvSpPr>
            <a:spLocks noGrp="1"/>
          </p:cNvSpPr>
          <p:nvPr>
            <p:ph type="subTitle" idx="1"/>
          </p:nvPr>
        </p:nvSpPr>
        <p:spPr/>
        <p:txBody>
          <a:bodyP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64046C81-C640-2407-4258-38169B8DE631}"/>
              </a:ext>
            </a:extLst>
          </p:cNvPr>
          <p:cNvSpPr>
            <a:spLocks noGrp="1" noChangeArrowheads="1"/>
          </p:cNvSpPr>
          <p:nvPr>
            <p:ph type="title"/>
          </p:nvPr>
        </p:nvSpPr>
        <p:spPr/>
        <p:txBody>
          <a:bodyPr/>
          <a:lstStyle/>
          <a:p>
            <a:r>
              <a:rPr lang="en-US" altLang="en-US">
                <a:latin typeface="Calibri" panose="020F0502020204030204" pitchFamily="34" charset="0"/>
                <a:cs typeface="Calibri" panose="020F0502020204030204" pitchFamily="34" charset="0"/>
              </a:rPr>
              <a:t>Recall from previous topics: </a:t>
            </a:r>
          </a:p>
        </p:txBody>
      </p:sp>
      <p:sp>
        <p:nvSpPr>
          <p:cNvPr id="36867" name="Rectangle 6">
            <a:extLst>
              <a:ext uri="{FF2B5EF4-FFF2-40B4-BE49-F238E27FC236}">
                <a16:creationId xmlns:a16="http://schemas.microsoft.com/office/drawing/2014/main" id="{8484D8D7-2D03-98B7-2340-645EEEBEB954}"/>
              </a:ext>
            </a:extLst>
          </p:cNvPr>
          <p:cNvSpPr>
            <a:spLocks noGrp="1" noChangeArrowheads="1"/>
          </p:cNvSpPr>
          <p:nvPr>
            <p:ph type="body" sz="half" idx="2"/>
          </p:nvPr>
        </p:nvSpPr>
        <p:spPr>
          <a:xfrm>
            <a:off x="4713288" y="1417638"/>
            <a:ext cx="4038600" cy="4525962"/>
          </a:xfrm>
        </p:spPr>
        <p:txBody>
          <a:bodyPr/>
          <a:lstStyle/>
          <a:p>
            <a:r>
              <a:rPr lang="en-GB" altLang="en-US" sz="3600">
                <a:latin typeface="Calibri" panose="020F0502020204030204" pitchFamily="34" charset="0"/>
                <a:cs typeface="Calibri" panose="020F0502020204030204" pitchFamily="34" charset="0"/>
              </a:rPr>
              <a:t>How is human activity upsetting the natural balance of the Carbon Cycle?</a:t>
            </a:r>
          </a:p>
          <a:p>
            <a:r>
              <a:rPr lang="en-GB" altLang="en-US" sz="3600">
                <a:latin typeface="Calibri" panose="020F0502020204030204" pitchFamily="34" charset="0"/>
                <a:cs typeface="Calibri" panose="020F0502020204030204" pitchFamily="34" charset="0"/>
              </a:rPr>
              <a:t>What effect is this having?</a:t>
            </a:r>
          </a:p>
        </p:txBody>
      </p:sp>
      <p:pic>
        <p:nvPicPr>
          <p:cNvPr id="36868" name="Picture 8" descr="air-pollution">
            <a:extLst>
              <a:ext uri="{FF2B5EF4-FFF2-40B4-BE49-F238E27FC236}">
                <a16:creationId xmlns:a16="http://schemas.microsoft.com/office/drawing/2014/main" id="{415039EF-8193-AA2B-D55B-13B3522C1230}"/>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50825" y="1557338"/>
            <a:ext cx="4343400" cy="37560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31A1495-B6FA-3777-4E96-B6BC233657D5}"/>
              </a:ext>
            </a:extLst>
          </p:cNvPr>
          <p:cNvSpPr>
            <a:spLocks noGrp="1" noChangeArrowheads="1"/>
          </p:cNvSpPr>
          <p:nvPr>
            <p:ph type="title"/>
          </p:nvPr>
        </p:nvSpPr>
        <p:spPr/>
        <p:txBody>
          <a:bodyPr>
            <a:normAutofit/>
          </a:bodyPr>
          <a:lstStyle/>
          <a:p>
            <a:r>
              <a:rPr lang="en-GB" altLang="en-US" sz="2400"/>
              <a:t>Do the following increase, or decrease the amount of carbon in the atmosphere? Explain your reasoning if you can…</a:t>
            </a:r>
            <a:endParaRPr lang="en-GB" altLang="en-US" sz="2400" dirty="0"/>
          </a:p>
        </p:txBody>
      </p:sp>
      <p:sp>
        <p:nvSpPr>
          <p:cNvPr id="4" name="Content Placeholder 3">
            <a:extLst>
              <a:ext uri="{FF2B5EF4-FFF2-40B4-BE49-F238E27FC236}">
                <a16:creationId xmlns:a16="http://schemas.microsoft.com/office/drawing/2014/main" id="{ED2AF198-C6E5-19FF-7FB0-FFA853C097AF}"/>
              </a:ext>
            </a:extLst>
          </p:cNvPr>
          <p:cNvSpPr>
            <a:spLocks noGrp="1"/>
          </p:cNvSpPr>
          <p:nvPr>
            <p:ph idx="1"/>
          </p:nvPr>
        </p:nvSpPr>
        <p:spPr/>
        <p:txBody>
          <a:bodyPr>
            <a:normAutofit fontScale="85000" lnSpcReduction="20000"/>
          </a:bodyPr>
          <a:lstStyle/>
          <a:p>
            <a:r>
              <a:rPr lang="en-GB" altLang="en-US" sz="2800" b="0" dirty="0">
                <a:solidFill>
                  <a:schemeClr val="tx1"/>
                </a:solidFill>
              </a:rPr>
              <a:t>Burning fossil fuels</a:t>
            </a:r>
          </a:p>
          <a:p>
            <a:r>
              <a:rPr lang="en-GB" altLang="en-US" sz="2800" b="0" dirty="0">
                <a:solidFill>
                  <a:schemeClr val="tx1"/>
                </a:solidFill>
              </a:rPr>
              <a:t>Rice farming</a:t>
            </a:r>
          </a:p>
          <a:p>
            <a:r>
              <a:rPr lang="en-GB" altLang="en-US" sz="2800" b="0" dirty="0">
                <a:solidFill>
                  <a:schemeClr val="tx1"/>
                </a:solidFill>
              </a:rPr>
              <a:t>Adding manure to farmland</a:t>
            </a:r>
          </a:p>
          <a:p>
            <a:r>
              <a:rPr lang="en-US" altLang="en-US" sz="2800" b="0" dirty="0">
                <a:solidFill>
                  <a:schemeClr val="tx1"/>
                </a:solidFill>
              </a:rPr>
              <a:t>Ploughing and harvesting</a:t>
            </a:r>
          </a:p>
          <a:p>
            <a:r>
              <a:rPr lang="en-US" altLang="en-US" sz="2800" b="0" dirty="0">
                <a:solidFill>
                  <a:schemeClr val="tx1"/>
                </a:solidFill>
              </a:rPr>
              <a:t>Rearing livestock</a:t>
            </a:r>
          </a:p>
          <a:p>
            <a:r>
              <a:rPr lang="en-US" altLang="en-US" sz="2800" b="0" dirty="0">
                <a:solidFill>
                  <a:schemeClr val="tx1"/>
                </a:solidFill>
              </a:rPr>
              <a:t>Using machinery that burns fossil fuels</a:t>
            </a:r>
          </a:p>
          <a:p>
            <a:r>
              <a:rPr lang="en-US" altLang="en-US" sz="2800" b="0" dirty="0">
                <a:solidFill>
                  <a:schemeClr val="tx1"/>
                </a:solidFill>
              </a:rPr>
              <a:t>Using </a:t>
            </a:r>
            <a:r>
              <a:rPr lang="en-US" altLang="en-US" sz="2800" b="0" dirty="0" err="1">
                <a:solidFill>
                  <a:schemeClr val="tx1"/>
                </a:solidFill>
              </a:rPr>
              <a:t>fertilisers</a:t>
            </a:r>
            <a:r>
              <a:rPr lang="en-US" altLang="en-US" sz="2800" b="0" dirty="0">
                <a:solidFill>
                  <a:schemeClr val="tx1"/>
                </a:solidFill>
              </a:rPr>
              <a:t> that contain fossil fuels</a:t>
            </a:r>
          </a:p>
          <a:p>
            <a:r>
              <a:rPr lang="en-US" altLang="en-US" sz="2800" b="0" dirty="0">
                <a:solidFill>
                  <a:schemeClr val="tx1"/>
                </a:solidFill>
              </a:rPr>
              <a:t>Deforestation</a:t>
            </a:r>
          </a:p>
          <a:p>
            <a:r>
              <a:rPr lang="en-US" altLang="en-US" sz="2800" b="0" dirty="0" err="1">
                <a:solidFill>
                  <a:schemeClr val="tx1"/>
                </a:solidFill>
              </a:rPr>
              <a:t>Urbanisation</a:t>
            </a:r>
            <a:endParaRPr lang="en-US" altLang="en-US" sz="2800" b="0" dirty="0">
              <a:solidFill>
                <a:schemeClr val="tx1"/>
              </a:solidFill>
            </a:endParaRPr>
          </a:p>
          <a:p>
            <a:r>
              <a:rPr lang="en-US" altLang="en-US" sz="2800" b="0" dirty="0">
                <a:solidFill>
                  <a:schemeClr val="tx1"/>
                </a:solidFill>
              </a:rPr>
              <a:t>Population increase</a:t>
            </a:r>
          </a:p>
          <a:p>
            <a:r>
              <a:rPr lang="en-US" altLang="en-US" sz="2800" b="0" dirty="0">
                <a:solidFill>
                  <a:schemeClr val="tx1"/>
                </a:solidFill>
              </a:rPr>
              <a:t>Burning fuels in pure oxygen</a:t>
            </a:r>
            <a:br>
              <a:rPr lang="en-US" altLang="en-US" sz="2800" b="0" dirty="0">
                <a:solidFill>
                  <a:schemeClr val="tx1"/>
                </a:solidFill>
              </a:rPr>
            </a:br>
            <a:br>
              <a:rPr lang="en-US" altLang="en-US" sz="2800" b="0" dirty="0">
                <a:solidFill>
                  <a:schemeClr val="tx1"/>
                </a:solidFill>
              </a:rPr>
            </a:br>
            <a:r>
              <a:rPr lang="en-US" altLang="en-US" sz="2100" b="0" dirty="0">
                <a:solidFill>
                  <a:schemeClr val="tx1"/>
                </a:solidFill>
              </a:rPr>
              <a:t>(The link below provides more facts and figures on some of the processes above)</a:t>
            </a:r>
            <a:br>
              <a:rPr lang="en-US" altLang="en-US" sz="2100" b="0" dirty="0">
                <a:solidFill>
                  <a:schemeClr val="tx1"/>
                </a:solidFill>
              </a:rPr>
            </a:br>
            <a:r>
              <a:rPr lang="en-US" altLang="en-US" sz="2100" b="0" dirty="0">
                <a:solidFill>
                  <a:schemeClr val="tx1"/>
                </a:solidFill>
                <a:hlinkClick r:id="rId2"/>
              </a:rPr>
              <a:t>https://www.alevelgeography.com/changes-in-the-carbon-cycle-human-causes/</a:t>
            </a:r>
            <a:endParaRPr lang="en-US" altLang="en-US" sz="2100" b="0" dirty="0">
              <a:solidFill>
                <a:schemeClr val="tx1"/>
              </a:solidFill>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anim calcmode="lin" valueType="num">
                                      <p:cBhvr>
                                        <p:cTn id="8" dur="1000" fill="hold"/>
                                        <p:tgtEl>
                                          <p:spTgt spid="35842"/>
                                        </p:tgtEl>
                                        <p:attrNameLst>
                                          <p:attrName>ppt_x</p:attrName>
                                        </p:attrNameLst>
                                      </p:cBhvr>
                                      <p:tavLst>
                                        <p:tav tm="0">
                                          <p:val>
                                            <p:strVal val="#ppt_x"/>
                                          </p:val>
                                        </p:tav>
                                        <p:tav tm="100000">
                                          <p:val>
                                            <p:strVal val="#ppt_x"/>
                                          </p:val>
                                        </p:tav>
                                      </p:tavLst>
                                    </p:anim>
                                    <p:anim calcmode="lin" valueType="num">
                                      <p:cBhvr>
                                        <p:cTn id="9" dur="1000" fill="hold"/>
                                        <p:tgtEl>
                                          <p:spTgt spid="358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CE299DB-21F4-3A23-A71E-8C833D26D0BF}"/>
              </a:ext>
            </a:extLst>
          </p:cNvPr>
          <p:cNvSpPr>
            <a:spLocks noGrp="1" noChangeArrowheads="1"/>
          </p:cNvSpPr>
          <p:nvPr>
            <p:ph type="title"/>
          </p:nvPr>
        </p:nvSpPr>
        <p:spPr/>
        <p:txBody>
          <a:bodyPr>
            <a:normAutofit/>
          </a:bodyPr>
          <a:lstStyle/>
          <a:p>
            <a:r>
              <a:rPr lang="en-GB" altLang="en-US"/>
              <a:t>Effects of humans on the carbon cycle</a:t>
            </a:r>
          </a:p>
        </p:txBody>
      </p:sp>
      <p:sp>
        <p:nvSpPr>
          <p:cNvPr id="38915" name="Content Placeholder 2">
            <a:extLst>
              <a:ext uri="{FF2B5EF4-FFF2-40B4-BE49-F238E27FC236}">
                <a16:creationId xmlns:a16="http://schemas.microsoft.com/office/drawing/2014/main" id="{0FC59DFB-FF19-F80B-72A2-56EE23B23BB5}"/>
              </a:ext>
            </a:extLst>
          </p:cNvPr>
          <p:cNvSpPr>
            <a:spLocks noGrp="1" noChangeArrowheads="1"/>
          </p:cNvSpPr>
          <p:nvPr>
            <p:ph idx="1"/>
          </p:nvPr>
        </p:nvSpPr>
        <p:spPr/>
        <p:txBody>
          <a:bodyPr/>
          <a:lstStyle/>
          <a:p>
            <a:endParaRPr lang="en-US" altLang="en-US"/>
          </a:p>
        </p:txBody>
      </p:sp>
      <p:pic>
        <p:nvPicPr>
          <p:cNvPr id="38916" name="Picture 2">
            <a:extLst>
              <a:ext uri="{FF2B5EF4-FFF2-40B4-BE49-F238E27FC236}">
                <a16:creationId xmlns:a16="http://schemas.microsoft.com/office/drawing/2014/main" id="{C5923DCE-A711-3286-8A67-7D73A461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749617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15785A4-0EC5-C267-DB3D-073DB288D63C}"/>
              </a:ext>
            </a:extLst>
          </p:cNvPr>
          <p:cNvSpPr>
            <a:spLocks noGrp="1"/>
          </p:cNvSpPr>
          <p:nvPr>
            <p:ph type="title"/>
          </p:nvPr>
        </p:nvSpPr>
        <p:spPr/>
        <p:txBody>
          <a:bodyPr/>
          <a:lstStyle/>
          <a:p>
            <a:pPr eaLnBrk="1" hangingPunct="1"/>
            <a:r>
              <a:rPr lang="en-GB" altLang="en-US" dirty="0"/>
              <a:t>Human Impacts</a:t>
            </a:r>
          </a:p>
        </p:txBody>
      </p:sp>
      <p:sp>
        <p:nvSpPr>
          <p:cNvPr id="3" name="Content Placeholder 2">
            <a:extLst>
              <a:ext uri="{FF2B5EF4-FFF2-40B4-BE49-F238E27FC236}">
                <a16:creationId xmlns:a16="http://schemas.microsoft.com/office/drawing/2014/main" id="{6DB44716-8031-A68B-48E9-856192D050AD}"/>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GB" sz="2400" dirty="0"/>
              <a:t>Humans can cause changes to the equilibria by prevent the feedback mechanisms from working e.g. </a:t>
            </a:r>
          </a:p>
          <a:p>
            <a:pPr eaLnBrk="1" fontAlgn="auto" hangingPunct="1">
              <a:spcAft>
                <a:spcPts val="0"/>
              </a:spcAft>
              <a:defRPr/>
            </a:pPr>
            <a:r>
              <a:rPr lang="en-GB" sz="2400" dirty="0"/>
              <a:t>Deforestation – reduced photosynthesis and carbon in biomass AND increases atmospheric carbon dioxide</a:t>
            </a:r>
          </a:p>
          <a:p>
            <a:pPr eaLnBrk="1" fontAlgn="auto" hangingPunct="1">
              <a:spcAft>
                <a:spcPts val="0"/>
              </a:spcAft>
              <a:defRPr/>
            </a:pPr>
            <a:r>
              <a:rPr lang="en-GB" sz="2400" dirty="0"/>
              <a:t>Combustion of fossil fuels</a:t>
            </a:r>
          </a:p>
          <a:p>
            <a:pPr eaLnBrk="1" fontAlgn="auto" hangingPunct="1">
              <a:spcAft>
                <a:spcPts val="0"/>
              </a:spcAft>
              <a:defRPr/>
            </a:pPr>
            <a:r>
              <a:rPr lang="en-GB" sz="2400" dirty="0"/>
              <a:t>Coal mines, anaerobic gut bacteria, rice </a:t>
            </a:r>
            <a:r>
              <a:rPr lang="en-GB" sz="2400" dirty="0" err="1"/>
              <a:t>padis</a:t>
            </a:r>
            <a:r>
              <a:rPr lang="en-GB" sz="2400" dirty="0"/>
              <a:t> all release methane</a:t>
            </a:r>
          </a:p>
          <a:p>
            <a:pPr eaLnBrk="1" fontAlgn="auto" hangingPunct="1">
              <a:spcAft>
                <a:spcPts val="0"/>
              </a:spcAft>
              <a:defRPr/>
            </a:pPr>
            <a:r>
              <a:rPr lang="en-GB" sz="2400" dirty="0"/>
              <a:t>Soil disturbance by ploughing increase the rate of decomposition</a:t>
            </a:r>
          </a:p>
          <a:p>
            <a:pPr eaLnBrk="1" fontAlgn="auto" hangingPunct="1">
              <a:spcAft>
                <a:spcPts val="0"/>
              </a:spcAft>
              <a:defRPr/>
            </a:pPr>
            <a:r>
              <a:rPr lang="en-GB" sz="2400" dirty="0"/>
              <a:t>GCC increases the rate of decomposition, increases the rate of photosynthesis, melts icecaps which release methane.</a:t>
            </a:r>
          </a:p>
          <a:p>
            <a:pPr eaLnBrk="1" fontAlgn="auto" hangingPunct="1">
              <a:spcAft>
                <a:spcPts val="0"/>
              </a:spcAft>
              <a:defRPr/>
            </a:pP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E332691-53B9-3F16-7F9B-8D60940E0304}"/>
              </a:ext>
            </a:extLst>
          </p:cNvPr>
          <p:cNvSpPr>
            <a:spLocks noGrp="1" noChangeArrowheads="1"/>
          </p:cNvSpPr>
          <p:nvPr>
            <p:ph type="title"/>
          </p:nvPr>
        </p:nvSpPr>
        <p:spPr/>
        <p:txBody>
          <a:bodyPr/>
          <a:lstStyle/>
          <a:p>
            <a:pPr eaLnBrk="1" hangingPunct="1"/>
            <a:r>
              <a:rPr lang="en-GB" altLang="en-US"/>
              <a:t>Impact on the Carbon cycle</a:t>
            </a:r>
          </a:p>
        </p:txBody>
      </p:sp>
      <p:grpSp>
        <p:nvGrpSpPr>
          <p:cNvPr id="11320" name="Group 56">
            <a:extLst>
              <a:ext uri="{FF2B5EF4-FFF2-40B4-BE49-F238E27FC236}">
                <a16:creationId xmlns:a16="http://schemas.microsoft.com/office/drawing/2014/main" id="{BFE88F55-31A3-7ECD-3992-CDD3326EC7BC}"/>
              </a:ext>
            </a:extLst>
          </p:cNvPr>
          <p:cNvGrpSpPr>
            <a:grpSpLocks/>
          </p:cNvGrpSpPr>
          <p:nvPr/>
        </p:nvGrpSpPr>
        <p:grpSpPr bwMode="auto">
          <a:xfrm>
            <a:off x="179388" y="1268413"/>
            <a:ext cx="8799512" cy="4986337"/>
            <a:chOff x="113" y="799"/>
            <a:chExt cx="5543" cy="3141"/>
          </a:xfrm>
        </p:grpSpPr>
        <p:sp>
          <p:nvSpPr>
            <p:cNvPr id="39940" name="Text Box 5">
              <a:extLst>
                <a:ext uri="{FF2B5EF4-FFF2-40B4-BE49-F238E27FC236}">
                  <a16:creationId xmlns:a16="http://schemas.microsoft.com/office/drawing/2014/main" id="{26006091-57CC-7C6E-86C8-FA924CA39A71}"/>
                </a:ext>
              </a:extLst>
            </p:cNvPr>
            <p:cNvSpPr txBox="1">
              <a:spLocks noChangeArrowheads="1"/>
            </p:cNvSpPr>
            <p:nvPr/>
          </p:nvSpPr>
          <p:spPr bwMode="auto">
            <a:xfrm>
              <a:off x="113" y="2205"/>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b="1" i="1">
                  <a:solidFill>
                    <a:srgbClr val="006600"/>
                  </a:solidFill>
                </a:rPr>
                <a:t>respiration</a:t>
              </a:r>
            </a:p>
          </p:txBody>
        </p:sp>
        <p:sp>
          <p:nvSpPr>
            <p:cNvPr id="39941" name="Rectangle 8">
              <a:extLst>
                <a:ext uri="{FF2B5EF4-FFF2-40B4-BE49-F238E27FC236}">
                  <a16:creationId xmlns:a16="http://schemas.microsoft.com/office/drawing/2014/main" id="{3BB81D35-B7F0-5BDE-FEC9-0496C30AB813}"/>
                </a:ext>
              </a:extLst>
            </p:cNvPr>
            <p:cNvSpPr>
              <a:spLocks noChangeArrowheads="1"/>
            </p:cNvSpPr>
            <p:nvPr/>
          </p:nvSpPr>
          <p:spPr bwMode="auto">
            <a:xfrm>
              <a:off x="1066" y="799"/>
              <a:ext cx="131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carbon compounds in tertiary consumers</a:t>
              </a:r>
            </a:p>
          </p:txBody>
        </p:sp>
        <p:sp>
          <p:nvSpPr>
            <p:cNvPr id="39942" name="Text Box 9">
              <a:extLst>
                <a:ext uri="{FF2B5EF4-FFF2-40B4-BE49-F238E27FC236}">
                  <a16:creationId xmlns:a16="http://schemas.microsoft.com/office/drawing/2014/main" id="{E787DFEC-C153-1CE8-3419-570284778964}"/>
                </a:ext>
              </a:extLst>
            </p:cNvPr>
            <p:cNvSpPr txBox="1">
              <a:spLocks noChangeArrowheads="1"/>
            </p:cNvSpPr>
            <p:nvPr/>
          </p:nvSpPr>
          <p:spPr bwMode="auto">
            <a:xfrm>
              <a:off x="1429" y="1253"/>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feeding</a:t>
              </a:r>
            </a:p>
          </p:txBody>
        </p:sp>
        <p:sp>
          <p:nvSpPr>
            <p:cNvPr id="39943" name="Rectangle 10">
              <a:extLst>
                <a:ext uri="{FF2B5EF4-FFF2-40B4-BE49-F238E27FC236}">
                  <a16:creationId xmlns:a16="http://schemas.microsoft.com/office/drawing/2014/main" id="{C5783AAC-A35B-BDB0-068C-F8AAFA893000}"/>
                </a:ext>
              </a:extLst>
            </p:cNvPr>
            <p:cNvSpPr>
              <a:spLocks noChangeArrowheads="1"/>
            </p:cNvSpPr>
            <p:nvPr/>
          </p:nvSpPr>
          <p:spPr bwMode="auto">
            <a:xfrm>
              <a:off x="1066" y="1480"/>
              <a:ext cx="131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carbon compounds in secondary consumers</a:t>
              </a:r>
            </a:p>
          </p:txBody>
        </p:sp>
        <p:sp>
          <p:nvSpPr>
            <p:cNvPr id="39944" name="Text Box 11">
              <a:extLst>
                <a:ext uri="{FF2B5EF4-FFF2-40B4-BE49-F238E27FC236}">
                  <a16:creationId xmlns:a16="http://schemas.microsoft.com/office/drawing/2014/main" id="{6AF1985F-DCB0-0697-58E5-D7D7C72B443A}"/>
                </a:ext>
              </a:extLst>
            </p:cNvPr>
            <p:cNvSpPr txBox="1">
              <a:spLocks noChangeArrowheads="1"/>
            </p:cNvSpPr>
            <p:nvPr/>
          </p:nvSpPr>
          <p:spPr bwMode="auto">
            <a:xfrm>
              <a:off x="1429" y="1888"/>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feeding</a:t>
              </a:r>
            </a:p>
          </p:txBody>
        </p:sp>
        <p:sp>
          <p:nvSpPr>
            <p:cNvPr id="39945" name="Rectangle 12">
              <a:extLst>
                <a:ext uri="{FF2B5EF4-FFF2-40B4-BE49-F238E27FC236}">
                  <a16:creationId xmlns:a16="http://schemas.microsoft.com/office/drawing/2014/main" id="{F0F421F1-85A6-54A2-084C-E65665A9E3BC}"/>
                </a:ext>
              </a:extLst>
            </p:cNvPr>
            <p:cNvSpPr>
              <a:spLocks noChangeArrowheads="1"/>
            </p:cNvSpPr>
            <p:nvPr/>
          </p:nvSpPr>
          <p:spPr bwMode="auto">
            <a:xfrm>
              <a:off x="1066" y="2160"/>
              <a:ext cx="1406" cy="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b="1" i="1"/>
                <a:t>carbon compounds in primary consumers</a:t>
              </a:r>
            </a:p>
          </p:txBody>
        </p:sp>
        <p:sp>
          <p:nvSpPr>
            <p:cNvPr id="39946" name="Text Box 13">
              <a:extLst>
                <a:ext uri="{FF2B5EF4-FFF2-40B4-BE49-F238E27FC236}">
                  <a16:creationId xmlns:a16="http://schemas.microsoft.com/office/drawing/2014/main" id="{B1DDF462-293A-FC40-35B1-0462D4245FF9}"/>
                </a:ext>
              </a:extLst>
            </p:cNvPr>
            <p:cNvSpPr txBox="1">
              <a:spLocks noChangeArrowheads="1"/>
            </p:cNvSpPr>
            <p:nvPr/>
          </p:nvSpPr>
          <p:spPr bwMode="auto">
            <a:xfrm>
              <a:off x="1429" y="2659"/>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feeding</a:t>
              </a:r>
            </a:p>
          </p:txBody>
        </p:sp>
        <p:sp>
          <p:nvSpPr>
            <p:cNvPr id="39947" name="Rectangle 14">
              <a:extLst>
                <a:ext uri="{FF2B5EF4-FFF2-40B4-BE49-F238E27FC236}">
                  <a16:creationId xmlns:a16="http://schemas.microsoft.com/office/drawing/2014/main" id="{CE57E1E2-F407-8DFC-11FD-E431CF6DBD0C}"/>
                </a:ext>
              </a:extLst>
            </p:cNvPr>
            <p:cNvSpPr>
              <a:spLocks noChangeArrowheads="1"/>
            </p:cNvSpPr>
            <p:nvPr/>
          </p:nvSpPr>
          <p:spPr bwMode="auto">
            <a:xfrm>
              <a:off x="1066" y="2886"/>
              <a:ext cx="17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carbon compounds in plants</a:t>
              </a:r>
            </a:p>
          </p:txBody>
        </p:sp>
        <p:sp>
          <p:nvSpPr>
            <p:cNvPr id="39948" name="Text Box 15">
              <a:extLst>
                <a:ext uri="{FF2B5EF4-FFF2-40B4-BE49-F238E27FC236}">
                  <a16:creationId xmlns:a16="http://schemas.microsoft.com/office/drawing/2014/main" id="{6FDB7150-0199-7CA0-D20F-E3FC90E460B2}"/>
                </a:ext>
              </a:extLst>
            </p:cNvPr>
            <p:cNvSpPr txBox="1">
              <a:spLocks noChangeArrowheads="1"/>
            </p:cNvSpPr>
            <p:nvPr/>
          </p:nvSpPr>
          <p:spPr bwMode="auto">
            <a:xfrm>
              <a:off x="1383" y="3203"/>
              <a:ext cx="12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photosynthesis</a:t>
              </a:r>
            </a:p>
          </p:txBody>
        </p:sp>
        <p:sp>
          <p:nvSpPr>
            <p:cNvPr id="39949" name="Rectangle 16">
              <a:extLst>
                <a:ext uri="{FF2B5EF4-FFF2-40B4-BE49-F238E27FC236}">
                  <a16:creationId xmlns:a16="http://schemas.microsoft.com/office/drawing/2014/main" id="{4497FCD7-42D2-8765-703D-70F8C637031C}"/>
                </a:ext>
              </a:extLst>
            </p:cNvPr>
            <p:cNvSpPr>
              <a:spLocks noChangeArrowheads="1"/>
            </p:cNvSpPr>
            <p:nvPr/>
          </p:nvSpPr>
          <p:spPr bwMode="auto">
            <a:xfrm>
              <a:off x="1066" y="3461"/>
              <a:ext cx="1542" cy="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b="1" i="1"/>
                <a:t>carbon dioxide in air or dissolved in water</a:t>
              </a:r>
            </a:p>
          </p:txBody>
        </p:sp>
        <p:sp>
          <p:nvSpPr>
            <p:cNvPr id="39950" name="Text Box 17">
              <a:extLst>
                <a:ext uri="{FF2B5EF4-FFF2-40B4-BE49-F238E27FC236}">
                  <a16:creationId xmlns:a16="http://schemas.microsoft.com/office/drawing/2014/main" id="{452FE052-AA8E-92B5-738D-C79256A1EB94}"/>
                </a:ext>
              </a:extLst>
            </p:cNvPr>
            <p:cNvSpPr txBox="1">
              <a:spLocks noChangeArrowheads="1"/>
            </p:cNvSpPr>
            <p:nvPr/>
          </p:nvSpPr>
          <p:spPr bwMode="auto">
            <a:xfrm>
              <a:off x="2699" y="2251"/>
              <a:ext cx="681" cy="198"/>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400" b="1" i="1">
                  <a:solidFill>
                    <a:srgbClr val="800000"/>
                  </a:solidFill>
                </a:rPr>
                <a:t>Death</a:t>
              </a:r>
            </a:p>
          </p:txBody>
        </p:sp>
        <p:sp>
          <p:nvSpPr>
            <p:cNvPr id="39951" name="Rectangle 19">
              <a:extLst>
                <a:ext uri="{FF2B5EF4-FFF2-40B4-BE49-F238E27FC236}">
                  <a16:creationId xmlns:a16="http://schemas.microsoft.com/office/drawing/2014/main" id="{9BD0C409-9F29-8FF9-B1F9-0AC646346A2D}"/>
                </a:ext>
              </a:extLst>
            </p:cNvPr>
            <p:cNvSpPr>
              <a:spLocks noChangeArrowheads="1"/>
            </p:cNvSpPr>
            <p:nvPr/>
          </p:nvSpPr>
          <p:spPr bwMode="auto">
            <a:xfrm>
              <a:off x="3515" y="2069"/>
              <a:ext cx="816"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carbon compounds </a:t>
              </a:r>
            </a:p>
            <a:p>
              <a:pPr eaLnBrk="1" hangingPunct="1">
                <a:spcBef>
                  <a:spcPct val="0"/>
                </a:spcBef>
                <a:buFontTx/>
                <a:buNone/>
              </a:pPr>
              <a:r>
                <a:rPr lang="en-GB" altLang="en-US" sz="1400" i="1"/>
                <a:t>in dead organisms</a:t>
              </a:r>
            </a:p>
          </p:txBody>
        </p:sp>
        <p:sp>
          <p:nvSpPr>
            <p:cNvPr id="39952" name="Rectangle 20">
              <a:extLst>
                <a:ext uri="{FF2B5EF4-FFF2-40B4-BE49-F238E27FC236}">
                  <a16:creationId xmlns:a16="http://schemas.microsoft.com/office/drawing/2014/main" id="{7FC56ACC-8A32-19C0-1434-34E07CA76F4E}"/>
                </a:ext>
              </a:extLst>
            </p:cNvPr>
            <p:cNvSpPr>
              <a:spLocks noChangeArrowheads="1"/>
            </p:cNvSpPr>
            <p:nvPr/>
          </p:nvSpPr>
          <p:spPr bwMode="auto">
            <a:xfrm>
              <a:off x="4468" y="1480"/>
              <a:ext cx="1021" cy="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b="1" i="1"/>
                <a:t>carbon in fossil fuels</a:t>
              </a:r>
            </a:p>
          </p:txBody>
        </p:sp>
        <p:sp>
          <p:nvSpPr>
            <p:cNvPr id="39953" name="Rectangle 21">
              <a:extLst>
                <a:ext uri="{FF2B5EF4-FFF2-40B4-BE49-F238E27FC236}">
                  <a16:creationId xmlns:a16="http://schemas.microsoft.com/office/drawing/2014/main" id="{2991AFBD-C9DB-27E7-FDA1-B45328551B18}"/>
                </a:ext>
              </a:extLst>
            </p:cNvPr>
            <p:cNvSpPr>
              <a:spLocks noChangeArrowheads="1"/>
            </p:cNvSpPr>
            <p:nvPr/>
          </p:nvSpPr>
          <p:spPr bwMode="auto">
            <a:xfrm>
              <a:off x="4558" y="2523"/>
              <a:ext cx="88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carbon calcium carbonates</a:t>
              </a:r>
            </a:p>
          </p:txBody>
        </p:sp>
        <p:sp>
          <p:nvSpPr>
            <p:cNvPr id="39954" name="Line 22">
              <a:extLst>
                <a:ext uri="{FF2B5EF4-FFF2-40B4-BE49-F238E27FC236}">
                  <a16:creationId xmlns:a16="http://schemas.microsoft.com/office/drawing/2014/main" id="{3BD234B2-CA0A-F407-CEBF-AF62C9F66647}"/>
                </a:ext>
              </a:extLst>
            </p:cNvPr>
            <p:cNvSpPr>
              <a:spLocks noChangeShapeType="1"/>
            </p:cNvSpPr>
            <p:nvPr/>
          </p:nvSpPr>
          <p:spPr bwMode="auto">
            <a:xfrm>
              <a:off x="2290" y="1026"/>
              <a:ext cx="590" cy="1179"/>
            </a:xfrm>
            <a:prstGeom prst="line">
              <a:avLst/>
            </a:prstGeom>
            <a:noFill/>
            <a:ln w="9525">
              <a:solidFill>
                <a:srgbClr val="8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55" name="Line 23">
              <a:extLst>
                <a:ext uri="{FF2B5EF4-FFF2-40B4-BE49-F238E27FC236}">
                  <a16:creationId xmlns:a16="http://schemas.microsoft.com/office/drawing/2014/main" id="{3237E9A0-0FE7-62DE-6970-BA8453F74234}"/>
                </a:ext>
              </a:extLst>
            </p:cNvPr>
            <p:cNvSpPr>
              <a:spLocks noChangeShapeType="1"/>
            </p:cNvSpPr>
            <p:nvPr/>
          </p:nvSpPr>
          <p:spPr bwMode="auto">
            <a:xfrm>
              <a:off x="2336" y="1661"/>
              <a:ext cx="408" cy="544"/>
            </a:xfrm>
            <a:prstGeom prst="line">
              <a:avLst/>
            </a:prstGeom>
            <a:noFill/>
            <a:ln w="9525">
              <a:solidFill>
                <a:srgbClr val="8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56" name="Line 24">
              <a:extLst>
                <a:ext uri="{FF2B5EF4-FFF2-40B4-BE49-F238E27FC236}">
                  <a16:creationId xmlns:a16="http://schemas.microsoft.com/office/drawing/2014/main" id="{F1D6E248-3EC1-C5CC-9AD9-25D2D4DDDEB6}"/>
                </a:ext>
              </a:extLst>
            </p:cNvPr>
            <p:cNvSpPr>
              <a:spLocks noChangeShapeType="1"/>
            </p:cNvSpPr>
            <p:nvPr/>
          </p:nvSpPr>
          <p:spPr bwMode="auto">
            <a:xfrm flipV="1">
              <a:off x="2699" y="2523"/>
              <a:ext cx="226" cy="408"/>
            </a:xfrm>
            <a:prstGeom prst="line">
              <a:avLst/>
            </a:prstGeom>
            <a:noFill/>
            <a:ln w="9525">
              <a:solidFill>
                <a:srgbClr val="8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57" name="Line 25">
              <a:extLst>
                <a:ext uri="{FF2B5EF4-FFF2-40B4-BE49-F238E27FC236}">
                  <a16:creationId xmlns:a16="http://schemas.microsoft.com/office/drawing/2014/main" id="{8F6F1559-5E05-3683-BC4C-E0F9F5DED48D}"/>
                </a:ext>
              </a:extLst>
            </p:cNvPr>
            <p:cNvSpPr>
              <a:spLocks noChangeShapeType="1"/>
            </p:cNvSpPr>
            <p:nvPr/>
          </p:nvSpPr>
          <p:spPr bwMode="auto">
            <a:xfrm>
              <a:off x="2516" y="2341"/>
              <a:ext cx="136" cy="0"/>
            </a:xfrm>
            <a:prstGeom prst="line">
              <a:avLst/>
            </a:prstGeom>
            <a:noFill/>
            <a:ln w="9525">
              <a:solidFill>
                <a:srgbClr val="8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58" name="Line 26">
              <a:extLst>
                <a:ext uri="{FF2B5EF4-FFF2-40B4-BE49-F238E27FC236}">
                  <a16:creationId xmlns:a16="http://schemas.microsoft.com/office/drawing/2014/main" id="{1630AB0B-69F1-A09C-98EA-8011829CAC35}"/>
                </a:ext>
              </a:extLst>
            </p:cNvPr>
            <p:cNvSpPr>
              <a:spLocks noChangeShapeType="1"/>
            </p:cNvSpPr>
            <p:nvPr/>
          </p:nvSpPr>
          <p:spPr bwMode="auto">
            <a:xfrm flipV="1">
              <a:off x="1383" y="3113"/>
              <a:ext cx="0" cy="27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59" name="Line 27">
              <a:extLst>
                <a:ext uri="{FF2B5EF4-FFF2-40B4-BE49-F238E27FC236}">
                  <a16:creationId xmlns:a16="http://schemas.microsoft.com/office/drawing/2014/main" id="{121DA0B3-31AD-7806-3975-59EADE9F4CBF}"/>
                </a:ext>
              </a:extLst>
            </p:cNvPr>
            <p:cNvSpPr>
              <a:spLocks noChangeShapeType="1"/>
            </p:cNvSpPr>
            <p:nvPr/>
          </p:nvSpPr>
          <p:spPr bwMode="auto">
            <a:xfrm flipV="1">
              <a:off x="1383" y="2592"/>
              <a:ext cx="0" cy="27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60" name="Line 28">
              <a:extLst>
                <a:ext uri="{FF2B5EF4-FFF2-40B4-BE49-F238E27FC236}">
                  <a16:creationId xmlns:a16="http://schemas.microsoft.com/office/drawing/2014/main" id="{9DD5FD17-2AEE-901E-5B41-8D90F92F0BC9}"/>
                </a:ext>
              </a:extLst>
            </p:cNvPr>
            <p:cNvSpPr>
              <a:spLocks noChangeShapeType="1"/>
            </p:cNvSpPr>
            <p:nvPr/>
          </p:nvSpPr>
          <p:spPr bwMode="auto">
            <a:xfrm flipV="1">
              <a:off x="1383" y="1850"/>
              <a:ext cx="0" cy="27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61" name="Line 29">
              <a:extLst>
                <a:ext uri="{FF2B5EF4-FFF2-40B4-BE49-F238E27FC236}">
                  <a16:creationId xmlns:a16="http://schemas.microsoft.com/office/drawing/2014/main" id="{205C56E3-A0E4-EA1C-9D2C-412D3FECCE80}"/>
                </a:ext>
              </a:extLst>
            </p:cNvPr>
            <p:cNvSpPr>
              <a:spLocks noChangeShapeType="1"/>
            </p:cNvSpPr>
            <p:nvPr/>
          </p:nvSpPr>
          <p:spPr bwMode="auto">
            <a:xfrm flipV="1">
              <a:off x="1383" y="1183"/>
              <a:ext cx="0" cy="27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62" name="Rectangle 30">
              <a:extLst>
                <a:ext uri="{FF2B5EF4-FFF2-40B4-BE49-F238E27FC236}">
                  <a16:creationId xmlns:a16="http://schemas.microsoft.com/office/drawing/2014/main" id="{7713576D-7DE0-07DD-E652-F3ECCCCA4DA2}"/>
                </a:ext>
              </a:extLst>
            </p:cNvPr>
            <p:cNvSpPr>
              <a:spLocks noChangeArrowheads="1"/>
            </p:cNvSpPr>
            <p:nvPr/>
          </p:nvSpPr>
          <p:spPr bwMode="auto">
            <a:xfrm>
              <a:off x="113" y="2024"/>
              <a:ext cx="726" cy="544"/>
            </a:xfrm>
            <a:prstGeom prst="rect">
              <a:avLst/>
            </a:prstGeom>
            <a:noFill/>
            <a:ln w="9525">
              <a:solidFill>
                <a:srgbClr val="00660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9963" name="Freeform 32">
              <a:extLst>
                <a:ext uri="{FF2B5EF4-FFF2-40B4-BE49-F238E27FC236}">
                  <a16:creationId xmlns:a16="http://schemas.microsoft.com/office/drawing/2014/main" id="{005F845A-C861-809B-0456-AF0A58B61FD3}"/>
                </a:ext>
              </a:extLst>
            </p:cNvPr>
            <p:cNvSpPr>
              <a:spLocks/>
            </p:cNvSpPr>
            <p:nvPr/>
          </p:nvSpPr>
          <p:spPr bwMode="auto">
            <a:xfrm>
              <a:off x="431" y="935"/>
              <a:ext cx="635" cy="1044"/>
            </a:xfrm>
            <a:custGeom>
              <a:avLst/>
              <a:gdLst>
                <a:gd name="T0" fmla="*/ 635 w 635"/>
                <a:gd name="T1" fmla="*/ 0 h 1044"/>
                <a:gd name="T2" fmla="*/ 0 w 635"/>
                <a:gd name="T3" fmla="*/ 0 h 1044"/>
                <a:gd name="T4" fmla="*/ 0 w 635"/>
                <a:gd name="T5" fmla="*/ 1044 h 1044"/>
                <a:gd name="T6" fmla="*/ 0 60000 65536"/>
                <a:gd name="T7" fmla="*/ 0 60000 65536"/>
                <a:gd name="T8" fmla="*/ 0 60000 65536"/>
              </a:gdLst>
              <a:ahLst/>
              <a:cxnLst>
                <a:cxn ang="T6">
                  <a:pos x="T0" y="T1"/>
                </a:cxn>
                <a:cxn ang="T7">
                  <a:pos x="T2" y="T3"/>
                </a:cxn>
                <a:cxn ang="T8">
                  <a:pos x="T4" y="T5"/>
                </a:cxn>
              </a:cxnLst>
              <a:rect l="0" t="0" r="r" b="b"/>
              <a:pathLst>
                <a:path w="635" h="1044">
                  <a:moveTo>
                    <a:pt x="635" y="0"/>
                  </a:moveTo>
                  <a:lnTo>
                    <a:pt x="0" y="0"/>
                  </a:lnTo>
                  <a:lnTo>
                    <a:pt x="0" y="1044"/>
                  </a:lnTo>
                </a:path>
              </a:pathLst>
            </a:custGeom>
            <a:noFill/>
            <a:ln w="9525" cap="flat" cmpd="sng">
              <a:solidFill>
                <a:srgbClr val="0066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64" name="Freeform 34">
              <a:extLst>
                <a:ext uri="{FF2B5EF4-FFF2-40B4-BE49-F238E27FC236}">
                  <a16:creationId xmlns:a16="http://schemas.microsoft.com/office/drawing/2014/main" id="{85FE70FE-46C6-4BCF-45F8-42C0EDC87CDB}"/>
                </a:ext>
              </a:extLst>
            </p:cNvPr>
            <p:cNvSpPr>
              <a:spLocks/>
            </p:cNvSpPr>
            <p:nvPr/>
          </p:nvSpPr>
          <p:spPr bwMode="auto">
            <a:xfrm>
              <a:off x="431" y="2568"/>
              <a:ext cx="589" cy="1089"/>
            </a:xfrm>
            <a:custGeom>
              <a:avLst/>
              <a:gdLst>
                <a:gd name="T0" fmla="*/ 0 w 589"/>
                <a:gd name="T1" fmla="*/ 0 h 1089"/>
                <a:gd name="T2" fmla="*/ 0 w 589"/>
                <a:gd name="T3" fmla="*/ 1089 h 1089"/>
                <a:gd name="T4" fmla="*/ 589 w 589"/>
                <a:gd name="T5" fmla="*/ 1089 h 1089"/>
                <a:gd name="T6" fmla="*/ 0 60000 65536"/>
                <a:gd name="T7" fmla="*/ 0 60000 65536"/>
                <a:gd name="T8" fmla="*/ 0 60000 65536"/>
              </a:gdLst>
              <a:ahLst/>
              <a:cxnLst>
                <a:cxn ang="T6">
                  <a:pos x="T0" y="T1"/>
                </a:cxn>
                <a:cxn ang="T7">
                  <a:pos x="T2" y="T3"/>
                </a:cxn>
                <a:cxn ang="T8">
                  <a:pos x="T4" y="T5"/>
                </a:cxn>
              </a:cxnLst>
              <a:rect l="0" t="0" r="r" b="b"/>
              <a:pathLst>
                <a:path w="589" h="1089">
                  <a:moveTo>
                    <a:pt x="0" y="0"/>
                  </a:moveTo>
                  <a:lnTo>
                    <a:pt x="0" y="1089"/>
                  </a:lnTo>
                  <a:lnTo>
                    <a:pt x="589" y="1089"/>
                  </a:lnTo>
                </a:path>
              </a:pathLst>
            </a:custGeom>
            <a:noFill/>
            <a:ln w="9525" cap="flat" cmpd="sng">
              <a:solidFill>
                <a:srgbClr val="0066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65" name="Line 35">
              <a:extLst>
                <a:ext uri="{FF2B5EF4-FFF2-40B4-BE49-F238E27FC236}">
                  <a16:creationId xmlns:a16="http://schemas.microsoft.com/office/drawing/2014/main" id="{BBBF1CA2-A162-D2E9-706E-5014F3872C0A}"/>
                </a:ext>
              </a:extLst>
            </p:cNvPr>
            <p:cNvSpPr>
              <a:spLocks noChangeShapeType="1"/>
            </p:cNvSpPr>
            <p:nvPr/>
          </p:nvSpPr>
          <p:spPr bwMode="auto">
            <a:xfrm flipH="1">
              <a:off x="793" y="1661"/>
              <a:ext cx="273" cy="318"/>
            </a:xfrm>
            <a:prstGeom prst="line">
              <a:avLst/>
            </a:prstGeom>
            <a:noFill/>
            <a:ln w="9525">
              <a:solidFill>
                <a:srgbClr val="0066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66" name="Line 36">
              <a:extLst>
                <a:ext uri="{FF2B5EF4-FFF2-40B4-BE49-F238E27FC236}">
                  <a16:creationId xmlns:a16="http://schemas.microsoft.com/office/drawing/2014/main" id="{1C3A02A5-67C1-F5C4-A10F-9A8C02201111}"/>
                </a:ext>
              </a:extLst>
            </p:cNvPr>
            <p:cNvSpPr>
              <a:spLocks noChangeShapeType="1"/>
            </p:cNvSpPr>
            <p:nvPr/>
          </p:nvSpPr>
          <p:spPr bwMode="auto">
            <a:xfrm flipH="1">
              <a:off x="839" y="2296"/>
              <a:ext cx="181" cy="0"/>
            </a:xfrm>
            <a:prstGeom prst="line">
              <a:avLst/>
            </a:prstGeom>
            <a:noFill/>
            <a:ln w="9525">
              <a:solidFill>
                <a:srgbClr val="0066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67" name="Line 37">
              <a:extLst>
                <a:ext uri="{FF2B5EF4-FFF2-40B4-BE49-F238E27FC236}">
                  <a16:creationId xmlns:a16="http://schemas.microsoft.com/office/drawing/2014/main" id="{0A06DAAF-853B-9E0A-690C-B8E5800D19F3}"/>
                </a:ext>
              </a:extLst>
            </p:cNvPr>
            <p:cNvSpPr>
              <a:spLocks noChangeShapeType="1"/>
            </p:cNvSpPr>
            <p:nvPr/>
          </p:nvSpPr>
          <p:spPr bwMode="auto">
            <a:xfrm flipH="1" flipV="1">
              <a:off x="748" y="2613"/>
              <a:ext cx="363" cy="363"/>
            </a:xfrm>
            <a:prstGeom prst="line">
              <a:avLst/>
            </a:prstGeom>
            <a:noFill/>
            <a:ln w="9525">
              <a:solidFill>
                <a:srgbClr val="0066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68" name="Line 38">
              <a:extLst>
                <a:ext uri="{FF2B5EF4-FFF2-40B4-BE49-F238E27FC236}">
                  <a16:creationId xmlns:a16="http://schemas.microsoft.com/office/drawing/2014/main" id="{6927E13A-79E1-6725-943B-48C45AD843EC}"/>
                </a:ext>
              </a:extLst>
            </p:cNvPr>
            <p:cNvSpPr>
              <a:spLocks noChangeShapeType="1"/>
            </p:cNvSpPr>
            <p:nvPr/>
          </p:nvSpPr>
          <p:spPr bwMode="auto">
            <a:xfrm>
              <a:off x="3379" y="2341"/>
              <a:ext cx="136"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69" name="Rectangle 39">
              <a:extLst>
                <a:ext uri="{FF2B5EF4-FFF2-40B4-BE49-F238E27FC236}">
                  <a16:creationId xmlns:a16="http://schemas.microsoft.com/office/drawing/2014/main" id="{61586E86-AF9C-8DFB-E00F-02C08CE15955}"/>
                </a:ext>
              </a:extLst>
            </p:cNvPr>
            <p:cNvSpPr>
              <a:spLocks noChangeArrowheads="1"/>
            </p:cNvSpPr>
            <p:nvPr/>
          </p:nvSpPr>
          <p:spPr bwMode="auto">
            <a:xfrm>
              <a:off x="3515" y="2069"/>
              <a:ext cx="771" cy="635"/>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9970" name="Freeform 40">
              <a:extLst>
                <a:ext uri="{FF2B5EF4-FFF2-40B4-BE49-F238E27FC236}">
                  <a16:creationId xmlns:a16="http://schemas.microsoft.com/office/drawing/2014/main" id="{EFFD283D-CBCE-0AD5-267A-24FD130AEE79}"/>
                </a:ext>
              </a:extLst>
            </p:cNvPr>
            <p:cNvSpPr>
              <a:spLocks/>
            </p:cNvSpPr>
            <p:nvPr/>
          </p:nvSpPr>
          <p:spPr bwMode="auto">
            <a:xfrm>
              <a:off x="3623" y="1616"/>
              <a:ext cx="799" cy="445"/>
            </a:xfrm>
            <a:custGeom>
              <a:avLst/>
              <a:gdLst>
                <a:gd name="T0" fmla="*/ 0 w 799"/>
                <a:gd name="T1" fmla="*/ 445 h 445"/>
                <a:gd name="T2" fmla="*/ 0 w 799"/>
                <a:gd name="T3" fmla="*/ 1 h 445"/>
                <a:gd name="T4" fmla="*/ 799 w 799"/>
                <a:gd name="T5" fmla="*/ 0 h 445"/>
                <a:gd name="T6" fmla="*/ 0 60000 65536"/>
                <a:gd name="T7" fmla="*/ 0 60000 65536"/>
                <a:gd name="T8" fmla="*/ 0 60000 65536"/>
              </a:gdLst>
              <a:ahLst/>
              <a:cxnLst>
                <a:cxn ang="T6">
                  <a:pos x="T0" y="T1"/>
                </a:cxn>
                <a:cxn ang="T7">
                  <a:pos x="T2" y="T3"/>
                </a:cxn>
                <a:cxn ang="T8">
                  <a:pos x="T4" y="T5"/>
                </a:cxn>
              </a:cxnLst>
              <a:rect l="0" t="0" r="r" b="b"/>
              <a:pathLst>
                <a:path w="799" h="445">
                  <a:moveTo>
                    <a:pt x="0" y="445"/>
                  </a:moveTo>
                  <a:lnTo>
                    <a:pt x="0" y="1"/>
                  </a:lnTo>
                  <a:lnTo>
                    <a:pt x="799" y="0"/>
                  </a:lnTo>
                </a:path>
              </a:pathLst>
            </a:custGeom>
            <a:noFill/>
            <a:ln w="9525" cap="flat" cmpd="sng">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71" name="Rectangle 41">
              <a:extLst>
                <a:ext uri="{FF2B5EF4-FFF2-40B4-BE49-F238E27FC236}">
                  <a16:creationId xmlns:a16="http://schemas.microsoft.com/office/drawing/2014/main" id="{ACCF7BBC-EFCA-760D-0963-155257E0FB8D}"/>
                </a:ext>
              </a:extLst>
            </p:cNvPr>
            <p:cNvSpPr>
              <a:spLocks noChangeArrowheads="1"/>
            </p:cNvSpPr>
            <p:nvPr/>
          </p:nvSpPr>
          <p:spPr bwMode="auto">
            <a:xfrm>
              <a:off x="4513" y="2478"/>
              <a:ext cx="771" cy="589"/>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9972" name="Freeform 43">
              <a:extLst>
                <a:ext uri="{FF2B5EF4-FFF2-40B4-BE49-F238E27FC236}">
                  <a16:creationId xmlns:a16="http://schemas.microsoft.com/office/drawing/2014/main" id="{84365E94-3091-5FAD-BB21-13401A309DED}"/>
                </a:ext>
              </a:extLst>
            </p:cNvPr>
            <p:cNvSpPr>
              <a:spLocks/>
            </p:cNvSpPr>
            <p:nvPr/>
          </p:nvSpPr>
          <p:spPr bwMode="auto">
            <a:xfrm>
              <a:off x="4286" y="2160"/>
              <a:ext cx="628" cy="318"/>
            </a:xfrm>
            <a:custGeom>
              <a:avLst/>
              <a:gdLst>
                <a:gd name="T0" fmla="*/ 0 w 628"/>
                <a:gd name="T1" fmla="*/ 0 h 318"/>
                <a:gd name="T2" fmla="*/ 628 w 628"/>
                <a:gd name="T3" fmla="*/ 0 h 318"/>
                <a:gd name="T4" fmla="*/ 628 w 628"/>
                <a:gd name="T5" fmla="*/ 318 h 318"/>
                <a:gd name="T6" fmla="*/ 0 60000 65536"/>
                <a:gd name="T7" fmla="*/ 0 60000 65536"/>
                <a:gd name="T8" fmla="*/ 0 60000 65536"/>
              </a:gdLst>
              <a:ahLst/>
              <a:cxnLst>
                <a:cxn ang="T6">
                  <a:pos x="T0" y="T1"/>
                </a:cxn>
                <a:cxn ang="T7">
                  <a:pos x="T2" y="T3"/>
                </a:cxn>
                <a:cxn ang="T8">
                  <a:pos x="T4" y="T5"/>
                </a:cxn>
              </a:cxnLst>
              <a:rect l="0" t="0" r="r" b="b"/>
              <a:pathLst>
                <a:path w="628" h="318">
                  <a:moveTo>
                    <a:pt x="0" y="0"/>
                  </a:moveTo>
                  <a:lnTo>
                    <a:pt x="628" y="0"/>
                  </a:lnTo>
                  <a:lnTo>
                    <a:pt x="628" y="318"/>
                  </a:lnTo>
                </a:path>
              </a:pathLst>
            </a:custGeom>
            <a:noFill/>
            <a:ln w="9525" cap="flat" cmpd="sng">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73" name="Text Box 44">
              <a:extLst>
                <a:ext uri="{FF2B5EF4-FFF2-40B4-BE49-F238E27FC236}">
                  <a16:creationId xmlns:a16="http://schemas.microsoft.com/office/drawing/2014/main" id="{44CD0A2C-2AA6-30BE-D2A2-A2832672DFCA}"/>
                </a:ext>
              </a:extLst>
            </p:cNvPr>
            <p:cNvSpPr txBox="1">
              <a:spLocks noChangeArrowheads="1"/>
            </p:cNvSpPr>
            <p:nvPr/>
          </p:nvSpPr>
          <p:spPr bwMode="auto">
            <a:xfrm>
              <a:off x="4286" y="1979"/>
              <a:ext cx="9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sedimentation</a:t>
              </a:r>
            </a:p>
          </p:txBody>
        </p:sp>
        <p:sp>
          <p:nvSpPr>
            <p:cNvPr id="39974" name="Text Box 45">
              <a:extLst>
                <a:ext uri="{FF2B5EF4-FFF2-40B4-BE49-F238E27FC236}">
                  <a16:creationId xmlns:a16="http://schemas.microsoft.com/office/drawing/2014/main" id="{E1F2388B-77E5-7928-C781-E2F6D59A8642}"/>
                </a:ext>
              </a:extLst>
            </p:cNvPr>
            <p:cNvSpPr txBox="1">
              <a:spLocks noChangeArrowheads="1"/>
            </p:cNvSpPr>
            <p:nvPr/>
          </p:nvSpPr>
          <p:spPr bwMode="auto">
            <a:xfrm>
              <a:off x="3016" y="1389"/>
              <a:ext cx="14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i="1"/>
                <a:t>Decomposition by fungi</a:t>
              </a:r>
            </a:p>
          </p:txBody>
        </p:sp>
        <p:sp>
          <p:nvSpPr>
            <p:cNvPr id="39975" name="Freeform 46">
              <a:extLst>
                <a:ext uri="{FF2B5EF4-FFF2-40B4-BE49-F238E27FC236}">
                  <a16:creationId xmlns:a16="http://schemas.microsoft.com/office/drawing/2014/main" id="{A9FB497E-38FB-C7B2-EC7A-6A343FD75C3D}"/>
                </a:ext>
              </a:extLst>
            </p:cNvPr>
            <p:cNvSpPr>
              <a:spLocks/>
            </p:cNvSpPr>
            <p:nvPr/>
          </p:nvSpPr>
          <p:spPr bwMode="auto">
            <a:xfrm>
              <a:off x="2686" y="1616"/>
              <a:ext cx="2970" cy="2152"/>
            </a:xfrm>
            <a:custGeom>
              <a:avLst/>
              <a:gdLst>
                <a:gd name="T0" fmla="*/ 2779 w 2970"/>
                <a:gd name="T1" fmla="*/ 0 h 2152"/>
                <a:gd name="T2" fmla="*/ 2961 w 2970"/>
                <a:gd name="T3" fmla="*/ 0 h 2152"/>
                <a:gd name="T4" fmla="*/ 2970 w 2970"/>
                <a:gd name="T5" fmla="*/ 2131 h 2152"/>
                <a:gd name="T6" fmla="*/ 0 w 2970"/>
                <a:gd name="T7" fmla="*/ 2152 h 2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0" h="2152">
                  <a:moveTo>
                    <a:pt x="2779" y="0"/>
                  </a:moveTo>
                  <a:lnTo>
                    <a:pt x="2961" y="0"/>
                  </a:lnTo>
                  <a:lnTo>
                    <a:pt x="2970" y="2131"/>
                  </a:lnTo>
                  <a:lnTo>
                    <a:pt x="0" y="2152"/>
                  </a:lnTo>
                </a:path>
              </a:pathLst>
            </a:custGeom>
            <a:noFill/>
            <a:ln w="12700" cap="flat" cmpd="sng">
              <a:solidFill>
                <a:srgbClr val="FF66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76" name="Text Box 47">
              <a:extLst>
                <a:ext uri="{FF2B5EF4-FFF2-40B4-BE49-F238E27FC236}">
                  <a16:creationId xmlns:a16="http://schemas.microsoft.com/office/drawing/2014/main" id="{B4595FE4-328C-7074-4CF6-D7CC0D54B1EF}"/>
                </a:ext>
              </a:extLst>
            </p:cNvPr>
            <p:cNvSpPr txBox="1">
              <a:spLocks noChangeArrowheads="1"/>
            </p:cNvSpPr>
            <p:nvPr/>
          </p:nvSpPr>
          <p:spPr bwMode="auto">
            <a:xfrm>
              <a:off x="3515" y="3748"/>
              <a:ext cx="9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b="1" i="1">
                  <a:solidFill>
                    <a:srgbClr val="FF6600"/>
                  </a:solidFill>
                </a:rPr>
                <a:t>burning</a:t>
              </a:r>
            </a:p>
          </p:txBody>
        </p:sp>
        <p:sp>
          <p:nvSpPr>
            <p:cNvPr id="39977" name="Freeform 49">
              <a:extLst>
                <a:ext uri="{FF2B5EF4-FFF2-40B4-BE49-F238E27FC236}">
                  <a16:creationId xmlns:a16="http://schemas.microsoft.com/office/drawing/2014/main" id="{5705CF4A-CA51-91A0-B323-12AF231DBF0A}"/>
                </a:ext>
              </a:extLst>
            </p:cNvPr>
            <p:cNvSpPr>
              <a:spLocks/>
            </p:cNvSpPr>
            <p:nvPr/>
          </p:nvSpPr>
          <p:spPr bwMode="auto">
            <a:xfrm>
              <a:off x="2693" y="3067"/>
              <a:ext cx="2228" cy="583"/>
            </a:xfrm>
            <a:custGeom>
              <a:avLst/>
              <a:gdLst>
                <a:gd name="T0" fmla="*/ 2228 w 2228"/>
                <a:gd name="T1" fmla="*/ 0 h 583"/>
                <a:gd name="T2" fmla="*/ 2220 w 2228"/>
                <a:gd name="T3" fmla="*/ 576 h 583"/>
                <a:gd name="T4" fmla="*/ 0 w 2228"/>
                <a:gd name="T5" fmla="*/ 583 h 583"/>
                <a:gd name="T6" fmla="*/ 0 60000 65536"/>
                <a:gd name="T7" fmla="*/ 0 60000 65536"/>
                <a:gd name="T8" fmla="*/ 0 60000 65536"/>
              </a:gdLst>
              <a:ahLst/>
              <a:cxnLst>
                <a:cxn ang="T6">
                  <a:pos x="T0" y="T1"/>
                </a:cxn>
                <a:cxn ang="T7">
                  <a:pos x="T2" y="T3"/>
                </a:cxn>
                <a:cxn ang="T8">
                  <a:pos x="T4" y="T5"/>
                </a:cxn>
              </a:cxnLst>
              <a:rect l="0" t="0" r="r" b="b"/>
              <a:pathLst>
                <a:path w="2228" h="583">
                  <a:moveTo>
                    <a:pt x="2228" y="0"/>
                  </a:moveTo>
                  <a:lnTo>
                    <a:pt x="2220" y="576"/>
                  </a:lnTo>
                  <a:lnTo>
                    <a:pt x="0" y="583"/>
                  </a:lnTo>
                </a:path>
              </a:pathLst>
            </a:custGeom>
            <a:noFill/>
            <a:ln w="9525" cap="flat" cmpd="sng">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78" name="Text Box 50">
              <a:extLst>
                <a:ext uri="{FF2B5EF4-FFF2-40B4-BE49-F238E27FC236}">
                  <a16:creationId xmlns:a16="http://schemas.microsoft.com/office/drawing/2014/main" id="{B0A4BD87-A4EB-2934-B992-EC193523DC83}"/>
                </a:ext>
              </a:extLst>
            </p:cNvPr>
            <p:cNvSpPr txBox="1">
              <a:spLocks noChangeArrowheads="1"/>
            </p:cNvSpPr>
            <p:nvPr/>
          </p:nvSpPr>
          <p:spPr bwMode="auto">
            <a:xfrm>
              <a:off x="3478" y="3452"/>
              <a:ext cx="9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b="1" i="1">
                  <a:solidFill>
                    <a:schemeClr val="tx1"/>
                  </a:solidFill>
                </a:rPr>
                <a:t>weathering</a:t>
              </a:r>
            </a:p>
          </p:txBody>
        </p:sp>
        <p:sp>
          <p:nvSpPr>
            <p:cNvPr id="39979" name="Freeform 52">
              <a:extLst>
                <a:ext uri="{FF2B5EF4-FFF2-40B4-BE49-F238E27FC236}">
                  <a16:creationId xmlns:a16="http://schemas.microsoft.com/office/drawing/2014/main" id="{65254368-1DC2-8F7B-3CFD-02F416BC1FFF}"/>
                </a:ext>
              </a:extLst>
            </p:cNvPr>
            <p:cNvSpPr>
              <a:spLocks/>
            </p:cNvSpPr>
            <p:nvPr/>
          </p:nvSpPr>
          <p:spPr bwMode="auto">
            <a:xfrm>
              <a:off x="2693" y="3067"/>
              <a:ext cx="1820" cy="479"/>
            </a:xfrm>
            <a:custGeom>
              <a:avLst/>
              <a:gdLst>
                <a:gd name="T0" fmla="*/ 0 w 1820"/>
                <a:gd name="T1" fmla="*/ 479 h 479"/>
                <a:gd name="T2" fmla="*/ 1820 w 1820"/>
                <a:gd name="T3" fmla="*/ 0 h 479"/>
                <a:gd name="T4" fmla="*/ 0 60000 65536"/>
                <a:gd name="T5" fmla="*/ 0 60000 65536"/>
              </a:gdLst>
              <a:ahLst/>
              <a:cxnLst>
                <a:cxn ang="T4">
                  <a:pos x="T0" y="T1"/>
                </a:cxn>
                <a:cxn ang="T5">
                  <a:pos x="T2" y="T3"/>
                </a:cxn>
              </a:cxnLst>
              <a:rect l="0" t="0" r="r" b="b"/>
              <a:pathLst>
                <a:path w="1820" h="479">
                  <a:moveTo>
                    <a:pt x="0" y="479"/>
                  </a:moveTo>
                  <a:lnTo>
                    <a:pt x="1820" y="0"/>
                  </a:lnTo>
                </a:path>
              </a:pathLst>
            </a:custGeom>
            <a:noFill/>
            <a:ln w="9525" cap="flat" cmpd="sng">
              <a:solidFill>
                <a:srgbClr val="660066"/>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80" name="Text Box 54">
              <a:extLst>
                <a:ext uri="{FF2B5EF4-FFF2-40B4-BE49-F238E27FC236}">
                  <a16:creationId xmlns:a16="http://schemas.microsoft.com/office/drawing/2014/main" id="{A4BFC28C-41CB-9833-8D25-433D82DC5A9F}"/>
                </a:ext>
              </a:extLst>
            </p:cNvPr>
            <p:cNvSpPr txBox="1">
              <a:spLocks noChangeArrowheads="1"/>
            </p:cNvSpPr>
            <p:nvPr/>
          </p:nvSpPr>
          <p:spPr bwMode="auto">
            <a:xfrm>
              <a:off x="3152" y="3067"/>
              <a:ext cx="9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GB" altLang="en-US" sz="1400" b="1" i="1">
                  <a:solidFill>
                    <a:srgbClr val="660066"/>
                  </a:solidFill>
                </a:rPr>
                <a:t>precipitation</a:t>
              </a:r>
            </a:p>
          </p:txBody>
        </p:sp>
        <p:sp>
          <p:nvSpPr>
            <p:cNvPr id="39981" name="Line 55">
              <a:extLst>
                <a:ext uri="{FF2B5EF4-FFF2-40B4-BE49-F238E27FC236}">
                  <a16:creationId xmlns:a16="http://schemas.microsoft.com/office/drawing/2014/main" id="{19E28ABD-C069-98D0-874A-7BF91498B876}"/>
                </a:ext>
              </a:extLst>
            </p:cNvPr>
            <p:cNvSpPr>
              <a:spLocks noChangeShapeType="1"/>
            </p:cNvSpPr>
            <p:nvPr/>
          </p:nvSpPr>
          <p:spPr bwMode="auto">
            <a:xfrm flipH="1">
              <a:off x="2608" y="2614"/>
              <a:ext cx="862" cy="771"/>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320"/>
                                        </p:tgtEl>
                                        <p:attrNameLst>
                                          <p:attrName>style.visibility</p:attrName>
                                        </p:attrNameLst>
                                      </p:cBhvr>
                                      <p:to>
                                        <p:strVal val="visible"/>
                                      </p:to>
                                    </p:set>
                                    <p:animEffect transition="in" filter="fade">
                                      <p:cBhvr>
                                        <p:cTn id="7" dur="2000"/>
                                        <p:tgtEl>
                                          <p:spTgt spid="1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76B5B4-A74A-D75E-914E-77216E15778C}"/>
              </a:ext>
            </a:extLst>
          </p:cNvPr>
          <p:cNvSpPr txBox="1"/>
          <p:nvPr/>
        </p:nvSpPr>
        <p:spPr>
          <a:xfrm>
            <a:off x="3575050" y="376238"/>
            <a:ext cx="1584325" cy="831850"/>
          </a:xfrm>
          <a:prstGeom prst="rect">
            <a:avLst/>
          </a:prstGeom>
          <a:noFill/>
          <a:ln w="25400">
            <a:solidFill>
              <a:schemeClr val="tx1"/>
            </a:solidFill>
          </a:ln>
        </p:spPr>
        <p:txBody>
          <a:bodyPr>
            <a:spAutoFit/>
          </a:bodyPr>
          <a:lstStyle/>
          <a:p>
            <a:pPr algn="ctr" eaLnBrk="1" hangingPunct="1">
              <a:defRPr/>
            </a:pPr>
            <a:r>
              <a:rPr lang="en-GB" sz="1600" dirty="0">
                <a:latin typeface="+mn-lt"/>
              </a:rPr>
              <a:t>Carbon dioxide in the atmosphere</a:t>
            </a:r>
          </a:p>
        </p:txBody>
      </p:sp>
      <p:sp>
        <p:nvSpPr>
          <p:cNvPr id="6" name="TextBox 5">
            <a:extLst>
              <a:ext uri="{FF2B5EF4-FFF2-40B4-BE49-F238E27FC236}">
                <a16:creationId xmlns:a16="http://schemas.microsoft.com/office/drawing/2014/main" id="{AD38E8D7-8FAE-83E8-7C7A-9D9B5479C237}"/>
              </a:ext>
            </a:extLst>
          </p:cNvPr>
          <p:cNvSpPr txBox="1"/>
          <p:nvPr/>
        </p:nvSpPr>
        <p:spPr>
          <a:xfrm>
            <a:off x="6227763" y="1130300"/>
            <a:ext cx="1584325" cy="831850"/>
          </a:xfrm>
          <a:prstGeom prst="rect">
            <a:avLst/>
          </a:prstGeom>
          <a:noFill/>
          <a:ln w="25400">
            <a:solidFill>
              <a:schemeClr val="tx1"/>
            </a:solidFill>
          </a:ln>
        </p:spPr>
        <p:txBody>
          <a:bodyPr>
            <a:spAutoFit/>
          </a:bodyPr>
          <a:lstStyle/>
          <a:p>
            <a:pPr algn="ctr" eaLnBrk="1" hangingPunct="1">
              <a:defRPr/>
            </a:pPr>
            <a:r>
              <a:rPr lang="en-GB" sz="1600" dirty="0">
                <a:latin typeface="+mn-lt"/>
              </a:rPr>
              <a:t>Carbon in surface  layers of the sea</a:t>
            </a:r>
          </a:p>
        </p:txBody>
      </p:sp>
      <p:sp>
        <p:nvSpPr>
          <p:cNvPr id="7" name="TextBox 6">
            <a:extLst>
              <a:ext uri="{FF2B5EF4-FFF2-40B4-BE49-F238E27FC236}">
                <a16:creationId xmlns:a16="http://schemas.microsoft.com/office/drawing/2014/main" id="{16FA3F94-D515-FBDC-E9BE-79E5869C5010}"/>
              </a:ext>
            </a:extLst>
          </p:cNvPr>
          <p:cNvSpPr txBox="1"/>
          <p:nvPr/>
        </p:nvSpPr>
        <p:spPr>
          <a:xfrm>
            <a:off x="7451725" y="2844800"/>
            <a:ext cx="1584325" cy="584200"/>
          </a:xfrm>
          <a:prstGeom prst="rect">
            <a:avLst/>
          </a:prstGeom>
          <a:noFill/>
          <a:ln w="25400">
            <a:solidFill>
              <a:schemeClr val="tx1"/>
            </a:solidFill>
          </a:ln>
        </p:spPr>
        <p:txBody>
          <a:bodyPr>
            <a:spAutoFit/>
          </a:bodyPr>
          <a:lstStyle/>
          <a:p>
            <a:pPr algn="ctr" eaLnBrk="1" hangingPunct="1">
              <a:defRPr/>
            </a:pPr>
            <a:r>
              <a:rPr lang="en-GB" sz="1600" dirty="0">
                <a:latin typeface="+mn-lt"/>
              </a:rPr>
              <a:t>Carbon in marine animals</a:t>
            </a:r>
          </a:p>
        </p:txBody>
      </p:sp>
      <p:sp>
        <p:nvSpPr>
          <p:cNvPr id="8" name="TextBox 7">
            <a:extLst>
              <a:ext uri="{FF2B5EF4-FFF2-40B4-BE49-F238E27FC236}">
                <a16:creationId xmlns:a16="http://schemas.microsoft.com/office/drawing/2014/main" id="{C2F3AC95-0590-44B7-7E8E-59C680A6960B}"/>
              </a:ext>
            </a:extLst>
          </p:cNvPr>
          <p:cNvSpPr txBox="1"/>
          <p:nvPr/>
        </p:nvSpPr>
        <p:spPr>
          <a:xfrm>
            <a:off x="5148263" y="2844800"/>
            <a:ext cx="1584325" cy="584200"/>
          </a:xfrm>
          <a:prstGeom prst="rect">
            <a:avLst/>
          </a:prstGeom>
          <a:noFill/>
          <a:ln w="25400">
            <a:solidFill>
              <a:schemeClr val="tx1"/>
            </a:solidFill>
          </a:ln>
        </p:spPr>
        <p:txBody>
          <a:bodyPr>
            <a:spAutoFit/>
          </a:bodyPr>
          <a:lstStyle/>
          <a:p>
            <a:pPr algn="ctr" eaLnBrk="1" hangingPunct="1">
              <a:defRPr/>
            </a:pPr>
            <a:r>
              <a:rPr lang="en-GB" sz="1600" dirty="0">
                <a:latin typeface="+mn-lt"/>
              </a:rPr>
              <a:t>Carbon in phytoplankton</a:t>
            </a:r>
          </a:p>
        </p:txBody>
      </p:sp>
      <p:sp>
        <p:nvSpPr>
          <p:cNvPr id="11" name="TextBox 10">
            <a:extLst>
              <a:ext uri="{FF2B5EF4-FFF2-40B4-BE49-F238E27FC236}">
                <a16:creationId xmlns:a16="http://schemas.microsoft.com/office/drawing/2014/main" id="{6BCC646E-28CF-2C55-EB40-9BBBE95D70F0}"/>
              </a:ext>
            </a:extLst>
          </p:cNvPr>
          <p:cNvSpPr txBox="1"/>
          <p:nvPr/>
        </p:nvSpPr>
        <p:spPr>
          <a:xfrm>
            <a:off x="3276600" y="5608638"/>
            <a:ext cx="790575" cy="585787"/>
          </a:xfrm>
          <a:prstGeom prst="rect">
            <a:avLst/>
          </a:prstGeom>
          <a:noFill/>
          <a:ln w="25400">
            <a:solidFill>
              <a:schemeClr val="tx1"/>
            </a:solidFill>
          </a:ln>
        </p:spPr>
        <p:txBody>
          <a:bodyPr>
            <a:spAutoFit/>
          </a:bodyPr>
          <a:lstStyle/>
          <a:p>
            <a:pPr algn="ctr" eaLnBrk="1" hangingPunct="1">
              <a:defRPr/>
            </a:pPr>
            <a:r>
              <a:rPr lang="en-GB" sz="1600" dirty="0">
                <a:latin typeface="+mn-lt"/>
              </a:rPr>
              <a:t>Fossil fuels</a:t>
            </a:r>
          </a:p>
        </p:txBody>
      </p:sp>
      <p:sp>
        <p:nvSpPr>
          <p:cNvPr id="13" name="TextBox 12">
            <a:extLst>
              <a:ext uri="{FF2B5EF4-FFF2-40B4-BE49-F238E27FC236}">
                <a16:creationId xmlns:a16="http://schemas.microsoft.com/office/drawing/2014/main" id="{FA20D53B-94D4-C9B0-F1D7-A7950B515563}"/>
              </a:ext>
            </a:extLst>
          </p:cNvPr>
          <p:cNvSpPr txBox="1"/>
          <p:nvPr/>
        </p:nvSpPr>
        <p:spPr>
          <a:xfrm>
            <a:off x="1835150" y="4211638"/>
            <a:ext cx="1584325" cy="585787"/>
          </a:xfrm>
          <a:prstGeom prst="rect">
            <a:avLst/>
          </a:prstGeom>
          <a:noFill/>
          <a:ln w="25400">
            <a:solidFill>
              <a:schemeClr val="tx1"/>
            </a:solidFill>
          </a:ln>
        </p:spPr>
        <p:txBody>
          <a:bodyPr>
            <a:spAutoFit/>
          </a:bodyPr>
          <a:lstStyle/>
          <a:p>
            <a:pPr algn="ctr" eaLnBrk="1" hangingPunct="1">
              <a:defRPr/>
            </a:pPr>
            <a:r>
              <a:rPr lang="en-GB" sz="1600" dirty="0">
                <a:latin typeface="+mn-lt"/>
              </a:rPr>
              <a:t>Dead organic matter</a:t>
            </a:r>
          </a:p>
        </p:txBody>
      </p:sp>
      <p:sp>
        <p:nvSpPr>
          <p:cNvPr id="14" name="TextBox 13">
            <a:extLst>
              <a:ext uri="{FF2B5EF4-FFF2-40B4-BE49-F238E27FC236}">
                <a16:creationId xmlns:a16="http://schemas.microsoft.com/office/drawing/2014/main" id="{B3FBF717-BD1B-7265-D30D-782B7F3D6AA8}"/>
              </a:ext>
            </a:extLst>
          </p:cNvPr>
          <p:cNvSpPr txBox="1"/>
          <p:nvPr/>
        </p:nvSpPr>
        <p:spPr>
          <a:xfrm>
            <a:off x="2843213" y="2365375"/>
            <a:ext cx="1584325" cy="584200"/>
          </a:xfrm>
          <a:prstGeom prst="rect">
            <a:avLst/>
          </a:prstGeom>
          <a:noFill/>
          <a:ln w="25400">
            <a:solidFill>
              <a:schemeClr val="tx1"/>
            </a:solidFill>
          </a:ln>
        </p:spPr>
        <p:txBody>
          <a:bodyPr>
            <a:spAutoFit/>
          </a:bodyPr>
          <a:lstStyle/>
          <a:p>
            <a:pPr algn="ctr" eaLnBrk="1" hangingPunct="1">
              <a:defRPr/>
            </a:pPr>
            <a:r>
              <a:rPr lang="en-GB" sz="1600" dirty="0">
                <a:latin typeface="+mn-lt"/>
              </a:rPr>
              <a:t>Carbon in land animals</a:t>
            </a:r>
          </a:p>
        </p:txBody>
      </p:sp>
      <p:sp>
        <p:nvSpPr>
          <p:cNvPr id="15" name="TextBox 14">
            <a:extLst>
              <a:ext uri="{FF2B5EF4-FFF2-40B4-BE49-F238E27FC236}">
                <a16:creationId xmlns:a16="http://schemas.microsoft.com/office/drawing/2014/main" id="{C5C8D518-F307-16B0-B28C-74BFE466B499}"/>
              </a:ext>
            </a:extLst>
          </p:cNvPr>
          <p:cNvSpPr txBox="1"/>
          <p:nvPr/>
        </p:nvSpPr>
        <p:spPr>
          <a:xfrm>
            <a:off x="1042988" y="2371725"/>
            <a:ext cx="1296987" cy="584200"/>
          </a:xfrm>
          <a:prstGeom prst="rect">
            <a:avLst/>
          </a:prstGeom>
          <a:noFill/>
          <a:ln w="25400">
            <a:solidFill>
              <a:schemeClr val="tx1"/>
            </a:solidFill>
          </a:ln>
        </p:spPr>
        <p:txBody>
          <a:bodyPr>
            <a:spAutoFit/>
          </a:bodyPr>
          <a:lstStyle/>
          <a:p>
            <a:pPr algn="ctr" eaLnBrk="1" hangingPunct="1">
              <a:defRPr/>
            </a:pPr>
            <a:r>
              <a:rPr lang="en-GB" sz="1600" dirty="0">
                <a:latin typeface="+mn-lt"/>
              </a:rPr>
              <a:t>Carbon in plants </a:t>
            </a:r>
          </a:p>
        </p:txBody>
      </p:sp>
      <p:sp>
        <p:nvSpPr>
          <p:cNvPr id="16" name="TextBox 15">
            <a:extLst>
              <a:ext uri="{FF2B5EF4-FFF2-40B4-BE49-F238E27FC236}">
                <a16:creationId xmlns:a16="http://schemas.microsoft.com/office/drawing/2014/main" id="{1A562A30-B6F1-ADD5-461E-C9818342E894}"/>
              </a:ext>
            </a:extLst>
          </p:cNvPr>
          <p:cNvSpPr txBox="1"/>
          <p:nvPr/>
        </p:nvSpPr>
        <p:spPr>
          <a:xfrm>
            <a:off x="250825" y="3141663"/>
            <a:ext cx="1008063" cy="338137"/>
          </a:xfrm>
          <a:prstGeom prst="rect">
            <a:avLst/>
          </a:prstGeom>
          <a:noFill/>
          <a:ln w="25400">
            <a:solidFill>
              <a:schemeClr val="tx1"/>
            </a:solidFill>
          </a:ln>
        </p:spPr>
        <p:txBody>
          <a:bodyPr>
            <a:spAutoFit/>
          </a:bodyPr>
          <a:lstStyle/>
          <a:p>
            <a:pPr algn="ctr" eaLnBrk="1" hangingPunct="1">
              <a:defRPr/>
            </a:pPr>
            <a:r>
              <a:rPr lang="en-GB" sz="1600" dirty="0">
                <a:latin typeface="+mn-lt"/>
              </a:rPr>
              <a:t>Methane</a:t>
            </a:r>
          </a:p>
        </p:txBody>
      </p:sp>
      <p:cxnSp>
        <p:nvCxnSpPr>
          <p:cNvPr id="18" name="Straight Arrow Connector 17">
            <a:extLst>
              <a:ext uri="{FF2B5EF4-FFF2-40B4-BE49-F238E27FC236}">
                <a16:creationId xmlns:a16="http://schemas.microsoft.com/office/drawing/2014/main" id="{4CC76DB6-23F7-9299-018E-4E612EE9E8A3}"/>
              </a:ext>
            </a:extLst>
          </p:cNvPr>
          <p:cNvCxnSpPr/>
          <p:nvPr/>
        </p:nvCxnSpPr>
        <p:spPr>
          <a:xfrm>
            <a:off x="5159375" y="620713"/>
            <a:ext cx="1068388" cy="7540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4F9FF5C-0180-EABB-AF82-169DFD637958}"/>
              </a:ext>
            </a:extLst>
          </p:cNvPr>
          <p:cNvCxnSpPr/>
          <p:nvPr/>
        </p:nvCxnSpPr>
        <p:spPr>
          <a:xfrm flipH="1" flipV="1">
            <a:off x="5159375" y="1130300"/>
            <a:ext cx="1023938" cy="6556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4DC48BD-99AA-D5F5-BDCE-7EBFA443ABC5}"/>
              </a:ext>
            </a:extLst>
          </p:cNvPr>
          <p:cNvCxnSpPr/>
          <p:nvPr/>
        </p:nvCxnSpPr>
        <p:spPr>
          <a:xfrm flipH="1">
            <a:off x="1187450" y="1208088"/>
            <a:ext cx="2484438" cy="1163637"/>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C42AD96-A755-4E81-D8E5-90984706F3FD}"/>
              </a:ext>
            </a:extLst>
          </p:cNvPr>
          <p:cNvCxnSpPr>
            <a:stCxn id="8" idx="3"/>
            <a:endCxn id="7" idx="1"/>
          </p:cNvCxnSpPr>
          <p:nvPr/>
        </p:nvCxnSpPr>
        <p:spPr>
          <a:xfrm>
            <a:off x="6732588" y="3136900"/>
            <a:ext cx="71913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37ED663-C879-6699-CD2F-1F2B1AD1FA39}"/>
              </a:ext>
            </a:extLst>
          </p:cNvPr>
          <p:cNvCxnSpPr>
            <a:stCxn id="13" idx="2"/>
            <a:endCxn id="11" idx="0"/>
          </p:cNvCxnSpPr>
          <p:nvPr/>
        </p:nvCxnSpPr>
        <p:spPr>
          <a:xfrm>
            <a:off x="2627313" y="4797425"/>
            <a:ext cx="1044575" cy="8112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B612BE2-3225-2B26-F1CC-A130238EB041}"/>
              </a:ext>
            </a:extLst>
          </p:cNvPr>
          <p:cNvCxnSpPr>
            <a:stCxn id="6" idx="2"/>
            <a:endCxn id="8" idx="0"/>
          </p:cNvCxnSpPr>
          <p:nvPr/>
        </p:nvCxnSpPr>
        <p:spPr>
          <a:xfrm flipH="1">
            <a:off x="5940425" y="1962150"/>
            <a:ext cx="1079500" cy="88265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32AECF12-77C9-4E09-AD3D-D2445D0B3980}"/>
              </a:ext>
            </a:extLst>
          </p:cNvPr>
          <p:cNvCxnSpPr>
            <a:stCxn id="7" idx="2"/>
            <a:endCxn id="14" idx="2"/>
          </p:cNvCxnSpPr>
          <p:nvPr/>
        </p:nvCxnSpPr>
        <p:spPr>
          <a:xfrm rot="5400000" flipH="1">
            <a:off x="5699919" y="885031"/>
            <a:ext cx="479425" cy="4608513"/>
          </a:xfrm>
          <a:prstGeom prst="curvedConnector3">
            <a:avLst>
              <a:gd name="adj1" fmla="val -79457"/>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F2E724B-19AC-EB9F-879C-66A21CA8C6C7}"/>
              </a:ext>
            </a:extLst>
          </p:cNvPr>
          <p:cNvCxnSpPr>
            <a:stCxn id="14" idx="2"/>
            <a:endCxn id="13" idx="0"/>
          </p:cNvCxnSpPr>
          <p:nvPr/>
        </p:nvCxnSpPr>
        <p:spPr>
          <a:xfrm flipH="1">
            <a:off x="2627313" y="2949575"/>
            <a:ext cx="1008062" cy="1262063"/>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A2071C4-F393-B5FE-9BB2-7547A0546D4B}"/>
              </a:ext>
            </a:extLst>
          </p:cNvPr>
          <p:cNvCxnSpPr>
            <a:stCxn id="15" idx="2"/>
            <a:endCxn id="13" idx="0"/>
          </p:cNvCxnSpPr>
          <p:nvPr/>
        </p:nvCxnSpPr>
        <p:spPr>
          <a:xfrm>
            <a:off x="1692275" y="2955925"/>
            <a:ext cx="935038" cy="1255713"/>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BDCFDEB-0115-EAB8-8F83-4DE6E881CB3C}"/>
              </a:ext>
            </a:extLst>
          </p:cNvPr>
          <p:cNvCxnSpPr>
            <a:stCxn id="5" idx="2"/>
            <a:endCxn id="15" idx="0"/>
          </p:cNvCxnSpPr>
          <p:nvPr/>
        </p:nvCxnSpPr>
        <p:spPr>
          <a:xfrm flipH="1">
            <a:off x="1692275" y="1208088"/>
            <a:ext cx="2674938" cy="11636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a:extLst>
              <a:ext uri="{FF2B5EF4-FFF2-40B4-BE49-F238E27FC236}">
                <a16:creationId xmlns:a16="http://schemas.microsoft.com/office/drawing/2014/main" id="{6895E81C-4EA7-2BA2-FD36-CA9968DE582A}"/>
              </a:ext>
            </a:extLst>
          </p:cNvPr>
          <p:cNvCxnSpPr>
            <a:stCxn id="14" idx="2"/>
            <a:endCxn id="16" idx="3"/>
          </p:cNvCxnSpPr>
          <p:nvPr/>
        </p:nvCxnSpPr>
        <p:spPr>
          <a:xfrm rot="5400000">
            <a:off x="2266950" y="1941513"/>
            <a:ext cx="360363" cy="2376487"/>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FF2B5EF4-FFF2-40B4-BE49-F238E27FC236}">
                <a16:creationId xmlns:a16="http://schemas.microsoft.com/office/drawing/2014/main" id="{D24D2F8E-1718-C961-29F5-F600153293B5}"/>
              </a:ext>
            </a:extLst>
          </p:cNvPr>
          <p:cNvCxnSpPr>
            <a:stCxn id="13" idx="1"/>
            <a:endCxn id="16" idx="2"/>
          </p:cNvCxnSpPr>
          <p:nvPr/>
        </p:nvCxnSpPr>
        <p:spPr>
          <a:xfrm rot="10800000">
            <a:off x="755650" y="3479800"/>
            <a:ext cx="1079500" cy="1025525"/>
          </a:xfrm>
          <a:prstGeom prst="curved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87" name="Curved Connector 86">
            <a:extLst>
              <a:ext uri="{FF2B5EF4-FFF2-40B4-BE49-F238E27FC236}">
                <a16:creationId xmlns:a16="http://schemas.microsoft.com/office/drawing/2014/main" id="{8B6E7585-80D3-EDD3-4FDB-71B7248796C6}"/>
              </a:ext>
            </a:extLst>
          </p:cNvPr>
          <p:cNvCxnSpPr/>
          <p:nvPr/>
        </p:nvCxnSpPr>
        <p:spPr>
          <a:xfrm rot="16200000" flipV="1">
            <a:off x="528637" y="3490913"/>
            <a:ext cx="1317625" cy="1295400"/>
          </a:xfrm>
          <a:prstGeom prst="curvedConnector3">
            <a:avLst>
              <a:gd name="adj1" fmla="val 1635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8" name="Curved Connector 97">
            <a:extLst>
              <a:ext uri="{FF2B5EF4-FFF2-40B4-BE49-F238E27FC236}">
                <a16:creationId xmlns:a16="http://schemas.microsoft.com/office/drawing/2014/main" id="{2F4FA891-12F0-44AC-688B-305187A7B5D9}"/>
              </a:ext>
            </a:extLst>
          </p:cNvPr>
          <p:cNvCxnSpPr>
            <a:stCxn id="11" idx="1"/>
            <a:endCxn id="5" idx="1"/>
          </p:cNvCxnSpPr>
          <p:nvPr/>
        </p:nvCxnSpPr>
        <p:spPr>
          <a:xfrm rot="10800000" flipH="1">
            <a:off x="3276600" y="792163"/>
            <a:ext cx="298450" cy="5108575"/>
          </a:xfrm>
          <a:prstGeom prst="curvedConnector3">
            <a:avLst>
              <a:gd name="adj1" fmla="val -108345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CC08853-1294-AA9E-7CB5-76FC06089D0F}"/>
              </a:ext>
            </a:extLst>
          </p:cNvPr>
          <p:cNvSpPr txBox="1"/>
          <p:nvPr/>
        </p:nvSpPr>
        <p:spPr>
          <a:xfrm>
            <a:off x="5003800" y="4319588"/>
            <a:ext cx="3806825" cy="2062162"/>
          </a:xfrm>
          <a:prstGeom prst="rect">
            <a:avLst/>
          </a:prstGeom>
          <a:noFill/>
        </p:spPr>
        <p:txBody>
          <a:bodyPr>
            <a:spAutoFit/>
          </a:bodyPr>
          <a:lstStyle/>
          <a:p>
            <a:pPr algn="ctr" eaLnBrk="1" hangingPunct="1">
              <a:defRPr/>
            </a:pPr>
            <a:r>
              <a:rPr lang="en-GB" sz="3200" dirty="0">
                <a:latin typeface="+mn-lt"/>
              </a:rPr>
              <a:t>--</a:t>
            </a:r>
            <a:r>
              <a:rPr lang="en-GB" sz="3200" dirty="0">
                <a:latin typeface="+mn-lt"/>
                <a:sym typeface="Wingdings" panose="05000000000000000000" pitchFamily="2" charset="2"/>
              </a:rPr>
              <a:t>--&gt; reduced movement</a:t>
            </a:r>
          </a:p>
          <a:p>
            <a:pPr algn="ctr" eaLnBrk="1" hangingPunct="1">
              <a:defRPr/>
            </a:pPr>
            <a:r>
              <a:rPr lang="en-GB" sz="3200" baseline="30000" dirty="0">
                <a:latin typeface="+mn-lt"/>
                <a:sym typeface="Wingdings" panose="05000000000000000000" pitchFamily="2" charset="2"/>
              </a:rPr>
              <a:t>____</a:t>
            </a:r>
            <a:r>
              <a:rPr lang="en-GB" sz="3200" dirty="0">
                <a:latin typeface="+mn-lt"/>
                <a:sym typeface="Wingdings" panose="05000000000000000000" pitchFamily="2" charset="2"/>
              </a:rPr>
              <a:t>&gt; increased movement</a:t>
            </a:r>
            <a:endParaRPr lang="en-GB" sz="3200"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D3C4B09-2581-6D4F-8C57-2BF6603D4B02}"/>
              </a:ext>
            </a:extLst>
          </p:cNvPr>
          <p:cNvSpPr>
            <a:spLocks noGrp="1" noChangeArrowheads="1"/>
          </p:cNvSpPr>
          <p:nvPr>
            <p:ph type="ctrTitle"/>
          </p:nvPr>
        </p:nvSpPr>
        <p:spPr>
          <a:xfrm>
            <a:off x="403225" y="692696"/>
            <a:ext cx="8135938" cy="3280817"/>
          </a:xfrm>
        </p:spPr>
        <p:txBody>
          <a:bodyPr>
            <a:normAutofit fontScale="90000"/>
          </a:bodyPr>
          <a:lstStyle/>
          <a:p>
            <a:r>
              <a:rPr lang="en-GB" altLang="en-US" sz="3600" dirty="0"/>
              <a:t>Watch the two videos on the website to see why CCS is important, and how it is done.</a:t>
            </a:r>
            <a:br>
              <a:rPr lang="en-GB" altLang="en-US" sz="3600" dirty="0"/>
            </a:br>
            <a:br>
              <a:rPr lang="en-GB" altLang="en-US" sz="3600" dirty="0"/>
            </a:br>
            <a:r>
              <a:rPr lang="en-GB" altLang="en-US" sz="3600" dirty="0">
                <a:hlinkClick r:id="rId2"/>
              </a:rPr>
              <a:t>https://www.bgs.ac.uk/discovering-geology/climate-change/carbon-capture-and-storage/</a:t>
            </a:r>
            <a:endParaRPr lang="en-GB" altLang="en-US"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B87B7D4-DC50-2049-3305-8699E0834FB5}"/>
              </a:ext>
            </a:extLst>
          </p:cNvPr>
          <p:cNvSpPr>
            <a:spLocks noGrp="1" noChangeArrowheads="1"/>
          </p:cNvSpPr>
          <p:nvPr>
            <p:ph type="ctrTitle"/>
          </p:nvPr>
        </p:nvSpPr>
        <p:spPr>
          <a:xfrm>
            <a:off x="503238" y="2463800"/>
            <a:ext cx="8135937" cy="1470025"/>
          </a:xfrm>
        </p:spPr>
        <p:txBody>
          <a:bodyPr>
            <a:normAutofit fontScale="90000"/>
          </a:bodyPr>
          <a:lstStyle/>
          <a:p>
            <a:pPr algn="l"/>
            <a:r>
              <a:rPr lang="en-GB" altLang="en-US" sz="3600" dirty="0">
                <a:solidFill>
                  <a:schemeClr val="tx1"/>
                </a:solidFill>
                <a:latin typeface="+mn-lt"/>
              </a:rPr>
              <a:t>Use the website to research/find out a little more about:</a:t>
            </a:r>
            <a:br>
              <a:rPr lang="en-GB" altLang="en-US" sz="3600" dirty="0">
                <a:solidFill>
                  <a:schemeClr val="tx1"/>
                </a:solidFill>
                <a:latin typeface="Abadi" pitchFamily="34" charset="0"/>
              </a:rPr>
            </a:br>
            <a:br>
              <a:rPr lang="en-GB" altLang="en-US" sz="3600" dirty="0">
                <a:solidFill>
                  <a:schemeClr val="tx1"/>
                </a:solidFill>
                <a:latin typeface="Abadi" pitchFamily="34" charset="0"/>
              </a:rPr>
            </a:br>
            <a:r>
              <a:rPr lang="en-GB" altLang="en-US" sz="3600" b="0" dirty="0">
                <a:solidFill>
                  <a:schemeClr val="tx1"/>
                </a:solidFill>
                <a:latin typeface="+mn-lt"/>
              </a:rPr>
              <a:t>post-combustion</a:t>
            </a:r>
            <a:br>
              <a:rPr lang="en-GB" altLang="en-US" sz="3600" b="0" dirty="0">
                <a:solidFill>
                  <a:schemeClr val="tx1"/>
                </a:solidFill>
                <a:latin typeface="+mn-lt"/>
              </a:rPr>
            </a:br>
            <a:r>
              <a:rPr lang="en-GB" altLang="en-US" sz="3600" b="0" dirty="0">
                <a:solidFill>
                  <a:schemeClr val="tx1"/>
                </a:solidFill>
                <a:latin typeface="+mn-lt"/>
              </a:rPr>
              <a:t>pre-combustion</a:t>
            </a:r>
            <a:br>
              <a:rPr lang="en-GB" altLang="en-US" sz="3600" b="0" dirty="0">
                <a:solidFill>
                  <a:schemeClr val="tx1"/>
                </a:solidFill>
                <a:latin typeface="+mn-lt"/>
              </a:rPr>
            </a:br>
            <a:r>
              <a:rPr lang="en-GB" altLang="en-US" sz="3600" b="0" dirty="0">
                <a:solidFill>
                  <a:schemeClr val="tx1"/>
                </a:solidFill>
                <a:latin typeface="+mn-lt"/>
              </a:rPr>
              <a:t>oxyfuel combustion</a:t>
            </a:r>
            <a:br>
              <a:rPr lang="en-GB" altLang="en-US" sz="3600" b="0" dirty="0">
                <a:solidFill>
                  <a:schemeClr val="tx1"/>
                </a:solidFill>
                <a:latin typeface="Abadi" pitchFamily="34" charset="0"/>
              </a:rPr>
            </a:br>
            <a:br>
              <a:rPr lang="en-GB" altLang="en-US" sz="3600" b="0" dirty="0">
                <a:solidFill>
                  <a:schemeClr val="tx1"/>
                </a:solidFill>
                <a:latin typeface="Abadi" pitchFamily="34" charset="0"/>
              </a:rPr>
            </a:br>
            <a:br>
              <a:rPr lang="en-GB" altLang="en-US" b="0" dirty="0">
                <a:solidFill>
                  <a:srgbClr val="000000"/>
                </a:solidFill>
                <a:latin typeface="Open Sans" pitchFamily="2" charset="0"/>
              </a:rPr>
            </a:br>
            <a:r>
              <a:rPr lang="en-GB" altLang="en-US" sz="1200" dirty="0"/>
              <a:t>https://www.bgs.ac.uk/discovering-geology/climatechange/carbon-capture-and-storage/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3577B51-BDD1-A9E2-8EA7-10FF0CFE9DBD}"/>
              </a:ext>
            </a:extLst>
          </p:cNvPr>
          <p:cNvSpPr>
            <a:spLocks noGrp="1"/>
          </p:cNvSpPr>
          <p:nvPr>
            <p:ph type="title"/>
          </p:nvPr>
        </p:nvSpPr>
        <p:spPr/>
        <p:txBody>
          <a:bodyPr/>
          <a:lstStyle/>
          <a:p>
            <a:r>
              <a:rPr lang="en-GB" altLang="en-US"/>
              <a:t>Biogeochemical cycles</a:t>
            </a:r>
          </a:p>
        </p:txBody>
      </p:sp>
      <p:sp>
        <p:nvSpPr>
          <p:cNvPr id="6147" name="Content Placeholder 2">
            <a:extLst>
              <a:ext uri="{FF2B5EF4-FFF2-40B4-BE49-F238E27FC236}">
                <a16:creationId xmlns:a16="http://schemas.microsoft.com/office/drawing/2014/main" id="{11D0B23D-5482-D63F-132E-67C51C167F9D}"/>
              </a:ext>
            </a:extLst>
          </p:cNvPr>
          <p:cNvSpPr>
            <a:spLocks noGrp="1"/>
          </p:cNvSpPr>
          <p:nvPr>
            <p:ph idx="1"/>
          </p:nvPr>
        </p:nvSpPr>
        <p:spPr>
          <a:xfrm>
            <a:off x="457200" y="1600200"/>
            <a:ext cx="5554663" cy="4525963"/>
          </a:xfrm>
        </p:spPr>
        <p:txBody>
          <a:bodyPr>
            <a:normAutofit/>
          </a:bodyPr>
          <a:lstStyle/>
          <a:p>
            <a:pPr marL="0" indent="0">
              <a:buNone/>
              <a:defRPr/>
            </a:pPr>
            <a:r>
              <a:rPr lang="en-GB" altLang="en-US" sz="2800" dirty="0">
                <a:latin typeface="Calibri" panose="020F0502020204030204" pitchFamily="34" charset="0"/>
              </a:rPr>
              <a:t>An understanding of these cycles aids the management of nutrient supply systems and the control of human activities.</a:t>
            </a:r>
          </a:p>
          <a:p>
            <a:pPr lvl="1">
              <a:defRPr/>
            </a:pPr>
            <a:r>
              <a:rPr lang="en-GB" altLang="en-US" sz="2600" i="1" dirty="0">
                <a:latin typeface="Calibri" panose="020F0502020204030204" pitchFamily="34" charset="0"/>
              </a:rPr>
              <a:t>agricultural nutrient management;</a:t>
            </a:r>
          </a:p>
          <a:p>
            <a:pPr lvl="1">
              <a:defRPr/>
            </a:pPr>
            <a:r>
              <a:rPr lang="en-GB" altLang="en-US" sz="2600" i="1" dirty="0">
                <a:latin typeface="Calibri" panose="020F0502020204030204" pitchFamily="34" charset="0"/>
              </a:rPr>
              <a:t>control of eutrophication;</a:t>
            </a:r>
          </a:p>
          <a:p>
            <a:pPr lvl="1">
              <a:defRPr/>
            </a:pPr>
            <a:r>
              <a:rPr lang="en-GB" altLang="en-US" sz="2600" i="1" dirty="0">
                <a:latin typeface="Calibri" panose="020F0502020204030204" pitchFamily="34" charset="0"/>
              </a:rPr>
              <a:t>predicting global climate change</a:t>
            </a:r>
            <a:endParaRPr lang="en-GB" altLang="en-US" sz="2600" dirty="0">
              <a:latin typeface="Calibri" panose="020F0502020204030204" pitchFamily="34" charset="0"/>
            </a:endParaRPr>
          </a:p>
        </p:txBody>
      </p:sp>
      <p:grpSp>
        <p:nvGrpSpPr>
          <p:cNvPr id="4" name="Group 9">
            <a:extLst>
              <a:ext uri="{FF2B5EF4-FFF2-40B4-BE49-F238E27FC236}">
                <a16:creationId xmlns:a16="http://schemas.microsoft.com/office/drawing/2014/main" id="{99C94AC8-1FC6-3D27-E351-65A64468F412}"/>
              </a:ext>
            </a:extLst>
          </p:cNvPr>
          <p:cNvGrpSpPr>
            <a:grpSpLocks/>
          </p:cNvGrpSpPr>
          <p:nvPr/>
        </p:nvGrpSpPr>
        <p:grpSpPr bwMode="auto">
          <a:xfrm>
            <a:off x="5903913" y="1628775"/>
            <a:ext cx="3240087" cy="3679825"/>
            <a:chOff x="3719" y="1026"/>
            <a:chExt cx="2041" cy="2318"/>
          </a:xfrm>
        </p:grpSpPr>
        <p:pic>
          <p:nvPicPr>
            <p:cNvPr id="9221" name="Picture 5" descr="Biogeochemical Cycle copy">
              <a:extLst>
                <a:ext uri="{FF2B5EF4-FFF2-40B4-BE49-F238E27FC236}">
                  <a16:creationId xmlns:a16="http://schemas.microsoft.com/office/drawing/2014/main" id="{4B732D9D-FDA4-F8CB-C242-E536F767A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3093" b="12999"/>
            <a:stretch>
              <a:fillRect/>
            </a:stretch>
          </p:blipFill>
          <p:spPr bwMode="auto">
            <a:xfrm>
              <a:off x="3787" y="1026"/>
              <a:ext cx="1815"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a:extLst>
                <a:ext uri="{FF2B5EF4-FFF2-40B4-BE49-F238E27FC236}">
                  <a16:creationId xmlns:a16="http://schemas.microsoft.com/office/drawing/2014/main" id="{E82B3EDA-F22E-1FBA-5033-778044878E1F}"/>
                </a:ext>
              </a:extLst>
            </p:cNvPr>
            <p:cNvSpPr txBox="1">
              <a:spLocks noChangeArrowheads="1"/>
            </p:cNvSpPr>
            <p:nvPr/>
          </p:nvSpPr>
          <p:spPr bwMode="auto">
            <a:xfrm>
              <a:off x="3719" y="2750"/>
              <a:ext cx="2041"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50000"/>
                </a:spcBef>
                <a:buFontTx/>
                <a:buNone/>
              </a:pPr>
              <a:r>
                <a:rPr lang="en-GB" altLang="en-US" sz="1400"/>
                <a:t>Matter cycles between living and non-living things, but no new matter reaches the earth nor does matter leave the earth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75C6E3B-5C29-F51C-27D5-4254CD971CEC}"/>
              </a:ext>
            </a:extLst>
          </p:cNvPr>
          <p:cNvSpPr>
            <a:spLocks noGrp="1" noChangeArrowheads="1"/>
          </p:cNvSpPr>
          <p:nvPr>
            <p:ph type="title"/>
          </p:nvPr>
        </p:nvSpPr>
        <p:spPr/>
        <p:txBody>
          <a:bodyPr/>
          <a:lstStyle/>
          <a:p>
            <a:r>
              <a:rPr lang="en-US" altLang="en-US"/>
              <a:t>Carbon Capture and Storage (CCS)</a:t>
            </a:r>
            <a:endParaRPr lang="en-GB" altLang="en-US"/>
          </a:p>
        </p:txBody>
      </p:sp>
      <p:sp>
        <p:nvSpPr>
          <p:cNvPr id="3" name="Content Placeholder 2">
            <a:extLst>
              <a:ext uri="{FF2B5EF4-FFF2-40B4-BE49-F238E27FC236}">
                <a16:creationId xmlns:a16="http://schemas.microsoft.com/office/drawing/2014/main" id="{4EC90924-A461-FD16-6ECD-2654EC3C8F43}"/>
              </a:ext>
            </a:extLst>
          </p:cNvPr>
          <p:cNvSpPr>
            <a:spLocks noGrp="1"/>
          </p:cNvSpPr>
          <p:nvPr>
            <p:ph idx="1"/>
          </p:nvPr>
        </p:nvSpPr>
        <p:spPr/>
        <p:txBody>
          <a:bodyPr>
            <a:normAutofit fontScale="77500" lnSpcReduction="20000"/>
          </a:bodyPr>
          <a:lstStyle/>
          <a:p>
            <a:pPr marL="0" indent="0">
              <a:buFontTx/>
              <a:buNone/>
              <a:defRPr/>
            </a:pPr>
            <a:r>
              <a:rPr lang="en-US" dirty="0"/>
              <a:t>This involves capturing carbon, usually as CO</a:t>
            </a:r>
            <a:r>
              <a:rPr lang="en-US" baseline="-25000" dirty="0"/>
              <a:t>2</a:t>
            </a:r>
            <a:r>
              <a:rPr lang="en-US" dirty="0"/>
              <a:t>, so that it is not released into the atmosphere. A range of technologies is being developed. </a:t>
            </a:r>
          </a:p>
          <a:p>
            <a:pPr marL="0" indent="0">
              <a:buFontTx/>
              <a:buNone/>
              <a:defRPr/>
            </a:pPr>
            <a:endParaRPr lang="en-US" dirty="0"/>
          </a:p>
          <a:p>
            <a:pPr marL="0" indent="0">
              <a:buNone/>
              <a:defRPr/>
            </a:pPr>
            <a:r>
              <a:rPr lang="en-US" dirty="0"/>
              <a:t>1. Post-combustion technology</a:t>
            </a:r>
          </a:p>
          <a:p>
            <a:pPr marL="0" indent="0">
              <a:buNone/>
              <a:defRPr/>
            </a:pPr>
            <a:r>
              <a:rPr lang="en-US" dirty="0"/>
              <a:t>Carbon dioxide can be removed from the exhaust gases of fossil fuel combustion using several methods:</a:t>
            </a:r>
          </a:p>
          <a:p>
            <a:pPr marL="0" indent="0">
              <a:buNone/>
              <a:defRPr/>
            </a:pPr>
            <a:r>
              <a:rPr lang="en-US" dirty="0"/>
              <a:t>	dissolving it in a solvent;</a:t>
            </a:r>
          </a:p>
          <a:p>
            <a:pPr marL="0" indent="0">
              <a:buNone/>
              <a:defRPr/>
            </a:pPr>
            <a:r>
              <a:rPr lang="en-US" dirty="0"/>
              <a:t>	high pressure membrane filtration;</a:t>
            </a:r>
          </a:p>
          <a:p>
            <a:pPr marL="0" indent="0">
              <a:buNone/>
              <a:defRPr/>
            </a:pPr>
            <a:r>
              <a:rPr lang="en-US" dirty="0"/>
              <a:t>	adsorption/desorption processes;</a:t>
            </a:r>
          </a:p>
          <a:p>
            <a:pPr marL="0" indent="0">
              <a:buNone/>
              <a:defRPr/>
            </a:pPr>
            <a:r>
              <a:rPr lang="en-US" dirty="0"/>
              <a:t>	cryogenic separation.</a:t>
            </a:r>
          </a:p>
          <a:p>
            <a:pPr marL="0" indent="0">
              <a:buFontTx/>
              <a:buNone/>
              <a:defRPr/>
            </a:pPr>
            <a:endParaRPr lang="en-US" dirty="0"/>
          </a:p>
          <a:p>
            <a:pPr marL="0" indent="0">
              <a:buNone/>
              <a:defRPr/>
            </a:pPr>
            <a:r>
              <a:rPr lang="en-US" dirty="0"/>
              <a:t>None of these methods is fully developed and the costs for large-scale CO</a:t>
            </a:r>
            <a:r>
              <a:rPr lang="en-US" baseline="-25000" dirty="0"/>
              <a:t>2</a:t>
            </a:r>
            <a:r>
              <a:rPr lang="en-US" dirty="0"/>
              <a:t> removal are uncertain. The costs are increased because only about 20% of the gases produced by combustion in air is CO</a:t>
            </a:r>
            <a:r>
              <a:rPr lang="en-US" baseline="-25000" dirty="0"/>
              <a:t>2</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BEA18DE-3750-6C2C-D226-CF59EF1DD05E}"/>
              </a:ext>
            </a:extLst>
          </p:cNvPr>
          <p:cNvSpPr>
            <a:spLocks noGrp="1" noChangeArrowheads="1"/>
          </p:cNvSpPr>
          <p:nvPr>
            <p:ph type="title"/>
          </p:nvPr>
        </p:nvSpPr>
        <p:spPr/>
        <p:txBody>
          <a:bodyPr/>
          <a:lstStyle/>
          <a:p>
            <a:r>
              <a:rPr lang="en-US" altLang="en-US"/>
              <a:t>Carbon Capture and Storage (CCS)</a:t>
            </a:r>
            <a:endParaRPr lang="en-GB" altLang="en-US"/>
          </a:p>
        </p:txBody>
      </p:sp>
      <p:sp>
        <p:nvSpPr>
          <p:cNvPr id="39939" name="Content Placeholder 2">
            <a:extLst>
              <a:ext uri="{FF2B5EF4-FFF2-40B4-BE49-F238E27FC236}">
                <a16:creationId xmlns:a16="http://schemas.microsoft.com/office/drawing/2014/main" id="{1255EC63-0055-9078-F210-370A66DA7C52}"/>
              </a:ext>
            </a:extLst>
          </p:cNvPr>
          <p:cNvSpPr>
            <a:spLocks noGrp="1" noChangeArrowheads="1"/>
          </p:cNvSpPr>
          <p:nvPr>
            <p:ph idx="1"/>
          </p:nvPr>
        </p:nvSpPr>
        <p:spPr/>
        <p:txBody>
          <a:bodyPr>
            <a:normAutofit fontScale="70000" lnSpcReduction="20000"/>
          </a:bodyPr>
          <a:lstStyle/>
          <a:p>
            <a:pPr marL="0" indent="0">
              <a:buNone/>
            </a:pPr>
            <a:r>
              <a:rPr lang="en-US" altLang="en-US" dirty="0"/>
              <a:t>2. Pre-combustion technology</a:t>
            </a:r>
          </a:p>
          <a:p>
            <a:r>
              <a:rPr lang="en-US" altLang="en-US" dirty="0"/>
              <a:t>Changing the fuel used, or the way it is combusted, may be expensive and require the development of new technologies but it may make the removal of CO</a:t>
            </a:r>
            <a:r>
              <a:rPr lang="en-US" altLang="en-US" baseline="-25000" dirty="0"/>
              <a:t>2</a:t>
            </a:r>
            <a:r>
              <a:rPr lang="en-US" altLang="en-US" dirty="0"/>
              <a:t> easier or more efficient. Post-combustion capture may not be practical for many small sources such as road vehicles. It would be better if the fuel could be modified at a large-scale facility where the carbon could be captured before the fuel is used, so that the fuel would not release CO</a:t>
            </a:r>
            <a:r>
              <a:rPr lang="en-US" altLang="en-US" baseline="-25000" dirty="0"/>
              <a:t>2</a:t>
            </a:r>
            <a:r>
              <a:rPr lang="en-US" altLang="en-US" dirty="0"/>
              <a:t> when burnt.</a:t>
            </a:r>
          </a:p>
          <a:p>
            <a:endParaRPr lang="en-US" altLang="en-US" dirty="0"/>
          </a:p>
          <a:p>
            <a:r>
              <a:rPr lang="en-US" altLang="en-US" dirty="0"/>
              <a:t>Gasification converts a fuel such as coal into gaseous hydrogen and CO</a:t>
            </a:r>
            <a:r>
              <a:rPr lang="en-US" altLang="en-US" baseline="-25000" dirty="0"/>
              <a:t>2</a:t>
            </a:r>
            <a:r>
              <a:rPr lang="en-US" altLang="en-US" dirty="0"/>
              <a:t>. The CO</a:t>
            </a:r>
            <a:r>
              <a:rPr lang="en-US" altLang="en-US" baseline="-25000" dirty="0"/>
              <a:t>2</a:t>
            </a:r>
            <a:r>
              <a:rPr lang="en-US" altLang="en-US" dirty="0"/>
              <a:t> can be removed for storage, then the hydrogen can be distributed for use in vehicles, homes, or industry. When burnt, the exhaust gases contain water </a:t>
            </a:r>
            <a:r>
              <a:rPr lang="en-US" altLang="en-US" dirty="0" err="1"/>
              <a:t>vapour</a:t>
            </a:r>
            <a:r>
              <a:rPr lang="en-US" altLang="en-US" dirty="0"/>
              <a:t> but no CO</a:t>
            </a:r>
            <a:r>
              <a:rPr lang="en-US" altLang="en-US" baseline="-25000" dirty="0"/>
              <a:t>2</a:t>
            </a:r>
            <a:r>
              <a:rPr lang="en-US" altLang="en-US" dirty="0"/>
              <a:t>.</a:t>
            </a:r>
          </a:p>
          <a:p>
            <a:endParaRPr lang="en-US" altLang="en-US" dirty="0"/>
          </a:p>
          <a:p>
            <a:pPr marL="0" indent="0">
              <a:buNone/>
            </a:pPr>
            <a:r>
              <a:rPr lang="en-US" altLang="en-US" dirty="0"/>
              <a:t>3. Oxy-fuel combustion systems </a:t>
            </a:r>
          </a:p>
          <a:p>
            <a:r>
              <a:rPr lang="en-US" altLang="en-US" dirty="0"/>
              <a:t>use pure oxygen so that only CO</a:t>
            </a:r>
            <a:r>
              <a:rPr lang="en-US" altLang="en-US" baseline="-25000" dirty="0"/>
              <a:t>2</a:t>
            </a:r>
            <a:r>
              <a:rPr lang="en-US" altLang="en-US" dirty="0"/>
              <a:t> and water </a:t>
            </a:r>
            <a:r>
              <a:rPr lang="en-US" altLang="en-US" dirty="0" err="1"/>
              <a:t>vapour</a:t>
            </a:r>
            <a:r>
              <a:rPr lang="en-US" altLang="en-US" dirty="0"/>
              <a:t> are produced. The water </a:t>
            </a:r>
            <a:r>
              <a:rPr lang="en-US" altLang="en-US" dirty="0" err="1"/>
              <a:t>vapour</a:t>
            </a:r>
            <a:r>
              <a:rPr lang="en-US" altLang="en-US" dirty="0"/>
              <a:t> can be removed by cooling the gases so that it condenses. Capture of the CO</a:t>
            </a:r>
            <a:r>
              <a:rPr lang="en-US" altLang="en-US" baseline="-25000" dirty="0"/>
              <a:t>2</a:t>
            </a:r>
            <a:r>
              <a:rPr lang="en-US" altLang="en-US" dirty="0"/>
              <a:t> is then much easier as it is not mixed with other gases.</a:t>
            </a:r>
          </a:p>
          <a:p>
            <a:endParaRPr lang="en-US" altLang="en-US" dirty="0"/>
          </a:p>
          <a:p>
            <a:endParaRPr lang="en-US" altLang="en-US" dirty="0"/>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04EA-AF28-9FD5-DB04-A2C38A63D91D}"/>
              </a:ext>
            </a:extLst>
          </p:cNvPr>
          <p:cNvSpPr>
            <a:spLocks noGrp="1"/>
          </p:cNvSpPr>
          <p:nvPr>
            <p:ph type="title"/>
          </p:nvPr>
        </p:nvSpPr>
        <p:spPr/>
        <p:txBody>
          <a:bodyPr/>
          <a:lstStyle/>
          <a:p>
            <a:r>
              <a:rPr lang="en-GB" dirty="0"/>
              <a:t>Storage</a:t>
            </a:r>
          </a:p>
        </p:txBody>
      </p:sp>
      <p:sp>
        <p:nvSpPr>
          <p:cNvPr id="44035" name="Content Placeholder 2">
            <a:extLst>
              <a:ext uri="{FF2B5EF4-FFF2-40B4-BE49-F238E27FC236}">
                <a16:creationId xmlns:a16="http://schemas.microsoft.com/office/drawing/2014/main" id="{0E4A6DF5-DC9F-CA10-38DA-727FDE99D886}"/>
              </a:ext>
            </a:extLst>
          </p:cNvPr>
          <p:cNvSpPr>
            <a:spLocks noGrp="1" noChangeArrowheads="1"/>
          </p:cNvSpPr>
          <p:nvPr>
            <p:ph idx="1"/>
          </p:nvPr>
        </p:nvSpPr>
        <p:spPr/>
        <p:txBody>
          <a:bodyPr>
            <a:normAutofit/>
          </a:bodyPr>
          <a:lstStyle/>
          <a:p>
            <a:pPr marL="0" indent="0">
              <a:buNone/>
            </a:pPr>
            <a:r>
              <a:rPr lang="en-US" altLang="en-US" sz="2400" dirty="0"/>
              <a:t>After the CO</a:t>
            </a:r>
            <a:r>
              <a:rPr lang="en-US" altLang="en-US" sz="2400" baseline="-25000" dirty="0"/>
              <a:t>2</a:t>
            </a:r>
            <a:r>
              <a:rPr lang="en-US" altLang="en-US" sz="2400" dirty="0"/>
              <a:t> has been captured it must be stored so that it cannot return to the atmosphere. Most proposals involve storage underground in suitable geological structures such as depleted aquifers, oil fields, or gas fields. It can also be injected into oil reservoirs to provide the pressure needed in secondary oil recovery. Research suggests that CO</a:t>
            </a:r>
            <a:r>
              <a:rPr lang="en-US" altLang="en-US" sz="2400" baseline="-25000" dirty="0"/>
              <a:t>2</a:t>
            </a:r>
            <a:r>
              <a:rPr lang="en-US" altLang="en-US" sz="2400" dirty="0"/>
              <a:t> pumped into fractured basalt may react with the minerals in the rock, producing solid carbonate minerals.</a:t>
            </a:r>
          </a:p>
          <a:p>
            <a:endParaRPr lang="en-US" altLang="en-US" dirty="0"/>
          </a:p>
          <a:p>
            <a:endParaRPr lang="en-GB"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9980CFE-E8E8-4F64-D2C3-1EC443E0BB54}"/>
              </a:ext>
            </a:extLst>
          </p:cNvPr>
          <p:cNvSpPr>
            <a:spLocks noGrp="1" noChangeArrowheads="1"/>
          </p:cNvSpPr>
          <p:nvPr>
            <p:ph type="ctrTitle"/>
          </p:nvPr>
        </p:nvSpPr>
        <p:spPr/>
        <p:txBody>
          <a:bodyPr/>
          <a:lstStyle/>
          <a:p>
            <a:pPr eaLnBrk="1" hangingPunct="1"/>
            <a:r>
              <a:rPr lang="en-GB" altLang="en-US"/>
              <a:t>The Nitrogen Cycle</a:t>
            </a:r>
          </a:p>
        </p:txBody>
      </p:sp>
      <p:sp>
        <p:nvSpPr>
          <p:cNvPr id="48131" name="AutoShape 3">
            <a:hlinkClick r:id="rId2" action="ppaction://hlinksldjump" highlightClick="1"/>
            <a:extLst>
              <a:ext uri="{FF2B5EF4-FFF2-40B4-BE49-F238E27FC236}">
                <a16:creationId xmlns:a16="http://schemas.microsoft.com/office/drawing/2014/main" id="{AAE35315-F59C-7737-51EC-C48A3D1E9F5E}"/>
              </a:ext>
            </a:extLst>
          </p:cNvPr>
          <p:cNvSpPr>
            <a:spLocks noChangeArrowheads="1"/>
          </p:cNvSpPr>
          <p:nvPr/>
        </p:nvSpPr>
        <p:spPr bwMode="auto">
          <a:xfrm>
            <a:off x="8788400" y="6515100"/>
            <a:ext cx="355600" cy="342900"/>
          </a:xfrm>
          <a:prstGeom prst="actionButtonBackPrevious">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TextBox 2">
            <a:extLst>
              <a:ext uri="{FF2B5EF4-FFF2-40B4-BE49-F238E27FC236}">
                <a16:creationId xmlns:a16="http://schemas.microsoft.com/office/drawing/2014/main" id="{BF60D7B5-4FB5-5B83-D17C-E042E551E5F2}"/>
              </a:ext>
            </a:extLst>
          </p:cNvPr>
          <p:cNvSpPr txBox="1"/>
          <p:nvPr/>
        </p:nvSpPr>
        <p:spPr>
          <a:xfrm>
            <a:off x="971600" y="2974262"/>
            <a:ext cx="5897945" cy="646331"/>
          </a:xfrm>
          <a:prstGeom prst="rect">
            <a:avLst/>
          </a:prstGeom>
          <a:noFill/>
        </p:spPr>
        <p:txBody>
          <a:bodyPr wrap="square">
            <a:spAutoFit/>
          </a:bodyPr>
          <a:lstStyle/>
          <a:p>
            <a:r>
              <a:rPr lang="en-GB" altLang="en-US" dirty="0">
                <a:hlinkClick r:id="rId3"/>
              </a:rPr>
              <a:t>https://www.youtube.com/watch?v=09_sWPxQymA</a:t>
            </a:r>
            <a:endParaRPr lang="en-GB" altLang="en-US" dirty="0"/>
          </a:p>
          <a:p>
            <a:r>
              <a:rPr lang="en-GB" altLang="en-US" dirty="0"/>
              <a:t>Nitrogen cycle 7:40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8940D76-C17D-050C-9499-6BB943017C3C}"/>
              </a:ext>
            </a:extLst>
          </p:cNvPr>
          <p:cNvSpPr>
            <a:spLocks noGrp="1" noChangeArrowheads="1"/>
          </p:cNvSpPr>
          <p:nvPr>
            <p:ph type="title"/>
          </p:nvPr>
        </p:nvSpPr>
        <p:spPr/>
        <p:txBody>
          <a:bodyPr>
            <a:normAutofit/>
          </a:bodyPr>
          <a:lstStyle/>
          <a:p>
            <a:r>
              <a:rPr lang="en-GB" altLang="en-US" dirty="0"/>
              <a:t>Importance of Nitrogen</a:t>
            </a:r>
          </a:p>
        </p:txBody>
      </p:sp>
      <p:sp>
        <p:nvSpPr>
          <p:cNvPr id="2" name="Content Placeholder 1">
            <a:extLst>
              <a:ext uri="{FF2B5EF4-FFF2-40B4-BE49-F238E27FC236}">
                <a16:creationId xmlns:a16="http://schemas.microsoft.com/office/drawing/2014/main" id="{932C4F60-AADC-329C-5921-2B823539A580}"/>
              </a:ext>
            </a:extLst>
          </p:cNvPr>
          <p:cNvSpPr>
            <a:spLocks noGrp="1"/>
          </p:cNvSpPr>
          <p:nvPr>
            <p:ph idx="1"/>
          </p:nvPr>
        </p:nvSpPr>
        <p:spPr/>
        <p:txBody>
          <a:bodyPr>
            <a:normAutofit lnSpcReduction="10000"/>
          </a:bodyPr>
          <a:lstStyle/>
          <a:p>
            <a:pPr marL="0" indent="0">
              <a:buNone/>
            </a:pPr>
            <a:r>
              <a:rPr lang="en-GB" altLang="en-US" sz="2400" dirty="0">
                <a:solidFill>
                  <a:schemeClr val="tx1"/>
                </a:solidFill>
              </a:rPr>
              <a:t>Why is nitrogen important? What do we use it for?</a:t>
            </a:r>
          </a:p>
          <a:p>
            <a:r>
              <a:rPr lang="en-GB" altLang="en-US" sz="2400" dirty="0">
                <a:latin typeface="Calibri" panose="020F0502020204030204" pitchFamily="34" charset="0"/>
              </a:rPr>
              <a:t>Essential component of proteins – enzymes, cell membranes and hormones</a:t>
            </a:r>
          </a:p>
          <a:p>
            <a:r>
              <a:rPr lang="en-GB" altLang="en-US" sz="2400" dirty="0">
                <a:latin typeface="Calibri" panose="020F0502020204030204" pitchFamily="34" charset="0"/>
              </a:rPr>
              <a:t>Component of DNA, RNA and chlorophyll</a:t>
            </a:r>
            <a:endParaRPr lang="en-US" altLang="en-US" sz="2400" dirty="0">
              <a:solidFill>
                <a:schemeClr val="tx1"/>
              </a:solidFill>
            </a:endParaRPr>
          </a:p>
          <a:p>
            <a:pPr marL="0" indent="0">
              <a:buNone/>
            </a:pPr>
            <a:endParaRPr lang="en-GB" sz="2400" dirty="0"/>
          </a:p>
          <a:p>
            <a:pPr marL="0" indent="0">
              <a:buNone/>
            </a:pPr>
            <a:r>
              <a:rPr lang="en-GB" sz="2400" dirty="0"/>
              <a:t>What are the chemical formulae for these molecules?</a:t>
            </a:r>
          </a:p>
          <a:p>
            <a:pPr marL="0" indent="0" algn="ctr">
              <a:buNone/>
            </a:pPr>
            <a:r>
              <a:rPr lang="en-GB" altLang="en-US" dirty="0"/>
              <a:t>Nitrogen</a:t>
            </a:r>
            <a:br>
              <a:rPr lang="en-GB" altLang="en-US" dirty="0"/>
            </a:br>
            <a:r>
              <a:rPr lang="en-GB" altLang="en-US" dirty="0"/>
              <a:t>Nitrate</a:t>
            </a:r>
          </a:p>
          <a:p>
            <a:pPr marL="0" indent="0" algn="ctr">
              <a:buNone/>
            </a:pPr>
            <a:r>
              <a:rPr lang="en-GB" altLang="en-US" dirty="0"/>
              <a:t>Nitrite</a:t>
            </a:r>
            <a:br>
              <a:rPr lang="en-GB" altLang="en-US" dirty="0"/>
            </a:br>
            <a:r>
              <a:rPr lang="en-GB" altLang="en-US" dirty="0"/>
              <a:t>Ammonia</a:t>
            </a:r>
            <a:br>
              <a:rPr lang="en-GB" altLang="en-US" dirty="0"/>
            </a:br>
            <a:r>
              <a:rPr lang="en-GB" altLang="en-US" dirty="0"/>
              <a:t>Ammonium 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a:extLst>
              <a:ext uri="{FF2B5EF4-FFF2-40B4-BE49-F238E27FC236}">
                <a16:creationId xmlns:a16="http://schemas.microsoft.com/office/drawing/2014/main" id="{44436F82-79C9-CA85-0386-E18CAF3BD5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428"/>
          <a:stretch/>
        </p:blipFill>
        <p:spPr bwMode="auto">
          <a:xfrm rot="655904">
            <a:off x="2895340" y="437966"/>
            <a:ext cx="202651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
            <a:extLst>
              <a:ext uri="{FF2B5EF4-FFF2-40B4-BE49-F238E27FC236}">
                <a16:creationId xmlns:a16="http://schemas.microsoft.com/office/drawing/2014/main" id="{AF05B88F-193B-0926-2557-2B2BC25E6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0246">
            <a:off x="5600700" y="1187450"/>
            <a:ext cx="3078163"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a:extLst>
              <a:ext uri="{FF2B5EF4-FFF2-40B4-BE49-F238E27FC236}">
                <a16:creationId xmlns:a16="http://schemas.microsoft.com/office/drawing/2014/main" id="{ED9C870B-0D00-BC2F-3646-C954A5961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3532">
            <a:off x="1031875" y="3598863"/>
            <a:ext cx="443706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7" descr="http://ian.umces.edu/imagelibrary/albums/userpics/12789/normal_ian-symbol-concentration-high-nitrate.png">
            <a:extLst>
              <a:ext uri="{FF2B5EF4-FFF2-40B4-BE49-F238E27FC236}">
                <a16:creationId xmlns:a16="http://schemas.microsoft.com/office/drawing/2014/main" id="{3ECEB24A-2098-1D3D-AF8D-4D4CF3690C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21" y="836712"/>
            <a:ext cx="16700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5EECB0A-91FA-F1ED-57C0-26CF56A0CF1E}"/>
              </a:ext>
            </a:extLst>
          </p:cNvPr>
          <p:cNvSpPr>
            <a:spLocks noGrp="1" noChangeArrowheads="1"/>
          </p:cNvSpPr>
          <p:nvPr>
            <p:ph type="title"/>
          </p:nvPr>
        </p:nvSpPr>
        <p:spPr/>
        <p:txBody>
          <a:bodyPr/>
          <a:lstStyle/>
          <a:p>
            <a:pPr eaLnBrk="1" hangingPunct="1"/>
            <a:r>
              <a:rPr lang="en-GB" altLang="en-US" dirty="0"/>
              <a:t>Why is Nitrogen important?</a:t>
            </a:r>
            <a:endParaRPr lang="en-US" altLang="en-US" dirty="0"/>
          </a:p>
        </p:txBody>
      </p:sp>
      <p:sp>
        <p:nvSpPr>
          <p:cNvPr id="6147" name="Rectangle 3">
            <a:extLst>
              <a:ext uri="{FF2B5EF4-FFF2-40B4-BE49-F238E27FC236}">
                <a16:creationId xmlns:a16="http://schemas.microsoft.com/office/drawing/2014/main" id="{E3172565-91CF-D37F-99E0-35D18BA84D60}"/>
              </a:ext>
            </a:extLst>
          </p:cNvPr>
          <p:cNvSpPr>
            <a:spLocks noGrp="1" noChangeArrowheads="1"/>
          </p:cNvSpPr>
          <p:nvPr>
            <p:ph idx="1"/>
          </p:nvPr>
        </p:nvSpPr>
        <p:spPr/>
        <p:txBody>
          <a:bodyPr/>
          <a:lstStyle/>
          <a:p>
            <a:pPr eaLnBrk="1" hangingPunct="1">
              <a:lnSpc>
                <a:spcPct val="80000"/>
              </a:lnSpc>
            </a:pPr>
            <a:r>
              <a:rPr lang="en-US" altLang="en-US" sz="2800" dirty="0"/>
              <a:t>Most of the nitrogen on Earth is immobile in rocks. The rest is in the atmosphere</a:t>
            </a:r>
          </a:p>
          <a:p>
            <a:pPr eaLnBrk="1" hangingPunct="1">
              <a:lnSpc>
                <a:spcPct val="80000"/>
              </a:lnSpc>
            </a:pPr>
            <a:r>
              <a:rPr lang="en-US" altLang="en-US" dirty="0"/>
              <a:t>N</a:t>
            </a:r>
            <a:r>
              <a:rPr lang="en-US" altLang="en-US" sz="2800" dirty="0"/>
              <a:t>o plants or animals can assimilate it directly.</a:t>
            </a:r>
          </a:p>
          <a:p>
            <a:pPr eaLnBrk="1" hangingPunct="1">
              <a:lnSpc>
                <a:spcPct val="80000"/>
              </a:lnSpc>
            </a:pPr>
            <a:r>
              <a:rPr lang="en-US" altLang="en-US" sz="2800" dirty="0"/>
              <a:t>Neither can they directly reuse the nitrogenous wastes they release.</a:t>
            </a:r>
          </a:p>
          <a:p>
            <a:pPr eaLnBrk="1" hangingPunct="1">
              <a:lnSpc>
                <a:spcPct val="80000"/>
              </a:lnSpc>
            </a:pPr>
            <a:r>
              <a:rPr lang="en-US" altLang="en-US" dirty="0"/>
              <a:t>A</a:t>
            </a:r>
            <a:r>
              <a:rPr lang="en-US" altLang="en-US" sz="2800" dirty="0"/>
              <a:t> range of processes, largely carried out by bacteria, ‘fix’ nitrogen and recycle it, therefore making it available to other living organisms.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C382690-8F0E-3E1C-BD0E-0942E83B62D0}"/>
              </a:ext>
            </a:extLst>
          </p:cNvPr>
          <p:cNvSpPr>
            <a:spLocks noGrp="1" noChangeArrowheads="1"/>
          </p:cNvSpPr>
          <p:nvPr>
            <p:ph type="title"/>
          </p:nvPr>
        </p:nvSpPr>
        <p:spPr/>
        <p:txBody>
          <a:bodyPr/>
          <a:lstStyle/>
          <a:p>
            <a:r>
              <a:rPr lang="en-GB" altLang="en-US"/>
              <a:t>Nitrogen reservoirs</a:t>
            </a:r>
          </a:p>
        </p:txBody>
      </p:sp>
      <p:sp>
        <p:nvSpPr>
          <p:cNvPr id="63491" name="Content Placeholder 4">
            <a:extLst>
              <a:ext uri="{FF2B5EF4-FFF2-40B4-BE49-F238E27FC236}">
                <a16:creationId xmlns:a16="http://schemas.microsoft.com/office/drawing/2014/main" id="{4F24AF09-3A3D-9666-16EA-C33D73852177}"/>
              </a:ext>
            </a:extLst>
          </p:cNvPr>
          <p:cNvSpPr>
            <a:spLocks noGrp="1" noChangeArrowheads="1"/>
          </p:cNvSpPr>
          <p:nvPr>
            <p:ph idx="1"/>
          </p:nvPr>
        </p:nvSpPr>
        <p:spPr>
          <a:xfrm>
            <a:off x="447675" y="1289050"/>
            <a:ext cx="8229600" cy="4525963"/>
          </a:xfrm>
        </p:spPr>
        <p:txBody>
          <a:bodyPr>
            <a:normAutofit fontScale="92500" lnSpcReduction="10000"/>
          </a:bodyPr>
          <a:lstStyle/>
          <a:p>
            <a:r>
              <a:rPr lang="en-GB" altLang="en-US" sz="2800" b="1">
                <a:latin typeface="Calibri" panose="020F0502020204030204" pitchFamily="34" charset="0"/>
              </a:rPr>
              <a:t>In the atmosphere: </a:t>
            </a:r>
            <a:r>
              <a:rPr lang="en-GB" altLang="en-US" sz="2800">
                <a:latin typeface="Calibri" panose="020F0502020204030204" pitchFamily="34" charset="0"/>
              </a:rPr>
              <a:t>mainly as gaseous nitrogen, with some oxides of nitrogen.</a:t>
            </a:r>
          </a:p>
          <a:p>
            <a:r>
              <a:rPr lang="en-GB" altLang="en-US" sz="2800" b="1">
                <a:latin typeface="Calibri" panose="020F0502020204030204" pitchFamily="34" charset="0"/>
              </a:rPr>
              <a:t>In plants: </a:t>
            </a:r>
            <a:r>
              <a:rPr lang="en-GB" altLang="en-US" sz="2800">
                <a:latin typeface="Calibri" panose="020F0502020204030204" pitchFamily="34" charset="0"/>
              </a:rPr>
              <a:t>mainly as proteins.</a:t>
            </a:r>
          </a:p>
          <a:p>
            <a:r>
              <a:rPr lang="en-GB" altLang="en-US" sz="2800" b="1">
                <a:latin typeface="Calibri" panose="020F0502020204030204" pitchFamily="34" charset="0"/>
              </a:rPr>
              <a:t>In animals: </a:t>
            </a:r>
            <a:r>
              <a:rPr lang="en-GB" altLang="en-US" sz="2800">
                <a:latin typeface="Calibri" panose="020F0502020204030204" pitchFamily="34" charset="0"/>
              </a:rPr>
              <a:t>mainly as proteins.</a:t>
            </a:r>
          </a:p>
          <a:p>
            <a:r>
              <a:rPr lang="en-GB" altLang="en-US" sz="2800" b="1">
                <a:latin typeface="Calibri" panose="020F0502020204030204" pitchFamily="34" charset="0"/>
              </a:rPr>
              <a:t>In dead organic matter: </a:t>
            </a:r>
            <a:r>
              <a:rPr lang="en-GB" altLang="en-US" sz="2800">
                <a:latin typeface="Calibri" panose="020F0502020204030204" pitchFamily="34" charset="0"/>
              </a:rPr>
              <a:t>mainly as proteins which break down to release ammonium compounds.</a:t>
            </a:r>
          </a:p>
          <a:p>
            <a:r>
              <a:rPr lang="en-GB" altLang="en-US" sz="2800" b="1">
                <a:latin typeface="Calibri" panose="020F0502020204030204" pitchFamily="34" charset="0"/>
              </a:rPr>
              <a:t>In soil: </a:t>
            </a:r>
            <a:r>
              <a:rPr lang="en-GB" altLang="en-US" sz="2800">
                <a:latin typeface="Calibri" panose="020F0502020204030204" pitchFamily="34" charset="0"/>
              </a:rPr>
              <a:t>as nitrates, nitrites and ammonium compounds</a:t>
            </a:r>
          </a:p>
          <a:p>
            <a:r>
              <a:rPr lang="en-GB" altLang="en-US" sz="2800" b="1">
                <a:latin typeface="Calibri" panose="020F0502020204030204" pitchFamily="34" charset="0"/>
              </a:rPr>
              <a:t>In water</a:t>
            </a:r>
            <a:r>
              <a:rPr lang="en-GB" altLang="en-US" sz="2800">
                <a:latin typeface="Calibri" panose="020F0502020204030204" pitchFamily="34" charset="0"/>
              </a:rPr>
              <a:t>: as dissolved nitrates and ammonium compounds.</a:t>
            </a:r>
          </a:p>
          <a:p>
            <a:r>
              <a:rPr lang="en-GB" altLang="en-US" sz="2800" b="1">
                <a:latin typeface="Calibri" panose="020F0502020204030204" pitchFamily="34" charset="0"/>
              </a:rPr>
              <a:t>In rocks: </a:t>
            </a:r>
            <a:r>
              <a:rPr lang="en-GB" altLang="en-US" sz="2800">
                <a:latin typeface="Calibri" panose="020F0502020204030204" pitchFamily="34" charset="0"/>
              </a:rPr>
              <a:t>in minerals containing nitrogen.</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B651929-B932-2FEA-2AB0-8E21F08AC658}"/>
              </a:ext>
            </a:extLst>
          </p:cNvPr>
          <p:cNvSpPr/>
          <p:nvPr/>
        </p:nvSpPr>
        <p:spPr>
          <a:xfrm>
            <a:off x="153988" y="225425"/>
            <a:ext cx="5580062" cy="5588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2">
            <a:extLst>
              <a:ext uri="{FF2B5EF4-FFF2-40B4-BE49-F238E27FC236}">
                <a16:creationId xmlns:a16="http://schemas.microsoft.com/office/drawing/2014/main" id="{3DA19AB1-23A5-2CE4-F1C8-EEFA3C91FF5C}"/>
              </a:ext>
            </a:extLst>
          </p:cNvPr>
          <p:cNvSpPr txBox="1">
            <a:spLocks noChangeArrowheads="1"/>
          </p:cNvSpPr>
          <p:nvPr/>
        </p:nvSpPr>
        <p:spPr bwMode="auto">
          <a:xfrm>
            <a:off x="295275" y="214313"/>
            <a:ext cx="5295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spcBef>
                <a:spcPct val="0"/>
              </a:spcBef>
              <a:buFontTx/>
              <a:buNone/>
            </a:pPr>
            <a:r>
              <a:rPr lang="en-GB" altLang="en-US" sz="3000" b="1">
                <a:latin typeface="Tw Cen MT" panose="020B0602020104020603" pitchFamily="34" charset="0"/>
              </a:rPr>
              <a:t>The Nitrogen Cycle and Bacteria</a:t>
            </a:r>
          </a:p>
        </p:txBody>
      </p:sp>
      <p:sp>
        <p:nvSpPr>
          <p:cNvPr id="4" name="Rounded Rectangle 3">
            <a:extLst>
              <a:ext uri="{FF2B5EF4-FFF2-40B4-BE49-F238E27FC236}">
                <a16:creationId xmlns:a16="http://schemas.microsoft.com/office/drawing/2014/main" id="{095ADB45-B458-2296-614B-6669FA753F2F}"/>
              </a:ext>
            </a:extLst>
          </p:cNvPr>
          <p:cNvSpPr/>
          <p:nvPr/>
        </p:nvSpPr>
        <p:spPr>
          <a:xfrm>
            <a:off x="187325" y="1393825"/>
            <a:ext cx="3851275" cy="1900238"/>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ounded Rectangle 4">
            <a:extLst>
              <a:ext uri="{FF2B5EF4-FFF2-40B4-BE49-F238E27FC236}">
                <a16:creationId xmlns:a16="http://schemas.microsoft.com/office/drawing/2014/main" id="{526D389D-B0BD-BEB9-7180-26BEBC13D039}"/>
              </a:ext>
            </a:extLst>
          </p:cNvPr>
          <p:cNvSpPr/>
          <p:nvPr/>
        </p:nvSpPr>
        <p:spPr>
          <a:xfrm>
            <a:off x="4835525" y="1322388"/>
            <a:ext cx="3849688" cy="189865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A7192D67-31F9-C566-D6F9-E9B6D6CDFB98}"/>
              </a:ext>
            </a:extLst>
          </p:cNvPr>
          <p:cNvSpPr/>
          <p:nvPr/>
        </p:nvSpPr>
        <p:spPr>
          <a:xfrm>
            <a:off x="411163" y="3937000"/>
            <a:ext cx="3851275" cy="189865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ed Rectangle 6">
            <a:extLst>
              <a:ext uri="{FF2B5EF4-FFF2-40B4-BE49-F238E27FC236}">
                <a16:creationId xmlns:a16="http://schemas.microsoft.com/office/drawing/2014/main" id="{6FBE94A5-F525-0880-A2C6-05FBC65B7B57}"/>
              </a:ext>
            </a:extLst>
          </p:cNvPr>
          <p:cNvSpPr/>
          <p:nvPr/>
        </p:nvSpPr>
        <p:spPr>
          <a:xfrm>
            <a:off x="4672013" y="3937000"/>
            <a:ext cx="3851275" cy="189865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7">
            <a:extLst>
              <a:ext uri="{FF2B5EF4-FFF2-40B4-BE49-F238E27FC236}">
                <a16:creationId xmlns:a16="http://schemas.microsoft.com/office/drawing/2014/main" id="{F144C405-D838-026B-1A19-2C8A8DC1FBC2}"/>
              </a:ext>
            </a:extLst>
          </p:cNvPr>
          <p:cNvSpPr txBox="1"/>
          <p:nvPr/>
        </p:nvSpPr>
        <p:spPr>
          <a:xfrm>
            <a:off x="488106" y="1374283"/>
            <a:ext cx="3424604" cy="1938992"/>
          </a:xfrm>
          <a:prstGeom prst="rect">
            <a:avLst/>
          </a:prstGeom>
          <a:noFill/>
        </p:spPr>
        <p:txBody>
          <a:bodyPr>
            <a:spAutoFit/>
          </a:bodyPr>
          <a:lstStyle/>
          <a:p>
            <a:pPr>
              <a:defRPr/>
            </a:pPr>
            <a:r>
              <a:rPr lang="en-GB" sz="2400" b="1" dirty="0">
                <a:solidFill>
                  <a:srgbClr val="FFC000"/>
                </a:solidFill>
                <a:highlight>
                  <a:srgbClr val="000080"/>
                </a:highlight>
                <a:latin typeface="Tw Cen MT" panose="020B0602020104020603" pitchFamily="34" charset="0"/>
              </a:rPr>
              <a:t>Nitrogen Fixing Bacteria</a:t>
            </a:r>
            <a:r>
              <a:rPr lang="en-GB" sz="2400" dirty="0">
                <a:highlight>
                  <a:srgbClr val="000080"/>
                </a:highlight>
                <a:latin typeface="Tw Cen MT" panose="020B0602020104020603" pitchFamily="34" charset="0"/>
              </a:rPr>
              <a:t>.</a:t>
            </a:r>
          </a:p>
          <a:p>
            <a:pPr>
              <a:defRPr/>
            </a:pPr>
            <a:r>
              <a:rPr lang="en-GB" sz="2400" dirty="0">
                <a:latin typeface="Tw Cen MT" panose="020B0602020104020603" pitchFamily="34" charset="0"/>
              </a:rPr>
              <a:t>These turn </a:t>
            </a:r>
            <a:r>
              <a:rPr lang="en-GB" sz="2400" dirty="0">
                <a:solidFill>
                  <a:srgbClr val="FFC000"/>
                </a:solidFill>
                <a:latin typeface="Tw Cen MT" panose="020B0602020104020603" pitchFamily="34" charset="0"/>
              </a:rPr>
              <a:t>nitrogen</a:t>
            </a:r>
            <a:r>
              <a:rPr lang="en-GB" sz="2400" dirty="0">
                <a:latin typeface="Tw Cen MT" panose="020B0602020104020603" pitchFamily="34" charset="0"/>
              </a:rPr>
              <a:t> in the atmosphere into </a:t>
            </a:r>
            <a:r>
              <a:rPr lang="en-GB" sz="2400" dirty="0">
                <a:solidFill>
                  <a:srgbClr val="FFC000"/>
                </a:solidFill>
                <a:latin typeface="Tw Cen MT" panose="020B0602020104020603" pitchFamily="34" charset="0"/>
              </a:rPr>
              <a:t>ammonia</a:t>
            </a:r>
            <a:r>
              <a:rPr lang="en-GB" sz="2400" dirty="0">
                <a:latin typeface="Tw Cen MT" panose="020B0602020104020603" pitchFamily="34" charset="0"/>
              </a:rPr>
              <a:t> which can be taken up by plants. </a:t>
            </a:r>
          </a:p>
        </p:txBody>
      </p:sp>
      <p:sp>
        <p:nvSpPr>
          <p:cNvPr id="9" name="TextBox 8">
            <a:extLst>
              <a:ext uri="{FF2B5EF4-FFF2-40B4-BE49-F238E27FC236}">
                <a16:creationId xmlns:a16="http://schemas.microsoft.com/office/drawing/2014/main" id="{841DCE76-86E6-0CBB-C56B-0DEBEB16B741}"/>
              </a:ext>
            </a:extLst>
          </p:cNvPr>
          <p:cNvSpPr txBox="1"/>
          <p:nvPr/>
        </p:nvSpPr>
        <p:spPr>
          <a:xfrm>
            <a:off x="5105757" y="1352025"/>
            <a:ext cx="3424604" cy="1569660"/>
          </a:xfrm>
          <a:prstGeom prst="rect">
            <a:avLst/>
          </a:prstGeom>
          <a:noFill/>
        </p:spPr>
        <p:txBody>
          <a:bodyPr>
            <a:spAutoFit/>
          </a:bodyPr>
          <a:lstStyle/>
          <a:p>
            <a:pPr>
              <a:defRPr/>
            </a:pPr>
            <a:r>
              <a:rPr lang="en-GB" sz="2400" b="1" dirty="0">
                <a:solidFill>
                  <a:srgbClr val="FFC000"/>
                </a:solidFill>
                <a:highlight>
                  <a:srgbClr val="000080"/>
                </a:highlight>
                <a:latin typeface="Tw Cen MT" panose="020B0602020104020603" pitchFamily="34" charset="0"/>
              </a:rPr>
              <a:t>Nitrifying Bacteria</a:t>
            </a:r>
            <a:r>
              <a:rPr lang="en-GB" sz="2400" dirty="0">
                <a:highlight>
                  <a:srgbClr val="000080"/>
                </a:highlight>
                <a:latin typeface="Tw Cen MT" panose="020B0602020104020603" pitchFamily="34" charset="0"/>
              </a:rPr>
              <a:t>.</a:t>
            </a:r>
          </a:p>
          <a:p>
            <a:pPr>
              <a:defRPr/>
            </a:pPr>
            <a:r>
              <a:rPr lang="en-GB" sz="2400" dirty="0">
                <a:latin typeface="Tw Cen MT" panose="020B0602020104020603" pitchFamily="34" charset="0"/>
              </a:rPr>
              <a:t>These turn </a:t>
            </a:r>
            <a:r>
              <a:rPr lang="en-GB" sz="2400" dirty="0">
                <a:solidFill>
                  <a:srgbClr val="FFC000"/>
                </a:solidFill>
                <a:latin typeface="Tw Cen MT" panose="020B0602020104020603" pitchFamily="34" charset="0"/>
              </a:rPr>
              <a:t>ammonia</a:t>
            </a:r>
            <a:r>
              <a:rPr lang="en-GB" sz="2400" dirty="0">
                <a:latin typeface="Tw Cen MT" panose="020B0602020104020603" pitchFamily="34" charset="0"/>
              </a:rPr>
              <a:t> into the </a:t>
            </a:r>
            <a:r>
              <a:rPr lang="en-GB" sz="2400" dirty="0">
                <a:solidFill>
                  <a:srgbClr val="FFC000"/>
                </a:solidFill>
                <a:latin typeface="Tw Cen MT" panose="020B0602020104020603" pitchFamily="34" charset="0"/>
              </a:rPr>
              <a:t>nitrates and nitrites </a:t>
            </a:r>
            <a:r>
              <a:rPr lang="en-GB" sz="2400" dirty="0">
                <a:latin typeface="Tw Cen MT" panose="020B0602020104020603" pitchFamily="34" charset="0"/>
              </a:rPr>
              <a:t>that plants need, </a:t>
            </a:r>
          </a:p>
        </p:txBody>
      </p:sp>
      <p:sp>
        <p:nvSpPr>
          <p:cNvPr id="10" name="TextBox 9">
            <a:extLst>
              <a:ext uri="{FF2B5EF4-FFF2-40B4-BE49-F238E27FC236}">
                <a16:creationId xmlns:a16="http://schemas.microsoft.com/office/drawing/2014/main" id="{18D97136-CCED-4A45-6DD8-C29914335ADC}"/>
              </a:ext>
            </a:extLst>
          </p:cNvPr>
          <p:cNvSpPr txBox="1"/>
          <p:nvPr/>
        </p:nvSpPr>
        <p:spPr>
          <a:xfrm>
            <a:off x="595239" y="3919545"/>
            <a:ext cx="3424604" cy="2308324"/>
          </a:xfrm>
          <a:prstGeom prst="rect">
            <a:avLst/>
          </a:prstGeom>
          <a:noFill/>
        </p:spPr>
        <p:txBody>
          <a:bodyPr>
            <a:spAutoFit/>
          </a:bodyPr>
          <a:lstStyle/>
          <a:p>
            <a:pPr>
              <a:defRPr/>
            </a:pPr>
            <a:r>
              <a:rPr lang="en-GB" sz="2400" b="1" dirty="0">
                <a:solidFill>
                  <a:srgbClr val="FFC000"/>
                </a:solidFill>
                <a:highlight>
                  <a:srgbClr val="000080"/>
                </a:highlight>
                <a:latin typeface="Tw Cen MT" panose="020B0602020104020603" pitchFamily="34" charset="0"/>
              </a:rPr>
              <a:t>Denitrifying Bacteria</a:t>
            </a:r>
            <a:r>
              <a:rPr lang="en-GB" sz="2400" dirty="0">
                <a:highlight>
                  <a:srgbClr val="000080"/>
                </a:highlight>
                <a:latin typeface="Tw Cen MT" panose="020B0602020104020603" pitchFamily="34" charset="0"/>
              </a:rPr>
              <a:t>.</a:t>
            </a:r>
          </a:p>
          <a:p>
            <a:pPr>
              <a:defRPr/>
            </a:pPr>
            <a:r>
              <a:rPr lang="en-GB" sz="2400" dirty="0">
                <a:latin typeface="Tw Cen MT" panose="020B0602020104020603" pitchFamily="34" charset="0"/>
              </a:rPr>
              <a:t>These bacteria turn </a:t>
            </a:r>
            <a:r>
              <a:rPr lang="en-GB" sz="2400" dirty="0">
                <a:solidFill>
                  <a:srgbClr val="FFC000"/>
                </a:solidFill>
                <a:latin typeface="Tw Cen MT" panose="020B0602020104020603" pitchFamily="34" charset="0"/>
              </a:rPr>
              <a:t>nitrates</a:t>
            </a:r>
            <a:r>
              <a:rPr lang="en-GB" sz="2400" dirty="0">
                <a:latin typeface="Tw Cen MT" panose="020B0602020104020603" pitchFamily="34" charset="0"/>
              </a:rPr>
              <a:t> back into </a:t>
            </a:r>
            <a:r>
              <a:rPr lang="en-GB" sz="2400" dirty="0">
                <a:solidFill>
                  <a:srgbClr val="FFC000"/>
                </a:solidFill>
                <a:latin typeface="Tw Cen MT" panose="020B0602020104020603" pitchFamily="34" charset="0"/>
              </a:rPr>
              <a:t>nitrogen</a:t>
            </a:r>
            <a:r>
              <a:rPr lang="en-GB" sz="2400" dirty="0">
                <a:latin typeface="Tw Cen MT" panose="020B0602020104020603" pitchFamily="34" charset="0"/>
              </a:rPr>
              <a:t> gas which can go back into the atmosphere. </a:t>
            </a:r>
          </a:p>
          <a:p>
            <a:pPr>
              <a:defRPr/>
            </a:pPr>
            <a:endParaRPr lang="en-GB" sz="2400" dirty="0">
              <a:latin typeface="Tw Cen MT" panose="020B0602020104020603" pitchFamily="34" charset="0"/>
            </a:endParaRPr>
          </a:p>
        </p:txBody>
      </p:sp>
      <p:sp>
        <p:nvSpPr>
          <p:cNvPr id="11" name="TextBox 10">
            <a:extLst>
              <a:ext uri="{FF2B5EF4-FFF2-40B4-BE49-F238E27FC236}">
                <a16:creationId xmlns:a16="http://schemas.microsoft.com/office/drawing/2014/main" id="{3A507868-586B-BF2F-741C-E437DB2D91D6}"/>
              </a:ext>
            </a:extLst>
          </p:cNvPr>
          <p:cNvSpPr txBox="1"/>
          <p:nvPr/>
        </p:nvSpPr>
        <p:spPr>
          <a:xfrm>
            <a:off x="4854673" y="3927929"/>
            <a:ext cx="3638256" cy="1938992"/>
          </a:xfrm>
          <a:prstGeom prst="rect">
            <a:avLst/>
          </a:prstGeom>
          <a:noFill/>
        </p:spPr>
        <p:txBody>
          <a:bodyPr>
            <a:spAutoFit/>
          </a:bodyPr>
          <a:lstStyle/>
          <a:p>
            <a:pPr>
              <a:defRPr/>
            </a:pPr>
            <a:r>
              <a:rPr lang="en-GB" sz="2400" b="1" dirty="0">
                <a:solidFill>
                  <a:srgbClr val="FFC000"/>
                </a:solidFill>
                <a:highlight>
                  <a:srgbClr val="000080"/>
                </a:highlight>
                <a:latin typeface="Tw Cen MT" panose="020B0602020104020603" pitchFamily="34" charset="0"/>
              </a:rPr>
              <a:t>Decomposers</a:t>
            </a:r>
            <a:r>
              <a:rPr lang="en-GB" sz="2400" dirty="0">
                <a:highlight>
                  <a:srgbClr val="000080"/>
                </a:highlight>
                <a:latin typeface="Tw Cen MT" panose="020B0602020104020603" pitchFamily="34" charset="0"/>
              </a:rPr>
              <a:t>.</a:t>
            </a:r>
          </a:p>
          <a:p>
            <a:pPr>
              <a:defRPr/>
            </a:pPr>
            <a:r>
              <a:rPr lang="en-GB" sz="2400" dirty="0">
                <a:latin typeface="Tw Cen MT" panose="020B0602020104020603" pitchFamily="34" charset="0"/>
              </a:rPr>
              <a:t>Bacteria and fungi that break down </a:t>
            </a:r>
            <a:r>
              <a:rPr lang="en-GB" sz="2400" dirty="0">
                <a:solidFill>
                  <a:srgbClr val="FFC000"/>
                </a:solidFill>
                <a:latin typeface="Tw Cen MT" panose="020B0602020104020603" pitchFamily="34" charset="0"/>
              </a:rPr>
              <a:t>dead animals and plants,</a:t>
            </a:r>
            <a:r>
              <a:rPr lang="en-GB" sz="2400" dirty="0">
                <a:latin typeface="Tw Cen MT" panose="020B0602020104020603" pitchFamily="34" charset="0"/>
              </a:rPr>
              <a:t> and </a:t>
            </a:r>
            <a:r>
              <a:rPr lang="en-GB" sz="2400" dirty="0">
                <a:solidFill>
                  <a:srgbClr val="FFC000"/>
                </a:solidFill>
                <a:latin typeface="Tw Cen MT" panose="020B0602020104020603" pitchFamily="34" charset="0"/>
              </a:rPr>
              <a:t>waste</a:t>
            </a:r>
            <a:r>
              <a:rPr lang="en-GB" sz="2400" dirty="0">
                <a:latin typeface="Tw Cen MT" panose="020B0602020104020603" pitchFamily="34" charset="0"/>
              </a:rPr>
              <a:t> from living things into </a:t>
            </a:r>
            <a:r>
              <a:rPr lang="en-GB" sz="2400" dirty="0">
                <a:solidFill>
                  <a:srgbClr val="FFC000"/>
                </a:solidFill>
                <a:latin typeface="Tw Cen MT" panose="020B0602020104020603" pitchFamily="34" charset="0"/>
              </a:rPr>
              <a:t>ammonia</a:t>
            </a:r>
            <a:r>
              <a:rPr lang="en-GB" sz="2400" dirty="0">
                <a:latin typeface="Tw Cen MT" panose="020B0602020104020603" pitchFamily="34" charset="0"/>
              </a:rPr>
              <a:t>. </a:t>
            </a:r>
          </a:p>
        </p:txBody>
      </p:sp>
      <p:pic>
        <p:nvPicPr>
          <p:cNvPr id="2050" name="Picture 2" descr="Clip Art Clipart Bacteria - Transparent Background Bacteria ...">
            <a:extLst>
              <a:ext uri="{FF2B5EF4-FFF2-40B4-BE49-F238E27FC236}">
                <a16:creationId xmlns:a16="http://schemas.microsoft.com/office/drawing/2014/main" id="{688486E6-6EB0-A07F-9851-98DBDBE53279}"/>
              </a:ext>
            </a:extLst>
          </p:cNvPr>
          <p:cNvPicPr>
            <a:picLocks noChangeAspect="1" noChangeArrowheads="1"/>
          </p:cNvPicPr>
          <p:nvPr/>
        </p:nvPicPr>
        <p:blipFill>
          <a:blip r:embed="rId2" cstate="print"/>
          <a:srcRect/>
          <a:stretch>
            <a:fillRect/>
          </a:stretch>
        </p:blipFill>
        <p:spPr bwMode="auto">
          <a:xfrm>
            <a:off x="7772661" y="82554"/>
            <a:ext cx="1075919" cy="1155987"/>
          </a:xfrm>
          <a:prstGeom prst="roundRect">
            <a:avLst>
              <a:gd name="adj" fmla="val 8594"/>
            </a:avLst>
          </a:prstGeom>
          <a:solidFill>
            <a:srgbClr val="FFFFFF">
              <a:shade val="85000"/>
            </a:srgbClr>
          </a:solidFill>
          <a:ln>
            <a:noFill/>
          </a:ln>
          <a:effectLst/>
        </p:spPr>
      </p:pic>
      <p:sp>
        <p:nvSpPr>
          <p:cNvPr id="12" name="Rectangle 11">
            <a:extLst>
              <a:ext uri="{FF2B5EF4-FFF2-40B4-BE49-F238E27FC236}">
                <a16:creationId xmlns:a16="http://schemas.microsoft.com/office/drawing/2014/main" id="{B02D94B0-4C0D-9C06-B14D-FE3CB73D9C13}"/>
              </a:ext>
            </a:extLst>
          </p:cNvPr>
          <p:cNvSpPr>
            <a:spLocks noChangeArrowheads="1"/>
          </p:cNvSpPr>
          <p:nvPr/>
        </p:nvSpPr>
        <p:spPr bwMode="auto">
          <a:xfrm>
            <a:off x="487363" y="1855788"/>
            <a:ext cx="3216275" cy="1365250"/>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Rectangle 12">
            <a:extLst>
              <a:ext uri="{FF2B5EF4-FFF2-40B4-BE49-F238E27FC236}">
                <a16:creationId xmlns:a16="http://schemas.microsoft.com/office/drawing/2014/main" id="{08E941F2-0C76-8CA7-E6A7-E77272DE941D}"/>
              </a:ext>
            </a:extLst>
          </p:cNvPr>
          <p:cNvSpPr>
            <a:spLocks noChangeArrowheads="1"/>
          </p:cNvSpPr>
          <p:nvPr/>
        </p:nvSpPr>
        <p:spPr bwMode="auto">
          <a:xfrm>
            <a:off x="4843463" y="4391025"/>
            <a:ext cx="3467100" cy="1365250"/>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Rectangle 13">
            <a:extLst>
              <a:ext uri="{FF2B5EF4-FFF2-40B4-BE49-F238E27FC236}">
                <a16:creationId xmlns:a16="http://schemas.microsoft.com/office/drawing/2014/main" id="{34EB8F7D-FE1C-848A-77D9-8CABB4A7E326}"/>
              </a:ext>
            </a:extLst>
          </p:cNvPr>
          <p:cNvSpPr>
            <a:spLocks noChangeArrowheads="1"/>
          </p:cNvSpPr>
          <p:nvPr/>
        </p:nvSpPr>
        <p:spPr bwMode="auto">
          <a:xfrm>
            <a:off x="620713" y="4376738"/>
            <a:ext cx="3216275" cy="1365250"/>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 name="Rectangle 14">
            <a:extLst>
              <a:ext uri="{FF2B5EF4-FFF2-40B4-BE49-F238E27FC236}">
                <a16:creationId xmlns:a16="http://schemas.microsoft.com/office/drawing/2014/main" id="{C4DE7D32-390E-324B-C073-DFF9A5DD51EB}"/>
              </a:ext>
            </a:extLst>
          </p:cNvPr>
          <p:cNvSpPr>
            <a:spLocks noChangeArrowheads="1"/>
          </p:cNvSpPr>
          <p:nvPr/>
        </p:nvSpPr>
        <p:spPr bwMode="auto">
          <a:xfrm>
            <a:off x="5105400" y="1776413"/>
            <a:ext cx="3216275" cy="1365250"/>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nodeType="clickEffect">
                                  <p:stCondLst>
                                    <p:cond delay="0"/>
                                  </p:stCondLst>
                                  <p:childTnLst>
                                    <p:animEffect transition="out" filter="fade">
                                      <p:cBhvr>
                                        <p:cTn id="13" dur="1000"/>
                                        <p:tgtEl>
                                          <p:spTgt spid="15"/>
                                        </p:tgtEl>
                                      </p:cBhvr>
                                    </p:animEffect>
                                    <p:anim calcmode="lin" valueType="num">
                                      <p:cBhvr>
                                        <p:cTn id="14" dur="1000"/>
                                        <p:tgtEl>
                                          <p:spTgt spid="15"/>
                                        </p:tgtEl>
                                        <p:attrNameLst>
                                          <p:attrName>ppt_x</p:attrName>
                                        </p:attrNameLst>
                                      </p:cBhvr>
                                      <p:tavLst>
                                        <p:tav tm="0">
                                          <p:val>
                                            <p:strVal val="ppt_x"/>
                                          </p:val>
                                        </p:tav>
                                        <p:tav tm="100000">
                                          <p:val>
                                            <p:strVal val="ppt_x"/>
                                          </p:val>
                                        </p:tav>
                                      </p:tavLst>
                                    </p:anim>
                                    <p:anim calcmode="lin" valueType="num">
                                      <p:cBhvr>
                                        <p:cTn id="15" dur="1000"/>
                                        <p:tgtEl>
                                          <p:spTgt spid="15"/>
                                        </p:tgtEl>
                                        <p:attrNameLst>
                                          <p:attrName>ppt_y</p:attrName>
                                        </p:attrNameLst>
                                      </p:cBhvr>
                                      <p:tavLst>
                                        <p:tav tm="0">
                                          <p:val>
                                            <p:strVal val="ppt_y"/>
                                          </p:val>
                                        </p:tav>
                                        <p:tav tm="100000">
                                          <p:val>
                                            <p:strVal val="ppt_y+.1"/>
                                          </p:val>
                                        </p:tav>
                                      </p:tavLst>
                                    </p:anim>
                                    <p:set>
                                      <p:cBhvr>
                                        <p:cTn id="16" dur="1" fill="hold">
                                          <p:stCondLst>
                                            <p:cond delay="999"/>
                                          </p:stCondLst>
                                        </p:cTn>
                                        <p:tgtEl>
                                          <p:spTgt spid="1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nodeType="clickEffect">
                                  <p:stCondLst>
                                    <p:cond delay="0"/>
                                  </p:stCondLst>
                                  <p:childTnLst>
                                    <p:animEffect transition="out" filter="fade">
                                      <p:cBhvr>
                                        <p:cTn id="20" dur="1000"/>
                                        <p:tgtEl>
                                          <p:spTgt spid="14"/>
                                        </p:tgtEl>
                                      </p:cBhvr>
                                    </p:animEffect>
                                    <p:anim calcmode="lin" valueType="num">
                                      <p:cBhvr>
                                        <p:cTn id="21" dur="1000"/>
                                        <p:tgtEl>
                                          <p:spTgt spid="14"/>
                                        </p:tgtEl>
                                        <p:attrNameLst>
                                          <p:attrName>ppt_x</p:attrName>
                                        </p:attrNameLst>
                                      </p:cBhvr>
                                      <p:tavLst>
                                        <p:tav tm="0">
                                          <p:val>
                                            <p:strVal val="ppt_x"/>
                                          </p:val>
                                        </p:tav>
                                        <p:tav tm="100000">
                                          <p:val>
                                            <p:strVal val="ppt_x"/>
                                          </p:val>
                                        </p:tav>
                                      </p:tavLst>
                                    </p:anim>
                                    <p:anim calcmode="lin" valueType="num">
                                      <p:cBhvr>
                                        <p:cTn id="22" dur="1000"/>
                                        <p:tgtEl>
                                          <p:spTgt spid="14"/>
                                        </p:tgtEl>
                                        <p:attrNameLst>
                                          <p:attrName>ppt_y</p:attrName>
                                        </p:attrNameLst>
                                      </p:cBhvr>
                                      <p:tavLst>
                                        <p:tav tm="0">
                                          <p:val>
                                            <p:strVal val="ppt_y"/>
                                          </p:val>
                                        </p:tav>
                                        <p:tav tm="100000">
                                          <p:val>
                                            <p:strVal val="ppt_y+.1"/>
                                          </p:val>
                                        </p:tav>
                                      </p:tavLst>
                                    </p:anim>
                                    <p:set>
                                      <p:cBhvr>
                                        <p:cTn id="23" dur="1" fill="hold">
                                          <p:stCondLst>
                                            <p:cond delay="999"/>
                                          </p:stCondLst>
                                        </p:cTn>
                                        <p:tgtEl>
                                          <p:spTgt spid="1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xit" presetSubtype="0" fill="hold" nodeType="clickEffect">
                                  <p:stCondLst>
                                    <p:cond delay="0"/>
                                  </p:stCondLst>
                                  <p:childTnLst>
                                    <p:animEffect transition="out" filter="fade">
                                      <p:cBhvr>
                                        <p:cTn id="27" dur="1000"/>
                                        <p:tgtEl>
                                          <p:spTgt spid="13"/>
                                        </p:tgtEl>
                                      </p:cBhvr>
                                    </p:animEffect>
                                    <p:anim calcmode="lin" valueType="num">
                                      <p:cBhvr>
                                        <p:cTn id="28" dur="1000"/>
                                        <p:tgtEl>
                                          <p:spTgt spid="13"/>
                                        </p:tgtEl>
                                        <p:attrNameLst>
                                          <p:attrName>ppt_x</p:attrName>
                                        </p:attrNameLst>
                                      </p:cBhvr>
                                      <p:tavLst>
                                        <p:tav tm="0">
                                          <p:val>
                                            <p:strVal val="ppt_x"/>
                                          </p:val>
                                        </p:tav>
                                        <p:tav tm="100000">
                                          <p:val>
                                            <p:strVal val="ppt_x"/>
                                          </p:val>
                                        </p:tav>
                                      </p:tavLst>
                                    </p:anim>
                                    <p:anim calcmode="lin" valueType="num">
                                      <p:cBhvr>
                                        <p:cTn id="29" dur="1000"/>
                                        <p:tgtEl>
                                          <p:spTgt spid="13"/>
                                        </p:tgtEl>
                                        <p:attrNameLst>
                                          <p:attrName>ppt_y</p:attrName>
                                        </p:attrNameLst>
                                      </p:cBhvr>
                                      <p:tavLst>
                                        <p:tav tm="0">
                                          <p:val>
                                            <p:strVal val="ppt_y"/>
                                          </p:val>
                                        </p:tav>
                                        <p:tav tm="100000">
                                          <p:val>
                                            <p:strVal val="ppt_y+.1"/>
                                          </p:val>
                                        </p:tav>
                                      </p:tavLst>
                                    </p:anim>
                                    <p:set>
                                      <p:cBhvr>
                                        <p:cTn id="30"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5FB92A09-C1B6-ECEA-48E4-B8142BE28400}"/>
              </a:ext>
            </a:extLst>
          </p:cNvPr>
          <p:cNvSpPr>
            <a:spLocks noGrp="1" noChangeArrowheads="1"/>
          </p:cNvSpPr>
          <p:nvPr>
            <p:ph idx="1"/>
          </p:nvPr>
        </p:nvSpPr>
        <p:spPr/>
        <p:txBody>
          <a:bodyPr/>
          <a:lstStyle/>
          <a:p>
            <a:pPr eaLnBrk="1" hangingPunct="1"/>
            <a:endParaRPr lang="en-US" altLang="en-US"/>
          </a:p>
        </p:txBody>
      </p:sp>
      <p:pic>
        <p:nvPicPr>
          <p:cNvPr id="8196" name="Picture 5" descr="nitrogen cycle">
            <a:extLst>
              <a:ext uri="{FF2B5EF4-FFF2-40B4-BE49-F238E27FC236}">
                <a16:creationId xmlns:a16="http://schemas.microsoft.com/office/drawing/2014/main" id="{2D2D2004-F4A1-78C2-0CC7-67413DFF9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4644"/>
            <a:ext cx="80645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46A81E2-AE92-5D17-3785-DB5BFC1268C2}"/>
              </a:ext>
            </a:extLst>
          </p:cNvPr>
          <p:cNvSpPr>
            <a:spLocks noGrp="1" noChangeArrowheads="1"/>
          </p:cNvSpPr>
          <p:nvPr>
            <p:ph type="title"/>
          </p:nvPr>
        </p:nvSpPr>
        <p:spPr/>
        <p:txBody>
          <a:bodyPr/>
          <a:lstStyle/>
          <a:p>
            <a:pPr eaLnBrk="1" hangingPunct="1"/>
            <a:r>
              <a:rPr lang="en-GB" altLang="en-US"/>
              <a:t>Biogeochemical cycles</a:t>
            </a:r>
          </a:p>
        </p:txBody>
      </p:sp>
      <p:sp>
        <p:nvSpPr>
          <p:cNvPr id="2" name="Content Placeholder 1">
            <a:extLst>
              <a:ext uri="{FF2B5EF4-FFF2-40B4-BE49-F238E27FC236}">
                <a16:creationId xmlns:a16="http://schemas.microsoft.com/office/drawing/2014/main" id="{507372FB-7E40-3425-2D24-9FB4DF4D4EEE}"/>
              </a:ext>
            </a:extLst>
          </p:cNvPr>
          <p:cNvSpPr>
            <a:spLocks noGrp="1"/>
          </p:cNvSpPr>
          <p:nvPr>
            <p:ph idx="1"/>
          </p:nvPr>
        </p:nvSpPr>
        <p:spPr/>
        <p:txBody>
          <a:bodyPr>
            <a:normAutofit lnSpcReduction="10000"/>
          </a:bodyPr>
          <a:lstStyle/>
          <a:p>
            <a:pPr eaLnBrk="1" hangingPunct="1">
              <a:spcBef>
                <a:spcPct val="0"/>
              </a:spcBef>
              <a:buFontTx/>
              <a:buNone/>
            </a:pPr>
            <a:r>
              <a:rPr lang="en-GB" altLang="en-US" sz="2800" dirty="0"/>
              <a:t>C, N and P are essential components of all living things</a:t>
            </a:r>
          </a:p>
          <a:p>
            <a:pPr eaLnBrk="1" hangingPunct="1">
              <a:spcBef>
                <a:spcPct val="0"/>
              </a:spcBef>
              <a:buFontTx/>
              <a:buNone/>
            </a:pPr>
            <a:endParaRPr lang="en-GB" altLang="en-US" sz="2800" dirty="0"/>
          </a:p>
          <a:p>
            <a:pPr eaLnBrk="1" hangingPunct="1">
              <a:spcBef>
                <a:spcPct val="0"/>
              </a:spcBef>
              <a:buFontTx/>
              <a:buNone/>
            </a:pPr>
            <a:r>
              <a:rPr lang="en-GB" altLang="en-US" sz="2800" dirty="0"/>
              <a:t>All life on Earth is carbon-based. </a:t>
            </a:r>
          </a:p>
          <a:p>
            <a:pPr eaLnBrk="1" hangingPunct="1">
              <a:spcBef>
                <a:spcPct val="0"/>
              </a:spcBef>
              <a:buFontTx/>
              <a:buNone/>
            </a:pPr>
            <a:endParaRPr lang="en-GB" altLang="en-US" sz="2800" dirty="0"/>
          </a:p>
          <a:p>
            <a:pPr eaLnBrk="1" hangingPunct="1">
              <a:spcBef>
                <a:spcPct val="0"/>
              </a:spcBef>
              <a:buFontTx/>
              <a:buNone/>
            </a:pPr>
            <a:r>
              <a:rPr lang="en-GB" altLang="en-US" sz="2800" dirty="0"/>
              <a:t>N and P are needed to make DNA, RNA and proteins </a:t>
            </a:r>
          </a:p>
          <a:p>
            <a:pPr eaLnBrk="1" hangingPunct="1">
              <a:spcBef>
                <a:spcPct val="0"/>
              </a:spcBef>
              <a:buFontTx/>
              <a:buNone/>
            </a:pPr>
            <a:endParaRPr lang="en-GB" altLang="en-US" sz="2800" dirty="0"/>
          </a:p>
          <a:p>
            <a:pPr marL="0" indent="0" eaLnBrk="1" hangingPunct="1">
              <a:spcBef>
                <a:spcPct val="0"/>
              </a:spcBef>
              <a:buFontTx/>
              <a:buNone/>
            </a:pPr>
            <a:r>
              <a:rPr lang="en-GB" altLang="en-US" sz="2800" dirty="0"/>
              <a:t>C and N cycle between the atmosphere, plants and animals, soils and rocks and water</a:t>
            </a:r>
          </a:p>
          <a:p>
            <a:pPr eaLnBrk="1" hangingPunct="1">
              <a:spcBef>
                <a:spcPct val="0"/>
              </a:spcBef>
              <a:buFontTx/>
              <a:buNone/>
            </a:pPr>
            <a:endParaRPr lang="en-GB" altLang="en-US" sz="2800" dirty="0"/>
          </a:p>
          <a:p>
            <a:pPr eaLnBrk="1" hangingPunct="1">
              <a:spcBef>
                <a:spcPct val="0"/>
              </a:spcBef>
              <a:buFontTx/>
              <a:buNone/>
            </a:pPr>
            <a:endParaRPr lang="en-GB" altLang="en-US" sz="800" dirty="0"/>
          </a:p>
          <a:p>
            <a:pPr marL="0" indent="0" eaLnBrk="1" hangingPunct="1">
              <a:spcBef>
                <a:spcPct val="0"/>
              </a:spcBef>
              <a:buFontTx/>
              <a:buNone/>
            </a:pPr>
            <a:r>
              <a:rPr lang="en-GB" altLang="en-US" sz="2800" dirty="0"/>
              <a:t>P cycles between rocks, animals and plants and water – </a:t>
            </a:r>
            <a:r>
              <a:rPr lang="en-GB" altLang="en-US" sz="2800" u="sng" dirty="0"/>
              <a:t>it has no gaseous phase</a:t>
            </a:r>
          </a:p>
          <a:p>
            <a:pPr eaLnBrk="1" hangingPunct="1">
              <a:spcBef>
                <a:spcPct val="0"/>
              </a:spcBef>
              <a:buFontTx/>
              <a:buNone/>
            </a:pPr>
            <a:endParaRPr lang="en-GB" altLang="en-US" sz="2800" dirty="0"/>
          </a:p>
          <a:p>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A340D7B-512F-F4BE-C4DD-0CD462306544}"/>
              </a:ext>
            </a:extLst>
          </p:cNvPr>
          <p:cNvSpPr>
            <a:spLocks noGrp="1" noChangeArrowheads="1"/>
          </p:cNvSpPr>
          <p:nvPr>
            <p:ph type="ctrTitle"/>
          </p:nvPr>
        </p:nvSpPr>
        <p:spPr/>
        <p:txBody>
          <a:bodyPr/>
          <a:lstStyle/>
          <a:p>
            <a:endParaRPr lang="en-US" altLang="en-US"/>
          </a:p>
        </p:txBody>
      </p:sp>
      <p:pic>
        <p:nvPicPr>
          <p:cNvPr id="54275" name="Picture 2">
            <a:extLst>
              <a:ext uri="{FF2B5EF4-FFF2-40B4-BE49-F238E27FC236}">
                <a16:creationId xmlns:a16="http://schemas.microsoft.com/office/drawing/2014/main" id="{5BAF3908-BC20-0AA7-6C71-B3D4008FF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3">
            <a:extLst>
              <a:ext uri="{FF2B5EF4-FFF2-40B4-BE49-F238E27FC236}">
                <a16:creationId xmlns:a16="http://schemas.microsoft.com/office/drawing/2014/main" id="{D0E0E303-3F71-B41D-FB47-988379FACD67}"/>
              </a:ext>
            </a:extLst>
          </p:cNvPr>
          <p:cNvSpPr>
            <a:spLocks noChangeArrowheads="1"/>
          </p:cNvSpPr>
          <p:nvPr/>
        </p:nvSpPr>
        <p:spPr bwMode="auto">
          <a:xfrm>
            <a:off x="2411760" y="5805487"/>
            <a:ext cx="1846263" cy="461963"/>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US" altLang="en-US" sz="1800" dirty="0"/>
              <a:t>5</a:t>
            </a:r>
          </a:p>
        </p:txBody>
      </p:sp>
      <p:sp>
        <p:nvSpPr>
          <p:cNvPr id="54277" name="Rectangle 4">
            <a:extLst>
              <a:ext uri="{FF2B5EF4-FFF2-40B4-BE49-F238E27FC236}">
                <a16:creationId xmlns:a16="http://schemas.microsoft.com/office/drawing/2014/main" id="{178D97C2-A6C3-2CD6-9A8A-A7D0B5EEFB5B}"/>
              </a:ext>
            </a:extLst>
          </p:cNvPr>
          <p:cNvSpPr>
            <a:spLocks noChangeArrowheads="1"/>
          </p:cNvSpPr>
          <p:nvPr/>
        </p:nvSpPr>
        <p:spPr bwMode="auto">
          <a:xfrm>
            <a:off x="5699125" y="4102894"/>
            <a:ext cx="1758950" cy="465137"/>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US" altLang="en-US" sz="1800" dirty="0"/>
              <a:t>3</a:t>
            </a:r>
          </a:p>
        </p:txBody>
      </p:sp>
      <p:pic>
        <p:nvPicPr>
          <p:cNvPr id="54278" name="Picture 5">
            <a:extLst>
              <a:ext uri="{FF2B5EF4-FFF2-40B4-BE49-F238E27FC236}">
                <a16:creationId xmlns:a16="http://schemas.microsoft.com/office/drawing/2014/main" id="{9DDB63CD-B13E-8D08-D775-5F7FFE6E8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25" y="29527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48844715-B8D5-D845-9866-139509223371}"/>
              </a:ext>
            </a:extLst>
          </p:cNvPr>
          <p:cNvSpPr>
            <a:spLocks noChangeArrowheads="1"/>
          </p:cNvSpPr>
          <p:nvPr/>
        </p:nvSpPr>
        <p:spPr bwMode="auto">
          <a:xfrm>
            <a:off x="3656806" y="2204864"/>
            <a:ext cx="1275234" cy="465137"/>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US" altLang="en-US" sz="1800" dirty="0"/>
              <a:t>2</a:t>
            </a:r>
          </a:p>
        </p:txBody>
      </p:sp>
      <p:sp>
        <p:nvSpPr>
          <p:cNvPr id="3" name="Rectangle 4">
            <a:extLst>
              <a:ext uri="{FF2B5EF4-FFF2-40B4-BE49-F238E27FC236}">
                <a16:creationId xmlns:a16="http://schemas.microsoft.com/office/drawing/2014/main" id="{3726846F-5070-091F-80E0-1844F20586BD}"/>
              </a:ext>
            </a:extLst>
          </p:cNvPr>
          <p:cNvSpPr>
            <a:spLocks noChangeArrowheads="1"/>
          </p:cNvSpPr>
          <p:nvPr/>
        </p:nvSpPr>
        <p:spPr bwMode="auto">
          <a:xfrm>
            <a:off x="2848926" y="288248"/>
            <a:ext cx="2803194" cy="465137"/>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US" altLang="en-US" sz="1800" dirty="0"/>
              <a:t>1</a:t>
            </a:r>
          </a:p>
        </p:txBody>
      </p:sp>
      <p:sp>
        <p:nvSpPr>
          <p:cNvPr id="4" name="Rectangle 4">
            <a:extLst>
              <a:ext uri="{FF2B5EF4-FFF2-40B4-BE49-F238E27FC236}">
                <a16:creationId xmlns:a16="http://schemas.microsoft.com/office/drawing/2014/main" id="{E841BD6B-900E-E462-64AB-4AEC09B1D804}"/>
              </a:ext>
            </a:extLst>
          </p:cNvPr>
          <p:cNvSpPr>
            <a:spLocks noChangeArrowheads="1"/>
          </p:cNvSpPr>
          <p:nvPr/>
        </p:nvSpPr>
        <p:spPr bwMode="auto">
          <a:xfrm>
            <a:off x="6084167" y="5915818"/>
            <a:ext cx="1618959" cy="465137"/>
          </a:xfrm>
          <a:prstGeom prst="rect">
            <a:avLst/>
          </a:prstGeom>
          <a:solidFill>
            <a:schemeClr val="accent1"/>
          </a:solidFill>
          <a:ln w="9525" algn="ctr">
            <a:solidFill>
              <a:schemeClr val="tx1"/>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US" altLang="en-US" sz="1800" dirty="0"/>
              <a:t>4</a:t>
            </a:r>
          </a:p>
        </p:txBody>
      </p:sp>
      <p:sp>
        <p:nvSpPr>
          <p:cNvPr id="5" name="TextBox 4">
            <a:extLst>
              <a:ext uri="{FF2B5EF4-FFF2-40B4-BE49-F238E27FC236}">
                <a16:creationId xmlns:a16="http://schemas.microsoft.com/office/drawing/2014/main" id="{391A1F34-444D-B3DD-84F7-FB5144A8E124}"/>
              </a:ext>
            </a:extLst>
          </p:cNvPr>
          <p:cNvSpPr txBox="1"/>
          <p:nvPr/>
        </p:nvSpPr>
        <p:spPr>
          <a:xfrm>
            <a:off x="7236295" y="288248"/>
            <a:ext cx="1836267" cy="1754326"/>
          </a:xfrm>
          <a:prstGeom prst="rect">
            <a:avLst/>
          </a:prstGeom>
          <a:solidFill>
            <a:srgbClr val="92D050"/>
          </a:solidFill>
        </p:spPr>
        <p:txBody>
          <a:bodyPr wrap="square" rtlCol="0">
            <a:spAutoFit/>
          </a:bodyPr>
          <a:lstStyle/>
          <a:p>
            <a:r>
              <a:rPr lang="en-GB" b="1" dirty="0"/>
              <a:t>What are the N compounds (1-5)?</a:t>
            </a:r>
          </a:p>
          <a:p>
            <a:r>
              <a:rPr lang="en-GB" b="1" dirty="0"/>
              <a:t>What are the processes in the cycle (A-G)?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4B5CEA0-85C7-2B36-97E2-F763289DB5D0}"/>
              </a:ext>
            </a:extLst>
          </p:cNvPr>
          <p:cNvSpPr>
            <a:spLocks noGrp="1" noChangeArrowheads="1"/>
          </p:cNvSpPr>
          <p:nvPr>
            <p:ph type="ctrTitle"/>
          </p:nvPr>
        </p:nvSpPr>
        <p:spPr/>
        <p:txBody>
          <a:bodyPr/>
          <a:lstStyle/>
          <a:p>
            <a:endParaRPr lang="en-US" altLang="en-US"/>
          </a:p>
        </p:txBody>
      </p:sp>
      <p:pic>
        <p:nvPicPr>
          <p:cNvPr id="55299" name="Picture 2">
            <a:extLst>
              <a:ext uri="{FF2B5EF4-FFF2-40B4-BE49-F238E27FC236}">
                <a16:creationId xmlns:a16="http://schemas.microsoft.com/office/drawing/2014/main" id="{16099CE1-D47B-0B5B-E380-84608398F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0963"/>
            <a:ext cx="8382000"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descr="https://encrypted-tbn0.gstatic.com/images?q=tbn:ANd9GcSmjlTjNH316g_ubGiuiHfZCI2oLbKUBohdYBgKzQ7lM9_xMaQhzQ">
            <a:extLst>
              <a:ext uri="{FF2B5EF4-FFF2-40B4-BE49-F238E27FC236}">
                <a16:creationId xmlns:a16="http://schemas.microsoft.com/office/drawing/2014/main" id="{D4D20F9E-2A09-99C2-7F9A-7FC3A7FAF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74243">
            <a:off x="4689475" y="2481263"/>
            <a:ext cx="2130425"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15" descr="http://www.yardcare.com/wp-content/uploads/2010/12/soil1.jpg">
            <a:extLst>
              <a:ext uri="{FF2B5EF4-FFF2-40B4-BE49-F238E27FC236}">
                <a16:creationId xmlns:a16="http://schemas.microsoft.com/office/drawing/2014/main" id="{C9DE030E-621D-4F60-B15F-36457B8684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25" y="533400"/>
            <a:ext cx="244316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Date Placeholder 1">
            <a:extLst>
              <a:ext uri="{FF2B5EF4-FFF2-40B4-BE49-F238E27FC236}">
                <a16:creationId xmlns:a16="http://schemas.microsoft.com/office/drawing/2014/main" id="{EC28A2FA-F8F7-16EC-CA37-3A3FB7124426}"/>
              </a:ext>
            </a:extLst>
          </p:cNvPr>
          <p:cNvSpPr>
            <a:spLocks noGrp="1" noChangeArrowheads="1"/>
          </p:cNvSpPr>
          <p:nvPr>
            <p:ph type="dt" sz="quarter" idx="4294967295"/>
          </p:nvPr>
        </p:nvSpPr>
        <p:spPr bwMode="auto">
          <a:xfrm>
            <a:off x="239713"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fld id="{C8A2DEB1-C572-4533-9657-23DB38BE9708}" type="datetime4">
              <a:rPr lang="en-GB" altLang="en-US" sz="1200">
                <a:solidFill>
                  <a:srgbClr val="898989"/>
                </a:solidFill>
              </a:rPr>
              <a:pPr eaLnBrk="1" hangingPunct="1">
                <a:spcBef>
                  <a:spcPct val="0"/>
                </a:spcBef>
                <a:buFontTx/>
                <a:buNone/>
              </a:pPr>
              <a:t>23 June 2023</a:t>
            </a:fld>
            <a:endParaRPr lang="en-GB" altLang="en-US" sz="1200">
              <a:solidFill>
                <a:srgbClr val="898989"/>
              </a:solidFill>
            </a:endParaRPr>
          </a:p>
        </p:txBody>
      </p:sp>
      <p:sp>
        <p:nvSpPr>
          <p:cNvPr id="8" name="TextBox 7">
            <a:extLst>
              <a:ext uri="{FF2B5EF4-FFF2-40B4-BE49-F238E27FC236}">
                <a16:creationId xmlns:a16="http://schemas.microsoft.com/office/drawing/2014/main" id="{4EE53CF9-F290-9D26-3CB7-54183B125F22}"/>
              </a:ext>
            </a:extLst>
          </p:cNvPr>
          <p:cNvSpPr txBox="1"/>
          <p:nvPr/>
        </p:nvSpPr>
        <p:spPr>
          <a:xfrm>
            <a:off x="379413" y="2935288"/>
            <a:ext cx="28448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GB" sz="2400" dirty="0">
                <a:solidFill>
                  <a:schemeClr val="tx1"/>
                </a:solidFill>
                <a:latin typeface="Calibri" panose="020F0502020204030204" pitchFamily="34" charset="0"/>
                <a:cs typeface="Calibri" panose="020F0502020204030204" pitchFamily="34" charset="0"/>
              </a:rPr>
              <a:t>Nitrogen is in the form of </a:t>
            </a:r>
            <a:r>
              <a:rPr lang="en-GB" sz="2400" b="1" dirty="0">
                <a:solidFill>
                  <a:schemeClr val="tx1"/>
                </a:solidFill>
                <a:latin typeface="Calibri" panose="020F0502020204030204" pitchFamily="34" charset="0"/>
                <a:cs typeface="Calibri" panose="020F0502020204030204" pitchFamily="34" charset="0"/>
              </a:rPr>
              <a:t>nitrates</a:t>
            </a:r>
            <a:r>
              <a:rPr lang="en-GB" sz="2400" dirty="0">
                <a:solidFill>
                  <a:schemeClr val="tx1"/>
                </a:solidFill>
                <a:latin typeface="Calibri" panose="020F0502020204030204" pitchFamily="34" charset="0"/>
                <a:cs typeface="Calibri" panose="020F0502020204030204" pitchFamily="34" charset="0"/>
              </a:rPr>
              <a:t> in the soil</a:t>
            </a:r>
          </a:p>
        </p:txBody>
      </p:sp>
      <p:pic>
        <p:nvPicPr>
          <p:cNvPr id="1041" name="Picture 17" descr="http://ian.umces.edu/imagelibrary/albums/userpics/12789/normal_ian-symbol-concentration-high-nitrate.png">
            <a:extLst>
              <a:ext uri="{FF2B5EF4-FFF2-40B4-BE49-F238E27FC236}">
                <a16:creationId xmlns:a16="http://schemas.microsoft.com/office/drawing/2014/main" id="{AE6EAD67-CD02-2939-AFB3-C0B85FC25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513" y="1274763"/>
            <a:ext cx="16700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1" descr="http://1.bp.blogspot.com/-F0VrjWYauVQ/TgZeUP1VZnI/AAAAAAAAAOs/-bxyo9ksfdI/s1600/Nitrate.png">
            <a:extLst>
              <a:ext uri="{FF2B5EF4-FFF2-40B4-BE49-F238E27FC236}">
                <a16:creationId xmlns:a16="http://schemas.microsoft.com/office/drawing/2014/main" id="{7D970DB6-5235-297A-3655-F36C1CC1D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7725" y="1952625"/>
            <a:ext cx="321627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C95D0DB-D0E0-ADF7-A53D-9C158526EDD1}"/>
              </a:ext>
            </a:extLst>
          </p:cNvPr>
          <p:cNvSpPr txBox="1"/>
          <p:nvPr/>
        </p:nvSpPr>
        <p:spPr>
          <a:xfrm>
            <a:off x="2052638" y="4241800"/>
            <a:ext cx="2971800" cy="8318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GB" sz="2400" dirty="0">
                <a:solidFill>
                  <a:schemeClr val="tx1"/>
                </a:solidFill>
                <a:latin typeface="Calibri" panose="020F0502020204030204" pitchFamily="34" charset="0"/>
                <a:cs typeface="Calibri" panose="020F0502020204030204" pitchFamily="34" charset="0"/>
              </a:rPr>
              <a:t>Potassium nitrate</a:t>
            </a:r>
          </a:p>
          <a:p>
            <a:pPr>
              <a:defRPr/>
            </a:pPr>
            <a:r>
              <a:rPr lang="en-GB" sz="2400" dirty="0">
                <a:solidFill>
                  <a:schemeClr val="tx1"/>
                </a:solidFill>
                <a:latin typeface="Calibri" panose="020F0502020204030204" pitchFamily="34" charset="0"/>
                <a:cs typeface="Calibri" panose="020F0502020204030204" pitchFamily="34" charset="0"/>
              </a:rPr>
              <a:t>Sodium nitrate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41"/>
                                        </p:tgtEl>
                                        <p:attrNameLst>
                                          <p:attrName>style.visibility</p:attrName>
                                        </p:attrNameLst>
                                      </p:cBhvr>
                                      <p:to>
                                        <p:strVal val="visible"/>
                                      </p:to>
                                    </p:set>
                                    <p:animEffect transition="in" filter="dissolve">
                                      <p:cBhvr>
                                        <p:cTn id="12" dur="500"/>
                                        <p:tgtEl>
                                          <p:spTgt spid="10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43"/>
                                        </p:tgtEl>
                                        <p:attrNameLst>
                                          <p:attrName>style.visibility</p:attrName>
                                        </p:attrNameLst>
                                      </p:cBhvr>
                                      <p:to>
                                        <p:strVal val="visible"/>
                                      </p:to>
                                    </p:set>
                                    <p:animEffect transition="in" filter="dissolve">
                                      <p:cBhvr>
                                        <p:cTn id="17" dur="500"/>
                                        <p:tgtEl>
                                          <p:spTgt spid="1043"/>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1045"/>
                                        </p:tgtEl>
                                        <p:attrNameLst>
                                          <p:attrName>style.visibility</p:attrName>
                                        </p:attrNameLst>
                                      </p:cBhvr>
                                      <p:to>
                                        <p:strVal val="visible"/>
                                      </p:to>
                                    </p:set>
                                    <p:animEffect transition="in" filter="dissolve">
                                      <p:cBhvr>
                                        <p:cTn id="21" dur="500"/>
                                        <p:tgtEl>
                                          <p:spTgt spid="10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9">
                                            <p:bg/>
                                          </p:spTgt>
                                        </p:tgtEl>
                                        <p:attrNameLst>
                                          <p:attrName>style.visibility</p:attrName>
                                        </p:attrNameLst>
                                      </p:cBhvr>
                                      <p:to>
                                        <p:strVal val="visible"/>
                                      </p:to>
                                    </p:set>
                                    <p:animEffect transition="in" filter="fade">
                                      <p:cBhvr>
                                        <p:cTn id="26" dur="500"/>
                                        <p:tgtEl>
                                          <p:spTgt spid="9">
                                            <p:bg/>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rved Down Arrow 6">
            <a:extLst>
              <a:ext uri="{FF2B5EF4-FFF2-40B4-BE49-F238E27FC236}">
                <a16:creationId xmlns:a16="http://schemas.microsoft.com/office/drawing/2014/main" id="{0CC0A88D-6AD8-5777-D2B3-4E6321988847}"/>
              </a:ext>
            </a:extLst>
          </p:cNvPr>
          <p:cNvSpPr/>
          <p:nvPr/>
        </p:nvSpPr>
        <p:spPr>
          <a:xfrm rot="5400000">
            <a:off x="6748463" y="2955925"/>
            <a:ext cx="2776538" cy="1620837"/>
          </a:xfrm>
          <a:prstGeom prst="curvedDownArrow">
            <a:avLst>
              <a:gd name="adj1" fmla="val 20370"/>
              <a:gd name="adj2" fmla="val 66593"/>
              <a:gd name="adj3" fmla="val 25000"/>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pic>
        <p:nvPicPr>
          <p:cNvPr id="7170" name="Picture 2" descr="http://i.ehow.co.uk/images/a07/7k/kh/kill-small-black-flies-plants-800X800.jpg">
            <a:extLst>
              <a:ext uri="{FF2B5EF4-FFF2-40B4-BE49-F238E27FC236}">
                <a16:creationId xmlns:a16="http://schemas.microsoft.com/office/drawing/2014/main" id="{DF503CF5-3B7C-0A94-C04B-2B9F55589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275" y="1808163"/>
            <a:ext cx="202406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15" descr="http://www.yardcare.com/wp-content/uploads/2010/12/soil1.jpg">
            <a:extLst>
              <a:ext uri="{FF2B5EF4-FFF2-40B4-BE49-F238E27FC236}">
                <a16:creationId xmlns:a16="http://schemas.microsoft.com/office/drawing/2014/main" id="{E539E54B-B614-F53B-CAF0-9913A6D8E6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1646238"/>
            <a:ext cx="244316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179F9E8-E9F6-4960-4032-A07A29EAED52}"/>
              </a:ext>
            </a:extLst>
          </p:cNvPr>
          <p:cNvSpPr txBox="1"/>
          <p:nvPr/>
        </p:nvSpPr>
        <p:spPr>
          <a:xfrm>
            <a:off x="846138" y="2835275"/>
            <a:ext cx="2538412"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GB" dirty="0">
                <a:solidFill>
                  <a:schemeClr val="tx1"/>
                </a:solidFill>
              </a:rPr>
              <a:t>Nitrogen is in the form of </a:t>
            </a:r>
            <a:r>
              <a:rPr lang="en-GB" b="1" dirty="0">
                <a:solidFill>
                  <a:schemeClr val="tx1"/>
                </a:solidFill>
              </a:rPr>
              <a:t>nitrates</a:t>
            </a:r>
            <a:r>
              <a:rPr lang="en-GB" dirty="0">
                <a:solidFill>
                  <a:schemeClr val="tx1"/>
                </a:solidFill>
              </a:rPr>
              <a:t> in the soil</a:t>
            </a:r>
          </a:p>
        </p:txBody>
      </p:sp>
      <p:sp>
        <p:nvSpPr>
          <p:cNvPr id="12" name="TextBox 11">
            <a:extLst>
              <a:ext uri="{FF2B5EF4-FFF2-40B4-BE49-F238E27FC236}">
                <a16:creationId xmlns:a16="http://schemas.microsoft.com/office/drawing/2014/main" id="{74259701-BD9F-8C45-9557-2BE2C17D8E49}"/>
              </a:ext>
            </a:extLst>
          </p:cNvPr>
          <p:cNvSpPr txBox="1"/>
          <p:nvPr/>
        </p:nvSpPr>
        <p:spPr>
          <a:xfrm>
            <a:off x="2023542" y="568326"/>
            <a:ext cx="4588610" cy="553998"/>
          </a:xfrm>
          <a:prstGeom prst="rect">
            <a:avLst/>
          </a:prstGeom>
          <a:noFill/>
        </p:spPr>
        <p:txBody>
          <a:bodyPr>
            <a:spAutoFit/>
          </a:bodyPr>
          <a:lstStyle/>
          <a:p>
            <a:pPr algn="ctr">
              <a:defRPr/>
            </a:pPr>
            <a:r>
              <a:rPr lang="en-GB" sz="3000" b="1" dirty="0">
                <a:ln w="12700">
                  <a:solidFill>
                    <a:schemeClr val="tx2">
                      <a:lumMod val="75000"/>
                    </a:schemeClr>
                  </a:solidFill>
                  <a:prstDash val="solid"/>
                </a:ln>
                <a:effectLst>
                  <a:outerShdw dist="38100" dir="2640000" algn="bl" rotWithShape="0">
                    <a:schemeClr val="tx2">
                      <a:lumMod val="75000"/>
                    </a:schemeClr>
                  </a:outerShdw>
                </a:effectLst>
              </a:rPr>
              <a:t>The Nitrogen Cycle</a:t>
            </a:r>
          </a:p>
        </p:txBody>
      </p:sp>
      <p:sp>
        <p:nvSpPr>
          <p:cNvPr id="6" name="Left Arrow 5">
            <a:extLst>
              <a:ext uri="{FF2B5EF4-FFF2-40B4-BE49-F238E27FC236}">
                <a16:creationId xmlns:a16="http://schemas.microsoft.com/office/drawing/2014/main" id="{83D0CE31-8C43-D1DC-97CC-25184A38A694}"/>
              </a:ext>
            </a:extLst>
          </p:cNvPr>
          <p:cNvSpPr/>
          <p:nvPr/>
        </p:nvSpPr>
        <p:spPr>
          <a:xfrm rot="10800000">
            <a:off x="2627313" y="2187575"/>
            <a:ext cx="1350962" cy="647700"/>
          </a:xfrm>
          <a:prstGeom prst="leftArrow">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a:extLst>
              <a:ext uri="{FF2B5EF4-FFF2-40B4-BE49-F238E27FC236}">
                <a16:creationId xmlns:a16="http://schemas.microsoft.com/office/drawing/2014/main" id="{5924DBDB-D5B1-567C-FEFD-02E9CAFE7CAB}"/>
              </a:ext>
            </a:extLst>
          </p:cNvPr>
          <p:cNvSpPr txBox="1"/>
          <p:nvPr/>
        </p:nvSpPr>
        <p:spPr>
          <a:xfrm>
            <a:off x="5651500" y="1754188"/>
            <a:ext cx="2808288" cy="923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GB" dirty="0">
                <a:solidFill>
                  <a:schemeClr val="tx1"/>
                </a:solidFill>
              </a:rPr>
              <a:t>Absorbed by plant roots and used to build </a:t>
            </a:r>
            <a:r>
              <a:rPr lang="en-GB" b="1" dirty="0">
                <a:solidFill>
                  <a:schemeClr val="tx1"/>
                </a:solidFill>
              </a:rPr>
              <a:t>plant proteins</a:t>
            </a:r>
          </a:p>
        </p:txBody>
      </p:sp>
      <p:sp>
        <p:nvSpPr>
          <p:cNvPr id="20" name="Curved Down Arrow 19">
            <a:extLst>
              <a:ext uri="{FF2B5EF4-FFF2-40B4-BE49-F238E27FC236}">
                <a16:creationId xmlns:a16="http://schemas.microsoft.com/office/drawing/2014/main" id="{E9AE6CA2-B990-D85F-0B51-C1052AFDE499}"/>
              </a:ext>
            </a:extLst>
          </p:cNvPr>
          <p:cNvSpPr/>
          <p:nvPr/>
        </p:nvSpPr>
        <p:spPr>
          <a:xfrm rot="14659137">
            <a:off x="-451644" y="3404394"/>
            <a:ext cx="2281238" cy="1225550"/>
          </a:xfrm>
          <a:prstGeom prst="curvedDownArrow">
            <a:avLst>
              <a:gd name="adj1" fmla="val 16295"/>
              <a:gd name="adj2" fmla="val 41401"/>
              <a:gd name="adj3" fmla="val 25000"/>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pic>
        <p:nvPicPr>
          <p:cNvPr id="7174" name="Picture 6" descr="http://photovide.com/wp-content/uploads/2012/08/Happy-Animals-19.jpg">
            <a:extLst>
              <a:ext uri="{FF2B5EF4-FFF2-40B4-BE49-F238E27FC236}">
                <a16:creationId xmlns:a16="http://schemas.microsoft.com/office/drawing/2014/main" id="{C215F342-05AC-1AF5-FC5C-9F7F49C243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8275" y="3876675"/>
            <a:ext cx="202565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2BE4F9EF-09A5-C7C7-F1AB-9D4E282C7239}"/>
              </a:ext>
            </a:extLst>
          </p:cNvPr>
          <p:cNvSpPr txBox="1"/>
          <p:nvPr/>
        </p:nvSpPr>
        <p:spPr>
          <a:xfrm>
            <a:off x="5867400" y="3700463"/>
            <a:ext cx="1549400" cy="14763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GB" dirty="0">
                <a:solidFill>
                  <a:schemeClr val="tx1"/>
                </a:solidFill>
              </a:rPr>
              <a:t>Eaten by animals and stored as </a:t>
            </a:r>
            <a:r>
              <a:rPr lang="en-GB" b="1" dirty="0">
                <a:solidFill>
                  <a:schemeClr val="tx1"/>
                </a:solidFill>
              </a:rPr>
              <a:t>animal proteins</a:t>
            </a:r>
          </a:p>
        </p:txBody>
      </p:sp>
      <p:sp>
        <p:nvSpPr>
          <p:cNvPr id="21" name="Left Arrow 20">
            <a:extLst>
              <a:ext uri="{FF2B5EF4-FFF2-40B4-BE49-F238E27FC236}">
                <a16:creationId xmlns:a16="http://schemas.microsoft.com/office/drawing/2014/main" id="{371C2446-73EA-8387-3DA3-E8336CD234D9}"/>
              </a:ext>
            </a:extLst>
          </p:cNvPr>
          <p:cNvSpPr/>
          <p:nvPr/>
        </p:nvSpPr>
        <p:spPr>
          <a:xfrm>
            <a:off x="3059113" y="4454525"/>
            <a:ext cx="919162" cy="487363"/>
          </a:xfrm>
          <a:prstGeom prst="lef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TextBox 21">
            <a:extLst>
              <a:ext uri="{FF2B5EF4-FFF2-40B4-BE49-F238E27FC236}">
                <a16:creationId xmlns:a16="http://schemas.microsoft.com/office/drawing/2014/main" id="{59D922EC-BFF7-C6C9-09DF-5D358B97D943}"/>
              </a:ext>
            </a:extLst>
          </p:cNvPr>
          <p:cNvSpPr txBox="1"/>
          <p:nvPr/>
        </p:nvSpPr>
        <p:spPr>
          <a:xfrm>
            <a:off x="1446213" y="3914775"/>
            <a:ext cx="1585912" cy="23082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dirty="0">
                <a:solidFill>
                  <a:schemeClr val="tx1"/>
                </a:solidFill>
              </a:rPr>
              <a:t>Dead plants and animals broken down releasing nitrogenous compounds back into the soil.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dissolve">
                                      <p:cBhvr>
                                        <p:cTn id="11" dur="500"/>
                                        <p:tgtEl>
                                          <p:spTgt spid="717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dissolve">
                                      <p:cBhvr>
                                        <p:cTn id="24" dur="500"/>
                                        <p:tgtEl>
                                          <p:spTgt spid="7174"/>
                                        </p:tgtEl>
                                      </p:cBhvr>
                                    </p:animEffect>
                                  </p:childTnLst>
                                </p:cTn>
                              </p:par>
                            </p:childTnLst>
                          </p:cTn>
                        </p:par>
                        <p:par>
                          <p:cTn id="25" fill="hold" nodeType="afterGroup">
                            <p:stCondLst>
                              <p:cond delay="1000"/>
                            </p:stCondLst>
                            <p:childTnLst>
                              <p:par>
                                <p:cTn id="26" presetID="9"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500"/>
                                        <p:tgtEl>
                                          <p:spTgt spid="21"/>
                                        </p:tgtEl>
                                      </p:cBhvr>
                                    </p:animEffect>
                                  </p:childTnLst>
                                </p:cTn>
                              </p:par>
                            </p:childTnLst>
                          </p:cTn>
                        </p:par>
                        <p:par>
                          <p:cTn id="34" fill="hold" nodeType="afterGroup">
                            <p:stCondLst>
                              <p:cond delay="500"/>
                            </p:stCondLst>
                            <p:childTnLst>
                              <p:par>
                                <p:cTn id="35" presetID="9"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par>
                          <p:cTn id="38" fill="hold" nodeType="afterGroup">
                            <p:stCondLst>
                              <p:cond delay="1000"/>
                            </p:stCondLst>
                            <p:childTnLst>
                              <p:par>
                                <p:cTn id="39" presetID="22" presetClass="entr" presetSubtype="4"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5" grpId="0" animBg="1"/>
      <p:bldP spid="20" grpId="0" animBg="1"/>
      <p:bldP spid="19" grpId="0" animBg="1"/>
      <p:bldP spid="21"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D9B41A-6CBF-30EC-6971-CAD70F9474AD}"/>
              </a:ext>
            </a:extLst>
          </p:cNvPr>
          <p:cNvSpPr txBox="1"/>
          <p:nvPr/>
        </p:nvSpPr>
        <p:spPr>
          <a:xfrm>
            <a:off x="212521" y="204640"/>
            <a:ext cx="3582398" cy="715581"/>
          </a:xfrm>
          <a:prstGeom prst="rect">
            <a:avLst/>
          </a:prstGeom>
        </p:spPr>
        <p:style>
          <a:lnRef idx="1">
            <a:schemeClr val="accent4"/>
          </a:lnRef>
          <a:fillRef idx="1001">
            <a:schemeClr val="lt1"/>
          </a:fillRef>
          <a:effectRef idx="1">
            <a:schemeClr val="accent4"/>
          </a:effectRef>
          <a:fontRef idx="minor">
            <a:schemeClr val="dk1"/>
          </a:fontRef>
        </p:style>
        <p:txBody>
          <a:bodyPr>
            <a:spAutoFit/>
          </a:bodyPr>
          <a:lstStyle/>
          <a:p>
            <a:pPr>
              <a:defRPr/>
            </a:pPr>
            <a:r>
              <a:rPr lang="en-GB" sz="4050" b="1" dirty="0">
                <a:ln/>
                <a:solidFill>
                  <a:schemeClr val="tx1"/>
                </a:solidFill>
                <a:effectLst>
                  <a:outerShdw blurRad="38100" dist="19050" dir="2700000" algn="tl" rotWithShape="0">
                    <a:schemeClr val="dk1">
                      <a:lumMod val="50000"/>
                      <a:alpha val="40000"/>
                    </a:schemeClr>
                  </a:outerShdw>
                </a:effectLst>
              </a:rPr>
              <a:t>Decomposers</a:t>
            </a:r>
          </a:p>
        </p:txBody>
      </p:sp>
      <p:sp>
        <p:nvSpPr>
          <p:cNvPr id="11" name="TextBox 10">
            <a:extLst>
              <a:ext uri="{FF2B5EF4-FFF2-40B4-BE49-F238E27FC236}">
                <a16:creationId xmlns:a16="http://schemas.microsoft.com/office/drawing/2014/main" id="{2BF885DE-114E-7CF3-9A36-35E9165910AD}"/>
              </a:ext>
            </a:extLst>
          </p:cNvPr>
          <p:cNvSpPr txBox="1">
            <a:spLocks noChangeArrowheads="1"/>
          </p:cNvSpPr>
          <p:nvPr/>
        </p:nvSpPr>
        <p:spPr bwMode="auto">
          <a:xfrm>
            <a:off x="107326" y="2854326"/>
            <a:ext cx="27987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spcBef>
                <a:spcPct val="0"/>
              </a:spcBef>
              <a:buFontTx/>
              <a:buNone/>
            </a:pPr>
            <a:r>
              <a:rPr lang="en-GB" altLang="en-US" sz="1800" dirty="0">
                <a:solidFill>
                  <a:schemeClr val="tx1"/>
                </a:solidFill>
                <a:latin typeface="+mn-lt"/>
              </a:rPr>
              <a:t>One form of bacteria is called </a:t>
            </a:r>
            <a:r>
              <a:rPr lang="en-GB" altLang="en-US" sz="1800" b="1" dirty="0">
                <a:solidFill>
                  <a:schemeClr val="tx1"/>
                </a:solidFill>
                <a:latin typeface="+mn-lt"/>
              </a:rPr>
              <a:t>nitrifying bacteria </a:t>
            </a:r>
            <a:r>
              <a:rPr lang="en-GB" altLang="en-US" sz="1800" dirty="0">
                <a:solidFill>
                  <a:schemeClr val="tx1"/>
                </a:solidFill>
                <a:latin typeface="+mn-lt"/>
              </a:rPr>
              <a:t>because they convert the ammonia to </a:t>
            </a:r>
            <a:r>
              <a:rPr lang="en-GB" altLang="en-US" sz="1800" b="1" dirty="0">
                <a:solidFill>
                  <a:schemeClr val="tx1"/>
                </a:solidFill>
                <a:latin typeface="+mn-lt"/>
              </a:rPr>
              <a:t>nitrates (To be used by plants)</a:t>
            </a:r>
          </a:p>
          <a:p>
            <a:pPr>
              <a:spcBef>
                <a:spcPct val="0"/>
              </a:spcBef>
              <a:buFontTx/>
              <a:buNone/>
            </a:pPr>
            <a:endParaRPr lang="en-GB" altLang="en-US" sz="1800" b="1" dirty="0">
              <a:solidFill>
                <a:schemeClr val="tx1"/>
              </a:solidFill>
              <a:latin typeface="+mn-lt"/>
            </a:endParaRPr>
          </a:p>
          <a:p>
            <a:pPr>
              <a:spcBef>
                <a:spcPct val="0"/>
              </a:spcBef>
              <a:buFontTx/>
              <a:buNone/>
            </a:pPr>
            <a:r>
              <a:rPr lang="en-GB" altLang="en-US" sz="1800" b="1" dirty="0">
                <a:solidFill>
                  <a:schemeClr val="tx1"/>
                </a:solidFill>
                <a:latin typeface="+mn-lt"/>
              </a:rPr>
              <a:t>Denitrifying </a:t>
            </a:r>
            <a:r>
              <a:rPr lang="en-GB" altLang="en-US" sz="1800" dirty="0">
                <a:solidFill>
                  <a:schemeClr val="tx1"/>
                </a:solidFill>
                <a:latin typeface="+mn-lt"/>
              </a:rPr>
              <a:t>bacteria in the soil break down nitrates, releasing </a:t>
            </a:r>
            <a:r>
              <a:rPr lang="en-GB" altLang="en-US" sz="1800" b="1" dirty="0">
                <a:solidFill>
                  <a:schemeClr val="tx1"/>
                </a:solidFill>
                <a:latin typeface="+mn-lt"/>
              </a:rPr>
              <a:t>nitrogen</a:t>
            </a:r>
            <a:r>
              <a:rPr lang="en-GB" altLang="en-US" sz="1800" dirty="0">
                <a:solidFill>
                  <a:schemeClr val="tx1"/>
                </a:solidFill>
                <a:latin typeface="+mn-lt"/>
              </a:rPr>
              <a:t> into the air. (Denitrifying are </a:t>
            </a:r>
            <a:r>
              <a:rPr lang="en-GB" altLang="en-US" sz="1800" b="1" u="sng" dirty="0">
                <a:solidFill>
                  <a:schemeClr val="tx1"/>
                </a:solidFill>
                <a:latin typeface="+mn-lt"/>
              </a:rPr>
              <a:t>all anaerobic</a:t>
            </a:r>
            <a:r>
              <a:rPr lang="en-GB" altLang="en-US" sz="1800" dirty="0">
                <a:solidFill>
                  <a:schemeClr val="tx1"/>
                </a:solidFill>
                <a:latin typeface="+mn-lt"/>
              </a:rPr>
              <a:t>)</a:t>
            </a:r>
            <a:endParaRPr lang="en-GB" altLang="en-US" sz="1800" b="1" dirty="0">
              <a:solidFill>
                <a:schemeClr val="tx1"/>
              </a:solidFill>
              <a:latin typeface="+mn-lt"/>
            </a:endParaRPr>
          </a:p>
        </p:txBody>
      </p:sp>
      <p:pic>
        <p:nvPicPr>
          <p:cNvPr id="60420" name="Picture 15" descr="http://www.yardcare.com/wp-content/uploads/2010/12/soil1.jpg">
            <a:extLst>
              <a:ext uri="{FF2B5EF4-FFF2-40B4-BE49-F238E27FC236}">
                <a16:creationId xmlns:a16="http://schemas.microsoft.com/office/drawing/2014/main" id="{53783954-62F9-CB42-CCE6-751E8BEC15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988" y="2052638"/>
            <a:ext cx="14366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 Arrow 17">
            <a:extLst>
              <a:ext uri="{FF2B5EF4-FFF2-40B4-BE49-F238E27FC236}">
                <a16:creationId xmlns:a16="http://schemas.microsoft.com/office/drawing/2014/main" id="{9E38E5CC-23C1-3F45-1E1F-9D110617289F}"/>
              </a:ext>
            </a:extLst>
          </p:cNvPr>
          <p:cNvSpPr/>
          <p:nvPr/>
        </p:nvSpPr>
        <p:spPr>
          <a:xfrm rot="16200000">
            <a:off x="7874001" y="3351212"/>
            <a:ext cx="633412" cy="423863"/>
          </a:xfrm>
          <a:prstGeom prst="leftArrow">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Left Arrow 19">
            <a:extLst>
              <a:ext uri="{FF2B5EF4-FFF2-40B4-BE49-F238E27FC236}">
                <a16:creationId xmlns:a16="http://schemas.microsoft.com/office/drawing/2014/main" id="{B4CC07D7-FD6F-770D-6A26-9CB43DAA690D}"/>
              </a:ext>
            </a:extLst>
          </p:cNvPr>
          <p:cNvSpPr/>
          <p:nvPr/>
        </p:nvSpPr>
        <p:spPr>
          <a:xfrm rot="1534388">
            <a:off x="4868863" y="3176588"/>
            <a:ext cx="2430462" cy="423862"/>
          </a:xfrm>
          <a:prstGeom prst="leftArrow">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a:extLst>
              <a:ext uri="{FF2B5EF4-FFF2-40B4-BE49-F238E27FC236}">
                <a16:creationId xmlns:a16="http://schemas.microsoft.com/office/drawing/2014/main" id="{E8ED7768-212F-A830-894A-7D41EA582B7F}"/>
              </a:ext>
            </a:extLst>
          </p:cNvPr>
          <p:cNvSpPr/>
          <p:nvPr/>
        </p:nvSpPr>
        <p:spPr>
          <a:xfrm>
            <a:off x="6935788" y="4021138"/>
            <a:ext cx="2087562" cy="175432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GB" dirty="0"/>
              <a:t>Animal wastes, urea and faeces, contain nitrogen. They are converted to ammonia by decomposers</a:t>
            </a:r>
            <a:r>
              <a:rPr lang="en-GB" dirty="0">
                <a:latin typeface="Comic Sans MS" pitchFamily="66" charset="0"/>
              </a:rPr>
              <a:t>.</a:t>
            </a:r>
          </a:p>
        </p:txBody>
      </p:sp>
      <p:pic>
        <p:nvPicPr>
          <p:cNvPr id="8" name="Picture 11" descr="Bc_pic_533">
            <a:extLst>
              <a:ext uri="{FF2B5EF4-FFF2-40B4-BE49-F238E27FC236}">
                <a16:creationId xmlns:a16="http://schemas.microsoft.com/office/drawing/2014/main" id="{AD5EA6A1-49EE-981F-1DFB-4FAE97C288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286" y="5900738"/>
            <a:ext cx="701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eft Arrow 20">
            <a:extLst>
              <a:ext uri="{FF2B5EF4-FFF2-40B4-BE49-F238E27FC236}">
                <a16:creationId xmlns:a16="http://schemas.microsoft.com/office/drawing/2014/main" id="{8C6CBEA0-E871-8B1F-D73C-3BF478DA46F3}"/>
              </a:ext>
            </a:extLst>
          </p:cNvPr>
          <p:cNvSpPr/>
          <p:nvPr/>
        </p:nvSpPr>
        <p:spPr>
          <a:xfrm rot="19481443">
            <a:off x="5567363" y="3505200"/>
            <a:ext cx="1938337" cy="425450"/>
          </a:xfrm>
          <a:prstGeom prst="lef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 name="Picture 6" descr="http://photovide.com/wp-content/uploads/2012/08/Happy-Animals-19.jpg">
            <a:extLst>
              <a:ext uri="{FF2B5EF4-FFF2-40B4-BE49-F238E27FC236}">
                <a16:creationId xmlns:a16="http://schemas.microsoft.com/office/drawing/2014/main" id="{49EA0B2F-D23D-CD27-4BE1-224F707AB1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0263" y="1754188"/>
            <a:ext cx="18002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i.ehow.co.uk/images/a07/7k/kh/kill-small-black-flies-plants-800X800.jpg">
            <a:extLst>
              <a:ext uri="{FF2B5EF4-FFF2-40B4-BE49-F238E27FC236}">
                <a16:creationId xmlns:a16="http://schemas.microsoft.com/office/drawing/2014/main" id="{60C03BCA-D9A4-3D8A-D2EF-701E1C2A0B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1712913"/>
            <a:ext cx="15335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eft Arrow 18">
            <a:extLst>
              <a:ext uri="{FF2B5EF4-FFF2-40B4-BE49-F238E27FC236}">
                <a16:creationId xmlns:a16="http://schemas.microsoft.com/office/drawing/2014/main" id="{906FE258-5B0A-A023-A560-687CF1C33E4F}"/>
              </a:ext>
            </a:extLst>
          </p:cNvPr>
          <p:cNvSpPr/>
          <p:nvPr/>
        </p:nvSpPr>
        <p:spPr>
          <a:xfrm rot="10800000">
            <a:off x="5270500" y="2430463"/>
            <a:ext cx="635000" cy="423862"/>
          </a:xfrm>
          <a:prstGeom prst="lef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Left Arrow 22">
            <a:extLst>
              <a:ext uri="{FF2B5EF4-FFF2-40B4-BE49-F238E27FC236}">
                <a16:creationId xmlns:a16="http://schemas.microsoft.com/office/drawing/2014/main" id="{5B7E75ED-410C-2850-831F-75408BC4A323}"/>
              </a:ext>
            </a:extLst>
          </p:cNvPr>
          <p:cNvSpPr/>
          <p:nvPr/>
        </p:nvSpPr>
        <p:spPr>
          <a:xfrm rot="5400000">
            <a:off x="4161632" y="3352006"/>
            <a:ext cx="1111250" cy="423863"/>
          </a:xfrm>
          <a:prstGeom prst="lef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a:extLst>
              <a:ext uri="{FF2B5EF4-FFF2-40B4-BE49-F238E27FC236}">
                <a16:creationId xmlns:a16="http://schemas.microsoft.com/office/drawing/2014/main" id="{CA58051E-5CFA-C752-49D3-5FD020B7801A}"/>
              </a:ext>
            </a:extLst>
          </p:cNvPr>
          <p:cNvSpPr/>
          <p:nvPr/>
        </p:nvSpPr>
        <p:spPr>
          <a:xfrm>
            <a:off x="4516438" y="4351338"/>
            <a:ext cx="2190750" cy="175432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GB" dirty="0"/>
              <a:t>When plants and animals die and decay decomposers break their proteins down, releasing ammonia.</a:t>
            </a:r>
          </a:p>
        </p:txBody>
      </p:sp>
      <p:pic>
        <p:nvPicPr>
          <p:cNvPr id="1026" name="Picture 2" descr="http://bcn.boulder.co.us/basin/data/NEW/info/images/ammonia.gif">
            <a:extLst>
              <a:ext uri="{FF2B5EF4-FFF2-40B4-BE49-F238E27FC236}">
                <a16:creationId xmlns:a16="http://schemas.microsoft.com/office/drawing/2014/main" id="{19EF953D-58CE-BD3A-52EC-A4AE01593C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7713" y="3563938"/>
            <a:ext cx="1014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descr="http://1.bp.blogspot.com/-F0VrjWYauVQ/TgZeUP1VZnI/AAAAAAAAAOs/-bxyo9ksfdI/s1600/Nitrate.png">
            <a:extLst>
              <a:ext uri="{FF2B5EF4-FFF2-40B4-BE49-F238E27FC236}">
                <a16:creationId xmlns:a16="http://schemas.microsoft.com/office/drawing/2014/main" id="{AB5B7415-7FE3-5BB7-563D-1B936C763B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1200" y="4872038"/>
            <a:ext cx="12509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Down Arrow 23">
            <a:extLst>
              <a:ext uri="{FF2B5EF4-FFF2-40B4-BE49-F238E27FC236}">
                <a16:creationId xmlns:a16="http://schemas.microsoft.com/office/drawing/2014/main" id="{282A7AA1-E8C0-9F21-0A8D-AFAC4CECF503}"/>
              </a:ext>
            </a:extLst>
          </p:cNvPr>
          <p:cNvSpPr/>
          <p:nvPr/>
        </p:nvSpPr>
        <p:spPr>
          <a:xfrm>
            <a:off x="3689350" y="4400550"/>
            <a:ext cx="504825" cy="333375"/>
          </a:xfrm>
          <a:prstGeom prst="downArrow">
            <a:avLst>
              <a:gd name="adj1" fmla="val 50000"/>
              <a:gd name="adj2" fmla="val 53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0434" name="TextBox 6">
            <a:extLst>
              <a:ext uri="{FF2B5EF4-FFF2-40B4-BE49-F238E27FC236}">
                <a16:creationId xmlns:a16="http://schemas.microsoft.com/office/drawing/2014/main" id="{F6AA1C13-6AA8-A0E2-846F-07437BE32C45}"/>
              </a:ext>
            </a:extLst>
          </p:cNvPr>
          <p:cNvSpPr txBox="1">
            <a:spLocks noChangeArrowheads="1"/>
          </p:cNvSpPr>
          <p:nvPr/>
        </p:nvSpPr>
        <p:spPr bwMode="auto">
          <a:xfrm>
            <a:off x="331556" y="1712913"/>
            <a:ext cx="345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spcBef>
                <a:spcPct val="0"/>
              </a:spcBef>
              <a:buFontTx/>
              <a:buNone/>
            </a:pPr>
            <a:r>
              <a:rPr lang="en-GB" altLang="en-US" sz="1800" dirty="0">
                <a:solidFill>
                  <a:schemeClr val="tx1"/>
                </a:solidFill>
                <a:latin typeface="+mn-lt"/>
              </a:rPr>
              <a:t>Then Bacteria step in…</a:t>
            </a:r>
          </a:p>
        </p:txBody>
      </p:sp>
      <p:sp>
        <p:nvSpPr>
          <p:cNvPr id="3" name="TextBox 2">
            <a:extLst>
              <a:ext uri="{FF2B5EF4-FFF2-40B4-BE49-F238E27FC236}">
                <a16:creationId xmlns:a16="http://schemas.microsoft.com/office/drawing/2014/main" id="{56D7EE66-D2A7-9CCE-A1EE-8EB0A3D4AFD4}"/>
              </a:ext>
            </a:extLst>
          </p:cNvPr>
          <p:cNvSpPr txBox="1"/>
          <p:nvPr/>
        </p:nvSpPr>
        <p:spPr>
          <a:xfrm>
            <a:off x="4067944" y="237507"/>
            <a:ext cx="4931017" cy="369332"/>
          </a:xfrm>
          <a:prstGeom prst="rect">
            <a:avLst/>
          </a:prstGeom>
          <a:solidFill>
            <a:srgbClr val="FFC000"/>
          </a:solidFill>
        </p:spPr>
        <p:txBody>
          <a:bodyPr wrap="square">
            <a:spAutoFit/>
          </a:bodyPr>
          <a:lstStyle/>
          <a:p>
            <a:r>
              <a:rPr lang="en-GB" altLang="en-US" dirty="0">
                <a:hlinkClick r:id="rId9"/>
              </a:rPr>
              <a:t>https://www.youtube.com/watch?v=vZ9b5c8BOT4</a:t>
            </a:r>
            <a:endParaRPr lang="en-GB"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par>
                          <p:cTn id="25" fill="hold" nodeType="afterGroup">
                            <p:stCondLst>
                              <p:cond delay="1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nodeType="afterGroup">
                            <p:stCondLst>
                              <p:cond delay="1500"/>
                            </p:stCondLst>
                            <p:childTnLst>
                              <p:par>
                                <p:cTn id="30" presetID="2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nodeType="afterGroup">
                            <p:stCondLst>
                              <p:cond delay="500"/>
                            </p:stCondLst>
                            <p:childTnLst>
                              <p:par>
                                <p:cTn id="39" presetID="9"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childTnLst>
                          </p:cTn>
                        </p:par>
                        <p:par>
                          <p:cTn id="42" fill="hold" nodeType="afterGroup">
                            <p:stCondLst>
                              <p:cond delay="1000"/>
                            </p:stCondLst>
                            <p:childTnLst>
                              <p:par>
                                <p:cTn id="43" presetID="2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fade">
                                      <p:cBhvr>
                                        <p:cTn id="50" dur="500"/>
                                        <p:tgtEl>
                                          <p:spTgt spid="11">
                                            <p:txEl>
                                              <p:pRg st="0" end="0"/>
                                            </p:txEl>
                                          </p:spTgt>
                                        </p:tgtEl>
                                      </p:cBhvr>
                                    </p:animEffect>
                                  </p:childTnLst>
                                </p:cTn>
                              </p:par>
                            </p:childTnLst>
                          </p:cTn>
                        </p:par>
                        <p:par>
                          <p:cTn id="51" fill="hold" nodeType="afterGroup">
                            <p:stCondLst>
                              <p:cond delay="500"/>
                            </p:stCondLst>
                            <p:childTnLst>
                              <p:par>
                                <p:cTn id="52" presetID="10" presetClass="entr" presetSubtype="0" fill="hold" nodeType="after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fade">
                                      <p:cBhvr>
                                        <p:cTn id="54" dur="500"/>
                                        <p:tgtEl>
                                          <p:spTgt spid="1026"/>
                                        </p:tgtEl>
                                      </p:cBhvr>
                                    </p:animEffect>
                                  </p:childTnLst>
                                </p:cTn>
                              </p:par>
                            </p:childTnLst>
                          </p:cTn>
                        </p:par>
                        <p:par>
                          <p:cTn id="55" fill="hold" nodeType="afterGroup">
                            <p:stCondLst>
                              <p:cond delay="1000"/>
                            </p:stCondLst>
                            <p:childTnLst>
                              <p:par>
                                <p:cTn id="56" presetID="22" presetClass="entr" presetSubtype="1"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childTnLst>
                          </p:cTn>
                        </p:par>
                        <p:par>
                          <p:cTn id="59" fill="hold" nodeType="afterGroup">
                            <p:stCondLst>
                              <p:cond delay="1500"/>
                            </p:stCondLst>
                            <p:childTnLst>
                              <p:par>
                                <p:cTn id="60" presetID="9"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dissolve">
                                      <p:cBhvr>
                                        <p:cTn id="62" dur="500"/>
                                        <p:tgtEl>
                                          <p:spTgt spid="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2" end="2"/>
                                            </p:txEl>
                                          </p:spTgt>
                                        </p:tgtEl>
                                        <p:attrNameLst>
                                          <p:attrName>style.visibility</p:attrName>
                                        </p:attrNameLst>
                                      </p:cBhvr>
                                      <p:to>
                                        <p:strVal val="visible"/>
                                      </p:to>
                                    </p:set>
                                    <p:animEffect transition="in" filter="fade">
                                      <p:cBhvr>
                                        <p:cTn id="6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8" grpId="0" animBg="1"/>
      <p:bldP spid="20" grpId="0" animBg="1"/>
      <p:bldP spid="17" grpId="0" animBg="1"/>
      <p:bldP spid="21" grpId="0" animBg="1"/>
      <p:bldP spid="19" grpId="0" animBg="1"/>
      <p:bldP spid="23" grpId="0" animBg="1"/>
      <p:bldP spid="22" grpId="0" animBg="1"/>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55EC95E-EF11-1F82-0DA4-50CA2AB20CF9}"/>
              </a:ext>
            </a:extLst>
          </p:cNvPr>
          <p:cNvSpPr>
            <a:spLocks noGrp="1" noChangeArrowheads="1"/>
          </p:cNvSpPr>
          <p:nvPr>
            <p:ph type="title"/>
          </p:nvPr>
        </p:nvSpPr>
        <p:spPr/>
        <p:txBody>
          <a:bodyPr/>
          <a:lstStyle/>
          <a:p>
            <a:endParaRPr lang="en-US" altLang="en-US"/>
          </a:p>
        </p:txBody>
      </p:sp>
      <p:pic>
        <p:nvPicPr>
          <p:cNvPr id="65539" name="Content Placeholder 3" descr="http://landscapeforlife.org/images/nitrogencycle.jpg">
            <a:extLst>
              <a:ext uri="{FF2B5EF4-FFF2-40B4-BE49-F238E27FC236}">
                <a16:creationId xmlns:a16="http://schemas.microsoft.com/office/drawing/2014/main" id="{F40FB4C1-E84E-9493-AF5F-B7828C5D85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6725" y="422275"/>
            <a:ext cx="7702550" cy="6013450"/>
          </a:xfrm>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5364E527-9BFF-63B2-34B1-25ACC1EC816B}"/>
              </a:ext>
            </a:extLst>
          </p:cNvPr>
          <p:cNvSpPr>
            <a:spLocks noGrp="1" noChangeArrowheads="1"/>
          </p:cNvSpPr>
          <p:nvPr>
            <p:ph type="title"/>
          </p:nvPr>
        </p:nvSpPr>
        <p:spPr/>
        <p:txBody>
          <a:bodyPr/>
          <a:lstStyle/>
          <a:p>
            <a:r>
              <a:rPr lang="en-GB" altLang="en-US"/>
              <a:t>Processes in nitrogen cycle</a:t>
            </a:r>
          </a:p>
        </p:txBody>
      </p:sp>
      <p:sp>
        <p:nvSpPr>
          <p:cNvPr id="23555" name="Content Placeholder 2">
            <a:extLst>
              <a:ext uri="{FF2B5EF4-FFF2-40B4-BE49-F238E27FC236}">
                <a16:creationId xmlns:a16="http://schemas.microsoft.com/office/drawing/2014/main" id="{87CDBF14-1210-2D75-BA9D-6DEDA7A829DE}"/>
              </a:ext>
            </a:extLst>
          </p:cNvPr>
          <p:cNvSpPr>
            <a:spLocks noGrp="1"/>
          </p:cNvSpPr>
          <p:nvPr>
            <p:ph idx="1"/>
          </p:nvPr>
        </p:nvSpPr>
        <p:spPr/>
        <p:txBody>
          <a:bodyPr/>
          <a:lstStyle/>
          <a:p>
            <a:pPr marL="0" indent="0">
              <a:buFontTx/>
              <a:buNone/>
              <a:defRPr/>
            </a:pPr>
            <a:r>
              <a:rPr lang="en-GB" sz="2400" b="1" dirty="0">
                <a:latin typeface="Calibri" pitchFamily="34" charset="0"/>
              </a:rPr>
              <a:t>Ionisation</a:t>
            </a:r>
          </a:p>
          <a:p>
            <a:pPr>
              <a:defRPr/>
            </a:pPr>
            <a:r>
              <a:rPr lang="en-GB" sz="2400" dirty="0">
                <a:latin typeface="Calibri" pitchFamily="34" charset="0"/>
              </a:rPr>
              <a:t>The events that provide the energy for atmospheric nitrogen and oxygen to react and produce oxides of nitrogen.</a:t>
            </a:r>
          </a:p>
          <a:p>
            <a:pPr>
              <a:defRPr/>
            </a:pPr>
            <a:r>
              <a:rPr lang="en-GB" sz="2400" i="1" dirty="0" err="1">
                <a:latin typeface="Calibri" pitchFamily="34" charset="0"/>
              </a:rPr>
              <a:t>eg</a:t>
            </a:r>
            <a:r>
              <a:rPr lang="en-GB" sz="2400" i="1" dirty="0">
                <a:latin typeface="Calibri" pitchFamily="34" charset="0"/>
              </a:rPr>
              <a:t> lightning and meteor trails (ionising phenomena)</a:t>
            </a:r>
          </a:p>
          <a:p>
            <a:pPr marL="0" indent="0">
              <a:buFontTx/>
              <a:buNone/>
              <a:defRPr/>
            </a:pPr>
            <a:r>
              <a:rPr lang="en-GB" sz="2400" b="1" dirty="0">
                <a:latin typeface="Calibri" pitchFamily="34" charset="0"/>
              </a:rPr>
              <a:t>Fixation</a:t>
            </a:r>
          </a:p>
          <a:p>
            <a:pPr>
              <a:defRPr/>
            </a:pPr>
            <a:r>
              <a:rPr lang="en-GB" sz="2400" dirty="0">
                <a:latin typeface="Calibri" pitchFamily="34" charset="0"/>
              </a:rPr>
              <a:t>The chemical reduction of nitrogen to ammonia by some micro-organisms.</a:t>
            </a:r>
          </a:p>
          <a:p>
            <a:pPr>
              <a:defRPr/>
            </a:pPr>
            <a:r>
              <a:rPr lang="en-GB" sz="2400" i="1" dirty="0" err="1">
                <a:latin typeface="Calibri" pitchFamily="34" charset="0"/>
              </a:rPr>
              <a:t>eg</a:t>
            </a:r>
            <a:r>
              <a:rPr lang="en-GB" sz="2400" i="1" dirty="0">
                <a:latin typeface="Calibri" pitchFamily="34" charset="0"/>
              </a:rPr>
              <a:t> free-living in the soil, or in the root nodules of legumes.</a:t>
            </a:r>
          </a:p>
          <a:p>
            <a:pPr marL="0" indent="0">
              <a:buFontTx/>
              <a:buNone/>
              <a:defRPr/>
            </a:pPr>
            <a:r>
              <a:rPr lang="en-GB" sz="2400" b="1" dirty="0">
                <a:latin typeface="Calibri" pitchFamily="34" charset="0"/>
              </a:rPr>
              <a:t>Food chains</a:t>
            </a:r>
          </a:p>
          <a:p>
            <a:pPr>
              <a:defRPr/>
            </a:pPr>
            <a:r>
              <a:rPr lang="en-GB" sz="2400" dirty="0">
                <a:latin typeface="Calibri" pitchFamily="34" charset="0"/>
              </a:rPr>
              <a:t>The passage of nitrogen between organisms as amino acids and proteins in food.</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E366CD7-C0DF-E45E-196F-3524DCB197B1}"/>
              </a:ext>
            </a:extLst>
          </p:cNvPr>
          <p:cNvSpPr>
            <a:spLocks noGrp="1" noChangeArrowheads="1"/>
          </p:cNvSpPr>
          <p:nvPr>
            <p:ph type="title"/>
          </p:nvPr>
        </p:nvSpPr>
        <p:spPr/>
        <p:txBody>
          <a:bodyPr/>
          <a:lstStyle/>
          <a:p>
            <a:r>
              <a:rPr lang="en-GB" altLang="en-US"/>
              <a:t>Processes in nitrogen cycle</a:t>
            </a:r>
          </a:p>
        </p:txBody>
      </p:sp>
      <p:sp>
        <p:nvSpPr>
          <p:cNvPr id="24579" name="Content Placeholder 2">
            <a:extLst>
              <a:ext uri="{FF2B5EF4-FFF2-40B4-BE49-F238E27FC236}">
                <a16:creationId xmlns:a16="http://schemas.microsoft.com/office/drawing/2014/main" id="{FE21B1A3-4BB8-60AE-4251-F80B28251E28}"/>
              </a:ext>
            </a:extLst>
          </p:cNvPr>
          <p:cNvSpPr>
            <a:spLocks noGrp="1"/>
          </p:cNvSpPr>
          <p:nvPr>
            <p:ph idx="1"/>
          </p:nvPr>
        </p:nvSpPr>
        <p:spPr/>
        <p:txBody>
          <a:bodyPr>
            <a:normAutofit lnSpcReduction="10000"/>
          </a:bodyPr>
          <a:lstStyle/>
          <a:p>
            <a:pPr marL="0" indent="0">
              <a:buFontTx/>
              <a:buNone/>
              <a:defRPr/>
            </a:pPr>
            <a:r>
              <a:rPr lang="en-GB" sz="2400" b="1" dirty="0">
                <a:latin typeface="Calibri" pitchFamily="34" charset="0"/>
              </a:rPr>
              <a:t>Nitrification</a:t>
            </a:r>
          </a:p>
          <a:p>
            <a:pPr>
              <a:defRPr/>
            </a:pPr>
            <a:r>
              <a:rPr lang="en-GB" sz="2400" dirty="0">
                <a:latin typeface="Calibri" pitchFamily="34" charset="0"/>
              </a:rPr>
              <a:t>The oxidation of ammonium ions to nitrites then to nitrates by nitrifying bacteria in the soil</a:t>
            </a:r>
            <a:r>
              <a:rPr lang="en-GB" sz="2400" i="1" dirty="0">
                <a:latin typeface="Calibri" pitchFamily="34" charset="0"/>
              </a:rPr>
              <a:t>.</a:t>
            </a:r>
            <a:endParaRPr lang="en-GB" sz="2400" b="1" dirty="0">
              <a:latin typeface="Calibri" pitchFamily="34" charset="0"/>
            </a:endParaRPr>
          </a:p>
          <a:p>
            <a:pPr marL="0" indent="0">
              <a:buFontTx/>
              <a:buNone/>
              <a:defRPr/>
            </a:pPr>
            <a:r>
              <a:rPr lang="en-GB" sz="2400" b="1" dirty="0" err="1">
                <a:latin typeface="Calibri" pitchFamily="34" charset="0"/>
              </a:rPr>
              <a:t>Denitrification</a:t>
            </a:r>
            <a:endParaRPr lang="en-GB" sz="2400" b="1" dirty="0">
              <a:latin typeface="Calibri" pitchFamily="34" charset="0"/>
            </a:endParaRPr>
          </a:p>
          <a:p>
            <a:pPr>
              <a:defRPr/>
            </a:pPr>
            <a:r>
              <a:rPr lang="en-GB" sz="2400" dirty="0">
                <a:latin typeface="Calibri" pitchFamily="34" charset="0"/>
              </a:rPr>
              <a:t>The chemical reduction of nitrates in soil to nitrogen and nitrogen oxide gases by denitrifying bacteria in the soil.</a:t>
            </a:r>
          </a:p>
          <a:p>
            <a:pPr marL="0" indent="0">
              <a:buFontTx/>
              <a:buNone/>
              <a:defRPr/>
            </a:pPr>
            <a:r>
              <a:rPr lang="en-GB" sz="2400" b="1" dirty="0">
                <a:latin typeface="Calibri" pitchFamily="34" charset="0"/>
              </a:rPr>
              <a:t>Leaching</a:t>
            </a:r>
          </a:p>
          <a:p>
            <a:pPr>
              <a:defRPr/>
            </a:pPr>
            <a:r>
              <a:rPr lang="en-GB" sz="2400" dirty="0">
                <a:latin typeface="Calibri" pitchFamily="34" charset="0"/>
              </a:rPr>
              <a:t>The loss of soluble substances such as nitrates from the surface layers of the soil as it is carried away by water.</a:t>
            </a:r>
          </a:p>
          <a:p>
            <a:pPr marL="0" indent="0">
              <a:buFontTx/>
              <a:buNone/>
              <a:defRPr/>
            </a:pPr>
            <a:r>
              <a:rPr lang="en-GB" sz="2400" b="1" dirty="0">
                <a:latin typeface="Calibri" pitchFamily="34" charset="0"/>
              </a:rPr>
              <a:t>Absorption by roots</a:t>
            </a:r>
          </a:p>
          <a:p>
            <a:pPr>
              <a:defRPr/>
            </a:pPr>
            <a:r>
              <a:rPr lang="en-GB" sz="2400" dirty="0">
                <a:latin typeface="Calibri" pitchFamily="34" charset="0"/>
              </a:rPr>
              <a:t>As soluble ions such as nitrates, nitrites and ammonium compounds.</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6C640C6-AC4B-3649-E456-8F3132A192EB}"/>
              </a:ext>
            </a:extLst>
          </p:cNvPr>
          <p:cNvSpPr>
            <a:spLocks noGrp="1" noChangeArrowheads="1"/>
          </p:cNvSpPr>
          <p:nvPr>
            <p:ph type="title"/>
          </p:nvPr>
        </p:nvSpPr>
        <p:spPr/>
        <p:txBody>
          <a:bodyPr/>
          <a:lstStyle/>
          <a:p>
            <a:pPr eaLnBrk="1" hangingPunct="1"/>
            <a:endParaRPr lang="en-US" altLang="en-US"/>
          </a:p>
        </p:txBody>
      </p:sp>
      <p:sp>
        <p:nvSpPr>
          <p:cNvPr id="11267" name="Rectangle 3">
            <a:extLst>
              <a:ext uri="{FF2B5EF4-FFF2-40B4-BE49-F238E27FC236}">
                <a16:creationId xmlns:a16="http://schemas.microsoft.com/office/drawing/2014/main" id="{FBFCBBF8-7B0C-BA57-C081-73685DD1E270}"/>
              </a:ext>
            </a:extLst>
          </p:cNvPr>
          <p:cNvSpPr>
            <a:spLocks noGrp="1" noChangeArrowheads="1"/>
          </p:cNvSpPr>
          <p:nvPr>
            <p:ph idx="1"/>
          </p:nvPr>
        </p:nvSpPr>
        <p:spPr/>
        <p:txBody>
          <a:bodyPr/>
          <a:lstStyle/>
          <a:p>
            <a:pPr eaLnBrk="1" hangingPunct="1"/>
            <a:endParaRPr lang="en-US" altLang="en-US"/>
          </a:p>
        </p:txBody>
      </p:sp>
      <p:pic>
        <p:nvPicPr>
          <p:cNvPr id="11268" name="Picture 4">
            <a:extLst>
              <a:ext uri="{FF2B5EF4-FFF2-40B4-BE49-F238E27FC236}">
                <a16:creationId xmlns:a16="http://schemas.microsoft.com/office/drawing/2014/main" id="{C7120DA3-46AC-FDC6-B38B-153173595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1844675"/>
            <a:ext cx="9324975"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E05F4CC-57EA-B5C5-3577-36EB462ED409}"/>
              </a:ext>
            </a:extLst>
          </p:cNvPr>
          <p:cNvSpPr>
            <a:spLocks noGrp="1" noChangeArrowheads="1"/>
          </p:cNvSpPr>
          <p:nvPr>
            <p:ph type="title"/>
          </p:nvPr>
        </p:nvSpPr>
        <p:spPr/>
        <p:txBody>
          <a:bodyPr/>
          <a:lstStyle/>
          <a:p>
            <a:pPr eaLnBrk="1" hangingPunct="1"/>
            <a:r>
              <a:rPr lang="en-US" altLang="en-US" sz="4000" dirty="0"/>
              <a:t>How can we get nitrogen into the soil? </a:t>
            </a:r>
          </a:p>
        </p:txBody>
      </p:sp>
      <p:sp>
        <p:nvSpPr>
          <p:cNvPr id="13315" name="Rectangle 3">
            <a:extLst>
              <a:ext uri="{FF2B5EF4-FFF2-40B4-BE49-F238E27FC236}">
                <a16:creationId xmlns:a16="http://schemas.microsoft.com/office/drawing/2014/main" id="{53A066A7-5C3D-0434-BE51-DEFCE329F4EC}"/>
              </a:ext>
            </a:extLst>
          </p:cNvPr>
          <p:cNvSpPr>
            <a:spLocks noGrp="1" noChangeArrowheads="1"/>
          </p:cNvSpPr>
          <p:nvPr>
            <p:ph idx="1"/>
          </p:nvPr>
        </p:nvSpPr>
        <p:spPr/>
        <p:txBody>
          <a:bodyPr/>
          <a:lstStyle/>
          <a:p>
            <a:pPr marL="457200" indent="-457200" eaLnBrk="1" hangingPunct="1">
              <a:lnSpc>
                <a:spcPct val="80000"/>
              </a:lnSpc>
              <a:buFont typeface="+mj-lt"/>
              <a:buAutoNum type="arabicPeriod"/>
            </a:pPr>
            <a:r>
              <a:rPr lang="en-US" altLang="en-US" sz="2400" dirty="0"/>
              <a:t>A nitrogen molecule cannot be absorbed directly  by plants. However, they can absorb nitrogen in the form of nitrate compounds and ammonium compounds. A process called fixation enables nitrogen compounds to be formed. </a:t>
            </a:r>
            <a:br>
              <a:rPr lang="en-US" altLang="en-US" sz="2400" dirty="0"/>
            </a:br>
            <a:endParaRPr lang="en-US" altLang="en-US" sz="2400" dirty="0"/>
          </a:p>
          <a:p>
            <a:pPr marL="457200" indent="-457200" eaLnBrk="1" hangingPunct="1">
              <a:lnSpc>
                <a:spcPct val="80000"/>
              </a:lnSpc>
              <a:buFont typeface="+mj-lt"/>
              <a:buAutoNum type="arabicPeriod"/>
            </a:pPr>
            <a:r>
              <a:rPr lang="en-US" altLang="en-US" sz="2400" dirty="0"/>
              <a:t>Bacteria enable fixation to be achieved.  In this process the nitrogen in the air is converted into nitrates. The bacteria reside in the roots of the plants. </a:t>
            </a:r>
            <a:br>
              <a:rPr lang="en-US" altLang="en-US" sz="2400" dirty="0"/>
            </a:br>
            <a:endParaRPr lang="en-US" altLang="en-US" sz="2400" dirty="0"/>
          </a:p>
          <a:p>
            <a:pPr marL="457200" indent="-457200" eaLnBrk="1" hangingPunct="1">
              <a:lnSpc>
                <a:spcPct val="80000"/>
              </a:lnSpc>
              <a:buFont typeface="+mj-lt"/>
              <a:buAutoNum type="arabicPeriod"/>
            </a:pPr>
            <a:r>
              <a:rPr lang="en-US" altLang="en-US" sz="2400" dirty="0" err="1"/>
              <a:t>Fertilisers</a:t>
            </a:r>
            <a:r>
              <a:rPr lang="en-US" altLang="en-US" sz="2400" dirty="0"/>
              <a:t>, containing ammonium nitrates,  can be added to the soil to increase the nitrogen levels. Fertilizers cost money, and many farmers around the world are unable to afford to buy them. Over-use of fertilizers can also result in damage to the soil, and also present environmental damage in rivers and streams by increasing bacterial levels.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F876B63-AFB4-2A7A-158E-915BEB04E570}"/>
              </a:ext>
            </a:extLst>
          </p:cNvPr>
          <p:cNvSpPr>
            <a:spLocks noGrp="1" noChangeArrowheads="1"/>
          </p:cNvSpPr>
          <p:nvPr>
            <p:ph type="title"/>
          </p:nvPr>
        </p:nvSpPr>
        <p:spPr/>
        <p:txBody>
          <a:bodyPr/>
          <a:lstStyle/>
          <a:p>
            <a:r>
              <a:rPr lang="en-GB" altLang="en-US"/>
              <a:t>Biogeochemical cycles</a:t>
            </a:r>
          </a:p>
        </p:txBody>
      </p:sp>
      <p:sp>
        <p:nvSpPr>
          <p:cNvPr id="7171" name="Content Placeholder 2">
            <a:extLst>
              <a:ext uri="{FF2B5EF4-FFF2-40B4-BE49-F238E27FC236}">
                <a16:creationId xmlns:a16="http://schemas.microsoft.com/office/drawing/2014/main" id="{F620E336-6499-5DF8-DA10-9E3CB3B68ACE}"/>
              </a:ext>
            </a:extLst>
          </p:cNvPr>
          <p:cNvSpPr>
            <a:spLocks noGrp="1"/>
          </p:cNvSpPr>
          <p:nvPr>
            <p:ph idx="1"/>
          </p:nvPr>
        </p:nvSpPr>
        <p:spPr/>
        <p:txBody>
          <a:bodyPr/>
          <a:lstStyle/>
          <a:p>
            <a:pPr>
              <a:lnSpc>
                <a:spcPct val="90000"/>
              </a:lnSpc>
              <a:defRPr/>
            </a:pPr>
            <a:r>
              <a:rPr lang="en-GB" altLang="en-US" sz="2400" dirty="0">
                <a:latin typeface="Calibri" panose="020F0502020204030204" pitchFamily="34" charset="0"/>
                <a:cs typeface="Calibri" panose="020F0502020204030204" pitchFamily="34" charset="0"/>
              </a:rPr>
              <a:t>The constant supply of energy to Earth from the Sun replaces energy lost as it passes from link to link in a food chain. New energy is therefore always entering food chains from plants as they harness energy from the sun.</a:t>
            </a:r>
          </a:p>
          <a:p>
            <a:pPr marL="0" indent="0">
              <a:lnSpc>
                <a:spcPct val="90000"/>
              </a:lnSpc>
              <a:buFontTx/>
              <a:buNone/>
              <a:defRPr/>
            </a:pPr>
            <a:endParaRPr lang="en-GB" altLang="en-US" sz="2400" dirty="0">
              <a:latin typeface="Calibri" panose="020F0502020204030204" pitchFamily="34" charset="0"/>
              <a:cs typeface="Calibri" panose="020F0502020204030204" pitchFamily="34" charset="0"/>
            </a:endParaRPr>
          </a:p>
          <a:p>
            <a:pPr>
              <a:lnSpc>
                <a:spcPct val="90000"/>
              </a:lnSpc>
              <a:defRPr/>
            </a:pPr>
            <a:r>
              <a:rPr lang="en-GB" altLang="en-US" sz="2400" dirty="0">
                <a:latin typeface="Calibri" panose="020F0502020204030204" pitchFamily="34" charset="0"/>
                <a:cs typeface="Calibri" panose="020F0502020204030204" pitchFamily="34" charset="0"/>
              </a:rPr>
              <a:t>However, the same is not true of nutrients or other chemicals essential to life, such as water. There is a finite, or limited, amount of these on our planet.</a:t>
            </a:r>
          </a:p>
          <a:p>
            <a:pPr>
              <a:lnSpc>
                <a:spcPct val="90000"/>
              </a:lnSpc>
              <a:defRPr/>
            </a:pPr>
            <a:endParaRPr lang="en-GB" altLang="en-US" sz="2800" dirty="0">
              <a:latin typeface="Calibri" panose="020F0502020204030204" pitchFamily="34" charset="0"/>
              <a:cs typeface="Calibri" panose="020F0502020204030204" pitchFamily="34" charset="0"/>
            </a:endParaRPr>
          </a:p>
          <a:p>
            <a:pPr>
              <a:lnSpc>
                <a:spcPct val="90000"/>
              </a:lnSpc>
              <a:defRPr/>
            </a:pPr>
            <a:r>
              <a:rPr lang="en-GB" altLang="en-US" sz="2400" dirty="0">
                <a:latin typeface="Calibri" panose="020F0502020204030204" pitchFamily="34" charset="0"/>
                <a:cs typeface="Calibri" panose="020F0502020204030204" pitchFamily="34" charset="0"/>
              </a:rPr>
              <a:t>They must be cycled around ecosystems constantly if life is to be sustained.</a:t>
            </a:r>
          </a:p>
        </p:txBody>
      </p:sp>
      <p:pic>
        <p:nvPicPr>
          <p:cNvPr id="10244" name="Picture 5" descr="Biogeochemical Cycle copy">
            <a:extLst>
              <a:ext uri="{FF2B5EF4-FFF2-40B4-BE49-F238E27FC236}">
                <a16:creationId xmlns:a16="http://schemas.microsoft.com/office/drawing/2014/main" id="{3D812864-EA0A-2AFD-CA95-5450F6B03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3093" b="12999"/>
          <a:stretch>
            <a:fillRect/>
          </a:stretch>
        </p:blipFill>
        <p:spPr bwMode="auto">
          <a:xfrm>
            <a:off x="7404482" y="5229200"/>
            <a:ext cx="1656297" cy="152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D1AFF64-8F67-55B6-E561-49D03D246D18}"/>
              </a:ext>
            </a:extLst>
          </p:cNvPr>
          <p:cNvSpPr>
            <a:spLocks noGrp="1" noChangeArrowheads="1"/>
          </p:cNvSpPr>
          <p:nvPr>
            <p:ph type="title"/>
          </p:nvPr>
        </p:nvSpPr>
        <p:spPr/>
        <p:txBody>
          <a:bodyPr rtlCol="0">
            <a:normAutofit fontScale="90000"/>
          </a:bodyPr>
          <a:lstStyle/>
          <a:p>
            <a:pPr eaLnBrk="1" fontAlgn="auto" hangingPunct="1">
              <a:spcAft>
                <a:spcPts val="0"/>
              </a:spcAft>
              <a:defRPr/>
            </a:pPr>
            <a:br>
              <a:rPr lang="en-US" altLang="en-US" sz="4000" u="sng" dirty="0">
                <a:solidFill>
                  <a:srgbClr val="FF0000"/>
                </a:solidFill>
                <a:latin typeface="+mn-lt"/>
              </a:rPr>
            </a:br>
            <a:r>
              <a:rPr lang="en-US" altLang="en-US" sz="4000" dirty="0">
                <a:latin typeface="+mn-lt"/>
              </a:rPr>
              <a:t>How are nitrates removed from the soil?</a:t>
            </a:r>
            <a:br>
              <a:rPr lang="en-US" altLang="en-US" sz="4000" dirty="0">
                <a:latin typeface="+mn-lt"/>
              </a:rPr>
            </a:br>
            <a:endParaRPr lang="en-US" altLang="en-US" sz="4000" dirty="0">
              <a:latin typeface="+mn-lt"/>
            </a:endParaRPr>
          </a:p>
        </p:txBody>
      </p:sp>
      <p:sp>
        <p:nvSpPr>
          <p:cNvPr id="14339" name="Rectangle 3">
            <a:extLst>
              <a:ext uri="{FF2B5EF4-FFF2-40B4-BE49-F238E27FC236}">
                <a16:creationId xmlns:a16="http://schemas.microsoft.com/office/drawing/2014/main" id="{C8F0C2D0-FE63-AAF1-2EEE-60F48C73652E}"/>
              </a:ext>
            </a:extLst>
          </p:cNvPr>
          <p:cNvSpPr>
            <a:spLocks noGrp="1" noChangeArrowheads="1"/>
          </p:cNvSpPr>
          <p:nvPr>
            <p:ph idx="1"/>
          </p:nvPr>
        </p:nvSpPr>
        <p:spPr>
          <a:xfrm>
            <a:off x="457200" y="1340768"/>
            <a:ext cx="8229600" cy="4857403"/>
          </a:xfrm>
        </p:spPr>
        <p:txBody>
          <a:bodyPr>
            <a:normAutofit/>
          </a:bodyPr>
          <a:lstStyle/>
          <a:p>
            <a:pPr marL="0" indent="0">
              <a:lnSpc>
                <a:spcPct val="80000"/>
              </a:lnSpc>
              <a:buNone/>
            </a:pPr>
            <a:r>
              <a:rPr lang="en-US" altLang="en-US" sz="2400" dirty="0"/>
              <a:t>There are a number of processes which remove nitrates from the soil.</a:t>
            </a:r>
          </a:p>
          <a:p>
            <a:pPr marL="0" indent="0">
              <a:lnSpc>
                <a:spcPct val="80000"/>
              </a:lnSpc>
              <a:buNone/>
            </a:pPr>
            <a:endParaRPr lang="en-US" altLang="en-US" sz="2400" dirty="0"/>
          </a:p>
          <a:p>
            <a:pPr marL="514350" indent="-514350">
              <a:lnSpc>
                <a:spcPct val="80000"/>
              </a:lnSpc>
              <a:buFont typeface="+mj-lt"/>
              <a:buAutoNum type="arabicPeriod"/>
            </a:pPr>
            <a:r>
              <a:rPr lang="en-US" altLang="en-US" sz="2400" dirty="0"/>
              <a:t>Certain types of bacteria in the soil will break down the nitrates. This  releases nitrogen gas back into the atmosphere.</a:t>
            </a:r>
          </a:p>
          <a:p>
            <a:pPr marL="514350" indent="-514350">
              <a:lnSpc>
                <a:spcPct val="80000"/>
              </a:lnSpc>
              <a:buFont typeface="+mj-lt"/>
              <a:buAutoNum type="arabicPeriod"/>
            </a:pPr>
            <a:r>
              <a:rPr lang="en-US" altLang="en-US" sz="2400" dirty="0"/>
              <a:t>Harvesting crops.</a:t>
            </a:r>
          </a:p>
          <a:p>
            <a:pPr marL="514350" indent="-514350">
              <a:lnSpc>
                <a:spcPct val="80000"/>
              </a:lnSpc>
              <a:buFont typeface="+mj-lt"/>
              <a:buAutoNum type="arabicPeriod"/>
            </a:pPr>
            <a:r>
              <a:rPr lang="en-US" altLang="en-US" sz="2400" dirty="0"/>
              <a:t>Raising animals on the land.</a:t>
            </a:r>
          </a:p>
          <a:p>
            <a:pPr marL="514350" indent="-514350">
              <a:lnSpc>
                <a:spcPct val="80000"/>
              </a:lnSpc>
              <a:buFont typeface="+mj-lt"/>
              <a:buAutoNum type="arabicPeriod"/>
            </a:pPr>
            <a:r>
              <a:rPr lang="en-US" altLang="en-US" sz="2400" dirty="0"/>
              <a:t>Rain can remove nitrates, in many cases the water enters streams and rivers. </a:t>
            </a:r>
          </a:p>
          <a:p>
            <a:pPr marL="0" indent="0">
              <a:lnSpc>
                <a:spcPct val="80000"/>
              </a:lnSpc>
              <a:buNone/>
            </a:pPr>
            <a:br>
              <a:rPr lang="en-US" altLang="en-US" sz="2800" dirty="0"/>
            </a:br>
            <a:endParaRPr lang="en-US" alt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BA0DEDF-3879-5304-282C-B92358CF19F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GB" altLang="en-US" sz="4000" dirty="0"/>
              <a:t>What is symbiosis? Why is it important?</a:t>
            </a:r>
            <a:endParaRPr lang="en-US" altLang="en-US" sz="4000" dirty="0"/>
          </a:p>
        </p:txBody>
      </p:sp>
      <p:sp>
        <p:nvSpPr>
          <p:cNvPr id="19459" name="Rectangle 3">
            <a:extLst>
              <a:ext uri="{FF2B5EF4-FFF2-40B4-BE49-F238E27FC236}">
                <a16:creationId xmlns:a16="http://schemas.microsoft.com/office/drawing/2014/main" id="{355D8481-AF43-9153-17D4-180C82F7667D}"/>
              </a:ext>
            </a:extLst>
          </p:cNvPr>
          <p:cNvSpPr>
            <a:spLocks noGrp="1" noChangeArrowheads="1"/>
          </p:cNvSpPr>
          <p:nvPr>
            <p:ph idx="1"/>
          </p:nvPr>
        </p:nvSpPr>
        <p:spPr/>
        <p:txBody>
          <a:bodyPr rtlCol="0">
            <a:normAutofit/>
          </a:bodyPr>
          <a:lstStyle/>
          <a:p>
            <a:pPr eaLnBrk="1" fontAlgn="auto" hangingPunct="1">
              <a:lnSpc>
                <a:spcPct val="90000"/>
              </a:lnSpc>
              <a:spcAft>
                <a:spcPts val="0"/>
              </a:spcAft>
              <a:defRPr/>
            </a:pPr>
            <a:r>
              <a:rPr lang="en-GB" altLang="en-US" sz="2800" dirty="0"/>
              <a:t>Symbiosis is when two organisms (normally bacteria) live intimately together to benefit both organisms e.g. coral (protection) and </a:t>
            </a:r>
            <a:r>
              <a:rPr lang="en-GB" altLang="en-US" sz="2800" i="1" dirty="0" err="1"/>
              <a:t>zooxanthellae</a:t>
            </a:r>
            <a:r>
              <a:rPr lang="en-GB" altLang="en-US" sz="2800" i="1" dirty="0"/>
              <a:t> </a:t>
            </a:r>
            <a:r>
              <a:rPr lang="en-GB" altLang="en-US" sz="2800" dirty="0"/>
              <a:t>(oxygen).</a:t>
            </a:r>
          </a:p>
          <a:p>
            <a:pPr marL="0" indent="0" eaLnBrk="1" fontAlgn="auto" hangingPunct="1">
              <a:lnSpc>
                <a:spcPct val="90000"/>
              </a:lnSpc>
              <a:spcAft>
                <a:spcPts val="0"/>
              </a:spcAft>
              <a:buFont typeface="Arial" panose="020B0604020202020204" pitchFamily="34" charset="0"/>
              <a:buNone/>
              <a:defRPr/>
            </a:pPr>
            <a:endParaRPr lang="en-GB" altLang="en-US" sz="2800" dirty="0"/>
          </a:p>
          <a:p>
            <a:pPr eaLnBrk="1" fontAlgn="auto" hangingPunct="1">
              <a:lnSpc>
                <a:spcPct val="90000"/>
              </a:lnSpc>
              <a:spcAft>
                <a:spcPts val="0"/>
              </a:spcAft>
              <a:defRPr/>
            </a:pPr>
            <a:r>
              <a:rPr lang="en-GB" altLang="en-US" sz="2800" dirty="0"/>
              <a:t>An example here is nitrogen fixing bacteria in plants. The bacteria carries out nitrogen fixing in the nodules of the plants roots and in return gains sugars from the plant</a:t>
            </a:r>
            <a:endParaRPr lang="en-US" alt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2D648A-899A-46F7-CE6E-6AC18DC64F66}"/>
              </a:ext>
            </a:extLst>
          </p:cNvPr>
          <p:cNvSpPr txBox="1"/>
          <p:nvPr/>
        </p:nvSpPr>
        <p:spPr>
          <a:xfrm>
            <a:off x="2843213" y="333375"/>
            <a:ext cx="1512887" cy="646113"/>
          </a:xfrm>
          <a:prstGeom prst="rect">
            <a:avLst/>
          </a:prstGeom>
          <a:noFill/>
          <a:ln>
            <a:solidFill>
              <a:schemeClr val="tx1"/>
            </a:solidFill>
          </a:ln>
        </p:spPr>
        <p:txBody>
          <a:bodyPr>
            <a:spAutoFit/>
          </a:bodyPr>
          <a:lstStyle/>
          <a:p>
            <a:pPr algn="ctr" eaLnBrk="1" hangingPunct="1">
              <a:defRPr/>
            </a:pPr>
            <a:r>
              <a:rPr lang="en-GB" dirty="0">
                <a:latin typeface="+mn-lt"/>
              </a:rPr>
              <a:t>Atmospheric nitrogen</a:t>
            </a:r>
          </a:p>
        </p:txBody>
      </p:sp>
      <p:sp>
        <p:nvSpPr>
          <p:cNvPr id="5" name="TextBox 4">
            <a:extLst>
              <a:ext uri="{FF2B5EF4-FFF2-40B4-BE49-F238E27FC236}">
                <a16:creationId xmlns:a16="http://schemas.microsoft.com/office/drawing/2014/main" id="{FB5B284A-07E3-E4F1-C03E-23E72EEA605D}"/>
              </a:ext>
            </a:extLst>
          </p:cNvPr>
          <p:cNvSpPr txBox="1"/>
          <p:nvPr/>
        </p:nvSpPr>
        <p:spPr>
          <a:xfrm>
            <a:off x="4352925" y="2205038"/>
            <a:ext cx="1512888" cy="646112"/>
          </a:xfrm>
          <a:prstGeom prst="rect">
            <a:avLst/>
          </a:prstGeom>
          <a:noFill/>
          <a:ln>
            <a:solidFill>
              <a:schemeClr val="tx1"/>
            </a:solidFill>
          </a:ln>
        </p:spPr>
        <p:txBody>
          <a:bodyPr>
            <a:spAutoFit/>
          </a:bodyPr>
          <a:lstStyle/>
          <a:p>
            <a:pPr algn="ctr" eaLnBrk="1" hangingPunct="1">
              <a:defRPr/>
            </a:pPr>
            <a:r>
              <a:rPr lang="en-GB" dirty="0">
                <a:latin typeface="+mn-lt"/>
              </a:rPr>
              <a:t>Nitrogen in plants</a:t>
            </a:r>
          </a:p>
        </p:txBody>
      </p:sp>
      <p:sp>
        <p:nvSpPr>
          <p:cNvPr id="6" name="TextBox 5">
            <a:extLst>
              <a:ext uri="{FF2B5EF4-FFF2-40B4-BE49-F238E27FC236}">
                <a16:creationId xmlns:a16="http://schemas.microsoft.com/office/drawing/2014/main" id="{ED849288-73C6-9C7B-3D1E-FA907ED2AAA5}"/>
              </a:ext>
            </a:extLst>
          </p:cNvPr>
          <p:cNvSpPr txBox="1"/>
          <p:nvPr/>
        </p:nvSpPr>
        <p:spPr>
          <a:xfrm>
            <a:off x="6875463" y="2206625"/>
            <a:ext cx="1512887" cy="646113"/>
          </a:xfrm>
          <a:prstGeom prst="rect">
            <a:avLst/>
          </a:prstGeom>
          <a:noFill/>
          <a:ln>
            <a:solidFill>
              <a:schemeClr val="tx1"/>
            </a:solidFill>
          </a:ln>
        </p:spPr>
        <p:txBody>
          <a:bodyPr>
            <a:spAutoFit/>
          </a:bodyPr>
          <a:lstStyle/>
          <a:p>
            <a:pPr algn="ctr" eaLnBrk="1" hangingPunct="1">
              <a:defRPr/>
            </a:pPr>
            <a:r>
              <a:rPr lang="en-GB" dirty="0">
                <a:latin typeface="+mn-lt"/>
              </a:rPr>
              <a:t>Nitrogen in animals</a:t>
            </a:r>
          </a:p>
        </p:txBody>
      </p:sp>
      <p:sp>
        <p:nvSpPr>
          <p:cNvPr id="7" name="TextBox 6">
            <a:extLst>
              <a:ext uri="{FF2B5EF4-FFF2-40B4-BE49-F238E27FC236}">
                <a16:creationId xmlns:a16="http://schemas.microsoft.com/office/drawing/2014/main" id="{5ADB90B0-9216-EB4B-345F-432EE0A2C010}"/>
              </a:ext>
            </a:extLst>
          </p:cNvPr>
          <p:cNvSpPr txBox="1"/>
          <p:nvPr/>
        </p:nvSpPr>
        <p:spPr>
          <a:xfrm>
            <a:off x="3708400" y="5519738"/>
            <a:ext cx="1511300" cy="646112"/>
          </a:xfrm>
          <a:prstGeom prst="rect">
            <a:avLst/>
          </a:prstGeom>
          <a:noFill/>
          <a:ln>
            <a:solidFill>
              <a:schemeClr val="tx1"/>
            </a:solidFill>
          </a:ln>
        </p:spPr>
        <p:txBody>
          <a:bodyPr>
            <a:spAutoFit/>
          </a:bodyPr>
          <a:lstStyle/>
          <a:p>
            <a:pPr algn="ctr" eaLnBrk="1" hangingPunct="1">
              <a:defRPr/>
            </a:pPr>
            <a:r>
              <a:rPr lang="en-GB" dirty="0">
                <a:latin typeface="+mn-lt"/>
              </a:rPr>
              <a:t>Ammonium ions NH</a:t>
            </a:r>
            <a:r>
              <a:rPr lang="en-GB" baseline="30000" dirty="0">
                <a:latin typeface="+mn-lt"/>
              </a:rPr>
              <a:t>4+</a:t>
            </a:r>
          </a:p>
        </p:txBody>
      </p:sp>
      <p:sp>
        <p:nvSpPr>
          <p:cNvPr id="8" name="TextBox 7">
            <a:extLst>
              <a:ext uri="{FF2B5EF4-FFF2-40B4-BE49-F238E27FC236}">
                <a16:creationId xmlns:a16="http://schemas.microsoft.com/office/drawing/2014/main" id="{6FDA0C7D-4CAB-A63F-7F70-FEF0031F956F}"/>
              </a:ext>
            </a:extLst>
          </p:cNvPr>
          <p:cNvSpPr txBox="1"/>
          <p:nvPr/>
        </p:nvSpPr>
        <p:spPr>
          <a:xfrm>
            <a:off x="477838" y="4005263"/>
            <a:ext cx="1511300" cy="646112"/>
          </a:xfrm>
          <a:prstGeom prst="rect">
            <a:avLst/>
          </a:prstGeom>
          <a:noFill/>
          <a:ln>
            <a:solidFill>
              <a:schemeClr val="tx1"/>
            </a:solidFill>
          </a:ln>
        </p:spPr>
        <p:txBody>
          <a:bodyPr>
            <a:spAutoFit/>
          </a:bodyPr>
          <a:lstStyle/>
          <a:p>
            <a:pPr algn="ctr" eaLnBrk="1" hangingPunct="1">
              <a:defRPr/>
            </a:pPr>
            <a:r>
              <a:rPr lang="en-GB" dirty="0">
                <a:latin typeface="+mn-lt"/>
              </a:rPr>
              <a:t>Nitrite ions NO</a:t>
            </a:r>
            <a:r>
              <a:rPr lang="en-GB" baseline="30000" dirty="0">
                <a:latin typeface="+mn-lt"/>
              </a:rPr>
              <a:t>2-</a:t>
            </a:r>
          </a:p>
        </p:txBody>
      </p:sp>
      <p:sp>
        <p:nvSpPr>
          <p:cNvPr id="9" name="TextBox 8">
            <a:extLst>
              <a:ext uri="{FF2B5EF4-FFF2-40B4-BE49-F238E27FC236}">
                <a16:creationId xmlns:a16="http://schemas.microsoft.com/office/drawing/2014/main" id="{D5D74A0C-E0D1-1083-A37C-8ED3D9BF8AC7}"/>
              </a:ext>
            </a:extLst>
          </p:cNvPr>
          <p:cNvSpPr txBox="1"/>
          <p:nvPr/>
        </p:nvSpPr>
        <p:spPr>
          <a:xfrm>
            <a:off x="468313" y="2205038"/>
            <a:ext cx="1511300" cy="646112"/>
          </a:xfrm>
          <a:prstGeom prst="rect">
            <a:avLst/>
          </a:prstGeom>
          <a:noFill/>
          <a:ln>
            <a:solidFill>
              <a:schemeClr val="tx1"/>
            </a:solidFill>
          </a:ln>
        </p:spPr>
        <p:txBody>
          <a:bodyPr>
            <a:spAutoFit/>
          </a:bodyPr>
          <a:lstStyle/>
          <a:p>
            <a:pPr algn="ctr" eaLnBrk="1" hangingPunct="1">
              <a:defRPr/>
            </a:pPr>
            <a:r>
              <a:rPr lang="en-GB" dirty="0">
                <a:latin typeface="+mn-lt"/>
              </a:rPr>
              <a:t>Nitrate ions NO</a:t>
            </a:r>
            <a:r>
              <a:rPr lang="en-GB" baseline="30000" dirty="0">
                <a:latin typeface="+mn-lt"/>
              </a:rPr>
              <a:t>3-</a:t>
            </a:r>
          </a:p>
        </p:txBody>
      </p:sp>
      <p:sp>
        <p:nvSpPr>
          <p:cNvPr id="10" name="TextBox 9">
            <a:extLst>
              <a:ext uri="{FF2B5EF4-FFF2-40B4-BE49-F238E27FC236}">
                <a16:creationId xmlns:a16="http://schemas.microsoft.com/office/drawing/2014/main" id="{30EFDC3B-D3CF-9929-459C-BDD0DC7FD8C2}"/>
              </a:ext>
            </a:extLst>
          </p:cNvPr>
          <p:cNvSpPr txBox="1"/>
          <p:nvPr/>
        </p:nvSpPr>
        <p:spPr>
          <a:xfrm>
            <a:off x="5651500" y="3573463"/>
            <a:ext cx="1512888" cy="646112"/>
          </a:xfrm>
          <a:prstGeom prst="rect">
            <a:avLst/>
          </a:prstGeom>
          <a:noFill/>
          <a:ln>
            <a:solidFill>
              <a:schemeClr val="tx1"/>
            </a:solidFill>
          </a:ln>
        </p:spPr>
        <p:txBody>
          <a:bodyPr>
            <a:spAutoFit/>
          </a:bodyPr>
          <a:lstStyle/>
          <a:p>
            <a:pPr algn="ctr" eaLnBrk="1" hangingPunct="1">
              <a:defRPr/>
            </a:pPr>
            <a:r>
              <a:rPr lang="en-GB" dirty="0">
                <a:latin typeface="+mn-lt"/>
              </a:rPr>
              <a:t>Dead organic matter</a:t>
            </a:r>
          </a:p>
        </p:txBody>
      </p:sp>
      <p:cxnSp>
        <p:nvCxnSpPr>
          <p:cNvPr id="12" name="Straight Arrow Connector 11">
            <a:extLst>
              <a:ext uri="{FF2B5EF4-FFF2-40B4-BE49-F238E27FC236}">
                <a16:creationId xmlns:a16="http://schemas.microsoft.com/office/drawing/2014/main" id="{7FB2E224-C9A4-AC08-A363-2DB88112EF50}"/>
              </a:ext>
            </a:extLst>
          </p:cNvPr>
          <p:cNvCxnSpPr>
            <a:stCxn id="4" idx="2"/>
            <a:endCxn id="5" idx="0"/>
          </p:cNvCxnSpPr>
          <p:nvPr/>
        </p:nvCxnSpPr>
        <p:spPr>
          <a:xfrm>
            <a:off x="3600450" y="979488"/>
            <a:ext cx="1509713" cy="12255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3DFB5A-089C-9A20-4332-45BC5DA39AB0}"/>
              </a:ext>
            </a:extLst>
          </p:cNvPr>
          <p:cNvCxnSpPr>
            <a:stCxn id="5" idx="3"/>
            <a:endCxn id="6" idx="1"/>
          </p:cNvCxnSpPr>
          <p:nvPr/>
        </p:nvCxnSpPr>
        <p:spPr>
          <a:xfrm>
            <a:off x="5865813" y="2527300"/>
            <a:ext cx="100965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5BA97C3-9E86-18E7-37CF-9AE80AAA3D62}"/>
              </a:ext>
            </a:extLst>
          </p:cNvPr>
          <p:cNvCxnSpPr>
            <a:stCxn id="6" idx="2"/>
            <a:endCxn id="10" idx="0"/>
          </p:cNvCxnSpPr>
          <p:nvPr/>
        </p:nvCxnSpPr>
        <p:spPr>
          <a:xfrm flipH="1">
            <a:off x="6408738" y="2852738"/>
            <a:ext cx="1223962" cy="720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5364285-153B-4AAD-A2DD-B00D5B4FA0DD}"/>
              </a:ext>
            </a:extLst>
          </p:cNvPr>
          <p:cNvCxnSpPr>
            <a:stCxn id="5" idx="2"/>
            <a:endCxn id="10" idx="0"/>
          </p:cNvCxnSpPr>
          <p:nvPr/>
        </p:nvCxnSpPr>
        <p:spPr>
          <a:xfrm>
            <a:off x="5110163" y="2851150"/>
            <a:ext cx="1298575" cy="7223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CDE930C-36DA-2CFC-24E4-6CBCE132106D}"/>
              </a:ext>
            </a:extLst>
          </p:cNvPr>
          <p:cNvCxnSpPr>
            <a:stCxn id="10" idx="2"/>
            <a:endCxn id="7" idx="0"/>
          </p:cNvCxnSpPr>
          <p:nvPr/>
        </p:nvCxnSpPr>
        <p:spPr>
          <a:xfrm flipH="1">
            <a:off x="4464050" y="4219575"/>
            <a:ext cx="1944688" cy="13001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BC731571-828D-EE6E-4376-83D519D0CDD9}"/>
              </a:ext>
            </a:extLst>
          </p:cNvPr>
          <p:cNvCxnSpPr>
            <a:stCxn id="4" idx="3"/>
            <a:endCxn id="7" idx="3"/>
          </p:cNvCxnSpPr>
          <p:nvPr/>
        </p:nvCxnSpPr>
        <p:spPr>
          <a:xfrm>
            <a:off x="4356100" y="655638"/>
            <a:ext cx="863600" cy="5186362"/>
          </a:xfrm>
          <a:prstGeom prst="curvedConnector3">
            <a:avLst>
              <a:gd name="adj1" fmla="val 533708"/>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F8CA295A-B9DB-F368-691A-31FA0EDEF2E5}"/>
              </a:ext>
            </a:extLst>
          </p:cNvPr>
          <p:cNvCxnSpPr>
            <a:stCxn id="7" idx="1"/>
            <a:endCxn id="8" idx="2"/>
          </p:cNvCxnSpPr>
          <p:nvPr/>
        </p:nvCxnSpPr>
        <p:spPr>
          <a:xfrm rot="10800000">
            <a:off x="1233488" y="4651375"/>
            <a:ext cx="2474912" cy="1190625"/>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62CA4C3F-1E0B-94D9-C71F-EE72C9D50C42}"/>
              </a:ext>
            </a:extLst>
          </p:cNvPr>
          <p:cNvCxnSpPr>
            <a:stCxn id="8" idx="0"/>
            <a:endCxn id="9" idx="2"/>
          </p:cNvCxnSpPr>
          <p:nvPr/>
        </p:nvCxnSpPr>
        <p:spPr>
          <a:xfrm rot="16200000" flipV="1">
            <a:off x="651669" y="3423444"/>
            <a:ext cx="1154113" cy="9525"/>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a:extLst>
              <a:ext uri="{FF2B5EF4-FFF2-40B4-BE49-F238E27FC236}">
                <a16:creationId xmlns:a16="http://schemas.microsoft.com/office/drawing/2014/main" id="{EC4C183E-87E0-AEBB-3B22-AAD8308B6F98}"/>
              </a:ext>
            </a:extLst>
          </p:cNvPr>
          <p:cNvCxnSpPr>
            <a:stCxn id="9" idx="0"/>
            <a:endCxn id="4" idx="1"/>
          </p:cNvCxnSpPr>
          <p:nvPr/>
        </p:nvCxnSpPr>
        <p:spPr>
          <a:xfrm rot="5400000" flipH="1" flipV="1">
            <a:off x="1258888" y="620713"/>
            <a:ext cx="1549400" cy="161925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F8B08D-E97C-71C3-5CB9-8CA9B72FC7AA}"/>
              </a:ext>
            </a:extLst>
          </p:cNvPr>
          <p:cNvSpPr txBox="1"/>
          <p:nvPr/>
        </p:nvSpPr>
        <p:spPr>
          <a:xfrm>
            <a:off x="179388" y="188913"/>
            <a:ext cx="1296987" cy="1200150"/>
          </a:xfrm>
          <a:prstGeom prst="rect">
            <a:avLst/>
          </a:prstGeom>
          <a:noFill/>
        </p:spPr>
        <p:txBody>
          <a:bodyPr>
            <a:spAutoFit/>
          </a:bodyPr>
          <a:lstStyle/>
          <a:p>
            <a:pPr algn="ctr" eaLnBrk="1" hangingPunct="1">
              <a:defRPr/>
            </a:pPr>
            <a:r>
              <a:rPr lang="en-GB" dirty="0">
                <a:solidFill>
                  <a:srgbClr val="FF0000"/>
                </a:solidFill>
                <a:latin typeface="+mn-lt"/>
              </a:rPr>
              <a:t>Can you write the processes 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06919430-7F64-6DFF-4F39-552E7063794F}"/>
              </a:ext>
            </a:extLst>
          </p:cNvPr>
          <p:cNvSpPr>
            <a:spLocks noGrp="1" noChangeArrowheads="1"/>
          </p:cNvSpPr>
          <p:nvPr>
            <p:ph idx="1"/>
          </p:nvPr>
        </p:nvSpPr>
        <p:spPr/>
        <p:txBody>
          <a:bodyPr/>
          <a:lstStyle/>
          <a:p>
            <a:pPr eaLnBrk="1" hangingPunct="1"/>
            <a:endParaRPr lang="en-US" altLang="en-US"/>
          </a:p>
        </p:txBody>
      </p:sp>
      <p:pic>
        <p:nvPicPr>
          <p:cNvPr id="17412" name="Picture 4">
            <a:extLst>
              <a:ext uri="{FF2B5EF4-FFF2-40B4-BE49-F238E27FC236}">
                <a16:creationId xmlns:a16="http://schemas.microsoft.com/office/drawing/2014/main" id="{6AAF9E65-F929-33BA-2F6C-2D2B57A47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5299075" cy="57038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 Box 5">
            <a:extLst>
              <a:ext uri="{FF2B5EF4-FFF2-40B4-BE49-F238E27FC236}">
                <a16:creationId xmlns:a16="http://schemas.microsoft.com/office/drawing/2014/main" id="{67F59926-8913-AA02-E9B4-4CE625C650A4}"/>
              </a:ext>
            </a:extLst>
          </p:cNvPr>
          <p:cNvSpPr txBox="1">
            <a:spLocks noChangeArrowheads="1"/>
          </p:cNvSpPr>
          <p:nvPr/>
        </p:nvSpPr>
        <p:spPr bwMode="auto">
          <a:xfrm>
            <a:off x="6156325" y="2420938"/>
            <a:ext cx="2592388" cy="206216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altLang="en-US" sz="3200" dirty="0">
                <a:latin typeface="+mn-lt"/>
              </a:rPr>
              <a:t>The Nitrogen Cycle with the processes shown</a:t>
            </a:r>
            <a:endParaRPr lang="en-US" altLang="en-US" sz="3200" dirty="0">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DC833805-3A9A-A5A8-8388-7E17762E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239713"/>
            <a:ext cx="8750300" cy="669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14AE2EE9-D5D6-ABD9-1EE7-0B70D630FB48}"/>
              </a:ext>
            </a:extLst>
          </p:cNvPr>
          <p:cNvSpPr>
            <a:spLocks noGrp="1" noChangeArrowheads="1"/>
          </p:cNvSpPr>
          <p:nvPr>
            <p:ph type="title"/>
          </p:nvPr>
        </p:nvSpPr>
        <p:spPr/>
        <p:txBody>
          <a:bodyPr>
            <a:noAutofit/>
          </a:bodyPr>
          <a:lstStyle/>
          <a:p>
            <a:r>
              <a:rPr lang="en-GB" altLang="en-US" sz="2800" dirty="0"/>
              <a:t>The effects of human activities on the nitrogen cycle</a:t>
            </a:r>
          </a:p>
        </p:txBody>
      </p:sp>
      <p:sp>
        <p:nvSpPr>
          <p:cNvPr id="69635" name="Content Placeholder 2">
            <a:extLst>
              <a:ext uri="{FF2B5EF4-FFF2-40B4-BE49-F238E27FC236}">
                <a16:creationId xmlns:a16="http://schemas.microsoft.com/office/drawing/2014/main" id="{DB729EE1-4095-52B8-21D2-83728002CD2A}"/>
              </a:ext>
            </a:extLst>
          </p:cNvPr>
          <p:cNvSpPr>
            <a:spLocks noGrp="1" noChangeArrowheads="1"/>
          </p:cNvSpPr>
          <p:nvPr>
            <p:ph idx="1"/>
          </p:nvPr>
        </p:nvSpPr>
        <p:spPr/>
        <p:txBody>
          <a:bodyPr>
            <a:normAutofit fontScale="85000" lnSpcReduction="10000"/>
          </a:bodyPr>
          <a:lstStyle/>
          <a:p>
            <a:r>
              <a:rPr lang="en-GB" altLang="en-US"/>
              <a:t>The Haber process</a:t>
            </a:r>
          </a:p>
          <a:p>
            <a:r>
              <a:rPr lang="en-GB" altLang="en-US"/>
              <a:t>An industrial process to fix nitrogen and turn it into ammonia</a:t>
            </a:r>
          </a:p>
          <a:p>
            <a:endParaRPr lang="en-GB" altLang="en-US"/>
          </a:p>
          <a:p>
            <a:endParaRPr lang="en-GB" altLang="en-US"/>
          </a:p>
          <a:p>
            <a:endParaRPr lang="en-GB" altLang="en-US"/>
          </a:p>
          <a:p>
            <a:endParaRPr lang="en-GB" altLang="en-US"/>
          </a:p>
          <a:p>
            <a:endParaRPr lang="en-GB" altLang="en-US"/>
          </a:p>
          <a:p>
            <a:endParaRPr lang="en-GB" altLang="en-US"/>
          </a:p>
          <a:p>
            <a:endParaRPr lang="en-GB" altLang="en-US"/>
          </a:p>
          <a:p>
            <a:endParaRPr lang="en-GB" altLang="en-US"/>
          </a:p>
          <a:p>
            <a:r>
              <a:rPr lang="en-GB" altLang="en-US"/>
              <a:t>Ammonia is oxidise to make nitrates and nitrites which are used to make fertilisers and explosives</a:t>
            </a:r>
            <a:endParaRPr lang="en-US" altLang="en-US"/>
          </a:p>
        </p:txBody>
      </p:sp>
      <p:pic>
        <p:nvPicPr>
          <p:cNvPr id="69636" name="Picture 3" descr="http://www.chemguide.co.uk/physical/equilibria/haberflow.gif">
            <a:extLst>
              <a:ext uri="{FF2B5EF4-FFF2-40B4-BE49-F238E27FC236}">
                <a16:creationId xmlns:a16="http://schemas.microsoft.com/office/drawing/2014/main" id="{66EB6F0D-9046-A759-3E71-BF3B03E84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2554288"/>
            <a:ext cx="37528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7DD96BDD-C101-3BD6-88BF-FA356A34B83B}"/>
              </a:ext>
            </a:extLst>
          </p:cNvPr>
          <p:cNvSpPr>
            <a:spLocks noGrp="1" noChangeArrowheads="1"/>
          </p:cNvSpPr>
          <p:nvPr>
            <p:ph type="title"/>
          </p:nvPr>
        </p:nvSpPr>
        <p:spPr/>
        <p:txBody>
          <a:bodyPr/>
          <a:lstStyle/>
          <a:p>
            <a:r>
              <a:rPr lang="en-GB" altLang="en-US"/>
              <a:t>Agriculture</a:t>
            </a:r>
            <a:endParaRPr lang="en-US" altLang="en-US"/>
          </a:p>
        </p:txBody>
      </p:sp>
      <p:sp>
        <p:nvSpPr>
          <p:cNvPr id="70659" name="Content Placeholder 2">
            <a:extLst>
              <a:ext uri="{FF2B5EF4-FFF2-40B4-BE49-F238E27FC236}">
                <a16:creationId xmlns:a16="http://schemas.microsoft.com/office/drawing/2014/main" id="{64CB3C8B-6D80-67B4-D3E8-CFF600701D50}"/>
              </a:ext>
            </a:extLst>
          </p:cNvPr>
          <p:cNvSpPr>
            <a:spLocks noGrp="1" noChangeArrowheads="1"/>
          </p:cNvSpPr>
          <p:nvPr>
            <p:ph idx="1"/>
          </p:nvPr>
        </p:nvSpPr>
        <p:spPr/>
        <p:txBody>
          <a:bodyPr/>
          <a:lstStyle/>
          <a:p>
            <a:r>
              <a:rPr lang="en-GB" altLang="en-US" sz="2200"/>
              <a:t>Nitrate fertilisers may increase the problems caused by leaching</a:t>
            </a:r>
          </a:p>
          <a:p>
            <a:r>
              <a:rPr lang="en-GB" altLang="en-US" sz="2200"/>
              <a:t>Drainage increases the numbers of nitrifying bacteria and reduces the numbers of denitrifying bacteria</a:t>
            </a:r>
          </a:p>
          <a:p>
            <a:r>
              <a:rPr lang="en-GB" altLang="en-US" sz="2200"/>
              <a:t>Ploughing increases the rate of decomposition which releases more ammonia into the soil</a:t>
            </a:r>
          </a:p>
          <a:p>
            <a:r>
              <a:rPr lang="en-GB" altLang="en-US" sz="2200"/>
              <a:t>Ploughing changes the amounts of denitrifying and nitrifying bacteria in the soil</a:t>
            </a:r>
          </a:p>
          <a:p>
            <a:r>
              <a:rPr lang="en-GB" altLang="en-US" sz="2200"/>
              <a:t>Legumes will increase the levels of nitrogen compounds in the soil</a:t>
            </a:r>
          </a:p>
          <a:p>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468F27D-47CE-4D7A-56F5-F37A6FB4A543}"/>
              </a:ext>
            </a:extLst>
          </p:cNvPr>
          <p:cNvSpPr>
            <a:spLocks noGrp="1" noChangeArrowheads="1"/>
          </p:cNvSpPr>
          <p:nvPr>
            <p:ph type="title"/>
          </p:nvPr>
        </p:nvSpPr>
        <p:spPr/>
        <p:txBody>
          <a:bodyPr/>
          <a:lstStyle/>
          <a:p>
            <a:r>
              <a:rPr lang="en-GB" altLang="en-US"/>
              <a:t>Pollution</a:t>
            </a:r>
            <a:endParaRPr lang="en-US" altLang="en-US"/>
          </a:p>
        </p:txBody>
      </p:sp>
      <p:sp>
        <p:nvSpPr>
          <p:cNvPr id="71683" name="Content Placeholder 2">
            <a:extLst>
              <a:ext uri="{FF2B5EF4-FFF2-40B4-BE49-F238E27FC236}">
                <a16:creationId xmlns:a16="http://schemas.microsoft.com/office/drawing/2014/main" id="{20E49E6D-3EE2-8DD8-2159-66A58C3DB0D0}"/>
              </a:ext>
            </a:extLst>
          </p:cNvPr>
          <p:cNvSpPr>
            <a:spLocks noGrp="1" noChangeArrowheads="1"/>
          </p:cNvSpPr>
          <p:nvPr>
            <p:ph idx="1"/>
          </p:nvPr>
        </p:nvSpPr>
        <p:spPr/>
        <p:txBody>
          <a:bodyPr/>
          <a:lstStyle/>
          <a:p>
            <a:r>
              <a:rPr lang="en-GB" altLang="en-US"/>
              <a:t>Nitrous oxides are released into the atmosphere by combustion processes. This may eventually increase the amounts of nitrates washed into the soil by rain.</a:t>
            </a:r>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BBEF21-2417-386A-EAF8-C198613543CD}"/>
              </a:ext>
            </a:extLst>
          </p:cNvPr>
          <p:cNvSpPr txBox="1"/>
          <p:nvPr/>
        </p:nvSpPr>
        <p:spPr>
          <a:xfrm>
            <a:off x="3635375" y="333375"/>
            <a:ext cx="1725613" cy="646113"/>
          </a:xfrm>
          <a:prstGeom prst="rect">
            <a:avLst/>
          </a:prstGeom>
          <a:noFill/>
          <a:ln>
            <a:solidFill>
              <a:schemeClr val="tx1"/>
            </a:solidFill>
          </a:ln>
        </p:spPr>
        <p:txBody>
          <a:bodyPr>
            <a:spAutoFit/>
          </a:bodyPr>
          <a:lstStyle/>
          <a:p>
            <a:pPr algn="ctr" eaLnBrk="1" hangingPunct="1">
              <a:defRPr/>
            </a:pPr>
            <a:r>
              <a:rPr lang="en-GB" dirty="0">
                <a:latin typeface="+mn-lt"/>
              </a:rPr>
              <a:t>Atmospheric nitrogen</a:t>
            </a:r>
          </a:p>
        </p:txBody>
      </p:sp>
      <p:sp>
        <p:nvSpPr>
          <p:cNvPr id="5" name="TextBox 4">
            <a:extLst>
              <a:ext uri="{FF2B5EF4-FFF2-40B4-BE49-F238E27FC236}">
                <a16:creationId xmlns:a16="http://schemas.microsoft.com/office/drawing/2014/main" id="{B8B55944-E0B7-2C08-3A7E-ED9FACC2F18D}"/>
              </a:ext>
            </a:extLst>
          </p:cNvPr>
          <p:cNvSpPr txBox="1"/>
          <p:nvPr/>
        </p:nvSpPr>
        <p:spPr>
          <a:xfrm>
            <a:off x="3635375" y="2205038"/>
            <a:ext cx="1725613" cy="646112"/>
          </a:xfrm>
          <a:prstGeom prst="rect">
            <a:avLst/>
          </a:prstGeom>
          <a:noFill/>
          <a:ln>
            <a:solidFill>
              <a:schemeClr val="tx1"/>
            </a:solidFill>
          </a:ln>
        </p:spPr>
        <p:txBody>
          <a:bodyPr>
            <a:spAutoFit/>
          </a:bodyPr>
          <a:lstStyle/>
          <a:p>
            <a:pPr algn="ctr" eaLnBrk="1" hangingPunct="1">
              <a:defRPr/>
            </a:pPr>
            <a:r>
              <a:rPr lang="en-GB" dirty="0">
                <a:latin typeface="+mn-lt"/>
              </a:rPr>
              <a:t>Nitrogen in plants and algae</a:t>
            </a:r>
          </a:p>
        </p:txBody>
      </p:sp>
      <p:sp>
        <p:nvSpPr>
          <p:cNvPr id="6" name="TextBox 5">
            <a:extLst>
              <a:ext uri="{FF2B5EF4-FFF2-40B4-BE49-F238E27FC236}">
                <a16:creationId xmlns:a16="http://schemas.microsoft.com/office/drawing/2014/main" id="{64147C3B-6EC0-1837-1FE5-2C74E19DA66D}"/>
              </a:ext>
            </a:extLst>
          </p:cNvPr>
          <p:cNvSpPr txBox="1"/>
          <p:nvPr/>
        </p:nvSpPr>
        <p:spPr>
          <a:xfrm>
            <a:off x="6875463" y="2206625"/>
            <a:ext cx="1512887" cy="646113"/>
          </a:xfrm>
          <a:prstGeom prst="rect">
            <a:avLst/>
          </a:prstGeom>
          <a:noFill/>
          <a:ln>
            <a:solidFill>
              <a:schemeClr val="tx1"/>
            </a:solidFill>
          </a:ln>
        </p:spPr>
        <p:txBody>
          <a:bodyPr>
            <a:spAutoFit/>
          </a:bodyPr>
          <a:lstStyle/>
          <a:p>
            <a:pPr algn="ctr" eaLnBrk="1" hangingPunct="1">
              <a:defRPr/>
            </a:pPr>
            <a:r>
              <a:rPr lang="en-GB" dirty="0">
                <a:latin typeface="+mn-lt"/>
              </a:rPr>
              <a:t>Nitrogen in animals</a:t>
            </a:r>
          </a:p>
        </p:txBody>
      </p:sp>
      <p:sp>
        <p:nvSpPr>
          <p:cNvPr id="7" name="TextBox 6">
            <a:extLst>
              <a:ext uri="{FF2B5EF4-FFF2-40B4-BE49-F238E27FC236}">
                <a16:creationId xmlns:a16="http://schemas.microsoft.com/office/drawing/2014/main" id="{D1D0E37C-310C-6383-C38E-AF32CA5781ED}"/>
              </a:ext>
            </a:extLst>
          </p:cNvPr>
          <p:cNvSpPr txBox="1"/>
          <p:nvPr/>
        </p:nvSpPr>
        <p:spPr>
          <a:xfrm>
            <a:off x="3635375" y="5519738"/>
            <a:ext cx="1725613" cy="646112"/>
          </a:xfrm>
          <a:prstGeom prst="rect">
            <a:avLst/>
          </a:prstGeom>
          <a:noFill/>
          <a:ln>
            <a:solidFill>
              <a:schemeClr val="tx1"/>
            </a:solidFill>
          </a:ln>
        </p:spPr>
        <p:txBody>
          <a:bodyPr>
            <a:spAutoFit/>
          </a:bodyPr>
          <a:lstStyle/>
          <a:p>
            <a:pPr algn="ctr" eaLnBrk="1" hangingPunct="1">
              <a:defRPr/>
            </a:pPr>
            <a:r>
              <a:rPr lang="en-GB" dirty="0">
                <a:latin typeface="+mn-lt"/>
              </a:rPr>
              <a:t>Ammonium ions NH</a:t>
            </a:r>
            <a:r>
              <a:rPr lang="en-GB" baseline="30000" dirty="0">
                <a:latin typeface="+mn-lt"/>
              </a:rPr>
              <a:t>4+</a:t>
            </a:r>
          </a:p>
        </p:txBody>
      </p:sp>
      <p:sp>
        <p:nvSpPr>
          <p:cNvPr id="8" name="TextBox 7">
            <a:extLst>
              <a:ext uri="{FF2B5EF4-FFF2-40B4-BE49-F238E27FC236}">
                <a16:creationId xmlns:a16="http://schemas.microsoft.com/office/drawing/2014/main" id="{D026A30E-261B-E0D1-6A9C-3431498DBC35}"/>
              </a:ext>
            </a:extLst>
          </p:cNvPr>
          <p:cNvSpPr txBox="1"/>
          <p:nvPr/>
        </p:nvSpPr>
        <p:spPr>
          <a:xfrm>
            <a:off x="477838" y="4005263"/>
            <a:ext cx="1511300" cy="646112"/>
          </a:xfrm>
          <a:prstGeom prst="rect">
            <a:avLst/>
          </a:prstGeom>
          <a:noFill/>
          <a:ln>
            <a:solidFill>
              <a:schemeClr val="tx1"/>
            </a:solidFill>
          </a:ln>
        </p:spPr>
        <p:txBody>
          <a:bodyPr>
            <a:spAutoFit/>
          </a:bodyPr>
          <a:lstStyle/>
          <a:p>
            <a:pPr algn="ctr" eaLnBrk="1" hangingPunct="1">
              <a:defRPr/>
            </a:pPr>
            <a:r>
              <a:rPr lang="en-GB" dirty="0">
                <a:latin typeface="+mn-lt"/>
              </a:rPr>
              <a:t>Nitrite ions NO</a:t>
            </a:r>
            <a:r>
              <a:rPr lang="en-GB" baseline="30000" dirty="0">
                <a:latin typeface="+mn-lt"/>
              </a:rPr>
              <a:t>2-</a:t>
            </a:r>
          </a:p>
        </p:txBody>
      </p:sp>
      <p:sp>
        <p:nvSpPr>
          <p:cNvPr id="9" name="TextBox 8">
            <a:extLst>
              <a:ext uri="{FF2B5EF4-FFF2-40B4-BE49-F238E27FC236}">
                <a16:creationId xmlns:a16="http://schemas.microsoft.com/office/drawing/2014/main" id="{BF7CB7A3-7271-F162-6FB3-CB083B61B804}"/>
              </a:ext>
            </a:extLst>
          </p:cNvPr>
          <p:cNvSpPr txBox="1"/>
          <p:nvPr/>
        </p:nvSpPr>
        <p:spPr>
          <a:xfrm>
            <a:off x="468313" y="2205038"/>
            <a:ext cx="1511300" cy="646112"/>
          </a:xfrm>
          <a:prstGeom prst="rect">
            <a:avLst/>
          </a:prstGeom>
          <a:noFill/>
          <a:ln>
            <a:solidFill>
              <a:schemeClr val="tx1"/>
            </a:solidFill>
          </a:ln>
        </p:spPr>
        <p:txBody>
          <a:bodyPr>
            <a:spAutoFit/>
          </a:bodyPr>
          <a:lstStyle/>
          <a:p>
            <a:pPr algn="ctr" eaLnBrk="1" hangingPunct="1">
              <a:defRPr/>
            </a:pPr>
            <a:r>
              <a:rPr lang="en-GB" dirty="0">
                <a:latin typeface="+mn-lt"/>
              </a:rPr>
              <a:t>Nitrate ions NO</a:t>
            </a:r>
            <a:r>
              <a:rPr lang="en-GB" baseline="30000" dirty="0">
                <a:latin typeface="+mn-lt"/>
              </a:rPr>
              <a:t>3-</a:t>
            </a:r>
          </a:p>
        </p:txBody>
      </p:sp>
      <p:sp>
        <p:nvSpPr>
          <p:cNvPr id="10" name="TextBox 9">
            <a:extLst>
              <a:ext uri="{FF2B5EF4-FFF2-40B4-BE49-F238E27FC236}">
                <a16:creationId xmlns:a16="http://schemas.microsoft.com/office/drawing/2014/main" id="{DFB74617-D2E2-1056-F6A9-39A7B5789905}"/>
              </a:ext>
            </a:extLst>
          </p:cNvPr>
          <p:cNvSpPr txBox="1"/>
          <p:nvPr/>
        </p:nvSpPr>
        <p:spPr>
          <a:xfrm>
            <a:off x="5451475" y="4005263"/>
            <a:ext cx="1512888" cy="646112"/>
          </a:xfrm>
          <a:prstGeom prst="rect">
            <a:avLst/>
          </a:prstGeom>
          <a:noFill/>
          <a:ln>
            <a:solidFill>
              <a:schemeClr val="tx1"/>
            </a:solidFill>
          </a:ln>
        </p:spPr>
        <p:txBody>
          <a:bodyPr>
            <a:spAutoFit/>
          </a:bodyPr>
          <a:lstStyle/>
          <a:p>
            <a:pPr algn="ctr" eaLnBrk="1" hangingPunct="1">
              <a:defRPr/>
            </a:pPr>
            <a:r>
              <a:rPr lang="en-GB" dirty="0">
                <a:latin typeface="+mn-lt"/>
              </a:rPr>
              <a:t>Dead organic matter</a:t>
            </a:r>
          </a:p>
        </p:txBody>
      </p:sp>
      <p:sp>
        <p:nvSpPr>
          <p:cNvPr id="18" name="TextBox 17">
            <a:extLst>
              <a:ext uri="{FF2B5EF4-FFF2-40B4-BE49-F238E27FC236}">
                <a16:creationId xmlns:a16="http://schemas.microsoft.com/office/drawing/2014/main" id="{4BBFE349-4736-4639-B75E-4AC6671676C1}"/>
              </a:ext>
            </a:extLst>
          </p:cNvPr>
          <p:cNvSpPr txBox="1"/>
          <p:nvPr/>
        </p:nvSpPr>
        <p:spPr>
          <a:xfrm>
            <a:off x="5805488" y="5324475"/>
            <a:ext cx="3230562" cy="1200150"/>
          </a:xfrm>
          <a:prstGeom prst="rect">
            <a:avLst/>
          </a:prstGeom>
          <a:noFill/>
        </p:spPr>
        <p:txBody>
          <a:bodyPr>
            <a:spAutoFit/>
          </a:bodyPr>
          <a:lstStyle/>
          <a:p>
            <a:pPr algn="ctr" eaLnBrk="1" hangingPunct="1">
              <a:defRPr/>
            </a:pPr>
            <a:r>
              <a:rPr lang="en-GB" sz="2400" dirty="0">
                <a:latin typeface="+mn-lt"/>
              </a:rPr>
              <a:t>--</a:t>
            </a:r>
            <a:r>
              <a:rPr lang="en-GB" sz="2400" dirty="0">
                <a:latin typeface="+mn-lt"/>
                <a:sym typeface="Wingdings" panose="05000000000000000000" pitchFamily="2" charset="2"/>
              </a:rPr>
              <a:t>--&gt; reduced movement</a:t>
            </a:r>
          </a:p>
          <a:p>
            <a:pPr algn="ctr" eaLnBrk="1" hangingPunct="1">
              <a:defRPr/>
            </a:pPr>
            <a:r>
              <a:rPr lang="en-GB" sz="2400" baseline="30000" dirty="0">
                <a:latin typeface="+mn-lt"/>
                <a:sym typeface="Wingdings" panose="05000000000000000000" pitchFamily="2" charset="2"/>
              </a:rPr>
              <a:t>____</a:t>
            </a:r>
            <a:r>
              <a:rPr lang="en-GB" sz="2400" dirty="0">
                <a:latin typeface="+mn-lt"/>
                <a:sym typeface="Wingdings" panose="05000000000000000000" pitchFamily="2" charset="2"/>
              </a:rPr>
              <a:t>&gt; increased movement</a:t>
            </a:r>
            <a:endParaRPr lang="en-GB" sz="2400" dirty="0">
              <a:latin typeface="+mn-lt"/>
            </a:endParaRPr>
          </a:p>
        </p:txBody>
      </p:sp>
    </p:spTree>
    <p:extLst>
      <p:ext uri="{BB962C8B-B14F-4D97-AF65-F5344CB8AC3E}">
        <p14:creationId xmlns:p14="http://schemas.microsoft.com/office/powerpoint/2010/main" val="847554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CAE9E6C-37DC-117B-4851-464C03F96022}"/>
              </a:ext>
            </a:extLst>
          </p:cNvPr>
          <p:cNvSpPr>
            <a:spLocks noGrp="1"/>
          </p:cNvSpPr>
          <p:nvPr>
            <p:ph type="title"/>
          </p:nvPr>
        </p:nvSpPr>
        <p:spPr/>
        <p:txBody>
          <a:bodyPr/>
          <a:lstStyle/>
          <a:p>
            <a:pPr eaLnBrk="1" hangingPunct="1"/>
            <a:endParaRPr lang="en-GB" altLang="en-US"/>
          </a:p>
        </p:txBody>
      </p:sp>
      <p:sp>
        <p:nvSpPr>
          <p:cNvPr id="21507" name="Content Placeholder 2">
            <a:extLst>
              <a:ext uri="{FF2B5EF4-FFF2-40B4-BE49-F238E27FC236}">
                <a16:creationId xmlns:a16="http://schemas.microsoft.com/office/drawing/2014/main" id="{64CB990B-9FB7-6B9E-CA2F-D5D703E72AEC}"/>
              </a:ext>
            </a:extLst>
          </p:cNvPr>
          <p:cNvSpPr>
            <a:spLocks noGrp="1"/>
          </p:cNvSpPr>
          <p:nvPr>
            <p:ph idx="1"/>
          </p:nvPr>
        </p:nvSpPr>
        <p:spPr/>
        <p:txBody>
          <a:bodyPr/>
          <a:lstStyle/>
          <a:p>
            <a:pPr eaLnBrk="1" hangingPunct="1"/>
            <a:endParaRPr lang="en-GB" altLang="en-US"/>
          </a:p>
        </p:txBody>
      </p:sp>
      <p:sp>
        <p:nvSpPr>
          <p:cNvPr id="21508" name="AutoShape 2" descr="Displaying photo.JPG">
            <a:extLst>
              <a:ext uri="{FF2B5EF4-FFF2-40B4-BE49-F238E27FC236}">
                <a16:creationId xmlns:a16="http://schemas.microsoft.com/office/drawing/2014/main" id="{398E5654-972B-80F0-0834-9064825C794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21509" name="AutoShape 4" descr="Displaying photo.JPG">
            <a:extLst>
              <a:ext uri="{FF2B5EF4-FFF2-40B4-BE49-F238E27FC236}">
                <a16:creationId xmlns:a16="http://schemas.microsoft.com/office/drawing/2014/main" id="{5BF3A902-B38A-EECC-4861-8B602DF2BACC}"/>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pic>
        <p:nvPicPr>
          <p:cNvPr id="21510" name="Picture 5">
            <a:extLst>
              <a:ext uri="{FF2B5EF4-FFF2-40B4-BE49-F238E27FC236}">
                <a16:creationId xmlns:a16="http://schemas.microsoft.com/office/drawing/2014/main" id="{82E6A414-BF9F-12F7-0A5D-DCF23FFD1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13" t="8719" r="24751" b="8122"/>
          <a:stretch>
            <a:fillRect/>
          </a:stretch>
        </p:blipFill>
        <p:spPr bwMode="auto">
          <a:xfrm>
            <a:off x="1244600" y="260350"/>
            <a:ext cx="6640513" cy="625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3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CC2540-07C1-671F-29D1-5EEB22AE62B4}"/>
              </a:ext>
            </a:extLst>
          </p:cNvPr>
          <p:cNvSpPr>
            <a:spLocks noGrp="1" noChangeArrowheads="1"/>
          </p:cNvSpPr>
          <p:nvPr>
            <p:ph type="title"/>
          </p:nvPr>
        </p:nvSpPr>
        <p:spPr/>
        <p:txBody>
          <a:bodyPr/>
          <a:lstStyle/>
          <a:p>
            <a:r>
              <a:rPr lang="en-GB" altLang="en-US"/>
              <a:t>Biogeochemical cycles</a:t>
            </a:r>
          </a:p>
        </p:txBody>
      </p:sp>
      <p:sp>
        <p:nvSpPr>
          <p:cNvPr id="8195" name="Content Placeholder 2">
            <a:extLst>
              <a:ext uri="{FF2B5EF4-FFF2-40B4-BE49-F238E27FC236}">
                <a16:creationId xmlns:a16="http://schemas.microsoft.com/office/drawing/2014/main" id="{ACD57353-CAD6-1375-AE42-D7DF040A0A56}"/>
              </a:ext>
            </a:extLst>
          </p:cNvPr>
          <p:cNvSpPr>
            <a:spLocks noGrp="1"/>
          </p:cNvSpPr>
          <p:nvPr>
            <p:ph idx="1"/>
          </p:nvPr>
        </p:nvSpPr>
        <p:spPr>
          <a:xfrm>
            <a:off x="457200" y="1600200"/>
            <a:ext cx="5110163" cy="4525963"/>
          </a:xfrm>
        </p:spPr>
        <p:txBody>
          <a:bodyPr/>
          <a:lstStyle/>
          <a:p>
            <a:pPr>
              <a:defRPr/>
            </a:pPr>
            <a:r>
              <a:rPr lang="en-GB" altLang="en-US" sz="2800" dirty="0">
                <a:latin typeface="Calibri" panose="020F0502020204030204" pitchFamily="34" charset="0"/>
              </a:rPr>
              <a:t>The cycling of elements, including plant nutrients, occurs between the gaseous, hydrological, sedimentary and biological reservoirs with varying residence times. </a:t>
            </a:r>
          </a:p>
          <a:p>
            <a:pPr marL="0" indent="0">
              <a:buFontTx/>
              <a:buNone/>
              <a:defRPr/>
            </a:pPr>
            <a:endParaRPr lang="en-GB" altLang="en-US" sz="2800" dirty="0">
              <a:latin typeface="Calibri" panose="020F0502020204030204" pitchFamily="34" charset="0"/>
            </a:endParaRPr>
          </a:p>
          <a:p>
            <a:pPr>
              <a:defRPr/>
            </a:pPr>
            <a:r>
              <a:rPr lang="en-GB" altLang="en-US" sz="2800" dirty="0">
                <a:latin typeface="Calibri" panose="020F0502020204030204" pitchFamily="34" charset="0"/>
              </a:rPr>
              <a:t>They are driven directly or indirectly by solar energy.</a:t>
            </a:r>
          </a:p>
        </p:txBody>
      </p:sp>
      <p:pic>
        <p:nvPicPr>
          <p:cNvPr id="11268" name="Picture 1">
            <a:extLst>
              <a:ext uri="{FF2B5EF4-FFF2-40B4-BE49-F238E27FC236}">
                <a16:creationId xmlns:a16="http://schemas.microsoft.com/office/drawing/2014/main" id="{DCDF53F4-00D4-916C-8482-617E91D98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85863">
            <a:off x="5553075" y="1736725"/>
            <a:ext cx="3563938"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DC4B460-C71D-B754-5FAE-0F15182FB8EC}"/>
              </a:ext>
            </a:extLst>
          </p:cNvPr>
          <p:cNvSpPr>
            <a:spLocks noGrp="1"/>
          </p:cNvSpPr>
          <p:nvPr>
            <p:ph type="title"/>
          </p:nvPr>
        </p:nvSpPr>
        <p:spPr/>
        <p:txBody>
          <a:bodyPr/>
          <a:lstStyle/>
          <a:p>
            <a:pPr eaLnBrk="1" hangingPunct="1"/>
            <a:r>
              <a:rPr lang="en-GB" altLang="en-US" dirty="0"/>
              <a:t>Task</a:t>
            </a:r>
          </a:p>
        </p:txBody>
      </p:sp>
      <p:sp>
        <p:nvSpPr>
          <p:cNvPr id="22531" name="Content Placeholder 2">
            <a:extLst>
              <a:ext uri="{FF2B5EF4-FFF2-40B4-BE49-F238E27FC236}">
                <a16:creationId xmlns:a16="http://schemas.microsoft.com/office/drawing/2014/main" id="{A1026266-ECB3-006E-069E-8EED91BDE0EC}"/>
              </a:ext>
            </a:extLst>
          </p:cNvPr>
          <p:cNvSpPr>
            <a:spLocks noGrp="1"/>
          </p:cNvSpPr>
          <p:nvPr>
            <p:ph idx="1"/>
          </p:nvPr>
        </p:nvSpPr>
        <p:spPr/>
        <p:txBody>
          <a:bodyPr/>
          <a:lstStyle/>
          <a:p>
            <a:pPr marL="0" indent="0" algn="ctr" eaLnBrk="1" hangingPunct="1">
              <a:buFont typeface="Arial" panose="020B0604020202020204" pitchFamily="34" charset="0"/>
              <a:buNone/>
            </a:pPr>
            <a:r>
              <a:rPr lang="en-GB" altLang="en-US" dirty="0"/>
              <a:t>Outline the ways in which human activities affect the processes in the nitrogen cycle (9 marks).</a:t>
            </a:r>
          </a:p>
          <a:p>
            <a:pPr marL="0" indent="0" algn="ctr" eaLnBrk="1" hangingPunct="1">
              <a:buFont typeface="Arial" panose="020B0604020202020204" pitchFamily="34" charset="0"/>
              <a:buNone/>
            </a:pPr>
            <a:r>
              <a:rPr lang="en-GB" altLang="en-US" b="1" dirty="0">
                <a:solidFill>
                  <a:srgbClr val="FF0000"/>
                </a:solidFill>
              </a:rPr>
              <a:t>OR</a:t>
            </a:r>
          </a:p>
          <a:p>
            <a:pPr marL="0" indent="0" algn="ctr" eaLnBrk="1" hangingPunct="1">
              <a:buFont typeface="Arial" panose="020B0604020202020204" pitchFamily="34" charset="0"/>
              <a:buNone/>
            </a:pPr>
            <a:r>
              <a:rPr lang="en-GB" altLang="en-US" dirty="0"/>
              <a:t>Suggest how the deliberate control of the nitrogen cycle can increase agricultural productivity (6 marks).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9AEDD3F-4D29-47CE-8810-4B0472DA2D6C}"/>
              </a:ext>
            </a:extLst>
          </p:cNvPr>
          <p:cNvSpPr>
            <a:spLocks noGrp="1" noChangeArrowheads="1"/>
          </p:cNvSpPr>
          <p:nvPr>
            <p:ph type="ctrTitle"/>
          </p:nvPr>
        </p:nvSpPr>
        <p:spPr/>
        <p:txBody>
          <a:bodyPr>
            <a:normAutofit/>
          </a:bodyPr>
          <a:lstStyle/>
          <a:p>
            <a:pPr eaLnBrk="1" hangingPunct="1"/>
            <a:r>
              <a:rPr lang="en-GB" altLang="en-US" dirty="0"/>
              <a:t>Phosphorus Cycle</a:t>
            </a:r>
            <a:br>
              <a:rPr lang="en-GB" altLang="en-US" dirty="0"/>
            </a:br>
            <a:r>
              <a:rPr lang="en-GB" altLang="en-US" sz="1400" dirty="0">
                <a:hlinkClick r:id="rId2"/>
              </a:rPr>
              <a:t>https://www.youtube.com/watch?v=pFieYBlU91o</a:t>
            </a:r>
            <a:endParaRPr lang="en-GB" altLang="en-US" sz="1400" dirty="0"/>
          </a:p>
        </p:txBody>
      </p:sp>
      <p:sp>
        <p:nvSpPr>
          <p:cNvPr id="2" name="Subtitle 1">
            <a:extLst>
              <a:ext uri="{FF2B5EF4-FFF2-40B4-BE49-F238E27FC236}">
                <a16:creationId xmlns:a16="http://schemas.microsoft.com/office/drawing/2014/main" id="{3466AF28-570B-8C81-B96F-9FEE4D751A5D}"/>
              </a:ext>
            </a:extLst>
          </p:cNvPr>
          <p:cNvSpPr>
            <a:spLocks noGrp="1"/>
          </p:cNvSpPr>
          <p:nvPr>
            <p:ph type="subTitle" idx="1"/>
          </p:nvPr>
        </p:nvSpPr>
        <p:spPr/>
        <p:txBody>
          <a:bodyPr/>
          <a:lstStyle/>
          <a:p>
            <a:endParaRPr lang="en-GB"/>
          </a:p>
        </p:txBody>
      </p:sp>
      <p:sp>
        <p:nvSpPr>
          <p:cNvPr id="72707" name="AutoShape 3">
            <a:hlinkClick r:id="rId3" action="ppaction://hlinksldjump" highlightClick="1"/>
            <a:extLst>
              <a:ext uri="{FF2B5EF4-FFF2-40B4-BE49-F238E27FC236}">
                <a16:creationId xmlns:a16="http://schemas.microsoft.com/office/drawing/2014/main" id="{6E76E96C-4ED2-C1EF-1AF0-599ED25053A5}"/>
              </a:ext>
            </a:extLst>
          </p:cNvPr>
          <p:cNvSpPr>
            <a:spLocks noChangeArrowheads="1"/>
          </p:cNvSpPr>
          <p:nvPr/>
        </p:nvSpPr>
        <p:spPr bwMode="auto">
          <a:xfrm>
            <a:off x="8788400" y="6515100"/>
            <a:ext cx="355600" cy="342900"/>
          </a:xfrm>
          <a:prstGeom prst="actionButtonBackPrevious">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sz="1600">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A2C1-F187-E8CA-5BB5-58C3932D17CD}"/>
              </a:ext>
            </a:extLst>
          </p:cNvPr>
          <p:cNvSpPr>
            <a:spLocks noGrp="1"/>
          </p:cNvSpPr>
          <p:nvPr>
            <p:ph type="title"/>
          </p:nvPr>
        </p:nvSpPr>
        <p:spPr/>
        <p:txBody>
          <a:bodyPr/>
          <a:lstStyle/>
          <a:p>
            <a:r>
              <a:rPr lang="en-GB" dirty="0"/>
              <a:t>Back to back</a:t>
            </a:r>
          </a:p>
        </p:txBody>
      </p:sp>
      <p:pic>
        <p:nvPicPr>
          <p:cNvPr id="1026" name="Picture 2" descr="Phosphorus cycle isA. Gaseous cycleB. Perfect cycleC. Imperfect cycleD.  Partly gaseous and partly sedimentary">
            <a:extLst>
              <a:ext uri="{FF2B5EF4-FFF2-40B4-BE49-F238E27FC236}">
                <a16:creationId xmlns:a16="http://schemas.microsoft.com/office/drawing/2014/main" id="{84E5236D-9783-9D9D-E38B-41A056A93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323975"/>
            <a:ext cx="8410575" cy="4210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8B23F9-27CD-2E0F-96D5-F08ABB810C4A}"/>
              </a:ext>
            </a:extLst>
          </p:cNvPr>
          <p:cNvSpPr txBox="1"/>
          <p:nvPr/>
        </p:nvSpPr>
        <p:spPr>
          <a:xfrm>
            <a:off x="366712" y="5733256"/>
            <a:ext cx="6941591" cy="646331"/>
          </a:xfrm>
          <a:prstGeom prst="rect">
            <a:avLst/>
          </a:prstGeom>
          <a:noFill/>
        </p:spPr>
        <p:txBody>
          <a:bodyPr wrap="square">
            <a:spAutoFit/>
          </a:bodyPr>
          <a:lstStyle/>
          <a:p>
            <a:r>
              <a:rPr lang="en-GB" altLang="en-US" dirty="0">
                <a:hlinkClick r:id="rId3"/>
              </a:rPr>
              <a:t>https://www.youtube.com/watch?v=RKkC2JpjaGc</a:t>
            </a:r>
            <a:endParaRPr lang="en-GB" altLang="en-US" dirty="0"/>
          </a:p>
          <a:p>
            <a:r>
              <a:rPr lang="en-GB" altLang="en-US" dirty="0"/>
              <a:t>Bozeman</a:t>
            </a:r>
          </a:p>
        </p:txBody>
      </p:sp>
    </p:spTree>
    <p:extLst>
      <p:ext uri="{BB962C8B-B14F-4D97-AF65-F5344CB8AC3E}">
        <p14:creationId xmlns:p14="http://schemas.microsoft.com/office/powerpoint/2010/main" val="26824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5F0293E-FCE5-3A99-C034-49FBC3017D58}"/>
              </a:ext>
            </a:extLst>
          </p:cNvPr>
          <p:cNvSpPr>
            <a:spLocks noGrp="1" noChangeArrowheads="1"/>
          </p:cNvSpPr>
          <p:nvPr>
            <p:ph type="title"/>
          </p:nvPr>
        </p:nvSpPr>
        <p:spPr/>
        <p:txBody>
          <a:bodyPr rtlCol="0">
            <a:normAutofit/>
          </a:bodyPr>
          <a:lstStyle/>
          <a:p>
            <a:pPr fontAlgn="auto">
              <a:spcAft>
                <a:spcPts val="0"/>
              </a:spcAft>
              <a:defRPr/>
            </a:pPr>
            <a:r>
              <a:rPr lang="en-GB" altLang="en-US" sz="4000" dirty="0">
                <a:latin typeface="+mn-lt"/>
              </a:rPr>
              <a:t>Why is Phosphorus important?</a:t>
            </a:r>
            <a:endParaRPr lang="en-US" altLang="en-US" sz="4000" dirty="0">
              <a:latin typeface="+mn-lt"/>
            </a:endParaRPr>
          </a:p>
        </p:txBody>
      </p:sp>
      <p:sp>
        <p:nvSpPr>
          <p:cNvPr id="5123" name="Rectangle 3">
            <a:extLst>
              <a:ext uri="{FF2B5EF4-FFF2-40B4-BE49-F238E27FC236}">
                <a16:creationId xmlns:a16="http://schemas.microsoft.com/office/drawing/2014/main" id="{58528E90-E28C-D4BD-0E45-D109CA5D6794}"/>
              </a:ext>
            </a:extLst>
          </p:cNvPr>
          <p:cNvSpPr>
            <a:spLocks noGrp="1" noChangeArrowheads="1"/>
          </p:cNvSpPr>
          <p:nvPr>
            <p:ph idx="1"/>
          </p:nvPr>
        </p:nvSpPr>
        <p:spPr/>
        <p:txBody>
          <a:bodyPr/>
          <a:lstStyle/>
          <a:p>
            <a:pPr>
              <a:lnSpc>
                <a:spcPct val="90000"/>
              </a:lnSpc>
            </a:pPr>
            <a:r>
              <a:rPr lang="en-GB" altLang="en-US" dirty="0"/>
              <a:t>All living organisms need a source of phosphorus to make molecules such as DNA, ATP (</a:t>
            </a:r>
            <a:r>
              <a:rPr lang="en-US" altLang="en-US" dirty="0"/>
              <a:t>adenosine triphosphate) </a:t>
            </a:r>
            <a:r>
              <a:rPr lang="en-GB" altLang="en-US" dirty="0"/>
              <a:t>and hence protein.</a:t>
            </a:r>
          </a:p>
          <a:p>
            <a:pPr>
              <a:lnSpc>
                <a:spcPct val="90000"/>
              </a:lnSpc>
            </a:pPr>
            <a:r>
              <a:rPr lang="en-GB" altLang="en-US" dirty="0"/>
              <a:t>ATP provides organisms with necessary energy</a:t>
            </a:r>
          </a:p>
          <a:p>
            <a:pPr>
              <a:lnSpc>
                <a:spcPct val="90000"/>
              </a:lnSpc>
            </a:pPr>
            <a:r>
              <a:rPr lang="en-GB" altLang="en-US" dirty="0"/>
              <a:t>The amount of phosphorus available can therefore have a dramatic effect upon the </a:t>
            </a:r>
            <a:r>
              <a:rPr lang="en-GB" altLang="en-US" dirty="0">
                <a:solidFill>
                  <a:srgbClr val="FF0000"/>
                </a:solidFill>
              </a:rPr>
              <a:t>productivity of an ecosystem</a:t>
            </a:r>
            <a:r>
              <a:rPr lang="en-GB" altLang="en-US" dirty="0"/>
              <a:t>.</a:t>
            </a:r>
            <a:endParaRPr lang="en-US"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39DD2B4-AEF5-68E6-B3F7-E6EBBBAAE842}"/>
              </a:ext>
            </a:extLst>
          </p:cNvPr>
          <p:cNvSpPr>
            <a:spLocks noGrp="1" noChangeArrowheads="1"/>
          </p:cNvSpPr>
          <p:nvPr>
            <p:ph type="title"/>
          </p:nvPr>
        </p:nvSpPr>
        <p:spPr/>
        <p:txBody>
          <a:bodyPr rtlCol="0">
            <a:noAutofit/>
          </a:bodyPr>
          <a:lstStyle/>
          <a:p>
            <a:pPr fontAlgn="auto">
              <a:spcAft>
                <a:spcPts val="0"/>
              </a:spcAft>
              <a:defRPr/>
            </a:pPr>
            <a:r>
              <a:rPr lang="en-GB" altLang="en-US" sz="3200" dirty="0">
                <a:latin typeface="+mn-lt"/>
              </a:rPr>
              <a:t>Differences from carbon and nitrogen cycles</a:t>
            </a:r>
            <a:endParaRPr lang="en-US" altLang="en-US" sz="3200" dirty="0">
              <a:latin typeface="+mn-lt"/>
            </a:endParaRPr>
          </a:p>
        </p:txBody>
      </p:sp>
      <p:sp>
        <p:nvSpPr>
          <p:cNvPr id="10243" name="Rectangle 3">
            <a:extLst>
              <a:ext uri="{FF2B5EF4-FFF2-40B4-BE49-F238E27FC236}">
                <a16:creationId xmlns:a16="http://schemas.microsoft.com/office/drawing/2014/main" id="{DE4C6C22-5A44-2D36-045A-E774861C43BF}"/>
              </a:ext>
            </a:extLst>
          </p:cNvPr>
          <p:cNvSpPr>
            <a:spLocks noGrp="1" noChangeArrowheads="1"/>
          </p:cNvSpPr>
          <p:nvPr>
            <p:ph idx="1"/>
          </p:nvPr>
        </p:nvSpPr>
        <p:spPr/>
        <p:txBody>
          <a:bodyPr rtlCol="0">
            <a:normAutofit/>
          </a:bodyPr>
          <a:lstStyle/>
          <a:p>
            <a:pPr fontAlgn="auto">
              <a:spcAft>
                <a:spcPts val="0"/>
              </a:spcAft>
              <a:defRPr/>
            </a:pPr>
            <a:r>
              <a:rPr lang="en-US" altLang="en-US" dirty="0"/>
              <a:t>The phosphorus cycle is very different from the carbon and nitrogen cycles in that the atmosphere is not involved. </a:t>
            </a:r>
          </a:p>
          <a:p>
            <a:pPr fontAlgn="auto">
              <a:spcAft>
                <a:spcPts val="0"/>
              </a:spcAft>
              <a:defRPr/>
            </a:pPr>
            <a:r>
              <a:rPr lang="en-US" altLang="en-US" dirty="0"/>
              <a:t>Phosphorus compounds, usually as phosphates (PO</a:t>
            </a:r>
            <a:r>
              <a:rPr lang="en-US" altLang="en-US" baseline="-25000" dirty="0"/>
              <a:t>4</a:t>
            </a:r>
            <a:r>
              <a:rPr lang="en-US" altLang="en-US" baseline="30000" dirty="0"/>
              <a:t>3-</a:t>
            </a:r>
            <a:r>
              <a:rPr lang="en-US" altLang="en-US" dirty="0"/>
              <a:t>), are not very soluble and are often the limiting factor on plant growth, especially in the deep oceans where there are no rocks to release phosphates during weathering.</a:t>
            </a:r>
          </a:p>
          <a:p>
            <a:pPr fontAlgn="auto">
              <a:spcAft>
                <a:spcPts val="0"/>
              </a:spcAft>
              <a:defRPr/>
            </a:pPr>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02EE229-1710-606B-04BC-D2CDAF07DA41}"/>
              </a:ext>
            </a:extLst>
          </p:cNvPr>
          <p:cNvSpPr>
            <a:spLocks noGrp="1" noChangeArrowheads="1"/>
          </p:cNvSpPr>
          <p:nvPr>
            <p:ph type="title"/>
          </p:nvPr>
        </p:nvSpPr>
        <p:spPr/>
        <p:txBody>
          <a:bodyPr rtlCol="0">
            <a:normAutofit fontScale="90000"/>
          </a:bodyPr>
          <a:lstStyle/>
          <a:p>
            <a:pPr fontAlgn="auto">
              <a:spcAft>
                <a:spcPts val="0"/>
              </a:spcAft>
              <a:defRPr/>
            </a:pPr>
            <a:r>
              <a:rPr lang="en-GB" altLang="en-US" sz="4000" dirty="0">
                <a:latin typeface="+mn-lt"/>
              </a:rPr>
              <a:t>Where can we find phosphorus (sinks)?</a:t>
            </a:r>
            <a:endParaRPr lang="en-US" altLang="en-US" sz="4000" dirty="0">
              <a:latin typeface="+mn-lt"/>
            </a:endParaRPr>
          </a:p>
        </p:txBody>
      </p:sp>
      <p:sp>
        <p:nvSpPr>
          <p:cNvPr id="11267" name="Rectangle 3">
            <a:extLst>
              <a:ext uri="{FF2B5EF4-FFF2-40B4-BE49-F238E27FC236}">
                <a16:creationId xmlns:a16="http://schemas.microsoft.com/office/drawing/2014/main" id="{2BDAAB17-BF28-5020-5B0D-98913C124DF2}"/>
              </a:ext>
            </a:extLst>
          </p:cNvPr>
          <p:cNvSpPr>
            <a:spLocks noGrp="1" noChangeArrowheads="1"/>
          </p:cNvSpPr>
          <p:nvPr>
            <p:ph idx="1"/>
          </p:nvPr>
        </p:nvSpPr>
        <p:spPr>
          <a:xfrm>
            <a:off x="457200" y="1268760"/>
            <a:ext cx="3466728" cy="4857403"/>
          </a:xfrm>
        </p:spPr>
        <p:txBody>
          <a:bodyPr>
            <a:normAutofit fontScale="92500" lnSpcReduction="10000"/>
          </a:bodyPr>
          <a:lstStyle/>
          <a:p>
            <a:r>
              <a:rPr lang="en-US" altLang="en-US" dirty="0"/>
              <a:t>Plants and animals:</a:t>
            </a:r>
          </a:p>
          <a:p>
            <a:pPr lvl="1"/>
            <a:r>
              <a:rPr lang="en-US" altLang="en-US" i="1" dirty="0"/>
              <a:t>E.g. in bones, ATP and DNA</a:t>
            </a:r>
          </a:p>
          <a:p>
            <a:r>
              <a:rPr lang="en-US" altLang="en-US" dirty="0"/>
              <a:t>Sediments and rocks:</a:t>
            </a:r>
          </a:p>
          <a:p>
            <a:pPr lvl="1"/>
            <a:r>
              <a:rPr lang="en-US" altLang="en-US" i="1" dirty="0"/>
              <a:t>E.g. apatite, calcium phosphate</a:t>
            </a:r>
          </a:p>
          <a:p>
            <a:r>
              <a:rPr lang="en-US" altLang="en-US" dirty="0"/>
              <a:t>Water:</a:t>
            </a:r>
          </a:p>
          <a:p>
            <a:pPr lvl="1"/>
            <a:r>
              <a:rPr lang="en-US" altLang="en-US" dirty="0"/>
              <a:t>As dissolved phosphates produced by the weathering of rock (although most are relatively insoluble).</a:t>
            </a:r>
          </a:p>
        </p:txBody>
      </p:sp>
      <p:pic>
        <p:nvPicPr>
          <p:cNvPr id="2" name="Picture 6" descr="PhosphorusCycle copy">
            <a:extLst>
              <a:ext uri="{FF2B5EF4-FFF2-40B4-BE49-F238E27FC236}">
                <a16:creationId xmlns:a16="http://schemas.microsoft.com/office/drawing/2014/main" id="{8BA438F2-F308-1E4F-47D4-54D26E146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288" y="1090613"/>
            <a:ext cx="4824412"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0" dur="500"/>
                                        <p:tgtEl>
                                          <p:spTgt spid="112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5" dur="500"/>
                                        <p:tgtEl>
                                          <p:spTgt spid="1126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18" dur="500"/>
                                        <p:tgtEl>
                                          <p:spTgt spid="1126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3" dur="500"/>
                                        <p:tgtEl>
                                          <p:spTgt spid="11267">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26" dur="500"/>
                                        <p:tgtEl>
                                          <p:spTgt spid="1126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FF45F43-4528-0DF6-CF57-7A966DCB7FE6}"/>
              </a:ext>
            </a:extLst>
          </p:cNvPr>
          <p:cNvSpPr>
            <a:spLocks noGrp="1" noChangeArrowheads="1"/>
          </p:cNvSpPr>
          <p:nvPr>
            <p:ph type="title"/>
          </p:nvPr>
        </p:nvSpPr>
        <p:spPr/>
        <p:txBody>
          <a:bodyPr rtlCol="0">
            <a:normAutofit fontScale="90000"/>
          </a:bodyPr>
          <a:lstStyle/>
          <a:p>
            <a:pPr fontAlgn="auto">
              <a:spcAft>
                <a:spcPts val="0"/>
              </a:spcAft>
              <a:defRPr/>
            </a:pPr>
            <a:r>
              <a:rPr lang="en-GB" altLang="en-US" sz="4000" dirty="0">
                <a:latin typeface="+mn-lt"/>
              </a:rPr>
              <a:t>Processes involved in the Phosphorus Cycle</a:t>
            </a:r>
            <a:endParaRPr lang="en-US" altLang="en-US" sz="4000" dirty="0">
              <a:latin typeface="+mn-lt"/>
            </a:endParaRPr>
          </a:p>
        </p:txBody>
      </p:sp>
      <p:sp>
        <p:nvSpPr>
          <p:cNvPr id="12291" name="Rectangle 3">
            <a:extLst>
              <a:ext uri="{FF2B5EF4-FFF2-40B4-BE49-F238E27FC236}">
                <a16:creationId xmlns:a16="http://schemas.microsoft.com/office/drawing/2014/main" id="{AC6A6E17-6EEF-9C26-D67C-20AD9BFF5EB2}"/>
              </a:ext>
            </a:extLst>
          </p:cNvPr>
          <p:cNvSpPr>
            <a:spLocks noGrp="1" noChangeArrowheads="1"/>
          </p:cNvSpPr>
          <p:nvPr>
            <p:ph idx="1"/>
          </p:nvPr>
        </p:nvSpPr>
        <p:spPr/>
        <p:txBody>
          <a:bodyPr rtlCol="0">
            <a:normAutofit fontScale="70000" lnSpcReduction="20000"/>
          </a:bodyPr>
          <a:lstStyle/>
          <a:p>
            <a:pPr marL="268288" indent="-268288" fontAlgn="auto">
              <a:spcAft>
                <a:spcPts val="0"/>
              </a:spcAft>
              <a:buFont typeface="+mj-lt"/>
              <a:buAutoNum type="arabicPeriod"/>
              <a:defRPr/>
            </a:pPr>
            <a:r>
              <a:rPr lang="en-US" altLang="en-US" b="1" dirty="0">
                <a:solidFill>
                  <a:srgbClr val="C00000"/>
                </a:solidFill>
              </a:rPr>
              <a:t>Absorption by roots</a:t>
            </a:r>
          </a:p>
          <a:p>
            <a:pPr marL="720725" lvl="1" indent="-320675">
              <a:buFont typeface="Arial" panose="020B0604020202020204" pitchFamily="34" charset="0"/>
              <a:buChar char="•"/>
              <a:defRPr/>
            </a:pPr>
            <a:r>
              <a:rPr lang="en-US" altLang="en-US" sz="2400" dirty="0"/>
              <a:t>Dissolved phosphates are absorbed by plants and are passed along food chains. </a:t>
            </a:r>
            <a:r>
              <a:rPr lang="en-GB" altLang="en-US" dirty="0"/>
              <a:t>P</a:t>
            </a:r>
            <a:r>
              <a:rPr lang="en-GB" altLang="en-US" sz="2400" dirty="0"/>
              <a:t>lants can only obtain their phosphorus from the soil in which they are growing.</a:t>
            </a:r>
            <a:endParaRPr lang="en-US" altLang="en-US" dirty="0"/>
          </a:p>
          <a:p>
            <a:pPr marL="0" indent="0" fontAlgn="auto">
              <a:spcAft>
                <a:spcPts val="0"/>
              </a:spcAft>
              <a:buFont typeface="Arial" panose="020B0604020202020204" pitchFamily="34" charset="0"/>
              <a:buNone/>
              <a:defRPr/>
            </a:pPr>
            <a:r>
              <a:rPr lang="en-US" altLang="en-US" b="1" dirty="0">
                <a:solidFill>
                  <a:srgbClr val="C00000"/>
                </a:solidFill>
              </a:rPr>
              <a:t>2. Food chains</a:t>
            </a:r>
          </a:p>
          <a:p>
            <a:pPr marL="720725" indent="-277813">
              <a:defRPr/>
            </a:pPr>
            <a:r>
              <a:rPr lang="en-US" altLang="en-US" sz="2600" dirty="0"/>
              <a:t>Phosphates are passed along food chains when animals consume them. They use them to form ATP.</a:t>
            </a:r>
            <a:endParaRPr lang="en-US" altLang="en-US" dirty="0"/>
          </a:p>
          <a:p>
            <a:pPr marL="0" indent="0" fontAlgn="auto">
              <a:spcAft>
                <a:spcPts val="0"/>
              </a:spcAft>
              <a:buFont typeface="Arial" panose="020B0604020202020204" pitchFamily="34" charset="0"/>
              <a:buNone/>
              <a:defRPr/>
            </a:pPr>
            <a:r>
              <a:rPr lang="en-US" altLang="en-US" b="1" dirty="0">
                <a:solidFill>
                  <a:srgbClr val="C00000"/>
                </a:solidFill>
              </a:rPr>
              <a:t>3. Decomposition</a:t>
            </a:r>
          </a:p>
          <a:p>
            <a:pPr marL="720725" indent="-277813">
              <a:defRPr/>
            </a:pPr>
            <a:r>
              <a:rPr lang="en-US" altLang="en-US" sz="2600" dirty="0"/>
              <a:t>Phosphates that are excreted or found in dead organic matter may be available for other plants to use.</a:t>
            </a:r>
          </a:p>
          <a:p>
            <a:pPr marL="0" indent="0" fontAlgn="auto">
              <a:spcAft>
                <a:spcPts val="0"/>
              </a:spcAft>
              <a:buFont typeface="Arial" panose="020B0604020202020204" pitchFamily="34" charset="0"/>
              <a:buNone/>
              <a:defRPr/>
            </a:pPr>
            <a:r>
              <a:rPr lang="en-US" altLang="en-US" b="1" dirty="0">
                <a:solidFill>
                  <a:srgbClr val="C00000"/>
                </a:solidFill>
              </a:rPr>
              <a:t>4. Sedimentation</a:t>
            </a:r>
          </a:p>
          <a:p>
            <a:pPr marL="720725" indent="-277813">
              <a:defRPr/>
            </a:pPr>
            <a:r>
              <a:rPr lang="en-US" altLang="en-US" sz="2800" dirty="0"/>
              <a:t>When DOM is broken down it is very likely that the phosphate is lost to sediments and is locked away.</a:t>
            </a:r>
            <a:endParaRPr lang="en-US" altLang="en-US" dirty="0"/>
          </a:p>
          <a:p>
            <a:pPr marL="0" indent="0" fontAlgn="auto">
              <a:spcAft>
                <a:spcPts val="0"/>
              </a:spcAft>
              <a:buFont typeface="Arial" panose="020B0604020202020204" pitchFamily="34" charset="0"/>
              <a:buNone/>
              <a:defRPr/>
            </a:pPr>
            <a:endParaRPr lang="en-US" altLang="en-US" dirty="0"/>
          </a:p>
          <a:p>
            <a:pPr marL="0" indent="0">
              <a:buNone/>
              <a:defRPr/>
            </a:pPr>
            <a:r>
              <a:rPr lang="en-GB" altLang="en-US" sz="2800" dirty="0"/>
              <a:t>If plants are harvested and removed, then all the phosphorus they contain is lost from that area, and replenishment through weathering and leaching would take thousands of years</a:t>
            </a:r>
            <a:endParaRPr lang="en-US" altLang="en-US" sz="2800" dirty="0"/>
          </a:p>
          <a:p>
            <a:pPr marL="0" indent="0" fontAlgn="auto">
              <a:spcAft>
                <a:spcPts val="0"/>
              </a:spcAft>
              <a:buFont typeface="Arial" panose="020B0604020202020204" pitchFamily="34" charset="0"/>
              <a:buNone/>
              <a:defRPr/>
            </a:pPr>
            <a:endParaRPr lang="en-US" altLang="en-US" dirty="0"/>
          </a:p>
        </p:txBody>
      </p:sp>
    </p:spTree>
    <p:extLst>
      <p:ext uri="{BB962C8B-B14F-4D97-AF65-F5344CB8AC3E}">
        <p14:creationId xmlns:p14="http://schemas.microsoft.com/office/powerpoint/2010/main" val="18794287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7FE3-3992-DBBD-D271-44566D4694DF}"/>
              </a:ext>
            </a:extLst>
          </p:cNvPr>
          <p:cNvSpPr>
            <a:spLocks noGrp="1"/>
          </p:cNvSpPr>
          <p:nvPr>
            <p:ph type="title"/>
          </p:nvPr>
        </p:nvSpPr>
        <p:spPr/>
        <p:txBody>
          <a:bodyPr rtlCol="0">
            <a:normAutofit/>
          </a:bodyPr>
          <a:lstStyle/>
          <a:p>
            <a:pPr fontAlgn="auto">
              <a:spcAft>
                <a:spcPts val="0"/>
              </a:spcAft>
              <a:defRPr/>
            </a:pPr>
            <a:r>
              <a:rPr lang="en-GB" dirty="0"/>
              <a:t>Problems with the phosphorus cycle</a:t>
            </a:r>
          </a:p>
        </p:txBody>
      </p:sp>
      <p:sp>
        <p:nvSpPr>
          <p:cNvPr id="3" name="Content Placeholder 2">
            <a:extLst>
              <a:ext uri="{FF2B5EF4-FFF2-40B4-BE49-F238E27FC236}">
                <a16:creationId xmlns:a16="http://schemas.microsoft.com/office/drawing/2014/main" id="{B8ACA208-A7D7-62E7-587F-4D3A0EBF291D}"/>
              </a:ext>
            </a:extLst>
          </p:cNvPr>
          <p:cNvSpPr>
            <a:spLocks noGrp="1"/>
          </p:cNvSpPr>
          <p:nvPr>
            <p:ph idx="1"/>
          </p:nvPr>
        </p:nvSpPr>
        <p:spPr/>
        <p:txBody>
          <a:bodyPr rtlCol="0">
            <a:normAutofit/>
          </a:bodyPr>
          <a:lstStyle/>
          <a:p>
            <a:pPr fontAlgn="auto">
              <a:spcAft>
                <a:spcPts val="0"/>
              </a:spcAft>
              <a:defRPr/>
            </a:pPr>
            <a:r>
              <a:rPr lang="en-GB" dirty="0"/>
              <a:t>Most soils have only </a:t>
            </a:r>
            <a:r>
              <a:rPr lang="en-GB" dirty="0">
                <a:solidFill>
                  <a:srgbClr val="FF0000"/>
                </a:solidFill>
              </a:rPr>
              <a:t>small amounts </a:t>
            </a:r>
            <a:r>
              <a:rPr lang="en-GB" dirty="0"/>
              <a:t>from the weathering of sparsely distributed rocks.</a:t>
            </a:r>
          </a:p>
          <a:p>
            <a:pPr fontAlgn="auto">
              <a:spcAft>
                <a:spcPts val="0"/>
              </a:spcAft>
              <a:defRPr/>
            </a:pPr>
            <a:r>
              <a:rPr lang="en-GB" dirty="0"/>
              <a:t>Phosphorus is more insoluble than other nutrients and less mobile, hence less phosphorus travels in the soil solution; roots generally must grow into a zone of phosphorus availability.</a:t>
            </a:r>
          </a:p>
          <a:p>
            <a:pPr fontAlgn="auto">
              <a:spcAft>
                <a:spcPts val="0"/>
              </a:spcAft>
              <a:defRPr/>
            </a:pPr>
            <a:r>
              <a:rPr lang="en-GB" dirty="0"/>
              <a:t>Phosphorus that drains from the land to the ocean is used by organisms in the surface waters, but a considerable amount is lost to the sediments in the shells and bones of marine organisms.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8B57FB6-2A78-F339-3B96-D30280DBB3F5}"/>
              </a:ext>
            </a:extLst>
          </p:cNvPr>
          <p:cNvSpPr>
            <a:spLocks noGrp="1" noChangeArrowheads="1"/>
          </p:cNvSpPr>
          <p:nvPr>
            <p:ph type="title"/>
          </p:nvPr>
        </p:nvSpPr>
        <p:spPr/>
        <p:txBody>
          <a:bodyPr/>
          <a:lstStyle/>
          <a:p>
            <a:pPr eaLnBrk="1" hangingPunct="1"/>
            <a:r>
              <a:rPr lang="en-GB" altLang="en-US"/>
              <a:t>Phosphorus cycle</a:t>
            </a:r>
          </a:p>
        </p:txBody>
      </p:sp>
      <p:sp>
        <p:nvSpPr>
          <p:cNvPr id="2" name="Content Placeholder 1">
            <a:extLst>
              <a:ext uri="{FF2B5EF4-FFF2-40B4-BE49-F238E27FC236}">
                <a16:creationId xmlns:a16="http://schemas.microsoft.com/office/drawing/2014/main" id="{5A596B9B-023C-1C4B-3B01-82593E9573E0}"/>
              </a:ext>
            </a:extLst>
          </p:cNvPr>
          <p:cNvSpPr>
            <a:spLocks noGrp="1"/>
          </p:cNvSpPr>
          <p:nvPr>
            <p:ph idx="1"/>
          </p:nvPr>
        </p:nvSpPr>
        <p:spPr>
          <a:xfrm>
            <a:off x="457199" y="1268760"/>
            <a:ext cx="3876976" cy="4857403"/>
          </a:xfrm>
        </p:spPr>
        <p:txBody>
          <a:bodyPr>
            <a:normAutofit fontScale="92500" lnSpcReduction="10000"/>
          </a:bodyPr>
          <a:lstStyle/>
          <a:p>
            <a:pPr>
              <a:spcBef>
                <a:spcPct val="0"/>
              </a:spcBef>
            </a:pPr>
            <a:r>
              <a:rPr lang="en-GB" altLang="en-US" sz="2400" dirty="0">
                <a:latin typeface="Calibri" panose="020F0502020204030204" pitchFamily="34" charset="0"/>
              </a:rPr>
              <a:t>Harvesting crops removes P so farmers apply millions of tonnes of phosphate fertiliser annually</a:t>
            </a:r>
          </a:p>
          <a:p>
            <a:pPr>
              <a:spcBef>
                <a:spcPct val="0"/>
              </a:spcBef>
            </a:pP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That fertiliser is made from phosphate-containing rocks that were formed from marine sediments laid down millions of years ago</a:t>
            </a:r>
          </a:p>
          <a:p>
            <a:pPr eaLnBrk="1" hangingPunct="1">
              <a:spcBef>
                <a:spcPct val="0"/>
              </a:spcBef>
            </a:pP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The lack of a gas phase and slow supply from weathering rocks =  phosphorus is a finite resource</a:t>
            </a:r>
          </a:p>
          <a:p>
            <a:endParaRPr lang="en-GB" dirty="0"/>
          </a:p>
        </p:txBody>
      </p:sp>
      <p:pic>
        <p:nvPicPr>
          <p:cNvPr id="13318" name="Picture 6" descr="PhosphorusCycle copy">
            <a:extLst>
              <a:ext uri="{FF2B5EF4-FFF2-40B4-BE49-F238E27FC236}">
                <a16:creationId xmlns:a16="http://schemas.microsoft.com/office/drawing/2014/main" id="{86996D73-5A1F-6FC4-C14E-31BEEA039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175" y="1299221"/>
            <a:ext cx="4563537" cy="407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600C4DE-503D-046F-BF5F-B2895EF9F759}"/>
              </a:ext>
            </a:extLst>
          </p:cNvPr>
          <p:cNvSpPr>
            <a:spLocks noGrp="1"/>
          </p:cNvSpPr>
          <p:nvPr>
            <p:ph type="title"/>
          </p:nvPr>
        </p:nvSpPr>
        <p:spPr/>
        <p:txBody>
          <a:bodyPr/>
          <a:lstStyle/>
          <a:p>
            <a:r>
              <a:rPr lang="en-GB" altLang="en-US" dirty="0"/>
              <a:t>Things to remember</a:t>
            </a:r>
          </a:p>
        </p:txBody>
      </p:sp>
      <p:sp>
        <p:nvSpPr>
          <p:cNvPr id="3" name="Content Placeholder 2">
            <a:extLst>
              <a:ext uri="{FF2B5EF4-FFF2-40B4-BE49-F238E27FC236}">
                <a16:creationId xmlns:a16="http://schemas.microsoft.com/office/drawing/2014/main" id="{7E53F07F-854C-562F-32D6-E5D1E71CF5BD}"/>
              </a:ext>
            </a:extLst>
          </p:cNvPr>
          <p:cNvSpPr>
            <a:spLocks noGrp="1"/>
          </p:cNvSpPr>
          <p:nvPr>
            <p:ph idx="1"/>
          </p:nvPr>
        </p:nvSpPr>
        <p:spPr/>
        <p:txBody>
          <a:bodyPr rtlCol="0">
            <a:normAutofit/>
          </a:bodyPr>
          <a:lstStyle/>
          <a:p>
            <a:pPr fontAlgn="auto">
              <a:spcAft>
                <a:spcPts val="0"/>
              </a:spcAft>
              <a:defRPr/>
            </a:pPr>
            <a:r>
              <a:rPr lang="en-GB" dirty="0"/>
              <a:t>The phosphorus cycle refers primarily to the biosphere whereas the majority of phosphate exists FIXED in the lithosphere.</a:t>
            </a:r>
          </a:p>
          <a:p>
            <a:pPr fontAlgn="auto">
              <a:spcAft>
                <a:spcPts val="0"/>
              </a:spcAft>
              <a:defRPr/>
            </a:pPr>
            <a:r>
              <a:rPr lang="en-GB" dirty="0"/>
              <a:t>The only natural phosphate available to plants comes from absorption from soil.</a:t>
            </a:r>
          </a:p>
          <a:p>
            <a:pPr fontAlgn="auto">
              <a:spcAft>
                <a:spcPts val="0"/>
              </a:spcAft>
              <a:defRPr/>
            </a:pPr>
            <a:r>
              <a:rPr lang="en-GB" dirty="0"/>
              <a:t>When an organism dies, a significant % of phosphate is leached into soil, some of which is then lost to the cycle as it is locked up in rocks.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237CA9DF-7193-42E3-8597-289CD713131B}"/>
              </a:ext>
            </a:extLst>
          </p:cNvPr>
          <p:cNvSpPr>
            <a:spLocks noGrp="1" noChangeArrowheads="1"/>
          </p:cNvSpPr>
          <p:nvPr>
            <p:ph type="ctrTitle"/>
          </p:nvPr>
        </p:nvSpPr>
        <p:spPr/>
        <p:txBody>
          <a:bodyPr/>
          <a:lstStyle/>
          <a:p>
            <a:r>
              <a:rPr lang="en-GB" altLang="en-US"/>
              <a:t>The Carbon cycle</a:t>
            </a:r>
          </a:p>
        </p:txBody>
      </p:sp>
      <p:sp>
        <p:nvSpPr>
          <p:cNvPr id="3" name="TextBox 2">
            <a:extLst>
              <a:ext uri="{FF2B5EF4-FFF2-40B4-BE49-F238E27FC236}">
                <a16:creationId xmlns:a16="http://schemas.microsoft.com/office/drawing/2014/main" id="{D5AEF0F8-5052-7EA1-DDEB-325EA554938C}"/>
              </a:ext>
            </a:extLst>
          </p:cNvPr>
          <p:cNvSpPr txBox="1"/>
          <p:nvPr/>
        </p:nvSpPr>
        <p:spPr>
          <a:xfrm>
            <a:off x="611560" y="5774795"/>
            <a:ext cx="5897945" cy="646331"/>
          </a:xfrm>
          <a:prstGeom prst="rect">
            <a:avLst/>
          </a:prstGeom>
          <a:noFill/>
        </p:spPr>
        <p:txBody>
          <a:bodyPr wrap="square">
            <a:spAutoFit/>
          </a:bodyPr>
          <a:lstStyle/>
          <a:p>
            <a:r>
              <a:rPr lang="en-GB" altLang="en-US" dirty="0">
                <a:hlinkClick r:id="rId2"/>
              </a:rPr>
              <a:t>https://www.youtube.com/watch?v=09_sWPxQymA</a:t>
            </a:r>
            <a:endParaRPr lang="en-GB" altLang="en-US" dirty="0"/>
          </a:p>
          <a:p>
            <a:pPr marL="800100" lvl="2" indent="0">
              <a:buFontTx/>
              <a:buNone/>
            </a:pPr>
            <a:r>
              <a:rPr lang="en-GB" altLang="en-US" dirty="0"/>
              <a:t>Carbon cycle 6:50</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2CA16C2-3A70-396F-281A-947AA15E41D7}"/>
              </a:ext>
            </a:extLst>
          </p:cNvPr>
          <p:cNvGraphicFramePr/>
          <p:nvPr/>
        </p:nvGraphicFramePr>
        <p:xfrm>
          <a:off x="180083" y="-171400"/>
          <a:ext cx="8963917" cy="70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E72DEA7-02C9-B9B5-AABE-1E781C4448CF}"/>
              </a:ext>
            </a:extLst>
          </p:cNvPr>
          <p:cNvSpPr txBox="1"/>
          <p:nvPr/>
        </p:nvSpPr>
        <p:spPr>
          <a:xfrm>
            <a:off x="3492500" y="1341438"/>
            <a:ext cx="2519363" cy="3970337"/>
          </a:xfrm>
          <a:prstGeom prst="rect">
            <a:avLst/>
          </a:prstGeom>
          <a:noFill/>
        </p:spPr>
        <p:txBody>
          <a:bodyPr>
            <a:spAutoFit/>
          </a:bodyPr>
          <a:lstStyle/>
          <a:p>
            <a:pPr algn="ctr">
              <a:defRPr/>
            </a:pPr>
            <a:r>
              <a:rPr lang="en-GB" sz="2800" dirty="0">
                <a:solidFill>
                  <a:srgbClr val="FF0000"/>
                </a:solidFill>
                <a:latin typeface="+mn-lt"/>
              </a:rPr>
              <a:t>NOTE – the phosphate ions move quickly through plants and animals but take thousands of years to re-cycle through the soil.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7D46DED-8D46-E047-E15F-4A7A97403BCC}"/>
              </a:ext>
            </a:extLst>
          </p:cNvPr>
          <p:cNvSpPr>
            <a:spLocks noGrp="1" noChangeArrowheads="1"/>
          </p:cNvSpPr>
          <p:nvPr>
            <p:ph type="title"/>
          </p:nvPr>
        </p:nvSpPr>
        <p:spPr>
          <a:xfrm>
            <a:off x="0" y="274638"/>
            <a:ext cx="9144000" cy="1143000"/>
          </a:xfrm>
        </p:spPr>
        <p:txBody>
          <a:bodyPr/>
          <a:lstStyle/>
          <a:p>
            <a:r>
              <a:rPr lang="en-US" altLang="en-US" sz="2800" b="1">
                <a:solidFill>
                  <a:srgbClr val="7030A0"/>
                </a:solidFill>
              </a:rPr>
              <a:t>Limiting factor – the lack of a substance that prevents a process from occurring e.g. sunlight for photosynthesis.</a:t>
            </a:r>
          </a:p>
        </p:txBody>
      </p:sp>
      <p:sp>
        <p:nvSpPr>
          <p:cNvPr id="13315" name="Rectangle 3">
            <a:extLst>
              <a:ext uri="{FF2B5EF4-FFF2-40B4-BE49-F238E27FC236}">
                <a16:creationId xmlns:a16="http://schemas.microsoft.com/office/drawing/2014/main" id="{C2AB2E89-5191-C8AC-2185-80B150B6D83F}"/>
              </a:ext>
            </a:extLst>
          </p:cNvPr>
          <p:cNvSpPr>
            <a:spLocks noGrp="1" noChangeArrowheads="1"/>
          </p:cNvSpPr>
          <p:nvPr>
            <p:ph idx="1"/>
          </p:nvPr>
        </p:nvSpPr>
        <p:spPr>
          <a:xfrm>
            <a:off x="457200" y="1566863"/>
            <a:ext cx="8229600" cy="4525962"/>
          </a:xfrm>
        </p:spPr>
        <p:txBody>
          <a:bodyPr/>
          <a:lstStyle/>
          <a:p>
            <a:pPr marL="0" indent="0" algn="ctr">
              <a:buFont typeface="Arial" panose="020B0604020202020204" pitchFamily="34" charset="0"/>
              <a:buNone/>
            </a:pPr>
            <a:r>
              <a:rPr lang="en-US" altLang="en-US">
                <a:solidFill>
                  <a:srgbClr val="FF0000"/>
                </a:solidFill>
              </a:rPr>
              <a:t>How can the low solubility of phosphates and the absence of a gaseous reservoir make the availability of phosphorus the limiting factor on plant growth (3 marks)?</a:t>
            </a:r>
          </a:p>
        </p:txBody>
      </p:sp>
      <p:sp>
        <p:nvSpPr>
          <p:cNvPr id="2" name="TextBox 1">
            <a:extLst>
              <a:ext uri="{FF2B5EF4-FFF2-40B4-BE49-F238E27FC236}">
                <a16:creationId xmlns:a16="http://schemas.microsoft.com/office/drawing/2014/main" id="{A4C1027F-F764-F050-23A9-7D5A5FC98974}"/>
              </a:ext>
            </a:extLst>
          </p:cNvPr>
          <p:cNvSpPr txBox="1"/>
          <p:nvPr/>
        </p:nvSpPr>
        <p:spPr>
          <a:xfrm>
            <a:off x="250825" y="3716338"/>
            <a:ext cx="8642350" cy="2678112"/>
          </a:xfrm>
          <a:prstGeom prst="rect">
            <a:avLst/>
          </a:prstGeom>
          <a:noFill/>
        </p:spPr>
        <p:txBody>
          <a:bodyPr>
            <a:spAutoFit/>
          </a:bodyPr>
          <a:lstStyle/>
          <a:p>
            <a:pPr marL="285750" indent="-285750">
              <a:buFont typeface="Arial" panose="020B0604020202020204" pitchFamily="34" charset="0"/>
              <a:buChar char="•"/>
              <a:defRPr/>
            </a:pPr>
            <a:r>
              <a:rPr lang="en-GB" sz="2400" b="1" dirty="0">
                <a:solidFill>
                  <a:srgbClr val="00B050"/>
                </a:solidFill>
                <a:latin typeface="+mn-lt"/>
              </a:rPr>
              <a:t>Solubility affects plants growth as it means that the ion cycles far too slowly in the soil for plants to uptake it regularly (can be changed artificially by using fertilisers).</a:t>
            </a:r>
          </a:p>
          <a:p>
            <a:pPr marL="285750" indent="-285750">
              <a:buFont typeface="Arial" panose="020B0604020202020204" pitchFamily="34" charset="0"/>
              <a:buChar char="•"/>
              <a:defRPr/>
            </a:pPr>
            <a:r>
              <a:rPr lang="en-GB" sz="2400" b="1" dirty="0">
                <a:solidFill>
                  <a:srgbClr val="00B050"/>
                </a:solidFill>
                <a:latin typeface="+mn-lt"/>
              </a:rPr>
              <a:t>Lack of a gaseous reservoir means that bacteria can’t fix the ion i.e. there is not a large availability of phosphate.</a:t>
            </a:r>
          </a:p>
          <a:p>
            <a:pPr marL="285750" indent="-285750">
              <a:buFont typeface="Arial" panose="020B0604020202020204" pitchFamily="34" charset="0"/>
              <a:buChar char="•"/>
              <a:defRPr/>
            </a:pPr>
            <a:r>
              <a:rPr lang="en-GB" sz="2400" b="1" dirty="0">
                <a:solidFill>
                  <a:srgbClr val="00B050"/>
                </a:solidFill>
                <a:latin typeface="+mn-lt"/>
              </a:rPr>
              <a:t>Plants require phosphate to grow and therefore if it is not present, then their growth is limited.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BB029FA-8640-F13C-B981-F4CD07548BA2}"/>
              </a:ext>
            </a:extLst>
          </p:cNvPr>
          <p:cNvSpPr>
            <a:spLocks noGrp="1" noChangeArrowheads="1"/>
          </p:cNvSpPr>
          <p:nvPr>
            <p:ph type="title"/>
          </p:nvPr>
        </p:nvSpPr>
        <p:spPr/>
        <p:txBody>
          <a:bodyPr rtlCol="0">
            <a:normAutofit fontScale="90000"/>
          </a:bodyPr>
          <a:lstStyle/>
          <a:p>
            <a:pPr fontAlgn="auto">
              <a:spcAft>
                <a:spcPts val="0"/>
              </a:spcAft>
              <a:defRPr/>
            </a:pPr>
            <a:r>
              <a:rPr lang="en-GB" altLang="en-US" sz="4000" dirty="0">
                <a:latin typeface="+mn-lt"/>
              </a:rPr>
              <a:t>Human Impacts on the Phosphorus Cycle</a:t>
            </a:r>
            <a:endParaRPr lang="en-US" altLang="en-US" sz="4000" dirty="0">
              <a:latin typeface="+mn-lt"/>
            </a:endParaRPr>
          </a:p>
        </p:txBody>
      </p:sp>
      <p:sp>
        <p:nvSpPr>
          <p:cNvPr id="16387" name="Rectangle 3">
            <a:extLst>
              <a:ext uri="{FF2B5EF4-FFF2-40B4-BE49-F238E27FC236}">
                <a16:creationId xmlns:a16="http://schemas.microsoft.com/office/drawing/2014/main" id="{0F15921F-A0B3-DE65-CE31-C3A0038B0CF8}"/>
              </a:ext>
            </a:extLst>
          </p:cNvPr>
          <p:cNvSpPr>
            <a:spLocks noGrp="1" noChangeArrowheads="1"/>
          </p:cNvSpPr>
          <p:nvPr>
            <p:ph idx="1"/>
          </p:nvPr>
        </p:nvSpPr>
        <p:spPr/>
        <p:txBody>
          <a:bodyPr rtlCol="0">
            <a:normAutofit/>
          </a:bodyPr>
          <a:lstStyle/>
          <a:p>
            <a:pPr fontAlgn="auto">
              <a:lnSpc>
                <a:spcPct val="80000"/>
              </a:lnSpc>
              <a:spcAft>
                <a:spcPts val="0"/>
              </a:spcAft>
              <a:defRPr/>
            </a:pPr>
            <a:r>
              <a:rPr lang="en-GB" altLang="en-US" sz="2400" dirty="0"/>
              <a:t>Sedimentary deposits are rapidly being mined to make fertilise</a:t>
            </a:r>
            <a:endParaRPr lang="en-US" altLang="en-US" sz="2400" dirty="0"/>
          </a:p>
          <a:p>
            <a:pPr fontAlgn="auto">
              <a:lnSpc>
                <a:spcPct val="80000"/>
              </a:lnSpc>
              <a:spcAft>
                <a:spcPts val="0"/>
              </a:spcAft>
              <a:defRPr/>
            </a:pPr>
            <a:r>
              <a:rPr lang="en-US" altLang="en-US" sz="2400" dirty="0"/>
              <a:t>Use of phosphate fertilisers to increase yields</a:t>
            </a:r>
          </a:p>
          <a:p>
            <a:pPr fontAlgn="auto">
              <a:lnSpc>
                <a:spcPct val="80000"/>
              </a:lnSpc>
              <a:spcAft>
                <a:spcPts val="0"/>
              </a:spcAft>
              <a:defRPr/>
            </a:pPr>
            <a:r>
              <a:rPr lang="en-GB" altLang="en-US" sz="2400" dirty="0"/>
              <a:t>Often this use is inappropriate, or the farming practice is inappropriate and therefore large losses of phosphorus occurs from agricultural land.</a:t>
            </a:r>
          </a:p>
          <a:p>
            <a:pPr fontAlgn="auto">
              <a:lnSpc>
                <a:spcPct val="80000"/>
              </a:lnSpc>
              <a:spcAft>
                <a:spcPts val="0"/>
              </a:spcAft>
              <a:defRPr/>
            </a:pPr>
            <a:r>
              <a:rPr lang="en-GB" altLang="en-US" sz="2400" dirty="0"/>
              <a:t>Huge amounts of phosphates found in detergents have entered freshwater systems- it is often the limiting factor in freshwater ecosystems and small extra inputs can rapidly accelerate eutrophication</a:t>
            </a:r>
            <a:r>
              <a:rPr lang="en-US" altLang="en-US" sz="2400" dirty="0"/>
              <a:t> (the rapid growth and subsequent decay of aquatic vegetation caused by effluents rich in phosphates and nitrates).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3E898A2B-CFA1-A7C0-8E50-5B773E84084D}"/>
              </a:ext>
            </a:extLst>
          </p:cNvPr>
          <p:cNvSpPr>
            <a:spLocks noGrp="1" noChangeArrowheads="1"/>
          </p:cNvSpPr>
          <p:nvPr>
            <p:ph type="body" idx="1"/>
          </p:nvPr>
        </p:nvSpPr>
        <p:spPr>
          <a:xfrm>
            <a:off x="323850" y="333375"/>
            <a:ext cx="8229600" cy="388938"/>
          </a:xfrm>
        </p:spPr>
        <p:txBody>
          <a:bodyPr>
            <a:normAutofit fontScale="85000" lnSpcReduction="20000"/>
          </a:bodyPr>
          <a:lstStyle/>
          <a:p>
            <a:pPr eaLnBrk="1" hangingPunct="1">
              <a:lnSpc>
                <a:spcPct val="90000"/>
              </a:lnSpc>
              <a:buFontTx/>
              <a:buNone/>
            </a:pPr>
            <a:r>
              <a:rPr lang="en-GB" altLang="en-US" b="1"/>
              <a:t>The three cycles do not work in isolation</a:t>
            </a:r>
          </a:p>
        </p:txBody>
      </p:sp>
      <p:pic>
        <p:nvPicPr>
          <p:cNvPr id="15364" name="Picture 4" descr="biocycles copy">
            <a:extLst>
              <a:ext uri="{FF2B5EF4-FFF2-40B4-BE49-F238E27FC236}">
                <a16:creationId xmlns:a16="http://schemas.microsoft.com/office/drawing/2014/main" id="{79CB30D7-D0D4-111D-BD97-34C24EB95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31" y="764704"/>
            <a:ext cx="7272338"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39BFD7D-2D5B-CB7B-52E6-0B84C8F63294}"/>
              </a:ext>
            </a:extLst>
          </p:cNvPr>
          <p:cNvSpPr>
            <a:spLocks noGrp="1" noChangeArrowheads="1"/>
          </p:cNvSpPr>
          <p:nvPr>
            <p:ph type="title"/>
          </p:nvPr>
        </p:nvSpPr>
        <p:spPr/>
        <p:txBody>
          <a:bodyPr/>
          <a:lstStyle/>
          <a:p>
            <a:pPr eaLnBrk="1" hangingPunct="1"/>
            <a:r>
              <a:rPr lang="en-GB" altLang="en-US" dirty="0"/>
              <a:t>Carbon Cycle - Task</a:t>
            </a:r>
          </a:p>
        </p:txBody>
      </p:sp>
      <p:sp>
        <p:nvSpPr>
          <p:cNvPr id="13315" name="Content Placeholder 1">
            <a:extLst>
              <a:ext uri="{FF2B5EF4-FFF2-40B4-BE49-F238E27FC236}">
                <a16:creationId xmlns:a16="http://schemas.microsoft.com/office/drawing/2014/main" id="{DB785F06-0781-A133-A7E4-5AD3D2EC82BC}"/>
              </a:ext>
            </a:extLst>
          </p:cNvPr>
          <p:cNvSpPr>
            <a:spLocks noGrp="1" noChangeArrowheads="1"/>
          </p:cNvSpPr>
          <p:nvPr>
            <p:ph idx="1"/>
          </p:nvPr>
        </p:nvSpPr>
        <p:spPr/>
        <p:txBody>
          <a:bodyPr/>
          <a:lstStyle/>
          <a:p>
            <a:pPr eaLnBrk="1" hangingPunct="1"/>
            <a:r>
              <a:rPr lang="en-GB" altLang="en-US" sz="2800"/>
              <a:t>List the principal reservoirs of carbon in the carbon cycle</a:t>
            </a:r>
          </a:p>
          <a:p>
            <a:pPr eaLnBrk="1" hangingPunct="1"/>
            <a:r>
              <a:rPr lang="en-GB" altLang="en-US" sz="2800"/>
              <a:t>Describe the processes involved in moving carbon between the reservoirs in the carbon cycle</a:t>
            </a:r>
          </a:p>
          <a:p>
            <a:pPr eaLnBrk="1" hangingPunct="1"/>
            <a:r>
              <a:rPr lang="en-GB" altLang="en-US" sz="2800"/>
              <a:t>Explain the effects of human activity on the carbon cycle and the significance of these changes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4" ma:contentTypeDescription="Create a new document." ma:contentTypeScope="" ma:versionID="07497ee5f6913b042c7bee1b4a942ec6">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a8ed64fbf8e330b51682d8ec74defcb6"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0eb508b-84ce-43fc-b842-cdd6d1d0f552" xsi:nil="true"/>
  </documentManagement>
</p:properties>
</file>

<file path=customXml/itemProps1.xml><?xml version="1.0" encoding="utf-8"?>
<ds:datastoreItem xmlns:ds="http://schemas.openxmlformats.org/officeDocument/2006/customXml" ds:itemID="{C19A1C67-3E81-4A01-BA3F-D9BE9FCEA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3CACA9-83AD-4298-A5DB-8338C21FDF73}">
  <ds:schemaRefs>
    <ds:schemaRef ds:uri="http://schemas.microsoft.com/sharepoint/v3/contenttype/forms"/>
  </ds:schemaRefs>
</ds:datastoreItem>
</file>

<file path=customXml/itemProps3.xml><?xml version="1.0" encoding="utf-8"?>
<ds:datastoreItem xmlns:ds="http://schemas.openxmlformats.org/officeDocument/2006/customXml" ds:itemID="{2B648709-ACE3-4B4B-A7B5-CC8C56A3E8C2}">
  <ds:schemaRefs>
    <ds:schemaRef ds:uri="http://schemas.openxmlformats.org/package/2006/metadata/core-properties"/>
    <ds:schemaRef ds:uri="20eb508b-84ce-43fc-b842-cdd6d1d0f552"/>
    <ds:schemaRef ds:uri="http://schemas.microsoft.com/office/2006/documentManagement/types"/>
    <ds:schemaRef ds:uri="http://schemas.microsoft.com/office/2006/metadata/properties"/>
    <ds:schemaRef ds:uri="http://purl.org/dc/terms/"/>
    <ds:schemaRef ds:uri="043d8930-37e3-4d62-86f8-bb6decb1e6f2"/>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10349</TotalTime>
  <Words>3991</Words>
  <Application>Microsoft Office PowerPoint</Application>
  <PresentationFormat>On-screen Show (4:3)</PresentationFormat>
  <Paragraphs>419</Paragraphs>
  <Slides>83</Slides>
  <Notes>4</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Abadi</vt:lpstr>
      <vt:lpstr>Arial</vt:lpstr>
      <vt:lpstr>Calibri</vt:lpstr>
      <vt:lpstr>Comic Sans MS</vt:lpstr>
      <vt:lpstr>Lucida Sans</vt:lpstr>
      <vt:lpstr>Open Sans</vt:lpstr>
      <vt:lpstr>Tw Cen MT</vt:lpstr>
      <vt:lpstr>Office Theme</vt:lpstr>
      <vt:lpstr>Biogeochemical Cycles</vt:lpstr>
      <vt:lpstr>Biogeochemical </vt:lpstr>
      <vt:lpstr>Q1. Why are the carbon, nitrogen and phosphorus cycles important?  Q2. Where are each of the elements ‘in existence’/cycled? </vt:lpstr>
      <vt:lpstr>Biogeochemical cycles</vt:lpstr>
      <vt:lpstr>Biogeochemical cycles</vt:lpstr>
      <vt:lpstr>Biogeochemical cycles</vt:lpstr>
      <vt:lpstr>Biogeochemical cycles</vt:lpstr>
      <vt:lpstr>The Carbon cycle</vt:lpstr>
      <vt:lpstr>Carbon Cycle - Task</vt:lpstr>
      <vt:lpstr>Where might we find carbon?</vt:lpstr>
      <vt:lpstr>PowerPoint Presentation</vt:lpstr>
      <vt:lpstr>Carbon Cycle</vt:lpstr>
      <vt:lpstr>PowerPoint Presentation</vt:lpstr>
      <vt:lpstr>Processes in the Carbon Cycle</vt:lpstr>
      <vt:lpstr>Photosynthesis</vt:lpstr>
      <vt:lpstr>Respiration </vt:lpstr>
      <vt:lpstr>Food chains </vt:lpstr>
      <vt:lpstr>Fossilisation</vt:lpstr>
      <vt:lpstr>Combustion</vt:lpstr>
      <vt:lpstr>Decomposition</vt:lpstr>
      <vt:lpstr>Carbon cycle</vt:lpstr>
      <vt:lpstr>PowerPoint Presentation</vt:lpstr>
      <vt:lpstr>PowerPoint Presentation</vt:lpstr>
      <vt:lpstr>Carbon reservoirs</vt:lpstr>
      <vt:lpstr>Carbon Reservoirs </vt:lpstr>
      <vt:lpstr>Carbon Sinks</vt:lpstr>
      <vt:lpstr>Carbon sinks in the Ocean</vt:lpstr>
      <vt:lpstr>Carbon sinks in the Ocean</vt:lpstr>
      <vt:lpstr>Dynamic Equilibria</vt:lpstr>
      <vt:lpstr>Dynamic equilibrium</vt:lpstr>
      <vt:lpstr>How many gigatons of carbon?  (Some alarming figures!)  https://informationisbeautiful.net/visualizations/how-many-gigatons-of-co2/</vt:lpstr>
      <vt:lpstr>Recall from previous topics: </vt:lpstr>
      <vt:lpstr>Do the following increase, or decrease the amount of carbon in the atmosphere? Explain your reasoning if you can…</vt:lpstr>
      <vt:lpstr>Effects of humans on the carbon cycle</vt:lpstr>
      <vt:lpstr>Human Impacts</vt:lpstr>
      <vt:lpstr>Impact on the Carbon cycle</vt:lpstr>
      <vt:lpstr>PowerPoint Presentation</vt:lpstr>
      <vt:lpstr>Watch the two videos on the website to see why CCS is important, and how it is done.  https://www.bgs.ac.uk/discovering-geology/climate-change/carbon-capture-and-storage/</vt:lpstr>
      <vt:lpstr>Use the website to research/find out a little more about:  post-combustion pre-combustion oxyfuel combustion   https://www.bgs.ac.uk/discovering-geology/climatechange/carbon-capture-and-storage/</vt:lpstr>
      <vt:lpstr>Carbon Capture and Storage (CCS)</vt:lpstr>
      <vt:lpstr>Carbon Capture and Storage (CCS)</vt:lpstr>
      <vt:lpstr>Storage</vt:lpstr>
      <vt:lpstr>The Nitrogen Cycle</vt:lpstr>
      <vt:lpstr>Importance of Nitrogen</vt:lpstr>
      <vt:lpstr>PowerPoint Presentation</vt:lpstr>
      <vt:lpstr>Why is Nitrogen important?</vt:lpstr>
      <vt:lpstr>Nitrogen reservoirs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Processes in nitrogen cycle</vt:lpstr>
      <vt:lpstr>Processes in nitrogen cycle</vt:lpstr>
      <vt:lpstr>PowerPoint Presentation</vt:lpstr>
      <vt:lpstr>How can we get nitrogen into the soil? </vt:lpstr>
      <vt:lpstr> How are nitrates removed from the soil? </vt:lpstr>
      <vt:lpstr>What is symbiosis? Why is it important?</vt:lpstr>
      <vt:lpstr>PowerPoint Presentation</vt:lpstr>
      <vt:lpstr>PowerPoint Presentation</vt:lpstr>
      <vt:lpstr>PowerPoint Presentation</vt:lpstr>
      <vt:lpstr>The effects of human activities on the nitrogen cycle</vt:lpstr>
      <vt:lpstr>Agriculture</vt:lpstr>
      <vt:lpstr>Pollution</vt:lpstr>
      <vt:lpstr>PowerPoint Presentation</vt:lpstr>
      <vt:lpstr>PowerPoint Presentation</vt:lpstr>
      <vt:lpstr>Task</vt:lpstr>
      <vt:lpstr>Phosphorus Cycle https://www.youtube.com/watch?v=pFieYBlU91o</vt:lpstr>
      <vt:lpstr>Back to back</vt:lpstr>
      <vt:lpstr>Why is Phosphorus important?</vt:lpstr>
      <vt:lpstr>Differences from carbon and nitrogen cycles</vt:lpstr>
      <vt:lpstr>Where can we find phosphorus (sinks)?</vt:lpstr>
      <vt:lpstr>Processes involved in the Phosphorus Cycle</vt:lpstr>
      <vt:lpstr>Problems with the phosphorus cycle</vt:lpstr>
      <vt:lpstr>Phosphorus cycle</vt:lpstr>
      <vt:lpstr>Things to remember</vt:lpstr>
      <vt:lpstr>PowerPoint Presentation</vt:lpstr>
      <vt:lpstr>Limiting factor – the lack of a substance that prevents a process from occurring e.g. sunlight for photosynthesis.</vt:lpstr>
      <vt:lpstr>Human Impacts on the Phosphorus Cycle</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Fishing</dc:title>
  <dc:creator>Deborah Haggar</dc:creator>
  <cp:lastModifiedBy>Justine Chatwin</cp:lastModifiedBy>
  <cp:revision>122</cp:revision>
  <dcterms:created xsi:type="dcterms:W3CDTF">2015-02-24T15:26:03Z</dcterms:created>
  <dcterms:modified xsi:type="dcterms:W3CDTF">2023-06-23T15:16:07Z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