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366" r:id="rId5"/>
    <p:sldId id="367" r:id="rId6"/>
    <p:sldId id="369" r:id="rId7"/>
    <p:sldId id="370" r:id="rId8"/>
    <p:sldId id="371" r:id="rId9"/>
    <p:sldId id="372" r:id="rId10"/>
    <p:sldId id="368" r:id="rId11"/>
    <p:sldId id="373" r:id="rId12"/>
    <p:sldId id="374" r:id="rId13"/>
    <p:sldId id="375" r:id="rId14"/>
    <p:sldId id="376" r:id="rId15"/>
    <p:sldId id="377" r:id="rId16"/>
    <p:sldId id="378" r:id="rId17"/>
    <p:sldId id="257" r:id="rId18"/>
    <p:sldId id="283" r:id="rId19"/>
    <p:sldId id="284" r:id="rId20"/>
    <p:sldId id="311" r:id="rId21"/>
    <p:sldId id="286" r:id="rId22"/>
    <p:sldId id="326" r:id="rId23"/>
    <p:sldId id="327" r:id="rId24"/>
    <p:sldId id="287" r:id="rId25"/>
    <p:sldId id="312" r:id="rId26"/>
    <p:sldId id="315" r:id="rId27"/>
    <p:sldId id="316" r:id="rId28"/>
    <p:sldId id="317" r:id="rId29"/>
    <p:sldId id="318" r:id="rId30"/>
    <p:sldId id="319" r:id="rId31"/>
    <p:sldId id="322" r:id="rId32"/>
    <p:sldId id="296" r:id="rId33"/>
    <p:sldId id="323" r:id="rId34"/>
    <p:sldId id="297" r:id="rId35"/>
    <p:sldId id="324" r:id="rId36"/>
    <p:sldId id="325" r:id="rId37"/>
    <p:sldId id="292" r:id="rId38"/>
    <p:sldId id="330" r:id="rId39"/>
    <p:sldId id="331" r:id="rId40"/>
    <p:sldId id="332" r:id="rId41"/>
    <p:sldId id="289" r:id="rId42"/>
    <p:sldId id="291" r:id="rId43"/>
    <p:sldId id="298" r:id="rId44"/>
    <p:sldId id="299" r:id="rId45"/>
    <p:sldId id="300" r:id="rId46"/>
    <p:sldId id="301" r:id="rId47"/>
    <p:sldId id="361" r:id="rId48"/>
    <p:sldId id="362" r:id="rId49"/>
    <p:sldId id="363" r:id="rId50"/>
    <p:sldId id="364" r:id="rId51"/>
    <p:sldId id="365" r:id="rId52"/>
    <p:sldId id="334" r:id="rId53"/>
    <p:sldId id="303" r:id="rId54"/>
    <p:sldId id="305" r:id="rId55"/>
    <p:sldId id="306" r:id="rId56"/>
    <p:sldId id="307" r:id="rId57"/>
    <p:sldId id="309" r:id="rId58"/>
    <p:sldId id="282" r:id="rId59"/>
    <p:sldId id="259" r:id="rId60"/>
    <p:sldId id="260" r:id="rId61"/>
  </p:sldIdLst>
  <p:sldSz cx="12192000" cy="6858000"/>
  <p:notesSz cx="66484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1" d="100"/>
          <a:sy n="111" d="100"/>
        </p:scale>
        <p:origin x="28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5916" y="0"/>
            <a:ext cx="2880995" cy="490409"/>
          </a:xfrm>
          <a:prstGeom prst="rect">
            <a:avLst/>
          </a:prstGeom>
        </p:spPr>
        <p:txBody>
          <a:bodyPr vert="horz" lIns="91440" tIns="45720" rIns="91440" bIns="45720" rtlCol="0"/>
          <a:lstStyle>
            <a:lvl1pPr algn="r">
              <a:defRPr sz="1200"/>
            </a:lvl1pPr>
          </a:lstStyle>
          <a:p>
            <a:fld id="{69DAC0FD-5DDB-47F9-A293-B74E94CE401A}" type="datetimeFigureOut">
              <a:rPr lang="en-GB" smtClean="0"/>
              <a:t>12/09/2022</a:t>
            </a:fld>
            <a:endParaRPr lang="en-GB"/>
          </a:p>
        </p:txBody>
      </p:sp>
      <p:sp>
        <p:nvSpPr>
          <p:cNvPr id="4" name="Slide Image Placeholder 3"/>
          <p:cNvSpPr>
            <a:spLocks noGrp="1" noRot="1" noChangeAspect="1"/>
          </p:cNvSpPr>
          <p:nvPr>
            <p:ph type="sldImg" idx="2"/>
          </p:nvPr>
        </p:nvSpPr>
        <p:spPr>
          <a:xfrm>
            <a:off x="392113" y="1222375"/>
            <a:ext cx="586422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4845" y="4703852"/>
            <a:ext cx="531876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88099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5916" y="9283830"/>
            <a:ext cx="2880995" cy="490408"/>
          </a:xfrm>
          <a:prstGeom prst="rect">
            <a:avLst/>
          </a:prstGeom>
        </p:spPr>
        <p:txBody>
          <a:bodyPr vert="horz" lIns="91440" tIns="45720" rIns="91440" bIns="45720" rtlCol="0" anchor="b"/>
          <a:lstStyle>
            <a:lvl1pPr algn="r">
              <a:defRPr sz="1200"/>
            </a:lvl1pPr>
          </a:lstStyle>
          <a:p>
            <a:fld id="{FA7426EE-1160-4329-B98B-AD5C1BED9915}" type="slidenum">
              <a:rPr lang="en-GB" smtClean="0"/>
              <a:t>‹#›</a:t>
            </a:fld>
            <a:endParaRPr lang="en-GB"/>
          </a:p>
        </p:txBody>
      </p:sp>
    </p:spTree>
    <p:extLst>
      <p:ext uri="{BB962C8B-B14F-4D97-AF65-F5344CB8AC3E}">
        <p14:creationId xmlns:p14="http://schemas.microsoft.com/office/powerpoint/2010/main" val="300994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B07086-259D-4753-B1C8-1A5C844803AC}" type="slidenum">
              <a:rPr lang="en-GB" altLang="en-US" smtClean="0"/>
              <a:pPr>
                <a:spcBef>
                  <a:spcPct val="0"/>
                </a:spcBef>
              </a:pPr>
              <a:t>1</a:t>
            </a:fld>
            <a:endParaRPr lang="en-GB" altLang="en-US" smtClean="0"/>
          </a:p>
        </p:txBody>
      </p:sp>
    </p:spTree>
    <p:extLst>
      <p:ext uri="{BB962C8B-B14F-4D97-AF65-F5344CB8AC3E}">
        <p14:creationId xmlns:p14="http://schemas.microsoft.com/office/powerpoint/2010/main" val="53847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19A43F-E523-4431-A1A6-BA1EF664070A}" type="slidenum">
              <a:rPr lang="en-US" sz="1200"/>
              <a:pPr/>
              <a:t>27</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302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46E1CF-2E34-4A8E-B949-7E2884306A10}" type="slidenum">
              <a:rPr lang="en-US" sz="1200"/>
              <a:pPr/>
              <a:t>28</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6430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F75419-10AB-466F-B73A-B72DD1E2FFA5}" type="slidenum">
              <a:rPr lang="en-US" sz="1200"/>
              <a:pPr/>
              <a:t>30</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007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FB2196-637D-4358-9B5B-1347E4F2581E}" type="slidenum">
              <a:rPr lang="en-US" sz="1200"/>
              <a:pPr/>
              <a:t>32</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71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F470A4-24DC-4BD0-8FAF-2DF8EB9014CB}" type="slidenum">
              <a:rPr lang="en-US" sz="1200"/>
              <a:pPr/>
              <a:t>44</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08965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3138D9-4E20-4FCD-9750-E08319E2854A}" type="slidenum">
              <a:rPr lang="en-US" sz="1200"/>
              <a:pPr/>
              <a:t>45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38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C44A94-FC35-43EE-AC13-003899CAA4C8}" type="slidenum">
              <a:rPr lang="en-US" sz="1200"/>
              <a:pPr/>
              <a:t>46</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23429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5F621B-28BB-4F23-8BCC-75DB6ABBE2E1}" type="slidenum">
              <a:rPr lang="en-US" sz="1200"/>
              <a:pPr/>
              <a:t>47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7870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534537-14D0-4D11-B187-2AAF7890376E}" type="slidenum">
              <a:rPr lang="en-US" sz="1200"/>
              <a:pPr/>
              <a:t>48</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4353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Effluent = agricultural or industrial liquid waste.</a:t>
            </a:r>
          </a:p>
        </p:txBody>
      </p:sp>
      <p:sp>
        <p:nvSpPr>
          <p:cNvPr id="4" name="Slide Number Placeholder 3"/>
          <p:cNvSpPr>
            <a:spLocks noGrp="1"/>
          </p:cNvSpPr>
          <p:nvPr>
            <p:ph type="sldNum" sz="quarter" idx="10"/>
          </p:nvPr>
        </p:nvSpPr>
        <p:spPr/>
        <p:txBody>
          <a:bodyPr/>
          <a:lstStyle/>
          <a:p>
            <a:fld id="{2AF0FD08-3CC5-49A3-B6FD-48F07D7B5D12}"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300871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A22699-0334-496A-A596-BD0BE24777EE}"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164601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1847D8-3551-4561-9D3C-B6BDAC9B0240}"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39266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a:t>
            </a:r>
            <a:r>
              <a:rPr lang="en-GB" dirty="0"/>
              <a:t>that the definitions refer</a:t>
            </a:r>
            <a:r>
              <a:rPr lang="en-GB" baseline="0" dirty="0"/>
              <a:t> specifically to nutrients, not to organic and inorganic materials so are based on the nutrient meaning of the words.</a:t>
            </a:r>
            <a:endParaRPr lang="en-GB" dirty="0"/>
          </a:p>
        </p:txBody>
      </p:sp>
      <p:sp>
        <p:nvSpPr>
          <p:cNvPr id="4" name="Slide Number Placeholder 3"/>
          <p:cNvSpPr>
            <a:spLocks noGrp="1"/>
          </p:cNvSpPr>
          <p:nvPr>
            <p:ph type="sldNum" sz="quarter" idx="10"/>
          </p:nvPr>
        </p:nvSpPr>
        <p:spPr/>
        <p:txBody>
          <a:bodyPr/>
          <a:lstStyle/>
          <a:p>
            <a:fld id="{019783BD-B88B-4BE3-A394-1B267736318E}" type="slidenum">
              <a:rPr lang="en-GB" smtClean="0"/>
              <a:t>18</a:t>
            </a:fld>
            <a:endParaRPr lang="en-GB"/>
          </a:p>
        </p:txBody>
      </p:sp>
    </p:spTree>
    <p:extLst>
      <p:ext uri="{BB962C8B-B14F-4D97-AF65-F5344CB8AC3E}">
        <p14:creationId xmlns:p14="http://schemas.microsoft.com/office/powerpoint/2010/main" val="190440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98D410-8CB1-4AD8-AAA7-1BFD1966DBA3}" type="slidenum">
              <a:rPr lang="en-US" sz="1200"/>
              <a:pPr/>
              <a:t>19</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747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5D3B6B-4FCF-46DC-86FA-F21D78C1D18B}" type="slidenum">
              <a:rPr lang="en-US" sz="1200"/>
              <a:pPr/>
              <a:t>20</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2208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A060C8-E700-41F9-9D1C-9BFE8C13A190}" type="slidenum">
              <a:rPr lang="en-US" sz="1200"/>
              <a:pPr/>
              <a:t>24</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3800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A1B160-E3AC-4E4A-BF44-FD0C35BCC3AD}" type="slidenum">
              <a:rPr lang="en-US" sz="1200"/>
              <a:pPr/>
              <a:t>25</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2743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BDF042-6725-4586-8577-5498686B475B}" type="slidenum">
              <a:rPr lang="en-US" sz="1200"/>
              <a:pPr/>
              <a:t>26</a:t>
            </a:fld>
            <a:endParaRPr lang="en-US" sz="120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3233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E2692F-1FE6-44DB-9FE3-90E1CF1F7FD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97674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2692F-1FE6-44DB-9FE3-90E1CF1F7FD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367360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2692F-1FE6-44DB-9FE3-90E1CF1F7FD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67731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8CFB0D-B888-45FD-96D6-1EE89066E9C4}" type="slidenum">
              <a:rPr lang="en-US"/>
              <a:pPr/>
              <a:t>‹#›</a:t>
            </a:fld>
            <a:endParaRPr lang="en-US"/>
          </a:p>
        </p:txBody>
      </p:sp>
    </p:spTree>
    <p:extLst>
      <p:ext uri="{BB962C8B-B14F-4D97-AF65-F5344CB8AC3E}">
        <p14:creationId xmlns:p14="http://schemas.microsoft.com/office/powerpoint/2010/main" val="41951271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091D3C-32C4-42E5-919B-EC04D561C2D5}" type="slidenum">
              <a:rPr lang="en-US"/>
              <a:pPr/>
              <a:t>‹#›</a:t>
            </a:fld>
            <a:endParaRPr lang="en-US"/>
          </a:p>
        </p:txBody>
      </p:sp>
    </p:spTree>
    <p:extLst>
      <p:ext uri="{BB962C8B-B14F-4D97-AF65-F5344CB8AC3E}">
        <p14:creationId xmlns:p14="http://schemas.microsoft.com/office/powerpoint/2010/main" val="5346944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02BD9F0D-138B-49E6-BD56-F28086F2732C}" type="slidenum">
              <a:rPr lang="en-US"/>
              <a:pPr/>
              <a:t>‹#›</a:t>
            </a:fld>
            <a:endParaRPr lang="en-US"/>
          </a:p>
        </p:txBody>
      </p:sp>
    </p:spTree>
    <p:extLst>
      <p:ext uri="{BB962C8B-B14F-4D97-AF65-F5344CB8AC3E}">
        <p14:creationId xmlns:p14="http://schemas.microsoft.com/office/powerpoint/2010/main" val="6680870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AC8620F6-C473-451C-BE37-196A5310EE72}" type="slidenum">
              <a:rPr lang="en-US"/>
              <a:pPr/>
              <a:t>‹#›</a:t>
            </a:fld>
            <a:endParaRPr lang="en-US"/>
          </a:p>
        </p:txBody>
      </p:sp>
    </p:spTree>
    <p:extLst>
      <p:ext uri="{BB962C8B-B14F-4D97-AF65-F5344CB8AC3E}">
        <p14:creationId xmlns:p14="http://schemas.microsoft.com/office/powerpoint/2010/main" val="141241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3536BD0-DEAC-4CDF-85BD-94DAAE890D3B}" type="slidenum">
              <a:rPr lang="en-US"/>
              <a:pPr/>
              <a:t>‹#›</a:t>
            </a:fld>
            <a:endParaRPr lang="en-US"/>
          </a:p>
        </p:txBody>
      </p:sp>
    </p:spTree>
    <p:extLst>
      <p:ext uri="{BB962C8B-B14F-4D97-AF65-F5344CB8AC3E}">
        <p14:creationId xmlns:p14="http://schemas.microsoft.com/office/powerpoint/2010/main" val="16911887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C76C090-A9C8-47CB-A82F-622BFA72133E}" type="slidenum">
              <a:rPr lang="en-US"/>
              <a:pPr/>
              <a:t>‹#›</a:t>
            </a:fld>
            <a:endParaRPr lang="en-US"/>
          </a:p>
        </p:txBody>
      </p:sp>
    </p:spTree>
    <p:extLst>
      <p:ext uri="{BB962C8B-B14F-4D97-AF65-F5344CB8AC3E}">
        <p14:creationId xmlns:p14="http://schemas.microsoft.com/office/powerpoint/2010/main" val="7774644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lvl1pPr algn="ctr">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2692F-1FE6-44DB-9FE3-90E1CF1F7FD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268308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2692F-1FE6-44DB-9FE3-90E1CF1F7FD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286503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lvl1pPr algn="ctr">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E2692F-1FE6-44DB-9FE3-90E1CF1F7FD2}"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113161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E2692F-1FE6-44DB-9FE3-90E1CF1F7FD2}"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334651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lvl1pPr algn="ctr">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A8E2692F-1FE6-44DB-9FE3-90E1CF1F7FD2}"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201704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2692F-1FE6-44DB-9FE3-90E1CF1F7FD2}"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322557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2692F-1FE6-44DB-9FE3-90E1CF1F7FD2}"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1133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2692F-1FE6-44DB-9FE3-90E1CF1F7FD2}"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131606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2692F-1FE6-44DB-9FE3-90E1CF1F7FD2}" type="datetimeFigureOut">
              <a:rPr lang="en-GB" smtClean="0"/>
              <a:t>12/09/2022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71667-F280-46DA-AE32-937D75C44BE9}" type="slidenum">
              <a:rPr lang="en-GB" smtClean="0"/>
              <a:t>‹#›</a:t>
            </a:fld>
            <a:endParaRPr lang="en-GB"/>
          </a:p>
        </p:txBody>
      </p:sp>
    </p:spTree>
    <p:extLst>
      <p:ext uri="{BB962C8B-B14F-4D97-AF65-F5344CB8AC3E}">
        <p14:creationId xmlns:p14="http://schemas.microsoft.com/office/powerpoint/2010/main" val="6379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CicSNnKUv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hyperlink" Target="http://www.bbc.co.uk/education/clips/zyrbwm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www.youtube.com/watch?v=wMZ8xfHPNu8" TargetMode="Externa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0JnKkit5ocI" TargetMode="External"/><Relationship Id="rId2" Type="http://schemas.openxmlformats.org/officeDocument/2006/relationships/hyperlink" Target="http://www.youtube.com/watch?v=UGqZsSuG7ao" TargetMode="External"/><Relationship Id="rId1" Type="http://schemas.openxmlformats.org/officeDocument/2006/relationships/slideLayout" Target="../slideLayouts/slideLayout2.xml"/><Relationship Id="rId5" Type="http://schemas.openxmlformats.org/officeDocument/2006/relationships/hyperlink" Target="https://www.youtube.com/watch?v=WaIrLFq3DGI" TargetMode="External"/><Relationship Id="rId4" Type="http://schemas.openxmlformats.org/officeDocument/2006/relationships/hyperlink" Target="https://www.youtube.com/watch?v=6LAT1gLMPu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45.jpeg"/><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74825" y="188914"/>
            <a:ext cx="8713788" cy="1368425"/>
          </a:xfrm>
          <a:solidFill>
            <a:schemeClr val="accent5">
              <a:lumMod val="60000"/>
              <a:lumOff val="40000"/>
            </a:schemeClr>
          </a:solidFill>
        </p:spPr>
        <p:txBody>
          <a:bodyPr/>
          <a:lstStyle/>
          <a:p>
            <a:pPr eaLnBrk="1" hangingPunct="1">
              <a:defRPr/>
            </a:pPr>
            <a:r>
              <a:rPr lang="en-GB" u="sng" dirty="0" smtClean="0"/>
              <a:t>Intro to Water Pollution</a:t>
            </a:r>
          </a:p>
        </p:txBody>
      </p:sp>
      <p:sp>
        <p:nvSpPr>
          <p:cNvPr id="5123" name="Subtitle 2"/>
          <p:cNvSpPr>
            <a:spLocks noGrp="1"/>
          </p:cNvSpPr>
          <p:nvPr>
            <p:ph type="subTitle" idx="1"/>
          </p:nvPr>
        </p:nvSpPr>
        <p:spPr>
          <a:xfrm>
            <a:off x="1547814" y="1844675"/>
            <a:ext cx="3540125" cy="1752600"/>
          </a:xfrm>
        </p:spPr>
        <p:txBody>
          <a:bodyPr>
            <a:normAutofit/>
          </a:bodyPr>
          <a:lstStyle/>
          <a:p>
            <a:pPr eaLnBrk="1" hangingPunct="1"/>
            <a:r>
              <a:rPr lang="en-GB" altLang="en-US" sz="2200" b="1" u="sng" dirty="0"/>
              <a:t>Learning objectives:</a:t>
            </a:r>
          </a:p>
          <a:p>
            <a:pPr eaLnBrk="1" hangingPunct="1"/>
            <a:r>
              <a:rPr lang="en-GB" altLang="en-US" sz="2200" b="1" dirty="0"/>
              <a:t>To describe the factors that affect water </a:t>
            </a:r>
            <a:r>
              <a:rPr lang="en-GB" altLang="en-US" sz="2200" b="1"/>
              <a:t>pollution</a:t>
            </a:r>
            <a:r>
              <a:rPr lang="en-GB" altLang="en-US" sz="2200" b="1" smtClean="0"/>
              <a:t>.</a:t>
            </a:r>
            <a:endParaRPr lang="en-GB" altLang="en-US" sz="2200" b="1" dirty="0"/>
          </a:p>
        </p:txBody>
      </p:sp>
      <p:pic>
        <p:nvPicPr>
          <p:cNvPr id="5124" name="Content Placeholder 3" descr="types-of-water-pollu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1844676"/>
            <a:ext cx="54244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82764" y="4441826"/>
            <a:ext cx="3017837" cy="1939925"/>
          </a:xfrm>
          <a:prstGeom prst="rect">
            <a:avLst/>
          </a:prstGeom>
          <a:ln w="57150"/>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GB" sz="2400" dirty="0"/>
              <a:t>How do you think water can become polluted?</a:t>
            </a:r>
          </a:p>
          <a:p>
            <a:pPr algn="ctr" eaLnBrk="1" hangingPunct="1">
              <a:defRPr/>
            </a:pPr>
            <a:r>
              <a:rPr lang="en-GB" sz="2400" dirty="0"/>
              <a:t>List as many ways that you can think of.</a:t>
            </a:r>
          </a:p>
        </p:txBody>
      </p:sp>
    </p:spTree>
    <p:extLst>
      <p:ext uri="{BB962C8B-B14F-4D97-AF65-F5344CB8AC3E}">
        <p14:creationId xmlns:p14="http://schemas.microsoft.com/office/powerpoint/2010/main" val="366732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Factors affecting degradation</a:t>
            </a:r>
          </a:p>
        </p:txBody>
      </p:sp>
      <p:sp>
        <p:nvSpPr>
          <p:cNvPr id="3" name="Content Placeholder 2"/>
          <p:cNvSpPr>
            <a:spLocks noGrp="1"/>
          </p:cNvSpPr>
          <p:nvPr>
            <p:ph idx="1"/>
          </p:nvPr>
        </p:nvSpPr>
        <p:spPr/>
        <p:txBody>
          <a:bodyPr>
            <a:normAutofit/>
          </a:bodyPr>
          <a:lstStyle/>
          <a:p>
            <a:pPr marL="0" indent="0">
              <a:buNone/>
              <a:defRPr/>
            </a:pPr>
            <a:r>
              <a:rPr lang="en-GB" dirty="0" smtClean="0"/>
              <a:t>What is degradation?</a:t>
            </a:r>
          </a:p>
          <a:p>
            <a:pPr marL="0" indent="0">
              <a:buNone/>
              <a:defRPr/>
            </a:pPr>
            <a:r>
              <a:rPr lang="en-GB" dirty="0" smtClean="0"/>
              <a:t>What are the 3 ways degradation can occur?</a:t>
            </a:r>
          </a:p>
          <a:p>
            <a:pPr marL="0" indent="0">
              <a:buNone/>
              <a:defRPr/>
            </a:pPr>
            <a:r>
              <a:rPr lang="en-GB" dirty="0" smtClean="0"/>
              <a:t>Rate of degradation is determined by:</a:t>
            </a:r>
          </a:p>
          <a:p>
            <a:pPr marL="514350" indent="-514350">
              <a:buFont typeface="+mj-lt"/>
              <a:buAutoNum type="arabicPeriod"/>
              <a:defRPr/>
            </a:pPr>
            <a:r>
              <a:rPr lang="en-GB" dirty="0"/>
              <a:t>	</a:t>
            </a:r>
            <a:r>
              <a:rPr lang="en-GB" dirty="0" smtClean="0"/>
              <a:t>High levels of sunlight &amp; UV – increases the 	rate of photochemical degradation</a:t>
            </a:r>
          </a:p>
          <a:p>
            <a:pPr marL="514350" indent="-514350">
              <a:buFont typeface="+mj-lt"/>
              <a:buAutoNum type="arabicPeriod"/>
              <a:defRPr/>
            </a:pPr>
            <a:r>
              <a:rPr lang="en-GB" dirty="0"/>
              <a:t>	</a:t>
            </a:r>
            <a:r>
              <a:rPr lang="en-GB" dirty="0" smtClean="0"/>
              <a:t>More dissolved O</a:t>
            </a:r>
            <a:r>
              <a:rPr lang="en-GB" baseline="-25000" dirty="0" smtClean="0"/>
              <a:t>2</a:t>
            </a:r>
            <a:r>
              <a:rPr lang="en-GB" dirty="0" smtClean="0"/>
              <a:t> – increases the rate that 	aerobic bacteria break down sewage</a:t>
            </a:r>
          </a:p>
          <a:p>
            <a:pPr marL="514350" indent="-514350">
              <a:buFont typeface="+mj-lt"/>
              <a:buAutoNum type="arabicPeriod"/>
              <a:defRPr/>
            </a:pPr>
            <a:r>
              <a:rPr lang="en-GB" dirty="0"/>
              <a:t>	</a:t>
            </a:r>
            <a:r>
              <a:rPr lang="en-GB" dirty="0" smtClean="0"/>
              <a:t>Higher temperatures -  increase the rate of 	most reactions</a:t>
            </a:r>
          </a:p>
        </p:txBody>
      </p:sp>
    </p:spTree>
    <p:extLst>
      <p:ext uri="{BB962C8B-B14F-4D97-AF65-F5344CB8AC3E}">
        <p14:creationId xmlns:p14="http://schemas.microsoft.com/office/powerpoint/2010/main" val="13469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GB"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261955"/>
              </p:ext>
            </p:extLst>
          </p:nvPr>
        </p:nvGraphicFramePr>
        <p:xfrm>
          <a:off x="2495550" y="1965326"/>
          <a:ext cx="6624638" cy="4449765"/>
        </p:xfrm>
        <a:graphic>
          <a:graphicData uri="http://schemas.openxmlformats.org/drawingml/2006/table">
            <a:tbl>
              <a:tblPr>
                <a:tableStyleId>{5C22544A-7EE6-4342-B048-85BDC9FD1C3A}</a:tableStyleId>
              </a:tblPr>
              <a:tblGrid>
                <a:gridCol w="3206043">
                  <a:extLst>
                    <a:ext uri="{9D8B030D-6E8A-4147-A177-3AD203B41FA5}">
                      <a16:colId xmlns:a16="http://schemas.microsoft.com/office/drawing/2014/main" val="20000"/>
                    </a:ext>
                  </a:extLst>
                </a:gridCol>
                <a:gridCol w="3418595">
                  <a:extLst>
                    <a:ext uri="{9D8B030D-6E8A-4147-A177-3AD203B41FA5}">
                      <a16:colId xmlns:a16="http://schemas.microsoft.com/office/drawing/2014/main" val="20001"/>
                    </a:ext>
                  </a:extLst>
                </a:gridCol>
              </a:tblGrid>
              <a:tr h="822981">
                <a:tc>
                  <a:txBody>
                    <a:bodyPr/>
                    <a:lstStyle/>
                    <a:p>
                      <a:pPr algn="ctr">
                        <a:lnSpc>
                          <a:spcPct val="150000"/>
                        </a:lnSpc>
                        <a:spcAft>
                          <a:spcPts val="0"/>
                        </a:spcAft>
                        <a:tabLst>
                          <a:tab pos="2637155" algn="ctr"/>
                          <a:tab pos="5274310" algn="r"/>
                          <a:tab pos="1358900" algn="l"/>
                          <a:tab pos="2637155" algn="ctr"/>
                          <a:tab pos="5274310" algn="r"/>
                        </a:tabLst>
                      </a:pPr>
                      <a:r>
                        <a:rPr lang="en-GB" sz="1800" b="1" dirty="0" smtClean="0">
                          <a:effectLst/>
                        </a:rPr>
                        <a:t>Examples of biodegradable pollutants</a:t>
                      </a:r>
                      <a:endParaRPr lang="en-GB" sz="1600" b="1"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r>
                        <a:rPr lang="en-GB" sz="1800" b="1" dirty="0" smtClean="0">
                          <a:effectLst/>
                        </a:rPr>
                        <a:t>Examples of </a:t>
                      </a:r>
                      <a:r>
                        <a:rPr lang="en-GB" sz="1800" b="1" dirty="0">
                          <a:effectLst/>
                        </a:rPr>
                        <a:t>non- </a:t>
                      </a:r>
                      <a:r>
                        <a:rPr lang="en-GB" sz="1800" b="1" dirty="0" smtClean="0">
                          <a:effectLst/>
                        </a:rPr>
                        <a:t>biodegradable pollutants</a:t>
                      </a:r>
                      <a:endParaRPr lang="en-GB" sz="1600" b="1"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1043">
                <a:tc>
                  <a:txBody>
                    <a:bodyPr/>
                    <a:lstStyle/>
                    <a:p>
                      <a:pPr algn="ctr">
                        <a:lnSpc>
                          <a:spcPct val="150000"/>
                        </a:lnSpc>
                        <a:spcAft>
                          <a:spcPts val="0"/>
                        </a:spcAft>
                        <a:tabLst>
                          <a:tab pos="2637155" algn="ctr"/>
                          <a:tab pos="5274310" algn="r"/>
                          <a:tab pos="1358900" algn="l"/>
                          <a:tab pos="2637155" algn="ctr"/>
                          <a:tab pos="5274310" algn="r"/>
                        </a:tabLst>
                      </a:pPr>
                      <a:endParaRPr lang="en-GB" sz="1200"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endParaRPr lang="en-GB" sz="1200"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1043">
                <a:tc>
                  <a:txBody>
                    <a:bodyPr/>
                    <a:lstStyle/>
                    <a:p>
                      <a:pPr algn="ctr">
                        <a:lnSpc>
                          <a:spcPct val="150000"/>
                        </a:lnSpc>
                        <a:spcAft>
                          <a:spcPts val="0"/>
                        </a:spcAft>
                        <a:tabLst>
                          <a:tab pos="2637155" algn="ctr"/>
                          <a:tab pos="5274310" algn="r"/>
                          <a:tab pos="1358900" algn="l"/>
                          <a:tab pos="2637155" algn="ctr"/>
                          <a:tab pos="5274310" algn="r"/>
                        </a:tabLst>
                      </a:pPr>
                      <a:endParaRPr lang="en-GB" sz="1200"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endParaRPr lang="en-GB" sz="1200"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1043">
                <a:tc>
                  <a:txBody>
                    <a:bodyPr/>
                    <a:lstStyle/>
                    <a:p>
                      <a:pPr algn="ctr">
                        <a:lnSpc>
                          <a:spcPct val="150000"/>
                        </a:lnSpc>
                        <a:spcAft>
                          <a:spcPts val="0"/>
                        </a:spcAft>
                        <a:tabLst>
                          <a:tab pos="2637155" algn="ctr"/>
                          <a:tab pos="5274310" algn="r"/>
                          <a:tab pos="1358900" algn="l"/>
                          <a:tab pos="2637155" algn="ctr"/>
                          <a:tab pos="5274310" algn="r"/>
                        </a:tabLst>
                      </a:pPr>
                      <a:endParaRPr lang="en-GB" sz="120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endParaRPr lang="en-GB" sz="1200"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91043">
                <a:tc>
                  <a:txBody>
                    <a:bodyPr/>
                    <a:lstStyle/>
                    <a:p>
                      <a:pPr algn="ctr">
                        <a:lnSpc>
                          <a:spcPct val="150000"/>
                        </a:lnSpc>
                        <a:spcAft>
                          <a:spcPts val="0"/>
                        </a:spcAft>
                        <a:tabLst>
                          <a:tab pos="2637155" algn="ctr"/>
                          <a:tab pos="5274310" algn="r"/>
                          <a:tab pos="1358900" algn="l"/>
                          <a:tab pos="2637155" algn="ctr"/>
                          <a:tab pos="5274310" algn="r"/>
                        </a:tabLst>
                      </a:pPr>
                      <a:endParaRPr lang="en-GB" sz="120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endParaRPr lang="en-GB" sz="1200"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1043">
                <a:tc>
                  <a:txBody>
                    <a:bodyPr/>
                    <a:lstStyle/>
                    <a:p>
                      <a:pPr algn="ctr">
                        <a:lnSpc>
                          <a:spcPct val="150000"/>
                        </a:lnSpc>
                        <a:spcAft>
                          <a:spcPts val="0"/>
                        </a:spcAft>
                        <a:tabLst>
                          <a:tab pos="2637155" algn="ctr"/>
                          <a:tab pos="5274310" algn="r"/>
                          <a:tab pos="1358900" algn="l"/>
                          <a:tab pos="2637155" algn="ctr"/>
                          <a:tab pos="5274310" algn="r"/>
                        </a:tabLst>
                      </a:pPr>
                      <a:endParaRPr lang="en-GB" sz="120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endParaRPr lang="en-GB" sz="1200"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71569">
                <a:tc>
                  <a:txBody>
                    <a:bodyPr/>
                    <a:lstStyle/>
                    <a:p>
                      <a:pPr algn="ctr">
                        <a:lnSpc>
                          <a:spcPct val="150000"/>
                        </a:lnSpc>
                        <a:spcAft>
                          <a:spcPts val="0"/>
                        </a:spcAft>
                        <a:tabLst>
                          <a:tab pos="2637155" algn="ctr"/>
                          <a:tab pos="5274310" algn="r"/>
                          <a:tab pos="1358900" algn="l"/>
                          <a:tab pos="2637155" algn="ctr"/>
                          <a:tab pos="5274310" algn="r"/>
                        </a:tabLst>
                      </a:pPr>
                      <a:endParaRPr lang="en-GB" sz="120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endParaRPr lang="en-GB" sz="1200" dirty="0">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6871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GB"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8421124"/>
              </p:ext>
            </p:extLst>
          </p:nvPr>
        </p:nvGraphicFramePr>
        <p:xfrm>
          <a:off x="838200" y="2008935"/>
          <a:ext cx="10640786" cy="4490307"/>
        </p:xfrm>
        <a:graphic>
          <a:graphicData uri="http://schemas.openxmlformats.org/drawingml/2006/table">
            <a:tbl>
              <a:tblPr>
                <a:tableStyleId>{5C22544A-7EE6-4342-B048-85BDC9FD1C3A}</a:tableStyleId>
              </a:tblPr>
              <a:tblGrid>
                <a:gridCol w="5320393">
                  <a:extLst>
                    <a:ext uri="{9D8B030D-6E8A-4147-A177-3AD203B41FA5}">
                      <a16:colId xmlns:a16="http://schemas.microsoft.com/office/drawing/2014/main" val="20000"/>
                    </a:ext>
                  </a:extLst>
                </a:gridCol>
                <a:gridCol w="5320393">
                  <a:extLst>
                    <a:ext uri="{9D8B030D-6E8A-4147-A177-3AD203B41FA5}">
                      <a16:colId xmlns:a16="http://schemas.microsoft.com/office/drawing/2014/main" val="20001"/>
                    </a:ext>
                  </a:extLst>
                </a:gridCol>
              </a:tblGrid>
              <a:tr h="1008784">
                <a:tc>
                  <a:txBody>
                    <a:bodyPr/>
                    <a:lstStyle/>
                    <a:p>
                      <a:pPr algn="ctr">
                        <a:lnSpc>
                          <a:spcPct val="150000"/>
                        </a:lnSpc>
                        <a:spcAft>
                          <a:spcPts val="0"/>
                        </a:spcAft>
                        <a:tabLst>
                          <a:tab pos="2637155" algn="ctr"/>
                          <a:tab pos="5274310" algn="r"/>
                          <a:tab pos="1358900" algn="l"/>
                          <a:tab pos="2637155" algn="ctr"/>
                          <a:tab pos="5274310" algn="r"/>
                        </a:tabLst>
                      </a:pPr>
                      <a:r>
                        <a:rPr lang="en-GB" sz="2400" b="1" dirty="0" smtClean="0">
                          <a:effectLst/>
                        </a:rPr>
                        <a:t>Examples of biodegradable pollutants</a:t>
                      </a:r>
                      <a:endParaRPr lang="en-GB" sz="2000" b="1"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r>
                        <a:rPr lang="en-GB" sz="2400" b="1" dirty="0" smtClean="0">
                          <a:effectLst/>
                        </a:rPr>
                        <a:t>Examples of </a:t>
                      </a:r>
                      <a:r>
                        <a:rPr lang="en-GB" sz="2400" b="1" dirty="0">
                          <a:effectLst/>
                        </a:rPr>
                        <a:t>non- </a:t>
                      </a:r>
                      <a:r>
                        <a:rPr lang="en-GB" sz="2400" b="1" dirty="0" smtClean="0">
                          <a:effectLst/>
                        </a:rPr>
                        <a:t>biodegradable pollutants</a:t>
                      </a:r>
                      <a:endParaRPr lang="en-GB" sz="2000" b="1"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4392">
                <a:tc>
                  <a:txBody>
                    <a:bodyPr/>
                    <a:lstStyle/>
                    <a:p>
                      <a:pPr algn="ctr">
                        <a:lnSpc>
                          <a:spcPct val="150000"/>
                        </a:lnSpc>
                        <a:spcAft>
                          <a:spcPts val="0"/>
                        </a:spcAft>
                        <a:tabLst>
                          <a:tab pos="2637155" algn="ctr"/>
                          <a:tab pos="5274310" algn="r"/>
                          <a:tab pos="1358900" algn="l"/>
                          <a:tab pos="2637155" algn="ctr"/>
                          <a:tab pos="5274310" algn="r"/>
                        </a:tabLst>
                      </a:pPr>
                      <a:r>
                        <a:rPr lang="en-GB" sz="2400" dirty="0" smtClean="0">
                          <a:effectLst/>
                        </a:rPr>
                        <a:t>paper</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r>
                        <a:rPr lang="en-GB" sz="2400" dirty="0" smtClean="0">
                          <a:effectLst/>
                        </a:rPr>
                        <a:t>Most </a:t>
                      </a:r>
                      <a:r>
                        <a:rPr lang="en-GB" sz="2400" dirty="0">
                          <a:effectLst/>
                        </a:rPr>
                        <a:t>plastics </a:t>
                      </a:r>
                      <a:r>
                        <a:rPr lang="en-GB" sz="2400" dirty="0" err="1">
                          <a:effectLst/>
                        </a:rPr>
                        <a:t>eg</a:t>
                      </a:r>
                      <a:r>
                        <a:rPr lang="en-GB" sz="2400" dirty="0">
                          <a:effectLst/>
                        </a:rPr>
                        <a:t> PVC</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4392">
                <a:tc>
                  <a:txBody>
                    <a:bodyPr/>
                    <a:lstStyle/>
                    <a:p>
                      <a:pPr algn="ctr">
                        <a:lnSpc>
                          <a:spcPct val="150000"/>
                        </a:lnSpc>
                        <a:spcAft>
                          <a:spcPts val="0"/>
                        </a:spcAft>
                        <a:tabLst>
                          <a:tab pos="2637155" algn="ctr"/>
                          <a:tab pos="5274310" algn="r"/>
                          <a:tab pos="1358900" algn="l"/>
                          <a:tab pos="2637155" algn="ctr"/>
                          <a:tab pos="5274310" algn="r"/>
                        </a:tabLst>
                      </a:pPr>
                      <a:r>
                        <a:rPr lang="en-GB" sz="2400" dirty="0">
                          <a:effectLst/>
                        </a:rPr>
                        <a:t> </a:t>
                      </a:r>
                      <a:r>
                        <a:rPr lang="en-GB" sz="2400" dirty="0" smtClean="0">
                          <a:effectLst/>
                        </a:rPr>
                        <a:t>Faeces</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r>
                        <a:rPr lang="en-GB" sz="2400" dirty="0">
                          <a:effectLst/>
                        </a:rPr>
                        <a:t> </a:t>
                      </a:r>
                      <a:r>
                        <a:rPr lang="en-GB" sz="2400" dirty="0" smtClean="0">
                          <a:effectLst/>
                        </a:rPr>
                        <a:t>Synthetic </a:t>
                      </a:r>
                      <a:r>
                        <a:rPr lang="en-GB" sz="2400" dirty="0">
                          <a:effectLst/>
                        </a:rPr>
                        <a:t>rubber</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4392">
                <a:tc>
                  <a:txBody>
                    <a:bodyPr/>
                    <a:lstStyle/>
                    <a:p>
                      <a:pPr algn="ctr">
                        <a:lnSpc>
                          <a:spcPct val="150000"/>
                        </a:lnSpc>
                        <a:spcAft>
                          <a:spcPts val="0"/>
                        </a:spcAft>
                        <a:tabLst>
                          <a:tab pos="2637155" algn="ctr"/>
                          <a:tab pos="5274310" algn="r"/>
                          <a:tab pos="1358900" algn="l"/>
                          <a:tab pos="2637155" algn="ctr"/>
                          <a:tab pos="5274310" algn="r"/>
                        </a:tabLst>
                      </a:pPr>
                      <a:r>
                        <a:rPr lang="en-GB" sz="2400" dirty="0" smtClean="0">
                          <a:effectLst/>
                        </a:rPr>
                        <a:t>Oil </a:t>
                      </a:r>
                      <a:r>
                        <a:rPr lang="en-GB" sz="2400" dirty="0">
                          <a:effectLst/>
                        </a:rPr>
                        <a:t>(but slow breakdown)</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r>
                        <a:rPr lang="en-GB" sz="2400" dirty="0" smtClean="0">
                          <a:effectLst/>
                        </a:rPr>
                        <a:t>Heavy </a:t>
                      </a:r>
                      <a:r>
                        <a:rPr lang="en-GB" sz="2400" dirty="0">
                          <a:effectLst/>
                        </a:rPr>
                        <a:t>metal salts</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4392">
                <a:tc>
                  <a:txBody>
                    <a:bodyPr/>
                    <a:lstStyle/>
                    <a:p>
                      <a:pPr algn="ctr">
                        <a:lnSpc>
                          <a:spcPct val="150000"/>
                        </a:lnSpc>
                        <a:spcAft>
                          <a:spcPts val="0"/>
                        </a:spcAft>
                        <a:tabLst>
                          <a:tab pos="2637155" algn="ctr"/>
                          <a:tab pos="5274310" algn="r"/>
                          <a:tab pos="1358900" algn="l"/>
                          <a:tab pos="2637155" algn="ctr"/>
                          <a:tab pos="5274310" algn="r"/>
                        </a:tabLst>
                      </a:pPr>
                      <a:r>
                        <a:rPr lang="en-GB" sz="2400" dirty="0">
                          <a:effectLst/>
                        </a:rPr>
                        <a:t> </a:t>
                      </a:r>
                      <a:r>
                        <a:rPr lang="en-GB" sz="2400" dirty="0" smtClean="0">
                          <a:effectLst/>
                        </a:rPr>
                        <a:t>Vegetable </a:t>
                      </a:r>
                      <a:r>
                        <a:rPr lang="en-GB" sz="2400" dirty="0">
                          <a:effectLst/>
                        </a:rPr>
                        <a:t>wastes</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r>
                        <a:rPr lang="en-GB" sz="2400" dirty="0" smtClean="0">
                          <a:effectLst/>
                        </a:rPr>
                        <a:t>Nuclear </a:t>
                      </a:r>
                      <a:r>
                        <a:rPr lang="en-GB" sz="2400" dirty="0">
                          <a:effectLst/>
                        </a:rPr>
                        <a:t>isotopic</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9827">
                <a:tc>
                  <a:txBody>
                    <a:bodyPr/>
                    <a:lstStyle/>
                    <a:p>
                      <a:pPr algn="ctr">
                        <a:lnSpc>
                          <a:spcPct val="150000"/>
                        </a:lnSpc>
                        <a:spcAft>
                          <a:spcPts val="0"/>
                        </a:spcAft>
                        <a:tabLst>
                          <a:tab pos="2637155" algn="ctr"/>
                          <a:tab pos="5274310" algn="r"/>
                          <a:tab pos="1358900" algn="l"/>
                          <a:tab pos="2637155" algn="ctr"/>
                          <a:tab pos="5274310" algn="r"/>
                        </a:tabLst>
                      </a:pPr>
                      <a:r>
                        <a:rPr lang="en-GB" sz="2400" dirty="0">
                          <a:effectLst/>
                        </a:rPr>
                        <a:t> </a:t>
                      </a:r>
                      <a:r>
                        <a:rPr lang="en-GB" sz="2400" dirty="0" smtClean="0">
                          <a:effectLst/>
                        </a:rPr>
                        <a:t>Brewery </a:t>
                      </a:r>
                      <a:r>
                        <a:rPr lang="en-GB" sz="2400" dirty="0">
                          <a:effectLst/>
                        </a:rPr>
                        <a:t>waste</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r>
                        <a:rPr lang="en-GB" sz="2400" dirty="0" smtClean="0">
                          <a:effectLst/>
                        </a:rPr>
                        <a:t>Nutrient </a:t>
                      </a:r>
                      <a:r>
                        <a:rPr lang="en-GB" sz="2400" dirty="0">
                          <a:effectLst/>
                        </a:rPr>
                        <a:t>salts (</a:t>
                      </a:r>
                      <a:r>
                        <a:rPr lang="en-GB" sz="2400" dirty="0" err="1">
                          <a:effectLst/>
                        </a:rPr>
                        <a:t>eg</a:t>
                      </a:r>
                      <a:r>
                        <a:rPr lang="en-GB" sz="2400" dirty="0">
                          <a:effectLst/>
                        </a:rPr>
                        <a:t>. nitrates, phosphates)</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04392">
                <a:tc>
                  <a:txBody>
                    <a:bodyPr/>
                    <a:lstStyle/>
                    <a:p>
                      <a:pPr algn="ctr">
                        <a:lnSpc>
                          <a:spcPct val="150000"/>
                        </a:lnSpc>
                        <a:spcAft>
                          <a:spcPts val="0"/>
                        </a:spcAft>
                        <a:tabLst>
                          <a:tab pos="2637155" algn="ctr"/>
                          <a:tab pos="5274310" algn="r"/>
                          <a:tab pos="1358900" algn="l"/>
                          <a:tab pos="2637155" algn="ctr"/>
                          <a:tab pos="5274310" algn="r"/>
                        </a:tabLst>
                      </a:pPr>
                      <a:r>
                        <a:rPr lang="en-GB" sz="2400" dirty="0">
                          <a:effectLst/>
                        </a:rPr>
                        <a:t> </a:t>
                      </a:r>
                      <a:r>
                        <a:rPr lang="en-GB" sz="2400" dirty="0" err="1" smtClean="0">
                          <a:effectLst/>
                        </a:rPr>
                        <a:t>Sileage</a:t>
                      </a:r>
                      <a:r>
                        <a:rPr lang="en-GB" sz="2400" dirty="0" smtClean="0">
                          <a:effectLst/>
                        </a:rPr>
                        <a:t> </a:t>
                      </a:r>
                      <a:r>
                        <a:rPr lang="en-GB" sz="2400" dirty="0">
                          <a:effectLst/>
                        </a:rPr>
                        <a:t>liquor</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2637155" algn="ctr"/>
                          <a:tab pos="5274310" algn="r"/>
                          <a:tab pos="1358900" algn="l"/>
                          <a:tab pos="2637155" algn="ctr"/>
                          <a:tab pos="5274310" algn="r"/>
                        </a:tabLst>
                      </a:pPr>
                      <a:r>
                        <a:rPr lang="en-GB" sz="2400" dirty="0" smtClean="0">
                          <a:effectLst/>
                        </a:rPr>
                        <a:t>Inorganic </a:t>
                      </a:r>
                      <a:r>
                        <a:rPr lang="en-GB" sz="2400" dirty="0">
                          <a:effectLst/>
                        </a:rPr>
                        <a:t>ions e.g. chloride</a:t>
                      </a:r>
                      <a:endParaRPr lang="en-GB" sz="2000" dirty="0">
                        <a:effectLst/>
                        <a:latin typeface="Times New Roman"/>
                        <a:ea typeface="Times New Roman"/>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95517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06437"/>
          </a:xfrm>
        </p:spPr>
        <p:txBody>
          <a:bodyPr>
            <a:normAutofit/>
          </a:bodyPr>
          <a:lstStyle/>
          <a:p>
            <a:pPr eaLnBrk="1" hangingPunct="1">
              <a:defRPr/>
            </a:pPr>
            <a:r>
              <a:rPr lang="en-GB" altLang="en-US" dirty="0" smtClean="0"/>
              <a:t>Removal rate</a:t>
            </a:r>
          </a:p>
        </p:txBody>
      </p:sp>
      <p:sp>
        <p:nvSpPr>
          <p:cNvPr id="3" name="Content Placeholder 2"/>
          <p:cNvSpPr>
            <a:spLocks noGrp="1"/>
          </p:cNvSpPr>
          <p:nvPr>
            <p:ph idx="1"/>
          </p:nvPr>
        </p:nvSpPr>
        <p:spPr>
          <a:xfrm>
            <a:off x="1946275" y="1125538"/>
            <a:ext cx="8229600" cy="1928812"/>
          </a:xfrm>
        </p:spPr>
        <p:txBody>
          <a:bodyPr>
            <a:normAutofit/>
          </a:bodyPr>
          <a:lstStyle/>
          <a:p>
            <a:pPr marL="0" indent="0">
              <a:buNone/>
              <a:defRPr/>
            </a:pPr>
            <a:r>
              <a:rPr lang="en-GB" sz="2400" dirty="0"/>
              <a:t>Pollutants are removed from water by being adsorbed onto sediment particles e.g. pesticides and phosphates.  Suspended solids may settle out if the flow rate is slow.</a:t>
            </a:r>
          </a:p>
          <a:p>
            <a:pPr marL="0" indent="0">
              <a:buNone/>
              <a:defRPr/>
            </a:pPr>
            <a:endParaRPr lang="en-GB" sz="2400" dirty="0"/>
          </a:p>
          <a:p>
            <a:pPr>
              <a:buFont typeface="Arial" charset="0"/>
              <a:buChar char="•"/>
              <a:defRPr/>
            </a:pPr>
            <a:endParaRPr lang="en-GB" sz="2400" dirty="0"/>
          </a:p>
        </p:txBody>
      </p:sp>
      <p:sp>
        <p:nvSpPr>
          <p:cNvPr id="4" name="Title 1"/>
          <p:cNvSpPr txBox="1">
            <a:spLocks/>
          </p:cNvSpPr>
          <p:nvPr/>
        </p:nvSpPr>
        <p:spPr bwMode="auto">
          <a:xfrm>
            <a:off x="1970088" y="2452689"/>
            <a:ext cx="8229600" cy="706437"/>
          </a:xfrm>
          <a:prstGeom prst="rect">
            <a:avLst/>
          </a:prstGeom>
          <a:solidFill>
            <a:srgbClr val="93C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GB" altLang="en-US" dirty="0"/>
              <a:t>Dispersal</a:t>
            </a:r>
          </a:p>
        </p:txBody>
      </p:sp>
      <p:sp>
        <p:nvSpPr>
          <p:cNvPr id="5" name="Rectangle 4"/>
          <p:cNvSpPr/>
          <p:nvPr/>
        </p:nvSpPr>
        <p:spPr>
          <a:xfrm>
            <a:off x="1968501" y="3263901"/>
            <a:ext cx="8207375" cy="2308225"/>
          </a:xfrm>
          <a:prstGeom prst="rect">
            <a:avLst/>
          </a:prstGeom>
        </p:spPr>
        <p:txBody>
          <a:bodyPr>
            <a:spAutoFit/>
          </a:bodyPr>
          <a:lstStyle/>
          <a:p>
            <a:pPr>
              <a:defRPr/>
            </a:pPr>
            <a:r>
              <a:rPr lang="en-GB" sz="2400" dirty="0"/>
              <a:t>Pollutants can be carried away and diluted by currents.  Knowledge of currents can determine where to select effluent sites. </a:t>
            </a:r>
          </a:p>
          <a:p>
            <a:pPr>
              <a:defRPr/>
            </a:pPr>
            <a:r>
              <a:rPr lang="en-GB" sz="2400" dirty="0"/>
              <a:t>Pollutants may appear to have disappeared but are just diluted.  If persistent/non-</a:t>
            </a:r>
            <a:r>
              <a:rPr lang="en-GB" sz="2400" dirty="0" err="1"/>
              <a:t>biodegradeable</a:t>
            </a:r>
            <a:r>
              <a:rPr lang="en-GB" sz="2400" dirty="0"/>
              <a:t> they can become more concentrated e.g. bioaccumulation of heavy metals </a:t>
            </a:r>
          </a:p>
        </p:txBody>
      </p:sp>
    </p:spTree>
    <p:extLst>
      <p:ext uri="{BB962C8B-B14F-4D97-AF65-F5344CB8AC3E}">
        <p14:creationId xmlns:p14="http://schemas.microsoft.com/office/powerpoint/2010/main" val="50657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64" y="154984"/>
            <a:ext cx="11499743" cy="1546816"/>
          </a:xfrm>
          <a:solidFill>
            <a:schemeClr val="accent3">
              <a:lumMod val="60000"/>
              <a:lumOff val="40000"/>
            </a:schemeClr>
          </a:solidFill>
        </p:spPr>
        <p:txBody>
          <a:bodyPr rtlCol="0">
            <a:normAutofit/>
          </a:bodyPr>
          <a:lstStyle/>
          <a:p>
            <a:pPr>
              <a:defRPr/>
            </a:pPr>
            <a:r>
              <a:rPr lang="en-GB" b="1" u="sng" dirty="0"/>
              <a:t>Nutrient Pollution </a:t>
            </a:r>
          </a:p>
        </p:txBody>
      </p:sp>
      <p:sp>
        <p:nvSpPr>
          <p:cNvPr id="3" name="Subtitle 2"/>
          <p:cNvSpPr>
            <a:spLocks noGrp="1"/>
          </p:cNvSpPr>
          <p:nvPr>
            <p:ph type="subTitle" idx="1"/>
          </p:nvPr>
        </p:nvSpPr>
        <p:spPr>
          <a:xfrm>
            <a:off x="325464" y="1846264"/>
            <a:ext cx="5207431" cy="4632028"/>
          </a:xfrm>
          <a:solidFill>
            <a:schemeClr val="accent4">
              <a:lumMod val="60000"/>
              <a:lumOff val="40000"/>
            </a:schemeClr>
          </a:solidFill>
        </p:spPr>
        <p:txBody>
          <a:bodyPr rtlCol="0">
            <a:normAutofit/>
          </a:bodyPr>
          <a:lstStyle/>
          <a:p>
            <a:pPr>
              <a:defRPr/>
            </a:pPr>
            <a:r>
              <a:rPr lang="en-GB" sz="2800" b="1" u="sng" dirty="0">
                <a:solidFill>
                  <a:schemeClr val="tx1"/>
                </a:solidFill>
              </a:rPr>
              <a:t>Learning outcomes:</a:t>
            </a:r>
          </a:p>
          <a:p>
            <a:pPr>
              <a:defRPr/>
            </a:pPr>
            <a:r>
              <a:rPr lang="en-GB" sz="2800" dirty="0">
                <a:solidFill>
                  <a:schemeClr val="tx1"/>
                </a:solidFill>
              </a:rPr>
              <a:t>To look at the different inorganic and organic nutrient pollution sources and their environmental effects.</a:t>
            </a:r>
          </a:p>
        </p:txBody>
      </p:sp>
      <p:pic>
        <p:nvPicPr>
          <p:cNvPr id="2052" name="Picture 2" descr="http://3.bp.blogspot.com/_n9nytwY_jek/TS8oQCN8xHI/AAAAAAAAACU/v5pYyLVVZkU/s640/eutrophic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367" y="1846264"/>
            <a:ext cx="6028840" cy="463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95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32656"/>
            <a:ext cx="8856984" cy="490066"/>
          </a:xfrm>
        </p:spPr>
        <p:txBody>
          <a:bodyPr>
            <a:noAutofit/>
          </a:bodyPr>
          <a:lstStyle/>
          <a:p>
            <a:r>
              <a:rPr lang="en-GB" sz="3200" b="1" dirty="0"/>
              <a:t>Specification </a:t>
            </a:r>
            <a:r>
              <a:rPr lang="en-GB" sz="3200" b="1" dirty="0" smtClean="0"/>
              <a:t>content</a:t>
            </a:r>
            <a:endParaRPr lang="en-GB" sz="2800" dirty="0"/>
          </a:p>
        </p:txBody>
      </p:sp>
      <p:sp>
        <p:nvSpPr>
          <p:cNvPr id="3" name="Content Placeholder 2"/>
          <p:cNvSpPr>
            <a:spLocks noGrp="1"/>
          </p:cNvSpPr>
          <p:nvPr>
            <p:ph idx="1"/>
          </p:nvPr>
        </p:nvSpPr>
        <p:spPr/>
        <p:txBody>
          <a:bodyPr/>
          <a:lstStyle/>
          <a:p>
            <a:endParaRPr lang="en-GB" dirty="0"/>
          </a:p>
        </p:txBody>
      </p:sp>
      <p:pic>
        <p:nvPicPr>
          <p:cNvPr id="5" name="Picture 4"/>
          <p:cNvPicPr/>
          <p:nvPr/>
        </p:nvPicPr>
        <p:blipFill>
          <a:blip r:embed="rId2"/>
          <a:stretch>
            <a:fillRect/>
          </a:stretch>
        </p:blipFill>
        <p:spPr>
          <a:xfrm>
            <a:off x="1883909" y="1161483"/>
            <a:ext cx="7358062" cy="4047331"/>
          </a:xfrm>
          <a:prstGeom prst="rect">
            <a:avLst/>
          </a:prstGeom>
        </p:spPr>
      </p:pic>
    </p:spTree>
    <p:extLst>
      <p:ext uri="{BB962C8B-B14F-4D97-AF65-F5344CB8AC3E}">
        <p14:creationId xmlns:p14="http://schemas.microsoft.com/office/powerpoint/2010/main" val="252408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32656"/>
            <a:ext cx="8856984" cy="490066"/>
          </a:xfrm>
        </p:spPr>
        <p:txBody>
          <a:bodyPr>
            <a:noAutofit/>
          </a:bodyPr>
          <a:lstStyle/>
          <a:p>
            <a:r>
              <a:rPr lang="en-GB" sz="3200" b="1" dirty="0"/>
              <a:t>Specification </a:t>
            </a:r>
            <a:r>
              <a:rPr lang="en-GB" sz="3200" b="1" dirty="0" smtClean="0"/>
              <a:t>content</a:t>
            </a:r>
            <a:endParaRPr lang="en-GB" sz="2800" dirty="0"/>
          </a:p>
        </p:txBody>
      </p:sp>
      <p:sp>
        <p:nvSpPr>
          <p:cNvPr id="3" name="Content Placeholder 2"/>
          <p:cNvSpPr>
            <a:spLocks noGrp="1"/>
          </p:cNvSpPr>
          <p:nvPr>
            <p:ph idx="1"/>
          </p:nvPr>
        </p:nvSpPr>
        <p:spPr/>
        <p:txBody>
          <a:bodyPr/>
          <a:lstStyle/>
          <a:p>
            <a:endParaRPr lang="en-GB" dirty="0"/>
          </a:p>
        </p:txBody>
      </p:sp>
      <p:pic>
        <p:nvPicPr>
          <p:cNvPr id="5" name="Picture 4"/>
          <p:cNvPicPr/>
          <p:nvPr/>
        </p:nvPicPr>
        <p:blipFill rotWithShape="1">
          <a:blip r:embed="rId2"/>
          <a:srcRect b="73902"/>
          <a:stretch/>
        </p:blipFill>
        <p:spPr bwMode="auto">
          <a:xfrm>
            <a:off x="2284230" y="973953"/>
            <a:ext cx="7202670" cy="217746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2"/>
          <a:srcRect t="59237"/>
          <a:stretch/>
        </p:blipFill>
        <p:spPr bwMode="auto">
          <a:xfrm>
            <a:off x="2284230" y="3151413"/>
            <a:ext cx="7202670" cy="31677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547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2441" y="365125"/>
            <a:ext cx="10811359" cy="848533"/>
          </a:xfrm>
          <a:solidFill>
            <a:srgbClr val="92D050"/>
          </a:solidFill>
        </p:spPr>
        <p:txBody>
          <a:bodyPr/>
          <a:lstStyle/>
          <a:p>
            <a:pPr algn="ctr"/>
            <a:r>
              <a:rPr lang="en-GB" dirty="0"/>
              <a:t>Nutrient Pollution</a:t>
            </a:r>
            <a:endParaRPr lang="en-US" dirty="0"/>
          </a:p>
        </p:txBody>
      </p:sp>
      <p:sp>
        <p:nvSpPr>
          <p:cNvPr id="3075" name="Rectangle 3"/>
          <p:cNvSpPr>
            <a:spLocks noGrp="1" noChangeArrowheads="1"/>
          </p:cNvSpPr>
          <p:nvPr>
            <p:ph type="body" idx="1"/>
          </p:nvPr>
        </p:nvSpPr>
        <p:spPr>
          <a:xfrm>
            <a:off x="542441" y="2350698"/>
            <a:ext cx="10515600" cy="4351338"/>
          </a:xfrm>
        </p:spPr>
        <p:txBody>
          <a:bodyPr>
            <a:normAutofit/>
          </a:bodyPr>
          <a:lstStyle/>
          <a:p>
            <a:pPr marL="0" indent="0">
              <a:buNone/>
            </a:pPr>
            <a:r>
              <a:rPr lang="en-GB" sz="3200" b="1" dirty="0"/>
              <a:t>A nutrient </a:t>
            </a:r>
            <a:r>
              <a:rPr lang="en-GB" sz="3200" dirty="0"/>
              <a:t>is a substance that increases the growth of an organism. Surplus nutrients in water cause excessive growth can cause problems, but </a:t>
            </a:r>
            <a:r>
              <a:rPr lang="en-GB" sz="3200" dirty="0">
                <a:solidFill>
                  <a:srgbClr val="FF0000"/>
                </a:solidFill>
              </a:rPr>
              <a:t>inorganic</a:t>
            </a:r>
            <a:r>
              <a:rPr lang="en-GB" sz="3200" dirty="0"/>
              <a:t> and </a:t>
            </a:r>
            <a:r>
              <a:rPr lang="en-GB" sz="3200" dirty="0">
                <a:solidFill>
                  <a:srgbClr val="FF0000"/>
                </a:solidFill>
              </a:rPr>
              <a:t>organic</a:t>
            </a:r>
            <a:r>
              <a:rPr lang="en-GB" sz="3200" dirty="0"/>
              <a:t> nutrients do this in different ways.</a:t>
            </a:r>
          </a:p>
          <a:p>
            <a:pPr eaLnBrk="1" hangingPunct="1"/>
            <a:endParaRPr lang="en-US" sz="3600" dirty="0"/>
          </a:p>
        </p:txBody>
      </p:sp>
      <p:sp>
        <p:nvSpPr>
          <p:cNvPr id="4" name="Rectangle 3"/>
          <p:cNvSpPr/>
          <p:nvPr/>
        </p:nvSpPr>
        <p:spPr>
          <a:xfrm>
            <a:off x="542441" y="1511418"/>
            <a:ext cx="10811359" cy="646331"/>
          </a:xfrm>
          <a:prstGeom prst="rect">
            <a:avLst/>
          </a:prstGeom>
        </p:spPr>
        <p:txBody>
          <a:bodyPr wrap="square">
            <a:spAutoFit/>
          </a:bodyPr>
          <a:lstStyle/>
          <a:p>
            <a:r>
              <a:rPr lang="en-GB" dirty="0">
                <a:solidFill>
                  <a:srgbClr val="000000"/>
                </a:solidFill>
                <a:latin typeface="Segoe UI" panose="020B0502040204020203" pitchFamily="34" charset="0"/>
                <a:hlinkClick r:id="rId2"/>
              </a:rPr>
              <a:t>https://www.youtube.com/watch?v=vCicSNnKUvM</a:t>
            </a:r>
            <a:r>
              <a:rPr lang="en-GB" dirty="0">
                <a:solidFill>
                  <a:srgbClr val="000000"/>
                </a:solidFill>
                <a:latin typeface="Segoe UI" panose="020B0502040204020203" pitchFamily="34" charset="0"/>
              </a:rPr>
              <a:t> Nutrient pollution USA from US Environmental Protection Agency EPA 2012 video 2 min 5 s</a:t>
            </a:r>
            <a:endParaRPr lang="en-GB" dirty="0"/>
          </a:p>
        </p:txBody>
      </p:sp>
    </p:spTree>
    <p:extLst>
      <p:ext uri="{BB962C8B-B14F-4D97-AF65-F5344CB8AC3E}">
        <p14:creationId xmlns:p14="http://schemas.microsoft.com/office/powerpoint/2010/main" val="98531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274638"/>
            <a:ext cx="11438313" cy="756140"/>
          </a:xfrm>
        </p:spPr>
        <p:txBody>
          <a:bodyPr>
            <a:noAutofit/>
          </a:bodyPr>
          <a:lstStyle/>
          <a:p>
            <a:r>
              <a:rPr lang="en-GB" sz="3600" b="1" dirty="0"/>
              <a:t>Inorganic and Organic nutrients</a:t>
            </a:r>
          </a:p>
        </p:txBody>
      </p:sp>
      <p:sp>
        <p:nvSpPr>
          <p:cNvPr id="3" name="Content Placeholder 2"/>
          <p:cNvSpPr>
            <a:spLocks noGrp="1"/>
          </p:cNvSpPr>
          <p:nvPr>
            <p:ph idx="1"/>
          </p:nvPr>
        </p:nvSpPr>
        <p:spPr>
          <a:xfrm>
            <a:off x="548639" y="1600200"/>
            <a:ext cx="11438313" cy="4997152"/>
          </a:xfrm>
        </p:spPr>
        <p:txBody>
          <a:bodyPr>
            <a:normAutofit/>
          </a:bodyPr>
          <a:lstStyle/>
          <a:p>
            <a:pPr>
              <a:spcAft>
                <a:spcPts val="1200"/>
              </a:spcAft>
            </a:pPr>
            <a:r>
              <a:rPr lang="en-GB" b="1" dirty="0"/>
              <a:t>Inorganic nutrients </a:t>
            </a:r>
            <a:r>
              <a:rPr lang="en-GB" dirty="0"/>
              <a:t>– plant nutrients such as compounds of nitrogen and phosphorus such as nitrates and phosphates.                                         </a:t>
            </a:r>
          </a:p>
          <a:p>
            <a:pPr marL="0" indent="0">
              <a:spcAft>
                <a:spcPts val="1200"/>
              </a:spcAft>
              <a:buNone/>
            </a:pPr>
            <a:r>
              <a:rPr lang="en-GB" i="1" dirty="0">
                <a:solidFill>
                  <a:srgbClr val="002060"/>
                </a:solidFill>
              </a:rPr>
              <a:t>(in other words the inorganic ions needed by plants and that are often provided by synthetic fertilisers - BUT you need to know the definition above)</a:t>
            </a:r>
          </a:p>
          <a:p>
            <a:r>
              <a:rPr lang="en-GB" b="1" dirty="0"/>
              <a:t>Organic nutrients</a:t>
            </a:r>
            <a:r>
              <a:rPr lang="en-GB" dirty="0"/>
              <a:t> – high energy nutrients, such as carbohydrates, lipids and proteins from plant and animal material.</a:t>
            </a:r>
          </a:p>
          <a:p>
            <a:endParaRPr lang="en-GB" b="1" dirty="0"/>
          </a:p>
        </p:txBody>
      </p:sp>
      <p:sp>
        <p:nvSpPr>
          <p:cNvPr id="5" name="Rectangle 2"/>
          <p:cNvSpPr txBox="1">
            <a:spLocks noChangeArrowheads="1"/>
          </p:cNvSpPr>
          <p:nvPr/>
        </p:nvSpPr>
        <p:spPr>
          <a:xfrm>
            <a:off x="542441" y="365125"/>
            <a:ext cx="10811359" cy="84853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Inorganic and Organic nutrients</a:t>
            </a:r>
          </a:p>
        </p:txBody>
      </p:sp>
    </p:spTree>
    <p:extLst>
      <p:ext uri="{BB962C8B-B14F-4D97-AF65-F5344CB8AC3E}">
        <p14:creationId xmlns:p14="http://schemas.microsoft.com/office/powerpoint/2010/main" val="399552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0963" y="284136"/>
            <a:ext cx="11499742" cy="1143000"/>
          </a:xfrm>
          <a:solidFill>
            <a:srgbClr val="92D050"/>
          </a:solidFill>
        </p:spPr>
        <p:txBody>
          <a:bodyPr/>
          <a:lstStyle/>
          <a:p>
            <a:pPr algn="ctr" eaLnBrk="1" hangingPunct="1"/>
            <a:r>
              <a:rPr lang="en-US" dirty="0"/>
              <a:t>Major Sources of Excess Nutrients</a:t>
            </a:r>
          </a:p>
        </p:txBody>
      </p:sp>
      <p:sp>
        <p:nvSpPr>
          <p:cNvPr id="7171" name="Rectangle 4"/>
          <p:cNvSpPr>
            <a:spLocks noGrp="1" noChangeArrowheads="1"/>
          </p:cNvSpPr>
          <p:nvPr>
            <p:ph type="body" sz="half" idx="2"/>
          </p:nvPr>
        </p:nvSpPr>
        <p:spPr>
          <a:xfrm>
            <a:off x="6730770" y="1673817"/>
            <a:ext cx="5258030" cy="4850969"/>
          </a:xfrm>
        </p:spPr>
        <p:txBody>
          <a:bodyPr>
            <a:normAutofit/>
          </a:bodyPr>
          <a:lstStyle/>
          <a:p>
            <a:pPr eaLnBrk="1" hangingPunct="1">
              <a:lnSpc>
                <a:spcPct val="90000"/>
              </a:lnSpc>
            </a:pPr>
            <a:r>
              <a:rPr lang="en-US" dirty="0"/>
              <a:t>Major sources of excess nutrients are agricultural fertilisers, domestic sewage and livestock wastes.</a:t>
            </a:r>
          </a:p>
          <a:p>
            <a:pPr eaLnBrk="1" hangingPunct="1">
              <a:lnSpc>
                <a:spcPct val="90000"/>
              </a:lnSpc>
            </a:pPr>
            <a:r>
              <a:rPr lang="en-US" dirty="0"/>
              <a:t>Agricultural fertilizers provide inorganic nutrients.</a:t>
            </a:r>
          </a:p>
          <a:p>
            <a:pPr eaLnBrk="1" hangingPunct="1">
              <a:lnSpc>
                <a:spcPct val="90000"/>
              </a:lnSpc>
            </a:pPr>
            <a:r>
              <a:rPr lang="en-US" dirty="0"/>
              <a:t>Sewage and wastes provide both inorganic and organic nutrients.</a:t>
            </a:r>
          </a:p>
        </p:txBody>
      </p:sp>
      <p:pic>
        <p:nvPicPr>
          <p:cNvPr id="7172" name="Picture 6" descr="waterpollut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0963" y="1506699"/>
            <a:ext cx="6389807" cy="3610405"/>
          </a:xfrm>
        </p:spPr>
      </p:pic>
    </p:spTree>
    <p:extLst>
      <p:ext uri="{BB962C8B-B14F-4D97-AF65-F5344CB8AC3E}">
        <p14:creationId xmlns:p14="http://schemas.microsoft.com/office/powerpoint/2010/main" val="1016793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Water pollution</a:t>
            </a:r>
          </a:p>
        </p:txBody>
      </p:sp>
      <p:sp>
        <p:nvSpPr>
          <p:cNvPr id="7171" name="Content Placeholder 2"/>
          <p:cNvSpPr>
            <a:spLocks noGrp="1"/>
          </p:cNvSpPr>
          <p:nvPr>
            <p:ph idx="1"/>
          </p:nvPr>
        </p:nvSpPr>
        <p:spPr/>
        <p:txBody>
          <a:bodyPr/>
          <a:lstStyle/>
          <a:p>
            <a:r>
              <a:rPr lang="en-GB" altLang="en-US" smtClean="0"/>
              <a:t>Pollutants in water are mobile, carried by moving water such as rivers, ocean currents and groundwater flow.</a:t>
            </a:r>
          </a:p>
        </p:txBody>
      </p:sp>
    </p:spTree>
    <p:extLst>
      <p:ext uri="{BB962C8B-B14F-4D97-AF65-F5344CB8AC3E}">
        <p14:creationId xmlns:p14="http://schemas.microsoft.com/office/powerpoint/2010/main" val="87894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8453" y="457200"/>
            <a:ext cx="11329261" cy="838200"/>
          </a:xfrm>
          <a:solidFill>
            <a:srgbClr val="92D050"/>
          </a:solidFill>
        </p:spPr>
        <p:txBody>
          <a:bodyPr/>
          <a:lstStyle/>
          <a:p>
            <a:pPr algn="ctr" eaLnBrk="1" hangingPunct="1"/>
            <a:r>
              <a:rPr lang="en-US" dirty="0"/>
              <a:t>Excess Inorganic Nutrients</a:t>
            </a:r>
          </a:p>
        </p:txBody>
      </p:sp>
      <p:sp>
        <p:nvSpPr>
          <p:cNvPr id="9219" name="Rectangle 5"/>
          <p:cNvSpPr>
            <a:spLocks noGrp="1" noChangeArrowheads="1"/>
          </p:cNvSpPr>
          <p:nvPr>
            <p:ph type="body" sz="half" idx="3"/>
          </p:nvPr>
        </p:nvSpPr>
        <p:spPr>
          <a:xfrm>
            <a:off x="5412566" y="1678981"/>
            <a:ext cx="6553656" cy="4572000"/>
          </a:xfrm>
        </p:spPr>
        <p:txBody>
          <a:bodyPr>
            <a:noAutofit/>
          </a:bodyPr>
          <a:lstStyle/>
          <a:p>
            <a:pPr eaLnBrk="1" hangingPunct="1"/>
            <a:r>
              <a:rPr lang="en-US" sz="3200" dirty="0"/>
              <a:t>Agricultural runoff from fertilizers and effluent from secondary sewage treatment plants are the primary sources of inorganic nutrient addition to aquatic ecosystems.</a:t>
            </a:r>
          </a:p>
          <a:p>
            <a:pPr eaLnBrk="1" hangingPunct="1"/>
            <a:r>
              <a:rPr lang="en-US" sz="3200" dirty="0"/>
              <a:t>These sources are rich in </a:t>
            </a:r>
            <a:r>
              <a:rPr lang="en-US" sz="3200" dirty="0">
                <a:solidFill>
                  <a:srgbClr val="FF0000"/>
                </a:solidFill>
              </a:rPr>
              <a:t>nitrogen</a:t>
            </a:r>
            <a:r>
              <a:rPr lang="en-US" sz="3200" dirty="0"/>
              <a:t> and </a:t>
            </a:r>
            <a:r>
              <a:rPr lang="en-US" sz="3200" dirty="0">
                <a:solidFill>
                  <a:srgbClr val="FF0000"/>
                </a:solidFill>
              </a:rPr>
              <a:t>phosphorus</a:t>
            </a:r>
            <a:r>
              <a:rPr lang="en-US" sz="3200" dirty="0"/>
              <a:t>.</a:t>
            </a:r>
          </a:p>
        </p:txBody>
      </p:sp>
      <p:pic>
        <p:nvPicPr>
          <p:cNvPr id="9220" name="Picture 7" descr="anhydrous N addition"/>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18452" y="1524000"/>
            <a:ext cx="4463513" cy="2774136"/>
          </a:xfrm>
        </p:spPr>
      </p:pic>
      <p:pic>
        <p:nvPicPr>
          <p:cNvPr id="9221" name="Picture 9" descr="treatmentPlan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642674" y="3657600"/>
            <a:ext cx="3769892" cy="2637234"/>
          </a:xfrm>
        </p:spPr>
      </p:pic>
    </p:spTree>
    <p:extLst>
      <p:ext uri="{BB962C8B-B14F-4D97-AF65-F5344CB8AC3E}">
        <p14:creationId xmlns:p14="http://schemas.microsoft.com/office/powerpoint/2010/main" val="1047135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315" y="1124745"/>
            <a:ext cx="10811359" cy="5001419"/>
          </a:xfrm>
        </p:spPr>
        <p:txBody>
          <a:bodyPr>
            <a:normAutofit/>
          </a:bodyPr>
          <a:lstStyle/>
          <a:p>
            <a:r>
              <a:rPr lang="en-GB" dirty="0"/>
              <a:t>Nitrates (very soluble)</a:t>
            </a:r>
          </a:p>
          <a:p>
            <a:pPr marL="1314450" lvl="2" indent="-457200">
              <a:buFont typeface="+mj-lt"/>
              <a:buAutoNum type="arabicPeriod"/>
            </a:pPr>
            <a:r>
              <a:rPr lang="en-GB" dirty="0"/>
              <a:t>Washed off farmland after artificial fertiliser use, manure application, ploughing or silage fluids</a:t>
            </a:r>
          </a:p>
          <a:p>
            <a:pPr marL="1314450" lvl="2" indent="-457200">
              <a:buFont typeface="+mj-lt"/>
              <a:buAutoNum type="arabicPeriod"/>
            </a:pPr>
            <a:r>
              <a:rPr lang="en-GB" dirty="0"/>
              <a:t>Fish farm effluents</a:t>
            </a:r>
          </a:p>
          <a:p>
            <a:pPr marL="1314450" lvl="2" indent="-457200">
              <a:buFont typeface="+mj-lt"/>
              <a:buAutoNum type="arabicPeriod"/>
            </a:pPr>
            <a:r>
              <a:rPr lang="en-GB" dirty="0"/>
              <a:t>Sewage effluents</a:t>
            </a:r>
          </a:p>
          <a:p>
            <a:pPr marL="857250" lvl="2" indent="0">
              <a:buNone/>
            </a:pPr>
            <a:endParaRPr lang="en-GB" dirty="0"/>
          </a:p>
          <a:p>
            <a:pPr marL="342900" lvl="2" indent="-342900"/>
            <a:r>
              <a:rPr lang="en-GB" sz="2800" dirty="0"/>
              <a:t>Phosphates (not very soluble)</a:t>
            </a:r>
          </a:p>
          <a:p>
            <a:pPr marL="1355725" indent="-457200">
              <a:buFont typeface="+mj-lt"/>
              <a:buAutoNum type="arabicPeriod"/>
            </a:pPr>
            <a:r>
              <a:rPr lang="en-GB" sz="2000" dirty="0"/>
              <a:t>Sewage effluent</a:t>
            </a:r>
          </a:p>
          <a:p>
            <a:pPr marL="1355725" lvl="1" indent="-457200">
              <a:buFont typeface="+mj-lt"/>
              <a:buAutoNum type="arabicPeriod"/>
            </a:pPr>
            <a:r>
              <a:rPr lang="en-GB" sz="2000" dirty="0"/>
              <a:t>Silage fluids</a:t>
            </a:r>
          </a:p>
          <a:p>
            <a:pPr marL="1355725" lvl="1" indent="-457200">
              <a:buFont typeface="+mj-lt"/>
              <a:buAutoNum type="arabicPeriod"/>
            </a:pPr>
            <a:r>
              <a:rPr lang="en-GB" sz="2000" dirty="0"/>
              <a:t>Fertiliser run off (smaller quantities)</a:t>
            </a:r>
          </a:p>
          <a:p>
            <a:pPr marL="1355725" lvl="1" indent="-457200">
              <a:buFont typeface="+mj-lt"/>
              <a:buAutoNum type="arabicPeriod"/>
            </a:pPr>
            <a:endParaRPr lang="en-GB" sz="2000" dirty="0"/>
          </a:p>
          <a:p>
            <a:pPr marL="0" indent="0">
              <a:buNone/>
            </a:pPr>
            <a:r>
              <a:rPr lang="en-GB" dirty="0"/>
              <a:t>Inorganic nutrients are releases during breakdown of dead organic matter such as sewage and manure</a:t>
            </a:r>
          </a:p>
          <a:p>
            <a:endParaRPr lang="en-GB" dirty="0"/>
          </a:p>
          <a:p>
            <a:endParaRPr lang="en-GB" dirty="0"/>
          </a:p>
        </p:txBody>
      </p:sp>
      <p:sp>
        <p:nvSpPr>
          <p:cNvPr id="4" name="Rectangle 3"/>
          <p:cNvSpPr/>
          <p:nvPr/>
        </p:nvSpPr>
        <p:spPr>
          <a:xfrm>
            <a:off x="1832908" y="6004399"/>
            <a:ext cx="8712968" cy="646331"/>
          </a:xfrm>
          <a:prstGeom prst="rect">
            <a:avLst/>
          </a:prstGeom>
        </p:spPr>
        <p:txBody>
          <a:bodyPr wrap="square">
            <a:spAutoFit/>
          </a:bodyPr>
          <a:lstStyle/>
          <a:p>
            <a:r>
              <a:rPr lang="en-GB" dirty="0">
                <a:solidFill>
                  <a:srgbClr val="000000"/>
                </a:solidFill>
                <a:latin typeface="Segoe UI" panose="020B0502040204020203" pitchFamily="34" charset="0"/>
                <a:hlinkClick r:id="rId2"/>
              </a:rPr>
              <a:t>http://www.bbc.co.uk/education/clips/zyrbwmn</a:t>
            </a:r>
            <a:r>
              <a:rPr lang="en-GB" dirty="0">
                <a:solidFill>
                  <a:srgbClr val="000000"/>
                </a:solidFill>
                <a:latin typeface="Segoe UI" panose="020B0502040204020203" pitchFamily="34" charset="0"/>
              </a:rPr>
              <a:t> bitesize on Nitrate pollution in Scotland Sands of </a:t>
            </a:r>
            <a:r>
              <a:rPr lang="en-GB" dirty="0" err="1">
                <a:solidFill>
                  <a:srgbClr val="000000"/>
                </a:solidFill>
                <a:latin typeface="Segoe UI" panose="020B0502040204020203" pitchFamily="34" charset="0"/>
              </a:rPr>
              <a:t>Forvie</a:t>
            </a:r>
            <a:r>
              <a:rPr lang="en-GB" dirty="0">
                <a:solidFill>
                  <a:srgbClr val="000000"/>
                </a:solidFill>
                <a:latin typeface="Segoe UI" panose="020B0502040204020203" pitchFamily="34" charset="0"/>
              </a:rPr>
              <a:t> Nature reserve set up in 2001 3 min 51 s</a:t>
            </a:r>
            <a:endParaRPr lang="en-GB" dirty="0"/>
          </a:p>
        </p:txBody>
      </p:sp>
      <p:sp>
        <p:nvSpPr>
          <p:cNvPr id="5" name="Rectangle 2"/>
          <p:cNvSpPr txBox="1">
            <a:spLocks noChangeArrowheads="1"/>
          </p:cNvSpPr>
          <p:nvPr/>
        </p:nvSpPr>
        <p:spPr>
          <a:xfrm>
            <a:off x="654316" y="165063"/>
            <a:ext cx="10811359" cy="84853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Sources of inorganic nutrients</a:t>
            </a:r>
          </a:p>
        </p:txBody>
      </p:sp>
    </p:spTree>
    <p:extLst>
      <p:ext uri="{BB962C8B-B14F-4D97-AF65-F5344CB8AC3E}">
        <p14:creationId xmlns:p14="http://schemas.microsoft.com/office/powerpoint/2010/main" val="66924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316" y="790222"/>
            <a:ext cx="10811359" cy="5001419"/>
          </a:xfrm>
        </p:spPr>
        <p:txBody>
          <a:bodyPr>
            <a:normAutofit lnSpcReduction="10000"/>
          </a:bodyPr>
          <a:lstStyle/>
          <a:p>
            <a:pPr marL="0" lvl="1" indent="0">
              <a:buNone/>
            </a:pPr>
            <a:r>
              <a:rPr lang="en-GB" sz="2800" dirty="0"/>
              <a:t>Nitrates are soluble and can get into drinking water supplies</a:t>
            </a:r>
          </a:p>
          <a:p>
            <a:pPr marL="0" lvl="1" indent="0">
              <a:buNone/>
            </a:pPr>
            <a:endParaRPr lang="en-GB" sz="2800" b="1" dirty="0"/>
          </a:p>
          <a:p>
            <a:pPr marL="0" lvl="1" indent="0">
              <a:buNone/>
            </a:pPr>
            <a:r>
              <a:rPr lang="en-GB" sz="2800" b="1" dirty="0"/>
              <a:t>Effect of nitrates on babies</a:t>
            </a:r>
          </a:p>
          <a:p>
            <a:pPr marL="857250" lvl="2" indent="0">
              <a:buNone/>
            </a:pPr>
            <a:endParaRPr lang="en-GB" dirty="0"/>
          </a:p>
          <a:p>
            <a:r>
              <a:rPr lang="en-GB" sz="2400" dirty="0"/>
              <a:t>In the gut, bacteria can convert </a:t>
            </a:r>
            <a:r>
              <a:rPr lang="en-GB" sz="2400" b="1" dirty="0">
                <a:solidFill>
                  <a:srgbClr val="FF0000"/>
                </a:solidFill>
              </a:rPr>
              <a:t>nitrates</a:t>
            </a:r>
            <a:r>
              <a:rPr lang="en-GB" sz="2400" dirty="0"/>
              <a:t> to </a:t>
            </a:r>
            <a:r>
              <a:rPr lang="en-GB" sz="2400" b="1" dirty="0">
                <a:solidFill>
                  <a:srgbClr val="FF0000"/>
                </a:solidFill>
              </a:rPr>
              <a:t>nitrites</a:t>
            </a:r>
            <a:r>
              <a:rPr lang="en-GB" sz="2400" b="1" dirty="0"/>
              <a:t>.</a:t>
            </a:r>
          </a:p>
          <a:p>
            <a:r>
              <a:rPr lang="en-GB" sz="2400" dirty="0"/>
              <a:t>These nitrites can react with haemoglobin reducing its ability to transport oxygen leading to the disease </a:t>
            </a:r>
            <a:r>
              <a:rPr lang="en-GB" sz="2400" dirty="0" err="1"/>
              <a:t>methaemoglobinanaemia</a:t>
            </a:r>
            <a:r>
              <a:rPr lang="en-GB" sz="2400" dirty="0"/>
              <a:t> (blue baby syndrome)</a:t>
            </a:r>
          </a:p>
          <a:p>
            <a:r>
              <a:rPr lang="en-GB" sz="2400" dirty="0"/>
              <a:t>Nitrites are also ingested as food additives in meat, fish &amp; cheese products</a:t>
            </a:r>
          </a:p>
          <a:p>
            <a:endParaRPr lang="en-GB" dirty="0"/>
          </a:p>
          <a:p>
            <a:pPr marL="0" indent="0">
              <a:buNone/>
            </a:pPr>
            <a:r>
              <a:rPr lang="en-GB" b="1" dirty="0"/>
              <a:t>Nitrates and cancer</a:t>
            </a:r>
          </a:p>
          <a:p>
            <a:r>
              <a:rPr lang="en-GB" sz="2400" dirty="0"/>
              <a:t>Nitrites can also form </a:t>
            </a:r>
            <a:r>
              <a:rPr lang="en-GB" sz="2400" b="1" dirty="0">
                <a:solidFill>
                  <a:srgbClr val="FF0000"/>
                </a:solidFill>
              </a:rPr>
              <a:t>nitrosamines</a:t>
            </a:r>
            <a:r>
              <a:rPr lang="en-GB" sz="2400" dirty="0"/>
              <a:t> which are carcinogenic and may cause stomach cancer</a:t>
            </a:r>
          </a:p>
          <a:p>
            <a:pPr marL="0" indent="0">
              <a:buNone/>
            </a:pPr>
            <a:endParaRPr lang="en-GB" dirty="0"/>
          </a:p>
        </p:txBody>
      </p:sp>
      <p:sp>
        <p:nvSpPr>
          <p:cNvPr id="5" name="Rectangle 2"/>
          <p:cNvSpPr txBox="1">
            <a:spLocks noChangeArrowheads="1"/>
          </p:cNvSpPr>
          <p:nvPr/>
        </p:nvSpPr>
        <p:spPr>
          <a:xfrm>
            <a:off x="654316" y="165063"/>
            <a:ext cx="10811359" cy="625159"/>
          </a:xfrm>
          <a:prstGeom prst="rect">
            <a:avLst/>
          </a:prstGeom>
          <a:solidFill>
            <a:srgbClr val="92D050"/>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Effects of inorganic nutrient pollution</a:t>
            </a:r>
          </a:p>
        </p:txBody>
      </p:sp>
    </p:spTree>
    <p:extLst>
      <p:ext uri="{BB962C8B-B14F-4D97-AF65-F5344CB8AC3E}">
        <p14:creationId xmlns:p14="http://schemas.microsoft.com/office/powerpoint/2010/main" val="349601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2441" y="183971"/>
            <a:ext cx="10811359" cy="609660"/>
          </a:xfrm>
          <a:solidFill>
            <a:srgbClr val="92D050"/>
          </a:solidFill>
        </p:spPr>
        <p:txBody>
          <a:bodyPr>
            <a:normAutofit fontScale="90000"/>
          </a:bodyPr>
          <a:lstStyle/>
          <a:p>
            <a:pPr algn="ctr" eaLnBrk="1" hangingPunct="1"/>
            <a:r>
              <a:rPr lang="en-US" dirty="0"/>
              <a:t>Eutrophication</a:t>
            </a:r>
          </a:p>
        </p:txBody>
      </p:sp>
      <p:sp>
        <p:nvSpPr>
          <p:cNvPr id="3075" name="Rectangle 3"/>
          <p:cNvSpPr>
            <a:spLocks noGrp="1" noChangeArrowheads="1"/>
          </p:cNvSpPr>
          <p:nvPr>
            <p:ph type="body" idx="1"/>
          </p:nvPr>
        </p:nvSpPr>
        <p:spPr>
          <a:xfrm>
            <a:off x="542441" y="947190"/>
            <a:ext cx="10811359" cy="4351338"/>
          </a:xfrm>
        </p:spPr>
        <p:txBody>
          <a:bodyPr>
            <a:normAutofit/>
          </a:bodyPr>
          <a:lstStyle/>
          <a:p>
            <a:pPr eaLnBrk="1" hangingPunct="1"/>
            <a:r>
              <a:rPr lang="en-US" sz="3200" dirty="0"/>
              <a:t>Eutrophication is the accumulation of nutrients in aquatic ecosystems.</a:t>
            </a:r>
          </a:p>
          <a:p>
            <a:pPr eaLnBrk="1" hangingPunct="1"/>
            <a:r>
              <a:rPr lang="en-US" sz="3200" dirty="0"/>
              <a:t>It alters the dynamics of a number of plant, animal and bacterial populations; thus, bringing about changes in community structure.</a:t>
            </a:r>
          </a:p>
          <a:p>
            <a:pPr eaLnBrk="1" hangingPunct="1"/>
            <a:r>
              <a:rPr lang="en-US" sz="3200" dirty="0"/>
              <a:t>It is a form of water pollution and like all other forms of pollution is the result of human activities influencing ecological cycles.</a:t>
            </a:r>
          </a:p>
        </p:txBody>
      </p:sp>
    </p:spTree>
    <p:extLst>
      <p:ext uri="{BB962C8B-B14F-4D97-AF65-F5344CB8AC3E}">
        <p14:creationId xmlns:p14="http://schemas.microsoft.com/office/powerpoint/2010/main" val="428428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888" y="209849"/>
            <a:ext cx="11670224" cy="713177"/>
          </a:xfrm>
          <a:solidFill>
            <a:srgbClr val="92D050"/>
          </a:solidFill>
        </p:spPr>
        <p:txBody>
          <a:bodyPr/>
          <a:lstStyle/>
          <a:p>
            <a:pPr algn="ctr" eaLnBrk="1" hangingPunct="1"/>
            <a:r>
              <a:rPr lang="en-US" dirty="0"/>
              <a:t>Eutrophication</a:t>
            </a:r>
          </a:p>
        </p:txBody>
      </p:sp>
      <p:sp>
        <p:nvSpPr>
          <p:cNvPr id="4099" name="Rectangle 3"/>
          <p:cNvSpPr>
            <a:spLocks noGrp="1" noChangeArrowheads="1"/>
          </p:cNvSpPr>
          <p:nvPr>
            <p:ph type="body" idx="1"/>
          </p:nvPr>
        </p:nvSpPr>
        <p:spPr>
          <a:xfrm>
            <a:off x="838200" y="1104516"/>
            <a:ext cx="10515600" cy="4351338"/>
          </a:xfrm>
        </p:spPr>
        <p:txBody>
          <a:bodyPr>
            <a:noAutofit/>
          </a:bodyPr>
          <a:lstStyle/>
          <a:p>
            <a:pPr marL="0" indent="0" eaLnBrk="1" hangingPunct="1">
              <a:buNone/>
            </a:pPr>
            <a:r>
              <a:rPr lang="en-US" sz="3200" dirty="0"/>
              <a:t>Definition - The nutrient enrichment of an aquatic ecosystem.</a:t>
            </a:r>
          </a:p>
          <a:p>
            <a:pPr marL="0" indent="0" eaLnBrk="1" hangingPunct="1">
              <a:buNone/>
            </a:pPr>
            <a:endParaRPr lang="en-US" sz="3200" dirty="0"/>
          </a:p>
          <a:p>
            <a:pPr eaLnBrk="1" hangingPunct="1"/>
            <a:r>
              <a:rPr lang="en-US" sz="3200" dirty="0">
                <a:solidFill>
                  <a:srgbClr val="FF0000"/>
                </a:solidFill>
              </a:rPr>
              <a:t>Natural Eutrophication </a:t>
            </a:r>
            <a:r>
              <a:rPr lang="en-US" sz="3200" dirty="0"/>
              <a:t>-- a process that occurs as a lake or river ages over a period of hundreds or thousands of years.</a:t>
            </a:r>
          </a:p>
          <a:p>
            <a:pPr eaLnBrk="1" hangingPunct="1"/>
            <a:r>
              <a:rPr lang="en-US" sz="3200" dirty="0">
                <a:solidFill>
                  <a:srgbClr val="FF0000"/>
                </a:solidFill>
              </a:rPr>
              <a:t>Cultural Eutrophication </a:t>
            </a:r>
            <a:r>
              <a:rPr lang="en-US" sz="3200" dirty="0"/>
              <a:t>-- a process that occurs when humans release excessive amounts of nutrients; it shortens the rate of aging to decades</a:t>
            </a:r>
            <a:r>
              <a:rPr lang="en-US" sz="3600" dirty="0"/>
              <a:t>.</a:t>
            </a:r>
          </a:p>
        </p:txBody>
      </p:sp>
    </p:spTree>
    <p:extLst>
      <p:ext uri="{BB962C8B-B14F-4D97-AF65-F5344CB8AC3E}">
        <p14:creationId xmlns:p14="http://schemas.microsoft.com/office/powerpoint/2010/main" val="52682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a:xfrm>
            <a:off x="387457" y="170481"/>
            <a:ext cx="11546237" cy="1124919"/>
          </a:xfrm>
          <a:solidFill>
            <a:srgbClr val="92D050"/>
          </a:solidFill>
        </p:spPr>
        <p:txBody>
          <a:bodyPr>
            <a:noAutofit/>
          </a:bodyPr>
          <a:lstStyle/>
          <a:p>
            <a:pPr algn="ctr" eaLnBrk="1" hangingPunct="1"/>
            <a:r>
              <a:rPr lang="en-US" sz="5400" dirty="0"/>
              <a:t>Natural Eutrophication</a:t>
            </a:r>
          </a:p>
        </p:txBody>
      </p:sp>
      <p:sp>
        <p:nvSpPr>
          <p:cNvPr id="5123" name="Rectangle 6"/>
          <p:cNvSpPr>
            <a:spLocks noGrp="1" noChangeArrowheads="1"/>
          </p:cNvSpPr>
          <p:nvPr>
            <p:ph sz="quarter" idx="4"/>
          </p:nvPr>
        </p:nvSpPr>
        <p:spPr>
          <a:xfrm>
            <a:off x="387457" y="3986291"/>
            <a:ext cx="11696054" cy="2209800"/>
          </a:xfrm>
        </p:spPr>
        <p:txBody>
          <a:bodyPr>
            <a:normAutofit/>
          </a:bodyPr>
          <a:lstStyle/>
          <a:p>
            <a:r>
              <a:rPr lang="en-US" sz="3200" dirty="0"/>
              <a:t>Lakes can be classified based on nutrient content and production of organic matter. </a:t>
            </a:r>
          </a:p>
          <a:p>
            <a:r>
              <a:rPr lang="en-US" sz="3200" dirty="0" err="1"/>
              <a:t>Oligo</a:t>
            </a:r>
            <a:r>
              <a:rPr lang="en-US" sz="3200" dirty="0"/>
              <a:t>- nutrient poor; </a:t>
            </a:r>
            <a:r>
              <a:rPr lang="en-US" sz="3200" dirty="0" err="1"/>
              <a:t>meso</a:t>
            </a:r>
            <a:r>
              <a:rPr lang="en-US" sz="3200" dirty="0"/>
              <a:t>- middle nutrient; </a:t>
            </a:r>
            <a:r>
              <a:rPr lang="en-US" sz="3200" dirty="0" err="1"/>
              <a:t>eu</a:t>
            </a:r>
            <a:r>
              <a:rPr lang="en-US" sz="3200" dirty="0"/>
              <a:t>- nutrient rich.</a:t>
            </a:r>
          </a:p>
        </p:txBody>
      </p:sp>
      <p:pic>
        <p:nvPicPr>
          <p:cNvPr id="5124" name="Picture 8" descr="Oligo lake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3455" y="1485899"/>
            <a:ext cx="3760606" cy="2500392"/>
          </a:xfrm>
        </p:spPr>
      </p:pic>
      <p:pic>
        <p:nvPicPr>
          <p:cNvPr id="5125" name="Picture 10" descr="Meso lake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00037" y="1517757"/>
            <a:ext cx="3702802" cy="2468535"/>
          </a:xfrm>
        </p:spPr>
      </p:pic>
      <p:pic>
        <p:nvPicPr>
          <p:cNvPr id="5126" name="Picture 12" descr="Eutro lak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8183105" y="1485899"/>
            <a:ext cx="3750589" cy="2500393"/>
          </a:xfrm>
        </p:spPr>
      </p:pic>
    </p:spTree>
    <p:extLst>
      <p:ext uri="{BB962C8B-B14F-4D97-AF65-F5344CB8AC3E}">
        <p14:creationId xmlns:p14="http://schemas.microsoft.com/office/powerpoint/2010/main" val="3818912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8454" y="304801"/>
            <a:ext cx="11468746" cy="1323975"/>
          </a:xfrm>
          <a:solidFill>
            <a:srgbClr val="92D050"/>
          </a:solidFill>
        </p:spPr>
        <p:txBody>
          <a:bodyPr/>
          <a:lstStyle/>
          <a:p>
            <a:pPr algn="ctr" eaLnBrk="1" hangingPunct="1"/>
            <a:r>
              <a:rPr lang="en-US" dirty="0"/>
              <a:t>Oligotrophic Aquatic Ecosystems</a:t>
            </a:r>
          </a:p>
        </p:txBody>
      </p:sp>
      <p:sp>
        <p:nvSpPr>
          <p:cNvPr id="8195" name="Rectangle 3"/>
          <p:cNvSpPr>
            <a:spLocks noGrp="1" noChangeArrowheads="1"/>
          </p:cNvSpPr>
          <p:nvPr>
            <p:ph type="body" sz="half" idx="1"/>
          </p:nvPr>
        </p:nvSpPr>
        <p:spPr>
          <a:xfrm>
            <a:off x="356462" y="1981200"/>
            <a:ext cx="6058546" cy="4114800"/>
          </a:xfrm>
        </p:spPr>
        <p:txBody>
          <a:bodyPr>
            <a:noAutofit/>
          </a:bodyPr>
          <a:lstStyle/>
          <a:p>
            <a:pPr algn="ctr" eaLnBrk="1" hangingPunct="1">
              <a:lnSpc>
                <a:spcPct val="90000"/>
              </a:lnSpc>
            </a:pPr>
            <a:r>
              <a:rPr lang="en-US" dirty="0"/>
              <a:t>A clear water stream or deep blue lake contains enough bacteria to decompose organic material from organisms that die.</a:t>
            </a:r>
          </a:p>
          <a:p>
            <a:pPr algn="ctr" eaLnBrk="1" hangingPunct="1">
              <a:lnSpc>
                <a:spcPct val="90000"/>
              </a:lnSpc>
            </a:pPr>
            <a:r>
              <a:rPr lang="en-US" dirty="0"/>
              <a:t>Water is neither acidic or basic.</a:t>
            </a:r>
          </a:p>
          <a:p>
            <a:pPr algn="ctr" eaLnBrk="1" hangingPunct="1">
              <a:lnSpc>
                <a:spcPct val="90000"/>
              </a:lnSpc>
            </a:pPr>
            <a:r>
              <a:rPr lang="en-US" dirty="0"/>
              <a:t>Inorganic nutrients are present in low concentrations.</a:t>
            </a:r>
          </a:p>
          <a:p>
            <a:pPr algn="ctr" eaLnBrk="1" hangingPunct="1">
              <a:lnSpc>
                <a:spcPct val="90000"/>
              </a:lnSpc>
            </a:pPr>
            <a:r>
              <a:rPr lang="en-US" dirty="0"/>
              <a:t>Ammonia produced by animals and bacteria is taken up and used for plant growth.</a:t>
            </a:r>
            <a:endParaRPr lang="en-US" sz="2400" dirty="0"/>
          </a:p>
        </p:txBody>
      </p:sp>
      <p:pic>
        <p:nvPicPr>
          <p:cNvPr id="8196" name="Picture 4" descr="Clearwater 404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600196" y="1764223"/>
            <a:ext cx="4154407" cy="3115805"/>
          </a:xfrm>
        </p:spPr>
      </p:pic>
      <p:pic>
        <p:nvPicPr>
          <p:cNvPr id="8197" name="Picture 5" descr="glacier lak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37457" y="3454021"/>
            <a:ext cx="3122908" cy="3122908"/>
          </a:xfrm>
        </p:spPr>
      </p:pic>
      <p:sp>
        <p:nvSpPr>
          <p:cNvPr id="2" name="Rectangle 1"/>
          <p:cNvSpPr/>
          <p:nvPr/>
        </p:nvSpPr>
        <p:spPr>
          <a:xfrm>
            <a:off x="356462" y="6392263"/>
            <a:ext cx="4980210" cy="369332"/>
          </a:xfrm>
          <a:prstGeom prst="rect">
            <a:avLst/>
          </a:prstGeom>
        </p:spPr>
        <p:txBody>
          <a:bodyPr wrap="none">
            <a:spAutoFit/>
          </a:bodyPr>
          <a:lstStyle/>
          <a:p>
            <a:r>
              <a:rPr lang="en-GB" dirty="0">
                <a:hlinkClick r:id="rId5"/>
              </a:rPr>
              <a:t>http://www.youtube.com/watch?v=wMZ8xfHPNu8</a:t>
            </a:r>
            <a:endParaRPr lang="en-GB" dirty="0"/>
          </a:p>
        </p:txBody>
      </p:sp>
    </p:spTree>
    <p:extLst>
      <p:ext uri="{BB962C8B-B14F-4D97-AF65-F5344CB8AC3E}">
        <p14:creationId xmlns:p14="http://schemas.microsoft.com/office/powerpoint/2010/main" val="34873352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5750" y="268638"/>
            <a:ext cx="11616947" cy="1143000"/>
          </a:xfrm>
          <a:solidFill>
            <a:srgbClr val="92D050"/>
          </a:solidFill>
        </p:spPr>
        <p:txBody>
          <a:bodyPr/>
          <a:lstStyle/>
          <a:p>
            <a:pPr algn="ctr" eaLnBrk="1" hangingPunct="1"/>
            <a:r>
              <a:rPr lang="en-US" dirty="0"/>
              <a:t>Cultural Eutrophication</a:t>
            </a:r>
          </a:p>
        </p:txBody>
      </p:sp>
      <p:sp>
        <p:nvSpPr>
          <p:cNvPr id="6147" name="Rectangle 3"/>
          <p:cNvSpPr>
            <a:spLocks noGrp="1" noChangeArrowheads="1"/>
          </p:cNvSpPr>
          <p:nvPr>
            <p:ph type="body" sz="half" idx="1"/>
          </p:nvPr>
        </p:nvSpPr>
        <p:spPr>
          <a:xfrm>
            <a:off x="285749" y="1812598"/>
            <a:ext cx="5122111" cy="3165802"/>
          </a:xfrm>
        </p:spPr>
        <p:txBody>
          <a:bodyPr>
            <a:noAutofit/>
          </a:bodyPr>
          <a:lstStyle/>
          <a:p>
            <a:pPr eaLnBrk="1" hangingPunct="1"/>
            <a:r>
              <a:rPr lang="en-US" dirty="0"/>
              <a:t>The addition of excess nutrients from a variety of sources results in the rapid changes of aquatic ecosystems.</a:t>
            </a:r>
          </a:p>
          <a:p>
            <a:pPr eaLnBrk="1" hangingPunct="1"/>
            <a:r>
              <a:rPr lang="en-US" dirty="0"/>
              <a:t>During this process the species composition of the aquatic community changes.</a:t>
            </a:r>
          </a:p>
          <a:p>
            <a:pPr algn="ctr" eaLnBrk="1" hangingPunct="1"/>
            <a:endParaRPr lang="en-US" sz="3200" dirty="0"/>
          </a:p>
        </p:txBody>
      </p:sp>
      <p:pic>
        <p:nvPicPr>
          <p:cNvPr id="6148" name="Picture 11" descr="cultural eutrophication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07861" y="1695274"/>
            <a:ext cx="5905902" cy="4597036"/>
          </a:xfrm>
        </p:spPr>
      </p:pic>
    </p:spTree>
    <p:extLst>
      <p:ext uri="{BB962C8B-B14F-4D97-AF65-F5344CB8AC3E}">
        <p14:creationId xmlns:p14="http://schemas.microsoft.com/office/powerpoint/2010/main" val="2947998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71959" y="315133"/>
            <a:ext cx="11623729" cy="728663"/>
          </a:xfrm>
          <a:solidFill>
            <a:srgbClr val="92D050"/>
          </a:solidFill>
        </p:spPr>
        <p:txBody>
          <a:bodyPr/>
          <a:lstStyle/>
          <a:p>
            <a:pPr algn="ctr" eaLnBrk="1" hangingPunct="1"/>
            <a:r>
              <a:rPr lang="en-US"/>
              <a:t>Nutrients Stimulate Algal Blooms</a:t>
            </a:r>
          </a:p>
        </p:txBody>
      </p:sp>
      <p:sp>
        <p:nvSpPr>
          <p:cNvPr id="10243" name="Rectangle 3"/>
          <p:cNvSpPr>
            <a:spLocks noGrp="1" noChangeArrowheads="1"/>
          </p:cNvSpPr>
          <p:nvPr>
            <p:ph type="body" sz="half" idx="1"/>
          </p:nvPr>
        </p:nvSpPr>
        <p:spPr>
          <a:xfrm>
            <a:off x="371959" y="1185469"/>
            <a:ext cx="5659464" cy="4516948"/>
          </a:xfrm>
        </p:spPr>
        <p:txBody>
          <a:bodyPr>
            <a:normAutofit/>
          </a:bodyPr>
          <a:lstStyle/>
          <a:p>
            <a:pPr eaLnBrk="1" hangingPunct="1">
              <a:lnSpc>
                <a:spcPct val="90000"/>
              </a:lnSpc>
            </a:pPr>
            <a:r>
              <a:rPr lang="en-US" dirty="0"/>
              <a:t>Nitrogen and phosphorus from runoff and effluents or decay of organic matter stimulates aquatic plant growth.</a:t>
            </a:r>
          </a:p>
          <a:p>
            <a:pPr eaLnBrk="1" hangingPunct="1">
              <a:lnSpc>
                <a:spcPct val="90000"/>
              </a:lnSpc>
            </a:pPr>
            <a:r>
              <a:rPr lang="en-US" dirty="0"/>
              <a:t>Algae and cyanobacteria absorb nutrients directly from the water.</a:t>
            </a:r>
          </a:p>
          <a:p>
            <a:pPr eaLnBrk="1" hangingPunct="1">
              <a:lnSpc>
                <a:spcPct val="90000"/>
              </a:lnSpc>
            </a:pPr>
            <a:r>
              <a:rPr lang="en-US" dirty="0"/>
              <a:t>Algal “blooms” lead to a range of problems.</a:t>
            </a:r>
            <a:endParaRPr lang="en-US" sz="3600" dirty="0"/>
          </a:p>
        </p:txBody>
      </p:sp>
      <p:pic>
        <p:nvPicPr>
          <p:cNvPr id="10244" name="Picture 6" descr="algae-bloo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31422" y="1666876"/>
            <a:ext cx="4243953" cy="2666431"/>
          </a:xfrm>
        </p:spPr>
      </p:pic>
      <p:pic>
        <p:nvPicPr>
          <p:cNvPr id="10245" name="Picture 7" descr="eutrophic lak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1" y="2265165"/>
            <a:ext cx="2986007" cy="449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753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838200" y="365125"/>
            <a:ext cx="10515600" cy="713177"/>
          </a:xfrm>
        </p:spPr>
        <p:txBody>
          <a:bodyPr/>
          <a:lstStyle/>
          <a:p>
            <a:r>
              <a:rPr lang="en-GB" altLang="en-US" sz="4000" dirty="0"/>
              <a:t>Effects of algal blooms</a:t>
            </a:r>
          </a:p>
        </p:txBody>
      </p:sp>
      <p:pic>
        <p:nvPicPr>
          <p:cNvPr id="7175" name="Picture 7" descr="eutro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781" y="1260147"/>
            <a:ext cx="5554662" cy="3709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535" y="1279409"/>
            <a:ext cx="5479295"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Cyanobacteria can release harmful toxins which can affect livestock, pets and people who drink the water.</a:t>
            </a:r>
          </a:p>
          <a:p>
            <a:pPr marL="285750" indent="-285750">
              <a:buFont typeface="Arial" panose="020B0604020202020204" pitchFamily="34" charset="0"/>
              <a:buChar char="•"/>
            </a:pPr>
            <a:r>
              <a:rPr lang="en-GB" sz="2400" dirty="0"/>
              <a:t>Floating algae shades the submerged or rooted </a:t>
            </a:r>
            <a:r>
              <a:rPr lang="en-GB" sz="2400" dirty="0" err="1"/>
              <a:t>macrophytes</a:t>
            </a:r>
            <a:r>
              <a:rPr lang="en-GB" sz="2400" dirty="0"/>
              <a:t> (larger plants that are rooted at the base or margins of the water body).</a:t>
            </a:r>
          </a:p>
        </p:txBody>
      </p:sp>
    </p:spTree>
    <p:extLst>
      <p:ext uri="{BB962C8B-B14F-4D97-AF65-F5344CB8AC3E}">
        <p14:creationId xmlns:p14="http://schemas.microsoft.com/office/powerpoint/2010/main" val="191069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Water bodies likely to be polluted</a:t>
            </a:r>
          </a:p>
        </p:txBody>
      </p:sp>
      <p:pic>
        <p:nvPicPr>
          <p:cNvPr id="102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87514" y="1609726"/>
            <a:ext cx="3544887" cy="2335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TextBox 3"/>
          <p:cNvSpPr txBox="1">
            <a:spLocks noChangeArrowheads="1"/>
          </p:cNvSpPr>
          <p:nvPr/>
        </p:nvSpPr>
        <p:spPr bwMode="auto">
          <a:xfrm>
            <a:off x="1774825" y="4230688"/>
            <a:ext cx="3104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River Tyne – industrial areas</a:t>
            </a:r>
          </a:p>
        </p:txBody>
      </p:sp>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838" y="1628776"/>
            <a:ext cx="3530600" cy="234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513" y="4645025"/>
            <a:ext cx="2735262" cy="201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7" name="TextBox 4"/>
          <p:cNvSpPr txBox="1">
            <a:spLocks noChangeArrowheads="1"/>
          </p:cNvSpPr>
          <p:nvPr/>
        </p:nvSpPr>
        <p:spPr bwMode="auto">
          <a:xfrm>
            <a:off x="6032501" y="4230688"/>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Ganges – large human populations</a:t>
            </a:r>
          </a:p>
        </p:txBody>
      </p:sp>
    </p:spTree>
    <p:extLst>
      <p:ext uri="{BB962C8B-B14F-4D97-AF65-F5344CB8AC3E}">
        <p14:creationId xmlns:p14="http://schemas.microsoft.com/office/powerpoint/2010/main" val="1114348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1959" y="315133"/>
            <a:ext cx="11267268" cy="737290"/>
          </a:xfrm>
          <a:solidFill>
            <a:srgbClr val="92D050"/>
          </a:solidFill>
        </p:spPr>
        <p:txBody>
          <a:bodyPr>
            <a:normAutofit fontScale="90000"/>
          </a:bodyPr>
          <a:lstStyle/>
          <a:p>
            <a:pPr algn="ctr" eaLnBrk="1" hangingPunct="1"/>
            <a:r>
              <a:rPr lang="en-US" dirty="0"/>
              <a:t>Plants Die, Bacteria Grow, Deplete Oxygen, Fish Die</a:t>
            </a:r>
          </a:p>
        </p:txBody>
      </p:sp>
      <p:sp>
        <p:nvSpPr>
          <p:cNvPr id="11267" name="Rectangle 4"/>
          <p:cNvSpPr>
            <a:spLocks noGrp="1" noChangeArrowheads="1"/>
          </p:cNvSpPr>
          <p:nvPr>
            <p:ph type="body" sz="half" idx="2"/>
          </p:nvPr>
        </p:nvSpPr>
        <p:spPr>
          <a:xfrm>
            <a:off x="4822166" y="1272374"/>
            <a:ext cx="6883879" cy="4114800"/>
          </a:xfrm>
        </p:spPr>
        <p:txBody>
          <a:bodyPr>
            <a:noAutofit/>
          </a:bodyPr>
          <a:lstStyle/>
          <a:p>
            <a:r>
              <a:rPr lang="en-GB" dirty="0" err="1"/>
              <a:t>Macrophytes</a:t>
            </a:r>
            <a:r>
              <a:rPr lang="en-GB" dirty="0"/>
              <a:t> can’t photosynthesis and will die which disrupts the food web.</a:t>
            </a:r>
          </a:p>
          <a:p>
            <a:r>
              <a:rPr lang="en-GB" dirty="0"/>
              <a:t>Decay by aerobic bacteria of dead plants and animals leads to deoxygenation.</a:t>
            </a:r>
          </a:p>
          <a:p>
            <a:r>
              <a:rPr lang="en-US" dirty="0"/>
              <a:t>Fish and invertebrates die when oxygen gets too low.</a:t>
            </a:r>
          </a:p>
        </p:txBody>
      </p:sp>
      <p:pic>
        <p:nvPicPr>
          <p:cNvPr id="11268" name="Picture 6" descr="Inorganic Eutrop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1959" y="1184846"/>
            <a:ext cx="4293031" cy="4771671"/>
          </a:xfrm>
        </p:spPr>
      </p:pic>
    </p:spTree>
    <p:extLst>
      <p:ext uri="{BB962C8B-B14F-4D97-AF65-F5344CB8AC3E}">
        <p14:creationId xmlns:p14="http://schemas.microsoft.com/office/powerpoint/2010/main" val="2302431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35560" y="665498"/>
            <a:ext cx="7488832" cy="608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5560" y="116633"/>
            <a:ext cx="4176464" cy="584775"/>
          </a:xfrm>
          <a:prstGeom prst="rect">
            <a:avLst/>
          </a:prstGeom>
          <a:noFill/>
        </p:spPr>
        <p:txBody>
          <a:bodyPr wrap="square" rtlCol="0">
            <a:spAutoFit/>
          </a:bodyPr>
          <a:lstStyle/>
          <a:p>
            <a:r>
              <a:rPr lang="en-GB" sz="3200" b="1" dirty="0"/>
              <a:t>Eutrophication Visually</a:t>
            </a:r>
          </a:p>
        </p:txBody>
      </p:sp>
    </p:spTree>
    <p:extLst>
      <p:ext uri="{BB962C8B-B14F-4D97-AF65-F5344CB8AC3E}">
        <p14:creationId xmlns:p14="http://schemas.microsoft.com/office/powerpoint/2010/main" val="361404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9450" y="303133"/>
            <a:ext cx="11220774" cy="688905"/>
          </a:xfrm>
          <a:solidFill>
            <a:srgbClr val="92D050"/>
          </a:solidFill>
        </p:spPr>
        <p:txBody>
          <a:bodyPr>
            <a:normAutofit fontScale="90000"/>
          </a:bodyPr>
          <a:lstStyle/>
          <a:p>
            <a:pPr algn="ctr" eaLnBrk="1" hangingPunct="1"/>
            <a:r>
              <a:rPr lang="en-US" dirty="0"/>
              <a:t>Oxygen Replenishment and Ecosystem Recovery</a:t>
            </a:r>
          </a:p>
        </p:txBody>
      </p:sp>
      <p:sp>
        <p:nvSpPr>
          <p:cNvPr id="12291" name="Rectangle 3"/>
          <p:cNvSpPr>
            <a:spLocks noGrp="1" noChangeArrowheads="1"/>
          </p:cNvSpPr>
          <p:nvPr>
            <p:ph type="body" idx="1"/>
          </p:nvPr>
        </p:nvSpPr>
        <p:spPr>
          <a:xfrm>
            <a:off x="449450" y="1282161"/>
            <a:ext cx="11220774" cy="4351338"/>
          </a:xfrm>
        </p:spPr>
        <p:txBody>
          <a:bodyPr>
            <a:normAutofit/>
          </a:bodyPr>
          <a:lstStyle/>
          <a:p>
            <a:pPr eaLnBrk="1" hangingPunct="1">
              <a:lnSpc>
                <a:spcPct val="90000"/>
              </a:lnSpc>
            </a:pPr>
            <a:r>
              <a:rPr lang="en-US" sz="3200" dirty="0"/>
              <a:t>In temperate regions, the growing season ends.</a:t>
            </a:r>
          </a:p>
          <a:p>
            <a:pPr eaLnBrk="1" hangingPunct="1">
              <a:lnSpc>
                <a:spcPct val="90000"/>
              </a:lnSpc>
            </a:pPr>
            <a:r>
              <a:rPr lang="en-US" sz="3200" dirty="0"/>
              <a:t>Bacteria eventually use up their food and populations decline.</a:t>
            </a:r>
          </a:p>
          <a:p>
            <a:pPr eaLnBrk="1" hangingPunct="1">
              <a:lnSpc>
                <a:spcPct val="90000"/>
              </a:lnSpc>
            </a:pPr>
            <a:r>
              <a:rPr lang="en-US" sz="3200" dirty="0"/>
              <a:t>The concentration of dissolved oxygen increases, either primarily through atmospheric replenishment or through photosynthesis of plants.</a:t>
            </a:r>
          </a:p>
          <a:p>
            <a:pPr eaLnBrk="1" hangingPunct="1">
              <a:lnSpc>
                <a:spcPct val="90000"/>
              </a:lnSpc>
            </a:pPr>
            <a:r>
              <a:rPr lang="en-US" sz="3200" dirty="0"/>
              <a:t>If stocks are available then fish and invertebrates can </a:t>
            </a:r>
            <a:r>
              <a:rPr lang="en-US" sz="3200" dirty="0" err="1"/>
              <a:t>recolonise</a:t>
            </a:r>
            <a:r>
              <a:rPr lang="en-US" sz="3200" dirty="0"/>
              <a:t> and the stream or lake will recover.</a:t>
            </a:r>
          </a:p>
        </p:txBody>
      </p:sp>
    </p:spTree>
    <p:extLst>
      <p:ext uri="{BB962C8B-B14F-4D97-AF65-F5344CB8AC3E}">
        <p14:creationId xmlns:p14="http://schemas.microsoft.com/office/powerpoint/2010/main" val="398219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3953" y="365125"/>
            <a:ext cx="11375755" cy="808067"/>
          </a:xfrm>
          <a:solidFill>
            <a:srgbClr val="92D050"/>
          </a:solidFill>
        </p:spPr>
        <p:txBody>
          <a:bodyPr/>
          <a:lstStyle/>
          <a:p>
            <a:pPr algn="ctr" eaLnBrk="1" hangingPunct="1"/>
            <a:r>
              <a:rPr lang="en-GB" dirty="0"/>
              <a:t>Task</a:t>
            </a:r>
          </a:p>
        </p:txBody>
      </p:sp>
      <p:sp>
        <p:nvSpPr>
          <p:cNvPr id="13315" name="Content Placeholder 2"/>
          <p:cNvSpPr>
            <a:spLocks noGrp="1"/>
          </p:cNvSpPr>
          <p:nvPr>
            <p:ph idx="1"/>
          </p:nvPr>
        </p:nvSpPr>
        <p:spPr>
          <a:xfrm>
            <a:off x="433953" y="1269132"/>
            <a:ext cx="11375755" cy="2581899"/>
          </a:xfrm>
          <a:solidFill>
            <a:schemeClr val="accent4"/>
          </a:solidFill>
        </p:spPr>
        <p:txBody>
          <a:bodyPr>
            <a:normAutofit lnSpcReduction="10000"/>
          </a:bodyPr>
          <a:lstStyle/>
          <a:p>
            <a:pPr marL="0" indent="0" eaLnBrk="1" hangingPunct="1">
              <a:buNone/>
            </a:pPr>
            <a:r>
              <a:rPr lang="en-GB" sz="3600" dirty="0"/>
              <a:t>Create a flow chart </a:t>
            </a:r>
            <a:r>
              <a:rPr lang="en-GB" sz="3600" dirty="0" smtClean="0"/>
              <a:t>to </a:t>
            </a:r>
            <a:r>
              <a:rPr lang="en-GB" sz="3600" dirty="0"/>
              <a:t>show how a lake may undergo eutrophication from inorganic nutrients.</a:t>
            </a:r>
          </a:p>
          <a:p>
            <a:pPr marL="0" indent="0" eaLnBrk="1" hangingPunct="1">
              <a:buNone/>
            </a:pPr>
            <a:endParaRPr lang="en-GB" sz="3600" dirty="0"/>
          </a:p>
          <a:p>
            <a:pPr marL="0" indent="0" eaLnBrk="1" hangingPunct="1">
              <a:buNone/>
            </a:pPr>
            <a:r>
              <a:rPr lang="en-GB" sz="3600" dirty="0" smtClean="0"/>
              <a:t>Flow charts will have boxes of information and arrows leading from 1 box to another link the one below</a:t>
            </a:r>
          </a:p>
          <a:p>
            <a:pPr marL="0" indent="0" eaLnBrk="1" hangingPunct="1">
              <a:buNone/>
            </a:pPr>
            <a:endParaRPr lang="en-GB" sz="3600" dirty="0"/>
          </a:p>
        </p:txBody>
      </p:sp>
      <p:pic>
        <p:nvPicPr>
          <p:cNvPr id="1028" name="Picture 4" descr="Photosynthesis: Advanced Level Flow Chart (Blank and Filled in) | Teaching  Resources"/>
          <p:cNvPicPr>
            <a:picLocks noChangeAspect="1" noChangeArrowheads="1"/>
          </p:cNvPicPr>
          <p:nvPr/>
        </p:nvPicPr>
        <p:blipFill rotWithShape="1">
          <a:blip r:embed="rId2">
            <a:extLst>
              <a:ext uri="{28A0092B-C50C-407E-A947-70E740481C1C}">
                <a14:useLocalDpi xmlns:a14="http://schemas.microsoft.com/office/drawing/2010/main" val="0"/>
              </a:ext>
            </a:extLst>
          </a:blip>
          <a:srcRect t="9249" b="5502"/>
          <a:stretch/>
        </p:blipFill>
        <p:spPr bwMode="auto">
          <a:xfrm>
            <a:off x="7183315" y="4097215"/>
            <a:ext cx="4035122" cy="243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236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Eutrophication</a:t>
            </a:r>
          </a:p>
        </p:txBody>
      </p:sp>
      <p:sp>
        <p:nvSpPr>
          <p:cNvPr id="3" name="Content Placeholder 2"/>
          <p:cNvSpPr>
            <a:spLocks noGrp="1"/>
          </p:cNvSpPr>
          <p:nvPr>
            <p:ph idx="1"/>
          </p:nvPr>
        </p:nvSpPr>
        <p:spPr/>
        <p:txBody>
          <a:bodyPr>
            <a:normAutofit lnSpcReduction="10000"/>
          </a:bodyPr>
          <a:lstStyle/>
          <a:p>
            <a:r>
              <a:rPr lang="en-GB" dirty="0">
                <a:hlinkClick r:id="rId2"/>
              </a:rPr>
              <a:t>http://www.youtube.com/watch?v=UGqZsSuG7ao</a:t>
            </a:r>
            <a:r>
              <a:rPr lang="en-GB" dirty="0"/>
              <a:t> 1 min 28 s animation</a:t>
            </a:r>
          </a:p>
          <a:p>
            <a:r>
              <a:rPr lang="en-US" dirty="0">
                <a:hlinkClick r:id="rId3"/>
              </a:rPr>
              <a:t>https://www.youtube.com/watch?v=0JnKkit5ocI</a:t>
            </a:r>
            <a:r>
              <a:rPr lang="en-US" dirty="0"/>
              <a:t> National geographic 15 min (from 1:17)</a:t>
            </a:r>
            <a:endParaRPr lang="en-GB" dirty="0"/>
          </a:p>
          <a:p>
            <a:r>
              <a:rPr lang="en-GB" dirty="0"/>
              <a:t>What does the word mean?</a:t>
            </a:r>
          </a:p>
          <a:p>
            <a:r>
              <a:rPr lang="en-US" dirty="0">
                <a:hlinkClick r:id="rId4"/>
              </a:rPr>
              <a:t>https://www.youtube.com/watch?v=6LAT1gLMPu4</a:t>
            </a:r>
            <a:r>
              <a:rPr lang="en-US" dirty="0"/>
              <a:t> 1 min 54 s animation type explanation of Eutrophication</a:t>
            </a:r>
          </a:p>
          <a:p>
            <a:endParaRPr lang="en-GB" dirty="0"/>
          </a:p>
          <a:p>
            <a:r>
              <a:rPr lang="en-GB" b="1" dirty="0"/>
              <a:t>Eutrophic lake </a:t>
            </a:r>
            <a:r>
              <a:rPr lang="en-GB" dirty="0"/>
              <a:t>– lots of nutrients so lots of plants</a:t>
            </a:r>
          </a:p>
          <a:p>
            <a:r>
              <a:rPr lang="en-GB" b="1" dirty="0"/>
              <a:t>Oligotrophic lake </a:t>
            </a:r>
            <a:r>
              <a:rPr lang="en-GB" dirty="0"/>
              <a:t>– few nutrients, little plant growth</a:t>
            </a:r>
          </a:p>
        </p:txBody>
      </p:sp>
      <p:sp>
        <p:nvSpPr>
          <p:cNvPr id="4" name="Rectangle 3"/>
          <p:cNvSpPr/>
          <p:nvPr/>
        </p:nvSpPr>
        <p:spPr>
          <a:xfrm>
            <a:off x="2351584" y="6093297"/>
            <a:ext cx="7992888" cy="646331"/>
          </a:xfrm>
          <a:prstGeom prst="rect">
            <a:avLst/>
          </a:prstGeom>
        </p:spPr>
        <p:txBody>
          <a:bodyPr wrap="square">
            <a:spAutoFit/>
          </a:bodyPr>
          <a:lstStyle/>
          <a:p>
            <a:r>
              <a:rPr lang="en-GB" dirty="0">
                <a:solidFill>
                  <a:srgbClr val="000000"/>
                </a:solidFill>
                <a:latin typeface="Segoe UI" panose="020B0502040204020203" pitchFamily="34" charset="0"/>
                <a:hlinkClick r:id="rId5"/>
              </a:rPr>
              <a:t>https://www.youtube.com/watch?v=WaIrLFq3DGI</a:t>
            </a:r>
            <a:r>
              <a:rPr lang="en-GB" dirty="0">
                <a:solidFill>
                  <a:srgbClr val="000000"/>
                </a:solidFill>
                <a:latin typeface="Segoe UI" panose="020B0502040204020203" pitchFamily="34" charset="0"/>
              </a:rPr>
              <a:t> I min video to music shows an algal bloom.</a:t>
            </a:r>
            <a:endParaRPr lang="en-GB" dirty="0"/>
          </a:p>
        </p:txBody>
      </p:sp>
    </p:spTree>
    <p:extLst>
      <p:ext uri="{BB962C8B-B14F-4D97-AF65-F5344CB8AC3E}">
        <p14:creationId xmlns:p14="http://schemas.microsoft.com/office/powerpoint/2010/main" val="233399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orfolk broads 1"/>
          <p:cNvPicPr>
            <a:picLocks noChangeAspect="1" noChangeArrowheads="1"/>
          </p:cNvPicPr>
          <p:nvPr/>
        </p:nvPicPr>
        <p:blipFill>
          <a:blip r:embed="rId2">
            <a:extLst>
              <a:ext uri="{28A0092B-C50C-407E-A947-70E740481C1C}">
                <a14:useLocalDpi xmlns:a14="http://schemas.microsoft.com/office/drawing/2010/main" val="0"/>
              </a:ext>
            </a:extLst>
          </a:blip>
          <a:srcRect l="5536" t="2043" r="7266" b="6003"/>
          <a:stretch>
            <a:fillRect/>
          </a:stretch>
        </p:blipFill>
        <p:spPr bwMode="auto">
          <a:xfrm>
            <a:off x="3505200" y="76200"/>
            <a:ext cx="469423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415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orfolk broads"/>
          <p:cNvPicPr>
            <a:picLocks noChangeAspect="1" noChangeArrowheads="1"/>
          </p:cNvPicPr>
          <p:nvPr/>
        </p:nvPicPr>
        <p:blipFill>
          <a:blip r:embed="rId2">
            <a:extLst>
              <a:ext uri="{28A0092B-C50C-407E-A947-70E740481C1C}">
                <a14:useLocalDpi xmlns:a14="http://schemas.microsoft.com/office/drawing/2010/main" val="0"/>
              </a:ext>
            </a:extLst>
          </a:blip>
          <a:srcRect b="65958"/>
          <a:stretch>
            <a:fillRect/>
          </a:stretch>
        </p:blipFill>
        <p:spPr bwMode="auto">
          <a:xfrm>
            <a:off x="1524000" y="1098550"/>
            <a:ext cx="91440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099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orfolk broads"/>
          <p:cNvPicPr>
            <a:picLocks noChangeAspect="1" noChangeArrowheads="1"/>
          </p:cNvPicPr>
          <p:nvPr/>
        </p:nvPicPr>
        <p:blipFill>
          <a:blip r:embed="rId2">
            <a:extLst>
              <a:ext uri="{28A0092B-C50C-407E-A947-70E740481C1C}">
                <a14:useLocalDpi xmlns:a14="http://schemas.microsoft.com/office/drawing/2010/main" val="0"/>
              </a:ext>
            </a:extLst>
          </a:blip>
          <a:srcRect t="32979"/>
          <a:stretch>
            <a:fillRect/>
          </a:stretch>
        </p:blipFill>
        <p:spPr bwMode="auto">
          <a:xfrm>
            <a:off x="1676400" y="1"/>
            <a:ext cx="8763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296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GB" dirty="0"/>
              <a:t>Control of Nitrates</a:t>
            </a:r>
          </a:p>
        </p:txBody>
      </p:sp>
      <p:sp>
        <p:nvSpPr>
          <p:cNvPr id="3" name="Content Placeholder 2"/>
          <p:cNvSpPr>
            <a:spLocks noGrp="1"/>
          </p:cNvSpPr>
          <p:nvPr>
            <p:ph idx="1"/>
          </p:nvPr>
        </p:nvSpPr>
        <p:spPr/>
        <p:txBody>
          <a:bodyPr/>
          <a:lstStyle/>
          <a:p>
            <a:r>
              <a:rPr lang="en-GB" dirty="0"/>
              <a:t>Use slow release fertilisers</a:t>
            </a:r>
          </a:p>
          <a:p>
            <a:r>
              <a:rPr lang="en-GB" dirty="0"/>
              <a:t>reduce use of fertilisers</a:t>
            </a:r>
          </a:p>
          <a:p>
            <a:r>
              <a:rPr lang="en-GB" dirty="0"/>
              <a:t>Ploughing in heavy rain</a:t>
            </a:r>
          </a:p>
          <a:p>
            <a:r>
              <a:rPr lang="en-GB" dirty="0"/>
              <a:t>Do not dump organic material</a:t>
            </a:r>
          </a:p>
          <a:p>
            <a:r>
              <a:rPr lang="en-GB" dirty="0"/>
              <a:t>Cultivate crops that require less nitrogen e.g. triticale not wheat</a:t>
            </a:r>
          </a:p>
          <a:p>
            <a:r>
              <a:rPr lang="en-GB" dirty="0"/>
              <a:t>Buffer strips near rivers</a:t>
            </a:r>
          </a:p>
          <a:p>
            <a:r>
              <a:rPr lang="en-GB" dirty="0"/>
              <a:t>Nitrate control areas – important near aquifers.</a:t>
            </a:r>
          </a:p>
        </p:txBody>
      </p:sp>
    </p:spTree>
    <p:extLst>
      <p:ext uri="{BB962C8B-B14F-4D97-AF65-F5344CB8AC3E}">
        <p14:creationId xmlns:p14="http://schemas.microsoft.com/office/powerpoint/2010/main" val="1126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 of Phosphates</a:t>
            </a:r>
          </a:p>
        </p:txBody>
      </p:sp>
      <p:sp>
        <p:nvSpPr>
          <p:cNvPr id="3" name="Content Placeholder 2"/>
          <p:cNvSpPr>
            <a:spLocks noGrp="1"/>
          </p:cNvSpPr>
          <p:nvPr>
            <p:ph idx="1"/>
          </p:nvPr>
        </p:nvSpPr>
        <p:spPr/>
        <p:txBody>
          <a:bodyPr/>
          <a:lstStyle/>
          <a:p>
            <a:r>
              <a:rPr lang="en-GB" dirty="0"/>
              <a:t>Slow release fertilisers</a:t>
            </a:r>
          </a:p>
          <a:p>
            <a:r>
              <a:rPr lang="en-GB" dirty="0"/>
              <a:t>Buffer strips</a:t>
            </a:r>
          </a:p>
          <a:p>
            <a:r>
              <a:rPr lang="en-GB" dirty="0"/>
              <a:t>Remove phosphates from effluent using iron (III) sulphate. This causes the phosphates to precipitate out.</a:t>
            </a:r>
          </a:p>
          <a:p>
            <a:r>
              <a:rPr lang="en-GB" dirty="0"/>
              <a:t>Remove predatory fish to encourage growth of zooplankton which eat algae</a:t>
            </a:r>
          </a:p>
        </p:txBody>
      </p:sp>
    </p:spTree>
    <p:extLst>
      <p:ext uri="{BB962C8B-B14F-4D97-AF65-F5344CB8AC3E}">
        <p14:creationId xmlns:p14="http://schemas.microsoft.com/office/powerpoint/2010/main" val="11965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063750" y="5013325"/>
            <a:ext cx="8229600" cy="1544638"/>
          </a:xfrm>
        </p:spPr>
        <p:txBody>
          <a:bodyPr/>
          <a:lstStyle/>
          <a:p>
            <a:r>
              <a:rPr lang="en-GB" altLang="en-US" smtClean="0"/>
              <a:t>Enclosed lakes or seas where pollutants can collect</a:t>
            </a:r>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374650"/>
            <a:ext cx="7561262" cy="459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487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a:t>The Norfolk Broads</a:t>
            </a:r>
          </a:p>
        </p:txBody>
      </p:sp>
      <p:pic>
        <p:nvPicPr>
          <p:cNvPr id="10246" name="Picture 6" descr="Norfolk-Bro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4" y="1700214"/>
            <a:ext cx="4537075" cy="38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41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a:t>Norfolk Broads</a:t>
            </a:r>
          </a:p>
        </p:txBody>
      </p:sp>
      <p:sp>
        <p:nvSpPr>
          <p:cNvPr id="12291" name="Rectangle 3"/>
          <p:cNvSpPr>
            <a:spLocks noGrp="1" noChangeArrowheads="1"/>
          </p:cNvSpPr>
          <p:nvPr>
            <p:ph type="body" idx="1"/>
          </p:nvPr>
        </p:nvSpPr>
        <p:spPr/>
        <p:txBody>
          <a:bodyPr/>
          <a:lstStyle/>
          <a:p>
            <a:pPr marL="0" indent="0">
              <a:lnSpc>
                <a:spcPct val="80000"/>
              </a:lnSpc>
              <a:spcAft>
                <a:spcPts val="600"/>
              </a:spcAft>
              <a:buNone/>
            </a:pPr>
            <a:r>
              <a:rPr lang="en-GB" altLang="en-US" b="1" dirty="0"/>
              <a:t>Remediation</a:t>
            </a:r>
            <a:r>
              <a:rPr lang="en-GB" altLang="en-US" dirty="0"/>
              <a:t> has been achieved by:</a:t>
            </a:r>
          </a:p>
          <a:p>
            <a:pPr>
              <a:lnSpc>
                <a:spcPct val="80000"/>
              </a:lnSpc>
              <a:spcAft>
                <a:spcPts val="1200"/>
              </a:spcAft>
            </a:pPr>
            <a:r>
              <a:rPr lang="en-GB" altLang="en-US" dirty="0"/>
              <a:t>All sewage works now use Iron (III) Sulphate to remove phosphates from the run off.</a:t>
            </a:r>
          </a:p>
          <a:p>
            <a:pPr>
              <a:lnSpc>
                <a:spcPct val="80000"/>
              </a:lnSpc>
              <a:spcAft>
                <a:spcPts val="1200"/>
              </a:spcAft>
            </a:pPr>
            <a:r>
              <a:rPr lang="en-GB" altLang="en-US" dirty="0"/>
              <a:t>Dredging</a:t>
            </a:r>
          </a:p>
          <a:p>
            <a:pPr>
              <a:lnSpc>
                <a:spcPct val="80000"/>
              </a:lnSpc>
              <a:spcAft>
                <a:spcPts val="1200"/>
              </a:spcAft>
            </a:pPr>
            <a:r>
              <a:rPr lang="en-GB" altLang="en-US" dirty="0"/>
              <a:t>Iron Sulphate has been added to lakes to precipitate the soluble phosphates.</a:t>
            </a:r>
          </a:p>
          <a:p>
            <a:pPr>
              <a:lnSpc>
                <a:spcPct val="80000"/>
              </a:lnSpc>
              <a:spcAft>
                <a:spcPts val="1200"/>
              </a:spcAft>
            </a:pPr>
            <a:r>
              <a:rPr lang="en-GB" altLang="en-US" dirty="0"/>
              <a:t>Populations of </a:t>
            </a:r>
            <a:r>
              <a:rPr lang="en-GB" altLang="en-US" b="1" dirty="0">
                <a:solidFill>
                  <a:srgbClr val="FF0000"/>
                </a:solidFill>
              </a:rPr>
              <a:t>zooplankton</a:t>
            </a:r>
            <a:r>
              <a:rPr lang="en-GB" altLang="en-US" dirty="0"/>
              <a:t> are maintained at high levels by removing the fish which eat them, these in turn eat the algae.</a:t>
            </a:r>
          </a:p>
        </p:txBody>
      </p:sp>
    </p:spTree>
    <p:extLst>
      <p:ext uri="{BB962C8B-B14F-4D97-AF65-F5344CB8AC3E}">
        <p14:creationId xmlns:p14="http://schemas.microsoft.com/office/powerpoint/2010/main" val="3749363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sz="4000" dirty="0"/>
              <a:t>What comprises Organic Nutrients</a:t>
            </a:r>
          </a:p>
        </p:txBody>
      </p:sp>
      <p:sp>
        <p:nvSpPr>
          <p:cNvPr id="14339" name="Rectangle 3"/>
          <p:cNvSpPr>
            <a:spLocks noGrp="1" noChangeArrowheads="1"/>
          </p:cNvSpPr>
          <p:nvPr>
            <p:ph type="body" idx="1"/>
          </p:nvPr>
        </p:nvSpPr>
        <p:spPr/>
        <p:txBody>
          <a:bodyPr/>
          <a:lstStyle/>
          <a:p>
            <a:r>
              <a:rPr lang="en-GB" altLang="en-US" dirty="0"/>
              <a:t>Biochemicals that have a living origin:</a:t>
            </a:r>
          </a:p>
          <a:p>
            <a:pPr lvl="1"/>
            <a:r>
              <a:rPr lang="en-GB" altLang="en-US" dirty="0"/>
              <a:t>Carbohydrate</a:t>
            </a:r>
          </a:p>
          <a:p>
            <a:pPr lvl="1"/>
            <a:r>
              <a:rPr lang="en-GB" altLang="en-US" dirty="0"/>
              <a:t>Lipids</a:t>
            </a:r>
          </a:p>
          <a:p>
            <a:pPr lvl="1"/>
            <a:r>
              <a:rPr lang="en-GB" altLang="en-US" dirty="0"/>
              <a:t>Proteins</a:t>
            </a:r>
          </a:p>
          <a:p>
            <a:pPr lvl="1"/>
            <a:r>
              <a:rPr lang="en-GB" altLang="en-US" dirty="0"/>
              <a:t>Nucleic acids</a:t>
            </a:r>
          </a:p>
          <a:p>
            <a:r>
              <a:rPr lang="en-GB" altLang="en-US" dirty="0"/>
              <a:t>I.e. Dead or waste material that has not yet undergone complete decomposition.</a:t>
            </a:r>
          </a:p>
          <a:p>
            <a:r>
              <a:rPr lang="en-GB" altLang="en-US" dirty="0"/>
              <a:t>NB different to inorganic but often with a similar initial origin, </a:t>
            </a:r>
            <a:r>
              <a:rPr lang="en-GB" altLang="en-US" dirty="0">
                <a:solidFill>
                  <a:srgbClr val="FF0000"/>
                </a:solidFill>
              </a:rPr>
              <a:t>BE CAREFUL!</a:t>
            </a:r>
          </a:p>
        </p:txBody>
      </p:sp>
    </p:spTree>
    <p:extLst>
      <p:ext uri="{BB962C8B-B14F-4D97-AF65-F5344CB8AC3E}">
        <p14:creationId xmlns:p14="http://schemas.microsoft.com/office/powerpoint/2010/main" val="106834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GB" altLang="en-US" sz="4000" dirty="0"/>
              <a:t>The effects of Organic Nutrient Pollution</a:t>
            </a:r>
          </a:p>
        </p:txBody>
      </p:sp>
      <p:sp>
        <p:nvSpPr>
          <p:cNvPr id="15363" name="Rectangle 3"/>
          <p:cNvSpPr>
            <a:spLocks noGrp="1" noChangeArrowheads="1"/>
          </p:cNvSpPr>
          <p:nvPr>
            <p:ph type="body" idx="1"/>
          </p:nvPr>
        </p:nvSpPr>
        <p:spPr/>
        <p:txBody>
          <a:bodyPr>
            <a:normAutofit/>
          </a:bodyPr>
          <a:lstStyle/>
          <a:p>
            <a:pPr marL="355600" indent="-355600">
              <a:lnSpc>
                <a:spcPct val="90000"/>
              </a:lnSpc>
            </a:pPr>
            <a:r>
              <a:rPr lang="en-GB" altLang="en-US" sz="2400" b="1" dirty="0"/>
              <a:t>Deoxygenation</a:t>
            </a:r>
            <a:r>
              <a:rPr lang="en-GB" altLang="en-US" sz="2400" dirty="0"/>
              <a:t> – aerobic organism will decompose this material and use up O</a:t>
            </a:r>
            <a:r>
              <a:rPr lang="en-GB" altLang="en-US" sz="2400" baseline="-25000" dirty="0"/>
              <a:t>2</a:t>
            </a:r>
            <a:r>
              <a:rPr lang="en-GB" altLang="en-US" sz="2400" dirty="0"/>
              <a:t> in the water. This may well kill larger aerobic organisms. The bacteria can also shade the submerged plants and therefore reduce photosynthesis further reducing oxygen levels.</a:t>
            </a:r>
          </a:p>
          <a:p>
            <a:pPr marL="355600" indent="-355600">
              <a:lnSpc>
                <a:spcPct val="90000"/>
              </a:lnSpc>
            </a:pPr>
            <a:endParaRPr lang="en-GB" altLang="en-US" sz="2400" dirty="0"/>
          </a:p>
          <a:p>
            <a:pPr marL="355600" lvl="1" indent="-355600"/>
            <a:r>
              <a:rPr lang="en-GB" altLang="en-US" b="1" dirty="0"/>
              <a:t>Pathogens</a:t>
            </a:r>
            <a:r>
              <a:rPr lang="en-GB" altLang="en-US" dirty="0"/>
              <a:t> – untreated sewage can be a source of d</a:t>
            </a:r>
            <a:r>
              <a:rPr lang="en-GB" dirty="0"/>
              <a:t>iseases such as </a:t>
            </a:r>
            <a:r>
              <a:rPr lang="en-GB" i="1" dirty="0"/>
              <a:t>typhoid, dysentery, cholera, E.coli</a:t>
            </a:r>
          </a:p>
          <a:p>
            <a:pPr marL="355600" lvl="1" indent="-355600"/>
            <a:endParaRPr lang="en-GB" i="1" dirty="0"/>
          </a:p>
          <a:p>
            <a:pPr marL="355600" indent="-355600">
              <a:lnSpc>
                <a:spcPct val="90000"/>
              </a:lnSpc>
            </a:pPr>
            <a:r>
              <a:rPr lang="en-GB" altLang="en-US" sz="2400" b="1" dirty="0"/>
              <a:t>Release of inorganic nutrients </a:t>
            </a:r>
            <a:r>
              <a:rPr lang="en-GB" altLang="en-US" sz="2400" dirty="0"/>
              <a:t>– this happens as the material decays and can lead to eutrophication.</a:t>
            </a:r>
          </a:p>
        </p:txBody>
      </p:sp>
    </p:spTree>
    <p:extLst>
      <p:ext uri="{BB962C8B-B14F-4D97-AF65-F5344CB8AC3E}">
        <p14:creationId xmlns:p14="http://schemas.microsoft.com/office/powerpoint/2010/main" val="7569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2956" y="299640"/>
            <a:ext cx="11406752" cy="1143000"/>
          </a:xfrm>
          <a:solidFill>
            <a:srgbClr val="92D050"/>
          </a:solidFill>
        </p:spPr>
        <p:txBody>
          <a:bodyPr/>
          <a:lstStyle/>
          <a:p>
            <a:pPr algn="ctr" eaLnBrk="1" hangingPunct="1"/>
            <a:r>
              <a:rPr lang="en-US" dirty="0"/>
              <a:t>Excess Organic Matter</a:t>
            </a:r>
          </a:p>
        </p:txBody>
      </p:sp>
      <p:sp>
        <p:nvSpPr>
          <p:cNvPr id="15363" name="Rectangle 4"/>
          <p:cNvSpPr>
            <a:spLocks noGrp="1" noChangeArrowheads="1"/>
          </p:cNvSpPr>
          <p:nvPr>
            <p:ph type="body" sz="half" idx="2"/>
          </p:nvPr>
        </p:nvSpPr>
        <p:spPr>
          <a:xfrm>
            <a:off x="4973017" y="1828800"/>
            <a:ext cx="6681708" cy="4649788"/>
          </a:xfrm>
        </p:spPr>
        <p:txBody>
          <a:bodyPr>
            <a:normAutofit/>
          </a:bodyPr>
          <a:lstStyle/>
          <a:p>
            <a:pPr eaLnBrk="1" hangingPunct="1"/>
            <a:r>
              <a:rPr lang="en-US" dirty="0"/>
              <a:t>Untreated sewage, manure, paper pulp, packing plant wastes are sources of excess organic matter added to aquatic ecosystems.</a:t>
            </a:r>
          </a:p>
          <a:p>
            <a:pPr eaLnBrk="1" hangingPunct="1"/>
            <a:r>
              <a:rPr lang="en-US" dirty="0"/>
              <a:t>Results in exponential growth of bacterial populations.</a:t>
            </a:r>
          </a:p>
          <a:p>
            <a:pPr eaLnBrk="1" hangingPunct="1"/>
            <a:r>
              <a:rPr lang="en-US" dirty="0"/>
              <a:t>Bacteria deplete dissolved oxygen in the water.</a:t>
            </a:r>
          </a:p>
        </p:txBody>
      </p:sp>
      <p:pic>
        <p:nvPicPr>
          <p:cNvPr id="15364" name="Picture 6" descr="sewag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02955" y="1600201"/>
            <a:ext cx="3192651" cy="2128434"/>
          </a:xfrm>
        </p:spPr>
      </p:pic>
      <p:pic>
        <p:nvPicPr>
          <p:cNvPr id="15365" name="Picture 8" descr="turbid 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54" y="4272122"/>
            <a:ext cx="3192651" cy="239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water bacte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8193" y="2775630"/>
            <a:ext cx="2754824" cy="244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812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0447" y="253139"/>
            <a:ext cx="11236271" cy="1143000"/>
          </a:xfrm>
          <a:solidFill>
            <a:srgbClr val="92D050"/>
          </a:solidFill>
        </p:spPr>
        <p:txBody>
          <a:bodyPr/>
          <a:lstStyle/>
          <a:p>
            <a:pPr algn="ctr" eaLnBrk="1" hangingPunct="1"/>
            <a:r>
              <a:rPr lang="en-US"/>
              <a:t>Low Oxygen Levels Cause Die-off</a:t>
            </a:r>
          </a:p>
        </p:txBody>
      </p:sp>
      <p:sp>
        <p:nvSpPr>
          <p:cNvPr id="16387" name="Rectangle 3"/>
          <p:cNvSpPr>
            <a:spLocks noGrp="1" noChangeArrowheads="1"/>
          </p:cNvSpPr>
          <p:nvPr>
            <p:ph type="body" sz="half" idx="1"/>
          </p:nvPr>
        </p:nvSpPr>
        <p:spPr>
          <a:xfrm>
            <a:off x="316090" y="1795219"/>
            <a:ext cx="6660444" cy="4114800"/>
          </a:xfrm>
        </p:spPr>
        <p:txBody>
          <a:bodyPr>
            <a:noAutofit/>
          </a:bodyPr>
          <a:lstStyle/>
          <a:p>
            <a:pPr eaLnBrk="1" hangingPunct="1">
              <a:lnSpc>
                <a:spcPct val="90000"/>
              </a:lnSpc>
            </a:pPr>
            <a:r>
              <a:rPr lang="en-US" sz="3200" dirty="0"/>
              <a:t>Rapidly growing bacterial populations need exponentially increasing amounts of oxygen.</a:t>
            </a:r>
          </a:p>
          <a:p>
            <a:pPr eaLnBrk="1" hangingPunct="1">
              <a:lnSpc>
                <a:spcPct val="90000"/>
              </a:lnSpc>
            </a:pPr>
            <a:r>
              <a:rPr lang="en-US" sz="3200" dirty="0"/>
              <a:t>Once dissolved oxygen levels become too low, fish and many freshwater invertebrates die, thus adding more organic matter.</a:t>
            </a:r>
          </a:p>
        </p:txBody>
      </p:sp>
      <p:pic>
        <p:nvPicPr>
          <p:cNvPr id="16388" name="Picture 6" descr="fish kil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48593" y="1686732"/>
            <a:ext cx="4568125" cy="4670908"/>
          </a:xfrm>
        </p:spPr>
      </p:pic>
    </p:spTree>
    <p:extLst>
      <p:ext uri="{BB962C8B-B14F-4D97-AF65-F5344CB8AC3E}">
        <p14:creationId xmlns:p14="http://schemas.microsoft.com/office/powerpoint/2010/main" val="712788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11444" y="289302"/>
            <a:ext cx="11267268" cy="838200"/>
          </a:xfrm>
          <a:solidFill>
            <a:srgbClr val="92D050"/>
          </a:solidFill>
        </p:spPr>
        <p:txBody>
          <a:bodyPr>
            <a:normAutofit/>
          </a:bodyPr>
          <a:lstStyle/>
          <a:p>
            <a:pPr algn="ctr" eaLnBrk="1" hangingPunct="1"/>
            <a:r>
              <a:rPr lang="en-US" sz="4800" dirty="0"/>
              <a:t>Oxygen Depleted Waters</a:t>
            </a:r>
          </a:p>
        </p:txBody>
      </p:sp>
      <p:sp>
        <p:nvSpPr>
          <p:cNvPr id="17411" name="Rectangle 5"/>
          <p:cNvSpPr>
            <a:spLocks noGrp="1" noChangeArrowheads="1"/>
          </p:cNvSpPr>
          <p:nvPr>
            <p:ph type="body" sz="half" idx="3"/>
          </p:nvPr>
        </p:nvSpPr>
        <p:spPr>
          <a:xfrm>
            <a:off x="4631410" y="1671239"/>
            <a:ext cx="6883830" cy="4114800"/>
          </a:xfrm>
        </p:spPr>
        <p:txBody>
          <a:bodyPr>
            <a:noAutofit/>
          </a:bodyPr>
          <a:lstStyle/>
          <a:p>
            <a:pPr eaLnBrk="1" hangingPunct="1">
              <a:lnSpc>
                <a:spcPct val="90000"/>
              </a:lnSpc>
            </a:pPr>
            <a:r>
              <a:rPr lang="en-US" dirty="0"/>
              <a:t>As oxygen disappears, anaerobic bacteria produce methane, hydrogen sulfide and ammonia.</a:t>
            </a:r>
          </a:p>
          <a:p>
            <a:pPr eaLnBrk="1" hangingPunct="1">
              <a:lnSpc>
                <a:spcPct val="90000"/>
              </a:lnSpc>
            </a:pPr>
            <a:r>
              <a:rPr lang="en-US" dirty="0"/>
              <a:t>Bacterial respiration increases carbonic acid.</a:t>
            </a:r>
          </a:p>
          <a:p>
            <a:pPr eaLnBrk="1" hangingPunct="1">
              <a:lnSpc>
                <a:spcPct val="90000"/>
              </a:lnSpc>
            </a:pPr>
            <a:r>
              <a:rPr lang="en-US" dirty="0"/>
              <a:t>In all but the most oxygen depleted waters, </a:t>
            </a:r>
            <a:r>
              <a:rPr lang="en-US" dirty="0" err="1"/>
              <a:t>tubificid</a:t>
            </a:r>
            <a:r>
              <a:rPr lang="en-US" dirty="0"/>
              <a:t> worms, midge larvae and mosquito larvae replace oxygen-loving invertebrates.</a:t>
            </a:r>
          </a:p>
        </p:txBody>
      </p:sp>
      <p:pic>
        <p:nvPicPr>
          <p:cNvPr id="17412" name="Picture 10" descr="hydrogen sulfid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878810" y="1766807"/>
            <a:ext cx="1385888" cy="1366838"/>
          </a:xfrm>
        </p:spPr>
      </p:pic>
      <p:pic>
        <p:nvPicPr>
          <p:cNvPr id="17413" name="Picture 11" descr="met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210" y="1690607"/>
            <a:ext cx="9588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descr="Simulium s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810" y="3062208"/>
            <a:ext cx="16002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3" descr="tubife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410" y="2909808"/>
            <a:ext cx="19050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5" descr="Mosquito_larva"/>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1888210" y="4510007"/>
            <a:ext cx="1320800" cy="1752600"/>
          </a:xfrm>
        </p:spPr>
      </p:pic>
    </p:spTree>
    <p:extLst>
      <p:ext uri="{BB962C8B-B14F-4D97-AF65-F5344CB8AC3E}">
        <p14:creationId xmlns:p14="http://schemas.microsoft.com/office/powerpoint/2010/main" val="1539238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4949" y="356461"/>
            <a:ext cx="11189776" cy="938939"/>
          </a:xfrm>
          <a:solidFill>
            <a:srgbClr val="92D050"/>
          </a:solidFill>
        </p:spPr>
        <p:txBody>
          <a:bodyPr>
            <a:normAutofit/>
          </a:bodyPr>
          <a:lstStyle/>
          <a:p>
            <a:pPr algn="ctr" eaLnBrk="1" hangingPunct="1"/>
            <a:r>
              <a:rPr lang="en-US" dirty="0"/>
              <a:t>Oxygen Replenishment</a:t>
            </a:r>
          </a:p>
        </p:txBody>
      </p:sp>
      <p:sp>
        <p:nvSpPr>
          <p:cNvPr id="18435" name="Rectangle 3"/>
          <p:cNvSpPr>
            <a:spLocks noGrp="1" noChangeArrowheads="1"/>
          </p:cNvSpPr>
          <p:nvPr>
            <p:ph type="body" sz="half" idx="1"/>
          </p:nvPr>
        </p:nvSpPr>
        <p:spPr>
          <a:xfrm>
            <a:off x="464948" y="1546602"/>
            <a:ext cx="7118458" cy="4854198"/>
          </a:xfrm>
        </p:spPr>
        <p:txBody>
          <a:bodyPr>
            <a:noAutofit/>
          </a:bodyPr>
          <a:lstStyle/>
          <a:p>
            <a:pPr eaLnBrk="1" hangingPunct="1"/>
            <a:r>
              <a:rPr lang="en-US" dirty="0"/>
              <a:t>If organic material is not continually added or the water moves downstream, bacteria eventually use up their food and populations decline.</a:t>
            </a:r>
          </a:p>
          <a:p>
            <a:pPr eaLnBrk="1" hangingPunct="1"/>
            <a:r>
              <a:rPr lang="en-US" dirty="0"/>
              <a:t>The concentration of dissolved oxygen increases, either through atmospheric replenishment or increased photosynthesis. </a:t>
            </a:r>
          </a:p>
        </p:txBody>
      </p:sp>
      <p:pic>
        <p:nvPicPr>
          <p:cNvPr id="18436" name="Picture 7" descr="spirogyr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490485" y="3973701"/>
            <a:ext cx="3185629" cy="2200759"/>
          </a:xfrm>
        </p:spPr>
      </p:pic>
      <p:pic>
        <p:nvPicPr>
          <p:cNvPr id="18437" name="Picture 8" descr="chlore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406" y="2566602"/>
            <a:ext cx="2200759" cy="220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DSCN4030"/>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9013125" y="1379062"/>
            <a:ext cx="2641600" cy="1981200"/>
          </a:xfrm>
        </p:spPr>
      </p:pic>
    </p:spTree>
    <p:extLst>
      <p:ext uri="{BB962C8B-B14F-4D97-AF65-F5344CB8AC3E}">
        <p14:creationId xmlns:p14="http://schemas.microsoft.com/office/powerpoint/2010/main" val="2148698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6461" y="331789"/>
            <a:ext cx="11313763" cy="1143000"/>
          </a:xfrm>
          <a:solidFill>
            <a:srgbClr val="92D050"/>
          </a:solidFill>
        </p:spPr>
        <p:txBody>
          <a:bodyPr/>
          <a:lstStyle/>
          <a:p>
            <a:pPr algn="ctr" eaLnBrk="1" hangingPunct="1"/>
            <a:r>
              <a:rPr lang="en-US"/>
              <a:t>Recovering Aquatic Ecosystem</a:t>
            </a:r>
          </a:p>
        </p:txBody>
      </p:sp>
      <p:sp>
        <p:nvSpPr>
          <p:cNvPr id="19459" name="Rectangle 4"/>
          <p:cNvSpPr>
            <a:spLocks noGrp="1" noChangeArrowheads="1"/>
          </p:cNvSpPr>
          <p:nvPr>
            <p:ph type="body" sz="half" idx="2"/>
          </p:nvPr>
        </p:nvSpPr>
        <p:spPr>
          <a:xfrm>
            <a:off x="5190771" y="1474789"/>
            <a:ext cx="6479453" cy="4114800"/>
          </a:xfrm>
        </p:spPr>
        <p:txBody>
          <a:bodyPr>
            <a:normAutofit/>
          </a:bodyPr>
          <a:lstStyle/>
          <a:p>
            <a:pPr eaLnBrk="1" hangingPunct="1"/>
            <a:r>
              <a:rPr lang="en-US" dirty="0"/>
              <a:t>If stocks are available then fish can recolonize and the stream or lake will recover.</a:t>
            </a:r>
          </a:p>
          <a:p>
            <a:pPr eaLnBrk="1" hangingPunct="1"/>
            <a:r>
              <a:rPr lang="en-US" dirty="0"/>
              <a:t>Carp, which tolerate low oxygen levels, do well.</a:t>
            </a:r>
          </a:p>
          <a:p>
            <a:pPr eaLnBrk="1" hangingPunct="1"/>
            <a:r>
              <a:rPr lang="en-US" dirty="0"/>
              <a:t>Oxygen-loving species such as trout, bass and other game fish may return.</a:t>
            </a:r>
          </a:p>
        </p:txBody>
      </p:sp>
      <p:pic>
        <p:nvPicPr>
          <p:cNvPr id="19460" name="Picture 7" descr="Common carp"/>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33400" y="1788319"/>
            <a:ext cx="2819400" cy="1958975"/>
          </a:xfrm>
        </p:spPr>
      </p:pic>
      <p:pic>
        <p:nvPicPr>
          <p:cNvPr id="19461" name="Picture 8" descr="Rainbow tr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683" y="3125610"/>
            <a:ext cx="273208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Smallmouth b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36878"/>
            <a:ext cx="3023892" cy="186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544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Sewage Treatment</a:t>
            </a:r>
          </a:p>
        </p:txBody>
      </p:sp>
      <p:sp>
        <p:nvSpPr>
          <p:cNvPr id="3" name="Content Placeholder 2"/>
          <p:cNvSpPr>
            <a:spLocks noGrp="1"/>
          </p:cNvSpPr>
          <p:nvPr>
            <p:ph idx="1"/>
          </p:nvPr>
        </p:nvSpPr>
        <p:spPr/>
        <p:txBody>
          <a:bodyPr>
            <a:normAutofit/>
          </a:bodyPr>
          <a:lstStyle/>
          <a:p>
            <a:pPr marL="0" indent="0">
              <a:buNone/>
            </a:pPr>
            <a:r>
              <a:rPr lang="en-GB" sz="3200" dirty="0"/>
              <a:t>Research sewage treatment</a:t>
            </a:r>
          </a:p>
          <a:p>
            <a:r>
              <a:rPr lang="en-GB" dirty="0"/>
              <a:t>Make notes on  </a:t>
            </a:r>
          </a:p>
          <a:p>
            <a:pPr lvl="1"/>
            <a:r>
              <a:rPr lang="en-GB" dirty="0"/>
              <a:t>Activated sludge treatment</a:t>
            </a:r>
          </a:p>
          <a:p>
            <a:pPr lvl="1"/>
            <a:r>
              <a:rPr lang="en-GB" dirty="0"/>
              <a:t>Pre-treatment</a:t>
            </a:r>
          </a:p>
          <a:p>
            <a:pPr lvl="1"/>
            <a:r>
              <a:rPr lang="en-GB" dirty="0"/>
              <a:t>Primary treatment</a:t>
            </a:r>
          </a:p>
          <a:p>
            <a:pPr lvl="1"/>
            <a:r>
              <a:rPr lang="en-GB" dirty="0"/>
              <a:t>Sludge disposal</a:t>
            </a:r>
          </a:p>
          <a:p>
            <a:pPr lvl="1"/>
            <a:r>
              <a:rPr lang="en-GB" dirty="0"/>
              <a:t>Secondary treatment</a:t>
            </a:r>
          </a:p>
          <a:p>
            <a:pPr lvl="1"/>
            <a:r>
              <a:rPr lang="en-GB" dirty="0"/>
              <a:t>Tertiary treatment</a:t>
            </a:r>
          </a:p>
          <a:p>
            <a:pPr lvl="1"/>
            <a:endParaRPr lang="en-GB" dirty="0"/>
          </a:p>
          <a:p>
            <a:pPr marL="187325" lvl="1" indent="-187325"/>
            <a:r>
              <a:rPr lang="en-GB" sz="2800" dirty="0"/>
              <a:t>Annotate the sheet with the key information from your research</a:t>
            </a:r>
          </a:p>
        </p:txBody>
      </p:sp>
    </p:spTree>
    <p:extLst>
      <p:ext uri="{BB962C8B-B14F-4D97-AF65-F5344CB8AC3E}">
        <p14:creationId xmlns:p14="http://schemas.microsoft.com/office/powerpoint/2010/main" val="106348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Heavy shipping in the English Channel</a:t>
            </a:r>
            <a:endParaRPr lang="en-GB" dirty="0"/>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03600" y="1600201"/>
            <a:ext cx="5384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930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lstStyle/>
          <a:p>
            <a:r>
              <a:rPr lang="en-GB" dirty="0"/>
              <a:t>Sewage Treatment</a:t>
            </a:r>
          </a:p>
        </p:txBody>
      </p:sp>
      <p:sp>
        <p:nvSpPr>
          <p:cNvPr id="3" name="Content Placeholder 2"/>
          <p:cNvSpPr>
            <a:spLocks noGrp="1"/>
          </p:cNvSpPr>
          <p:nvPr>
            <p:ph idx="1"/>
          </p:nvPr>
        </p:nvSpPr>
        <p:spPr>
          <a:xfrm>
            <a:off x="520700" y="1340768"/>
            <a:ext cx="11379200" cy="5256584"/>
          </a:xfrm>
        </p:spPr>
        <p:txBody>
          <a:bodyPr>
            <a:normAutofit lnSpcReduction="10000"/>
          </a:bodyPr>
          <a:lstStyle/>
          <a:p>
            <a:pPr>
              <a:spcBef>
                <a:spcPts val="1200"/>
              </a:spcBef>
            </a:pPr>
            <a:r>
              <a:rPr lang="en-GB" dirty="0"/>
              <a:t>Raw sewage contains waste from:</a:t>
            </a:r>
          </a:p>
          <a:p>
            <a:pPr lvl="1">
              <a:spcBef>
                <a:spcPts val="1200"/>
              </a:spcBef>
            </a:pPr>
            <a:r>
              <a:rPr lang="en-GB" dirty="0"/>
              <a:t>Baths, sinks, washing machines, dishwashers, toilets mixed with some non toxic industrial waste and rain water.</a:t>
            </a:r>
          </a:p>
          <a:p>
            <a:pPr>
              <a:spcBef>
                <a:spcPts val="1200"/>
              </a:spcBef>
            </a:pPr>
            <a:r>
              <a:rPr lang="en-GB" dirty="0"/>
              <a:t>Treatment involves:</a:t>
            </a:r>
          </a:p>
          <a:p>
            <a:pPr lvl="1">
              <a:spcBef>
                <a:spcPts val="0"/>
              </a:spcBef>
            </a:pPr>
            <a:r>
              <a:rPr lang="en-GB" dirty="0"/>
              <a:t>removing solids, </a:t>
            </a:r>
          </a:p>
          <a:p>
            <a:pPr lvl="1">
              <a:spcBef>
                <a:spcPts val="0"/>
              </a:spcBef>
            </a:pPr>
            <a:r>
              <a:rPr lang="en-GB" dirty="0"/>
              <a:t>separation of organic solids, </a:t>
            </a:r>
          </a:p>
          <a:p>
            <a:pPr lvl="1">
              <a:spcBef>
                <a:spcPts val="0"/>
              </a:spcBef>
            </a:pPr>
            <a:r>
              <a:rPr lang="en-GB" dirty="0"/>
              <a:t>breakdown (digestion) of organic matter in the fluids, </a:t>
            </a:r>
          </a:p>
          <a:p>
            <a:pPr lvl="1">
              <a:spcBef>
                <a:spcPts val="0"/>
              </a:spcBef>
            </a:pPr>
            <a:r>
              <a:rPr lang="en-GB" dirty="0"/>
              <a:t>treatment to remove bacteria and phosphates,</a:t>
            </a:r>
          </a:p>
          <a:p>
            <a:pPr lvl="1">
              <a:spcBef>
                <a:spcPts val="0"/>
              </a:spcBef>
            </a:pPr>
            <a:r>
              <a:rPr lang="en-GB" dirty="0"/>
              <a:t>treatment of sludge.</a:t>
            </a:r>
          </a:p>
          <a:p>
            <a:pPr lvl="1"/>
            <a:endParaRPr lang="en-GB" dirty="0"/>
          </a:p>
          <a:p>
            <a:pPr marL="0" lvl="1" indent="0">
              <a:buNone/>
            </a:pPr>
            <a:r>
              <a:rPr lang="en-GB" altLang="en-US" dirty="0"/>
              <a:t>Silage </a:t>
            </a:r>
            <a:r>
              <a:rPr lang="en-GB" altLang="en-US" dirty="0">
                <a:solidFill>
                  <a:srgbClr val="FF0000"/>
                </a:solidFill>
              </a:rPr>
              <a:t>effluents</a:t>
            </a:r>
            <a:r>
              <a:rPr lang="en-GB" altLang="en-US" dirty="0"/>
              <a:t> are, by law, controlled. It is illegal to discharge them into water courses.</a:t>
            </a:r>
          </a:p>
          <a:p>
            <a:r>
              <a:rPr lang="en-GB" sz="2000" b="1" dirty="0">
                <a:solidFill>
                  <a:prstClr val="black"/>
                </a:solidFill>
              </a:rPr>
              <a:t>Silage = </a:t>
            </a:r>
            <a:r>
              <a:rPr lang="en-GB" sz="2000" dirty="0">
                <a:solidFill>
                  <a:prstClr val="black"/>
                </a:solidFill>
              </a:rPr>
              <a:t>conserved grass cuttings made by farmers under naturally produced acidic  conditions which ‘pickle’ the grass and form a winter livestock feed. It is moist and so liquid waste (effluent) is produced which is a pollutant of water. Nowadays strict controls govern the disposal of this effluent. </a:t>
            </a:r>
          </a:p>
          <a:p>
            <a:r>
              <a:rPr lang="en-GB" sz="2000" b="1" dirty="0">
                <a:solidFill>
                  <a:prstClr val="black"/>
                </a:solidFill>
              </a:rPr>
              <a:t>Effluent</a:t>
            </a:r>
            <a:r>
              <a:rPr lang="en-GB" sz="2000" dirty="0">
                <a:solidFill>
                  <a:prstClr val="black"/>
                </a:solidFill>
              </a:rPr>
              <a:t> = agricultural or industrial liquid waste.</a:t>
            </a:r>
          </a:p>
          <a:p>
            <a:pPr marL="0" lvl="1" indent="0">
              <a:buNone/>
            </a:pPr>
            <a:endParaRPr lang="en-GB" altLang="en-US" dirty="0"/>
          </a:p>
          <a:p>
            <a:pPr marL="0" lvl="1" indent="0">
              <a:buNone/>
            </a:pPr>
            <a:endParaRPr lang="en-GB" dirty="0"/>
          </a:p>
        </p:txBody>
      </p:sp>
    </p:spTree>
    <p:extLst>
      <p:ext uri="{BB962C8B-B14F-4D97-AF65-F5344CB8AC3E}">
        <p14:creationId xmlns:p14="http://schemas.microsoft.com/office/powerpoint/2010/main" val="1469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927648" y="4005065"/>
            <a:ext cx="3384376" cy="584775"/>
          </a:xfrm>
          <a:prstGeom prst="rect">
            <a:avLst/>
          </a:prstGeom>
          <a:noFill/>
        </p:spPr>
        <p:txBody>
          <a:bodyPr wrap="square" rtlCol="0">
            <a:spAutoFit/>
          </a:bodyPr>
          <a:lstStyle/>
          <a:p>
            <a:r>
              <a:rPr lang="en-GB" sz="3200" b="1" dirty="0">
                <a:solidFill>
                  <a:prstClr val="black"/>
                </a:solidFill>
              </a:rPr>
              <a:t>Sewage Treatment</a:t>
            </a:r>
          </a:p>
        </p:txBody>
      </p:sp>
      <p:grpSp>
        <p:nvGrpSpPr>
          <p:cNvPr id="34" name="Group 33"/>
          <p:cNvGrpSpPr/>
          <p:nvPr/>
        </p:nvGrpSpPr>
        <p:grpSpPr>
          <a:xfrm>
            <a:off x="1775520" y="332656"/>
            <a:ext cx="8496944" cy="6192688"/>
            <a:chOff x="179512" y="404664"/>
            <a:chExt cx="8496944" cy="6192688"/>
          </a:xfrm>
        </p:grpSpPr>
        <p:grpSp>
          <p:nvGrpSpPr>
            <p:cNvPr id="19" name="Group 18"/>
            <p:cNvGrpSpPr/>
            <p:nvPr/>
          </p:nvGrpSpPr>
          <p:grpSpPr>
            <a:xfrm>
              <a:off x="683568" y="404664"/>
              <a:ext cx="7992888" cy="6192688"/>
              <a:chOff x="467544" y="404664"/>
              <a:chExt cx="7992888" cy="6192688"/>
            </a:xfrm>
          </p:grpSpPr>
          <p:sp>
            <p:nvSpPr>
              <p:cNvPr id="10" name="Rounded Rectangle 9"/>
              <p:cNvSpPr/>
              <p:nvPr/>
            </p:nvSpPr>
            <p:spPr>
              <a:xfrm>
                <a:off x="467544" y="5157192"/>
                <a:ext cx="4752528" cy="14401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Alternative Secondary treatment</a:t>
                </a:r>
              </a:p>
              <a:p>
                <a:pPr algn="ctr"/>
                <a:r>
                  <a:rPr lang="en-GB" dirty="0">
                    <a:solidFill>
                      <a:prstClr val="black"/>
                    </a:solidFill>
                  </a:rPr>
                  <a:t>A combined tank with rotating spray arms and a trickling filter bed containing microorganisms that digest organic matter and denitrify nitrates.</a:t>
                </a:r>
              </a:p>
            </p:txBody>
          </p:sp>
          <p:grpSp>
            <p:nvGrpSpPr>
              <p:cNvPr id="18" name="Group 17"/>
              <p:cNvGrpSpPr/>
              <p:nvPr/>
            </p:nvGrpSpPr>
            <p:grpSpPr>
              <a:xfrm>
                <a:off x="467544" y="404664"/>
                <a:ext cx="7992888" cy="6192688"/>
                <a:chOff x="467544" y="404664"/>
                <a:chExt cx="7992888" cy="6192688"/>
              </a:xfrm>
            </p:grpSpPr>
            <p:sp>
              <p:nvSpPr>
                <p:cNvPr id="4" name="Rounded Rectangle 3"/>
                <p:cNvSpPr/>
                <p:nvPr/>
              </p:nvSpPr>
              <p:spPr>
                <a:xfrm>
                  <a:off x="3563888" y="836712"/>
                  <a:ext cx="2304256"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Pre-treatment</a:t>
                  </a:r>
                </a:p>
                <a:p>
                  <a:pPr algn="ctr"/>
                  <a:r>
                    <a:rPr lang="en-GB" dirty="0">
                      <a:solidFill>
                        <a:prstClr val="black"/>
                      </a:solidFill>
                    </a:rPr>
                    <a:t>Screens and grit traps</a:t>
                  </a:r>
                </a:p>
              </p:txBody>
            </p:sp>
            <p:sp>
              <p:nvSpPr>
                <p:cNvPr id="5" name="Rounded Rectangle 4"/>
                <p:cNvSpPr/>
                <p:nvPr/>
              </p:nvSpPr>
              <p:spPr>
                <a:xfrm>
                  <a:off x="4427984" y="2060848"/>
                  <a:ext cx="2304256"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Primary treatment</a:t>
                  </a:r>
                </a:p>
                <a:p>
                  <a:pPr algn="ctr"/>
                  <a:r>
                    <a:rPr lang="en-GB" dirty="0">
                      <a:solidFill>
                        <a:prstClr val="black"/>
                      </a:solidFill>
                    </a:rPr>
                    <a:t>Sedimentation tank</a:t>
                  </a:r>
                </a:p>
              </p:txBody>
            </p:sp>
            <p:sp>
              <p:nvSpPr>
                <p:cNvPr id="6" name="Rounded Rectangle 5"/>
                <p:cNvSpPr/>
                <p:nvPr/>
              </p:nvSpPr>
              <p:spPr>
                <a:xfrm>
                  <a:off x="5652120" y="4509120"/>
                  <a:ext cx="2304256"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Tertiary treatment</a:t>
                  </a:r>
                </a:p>
                <a:p>
                  <a:pPr algn="ctr"/>
                  <a:r>
                    <a:rPr lang="en-GB" dirty="0">
                      <a:solidFill>
                        <a:prstClr val="black"/>
                      </a:solidFill>
                    </a:rPr>
                    <a:t>Phosphate stripping by iron sulphate</a:t>
                  </a:r>
                </a:p>
              </p:txBody>
            </p:sp>
            <p:sp>
              <p:nvSpPr>
                <p:cNvPr id="7" name="Rounded Rectangle 6"/>
                <p:cNvSpPr/>
                <p:nvPr/>
              </p:nvSpPr>
              <p:spPr>
                <a:xfrm>
                  <a:off x="5004048" y="3284984"/>
                  <a:ext cx="2304256"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Secondary treatment</a:t>
                  </a:r>
                </a:p>
                <a:p>
                  <a:pPr algn="ctr"/>
                  <a:r>
                    <a:rPr lang="en-GB" dirty="0">
                      <a:solidFill>
                        <a:prstClr val="black"/>
                      </a:solidFill>
                    </a:rPr>
                    <a:t>Aeration tank and Sedimentation tank</a:t>
                  </a:r>
                </a:p>
              </p:txBody>
            </p:sp>
            <p:sp>
              <p:nvSpPr>
                <p:cNvPr id="8" name="Rounded Rectangle 7"/>
                <p:cNvSpPr/>
                <p:nvPr/>
              </p:nvSpPr>
              <p:spPr>
                <a:xfrm>
                  <a:off x="6300192" y="5733256"/>
                  <a:ext cx="2160240" cy="864096"/>
                </a:xfrm>
                <a:prstGeom prst="round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Treated Effluent</a:t>
                  </a:r>
                  <a:r>
                    <a:rPr lang="en-GB" dirty="0">
                      <a:solidFill>
                        <a:prstClr val="black"/>
                      </a:solidFill>
                    </a:rPr>
                    <a:t> to river, lake or sea.</a:t>
                  </a:r>
                </a:p>
              </p:txBody>
            </p:sp>
            <p:sp>
              <p:nvSpPr>
                <p:cNvPr id="9" name="Rounded Rectangle 8"/>
                <p:cNvSpPr/>
                <p:nvPr/>
              </p:nvSpPr>
              <p:spPr>
                <a:xfrm>
                  <a:off x="467544" y="404664"/>
                  <a:ext cx="2664296" cy="1440160"/>
                </a:xfrm>
                <a:prstGeom prst="round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Effluent inflow</a:t>
                  </a:r>
                </a:p>
                <a:p>
                  <a:pPr algn="ctr"/>
                  <a:r>
                    <a:rPr lang="en-GB" dirty="0">
                      <a:solidFill>
                        <a:prstClr val="black"/>
                      </a:solidFill>
                    </a:rPr>
                    <a:t>Sewage, domestic waste, treated industrial waste, some surface water drainage</a:t>
                  </a:r>
                </a:p>
              </p:txBody>
            </p:sp>
            <p:cxnSp>
              <p:nvCxnSpPr>
                <p:cNvPr id="12" name="Straight Arrow Connector 11"/>
                <p:cNvCxnSpPr/>
                <p:nvPr/>
              </p:nvCxnSpPr>
              <p:spPr>
                <a:xfrm>
                  <a:off x="3131840" y="1268760"/>
                  <a:ext cx="432048" cy="0"/>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32040" y="1700808"/>
                  <a:ext cx="0" cy="360040"/>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92080" y="2924944"/>
                  <a:ext cx="0" cy="360040"/>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64288" y="5373216"/>
                  <a:ext cx="0" cy="360040"/>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44208" y="4149080"/>
                  <a:ext cx="0" cy="360040"/>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179512" y="2420888"/>
              <a:ext cx="5040560" cy="1512168"/>
              <a:chOff x="179512" y="2420888"/>
              <a:chExt cx="5040560" cy="1512168"/>
            </a:xfrm>
          </p:grpSpPr>
          <p:sp>
            <p:nvSpPr>
              <p:cNvPr id="21" name="Rounded Rectangle 20"/>
              <p:cNvSpPr/>
              <p:nvPr/>
            </p:nvSpPr>
            <p:spPr>
              <a:xfrm>
                <a:off x="2123728" y="2708920"/>
                <a:ext cx="216024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Sludge Disposal</a:t>
                </a:r>
              </a:p>
              <a:p>
                <a:pPr algn="ctr"/>
                <a:r>
                  <a:rPr lang="en-GB" dirty="0">
                    <a:solidFill>
                      <a:prstClr val="black"/>
                    </a:solidFill>
                  </a:rPr>
                  <a:t>Anaerobic digestion</a:t>
                </a:r>
              </a:p>
            </p:txBody>
          </p:sp>
          <p:cxnSp>
            <p:nvCxnSpPr>
              <p:cNvPr id="22" name="Straight Arrow Connector 21"/>
              <p:cNvCxnSpPr/>
              <p:nvPr/>
            </p:nvCxnSpPr>
            <p:spPr>
              <a:xfrm flipH="1">
                <a:off x="4211960" y="2564904"/>
                <a:ext cx="432048" cy="216024"/>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83968" y="3501008"/>
                <a:ext cx="936104" cy="144016"/>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619672" y="3140968"/>
                <a:ext cx="504056" cy="0"/>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79512" y="2420888"/>
                <a:ext cx="1440160" cy="1512168"/>
              </a:xfrm>
              <a:prstGeom prst="round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Digested Sludge </a:t>
                </a:r>
                <a:r>
                  <a:rPr lang="en-GB" dirty="0">
                    <a:solidFill>
                      <a:prstClr val="black"/>
                    </a:solidFill>
                  </a:rPr>
                  <a:t>to fertiliser / landfill / incineration </a:t>
                </a:r>
              </a:p>
            </p:txBody>
          </p:sp>
        </p:grpSp>
      </p:grpSp>
    </p:spTree>
    <p:extLst>
      <p:ext uri="{BB962C8B-B14F-4D97-AF65-F5344CB8AC3E}">
        <p14:creationId xmlns:p14="http://schemas.microsoft.com/office/powerpoint/2010/main" val="3493220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t>Sewage Treatment Processes Overview </a:t>
            </a:r>
          </a:p>
        </p:txBody>
      </p:sp>
      <p:sp>
        <p:nvSpPr>
          <p:cNvPr id="3" name="Content Placeholder 2"/>
          <p:cNvSpPr>
            <a:spLocks noGrp="1"/>
          </p:cNvSpPr>
          <p:nvPr>
            <p:ph idx="1"/>
          </p:nvPr>
        </p:nvSpPr>
        <p:spPr/>
        <p:txBody>
          <a:bodyPr>
            <a:normAutofit fontScale="92500"/>
          </a:bodyPr>
          <a:lstStyle/>
          <a:p>
            <a:pPr>
              <a:spcAft>
                <a:spcPts val="1200"/>
              </a:spcAft>
            </a:pPr>
            <a:r>
              <a:rPr lang="en-GB" sz="2400" b="1" dirty="0"/>
              <a:t>Pre treatment </a:t>
            </a:r>
            <a:r>
              <a:rPr lang="en-GB" sz="2400" dirty="0"/>
              <a:t>– removal of solid objects by filtering with metal screens and grit traps.</a:t>
            </a:r>
          </a:p>
          <a:p>
            <a:pPr>
              <a:spcAft>
                <a:spcPts val="1200"/>
              </a:spcAft>
            </a:pPr>
            <a:r>
              <a:rPr lang="en-GB" sz="2400" b="1" dirty="0"/>
              <a:t>Primary treatment </a:t>
            </a:r>
            <a:r>
              <a:rPr lang="en-GB" sz="2400" dirty="0"/>
              <a:t>– separation of most of the organic solids from the fluid</a:t>
            </a:r>
          </a:p>
          <a:p>
            <a:pPr>
              <a:spcAft>
                <a:spcPts val="1200"/>
              </a:spcAft>
            </a:pPr>
            <a:r>
              <a:rPr lang="en-GB" sz="2400" b="1" dirty="0"/>
              <a:t>Secondary treatment </a:t>
            </a:r>
            <a:r>
              <a:rPr lang="en-GB" sz="2400" dirty="0"/>
              <a:t>– digestion and breakdown of remaining organic matter by aerobic microorganisms.</a:t>
            </a:r>
          </a:p>
          <a:p>
            <a:pPr>
              <a:spcAft>
                <a:spcPts val="1200"/>
              </a:spcAft>
            </a:pPr>
            <a:r>
              <a:rPr lang="en-GB" sz="2400" b="1" dirty="0"/>
              <a:t>Tertiary treatment </a:t>
            </a:r>
            <a:r>
              <a:rPr lang="en-GB" sz="2400" dirty="0"/>
              <a:t>– removal of phosphates and bacteria by addition of iron sulphate.</a:t>
            </a:r>
          </a:p>
          <a:p>
            <a:pPr>
              <a:spcAft>
                <a:spcPts val="1200"/>
              </a:spcAft>
            </a:pPr>
            <a:r>
              <a:rPr lang="en-GB" sz="2400" b="1" dirty="0"/>
              <a:t>Sludge disposal </a:t>
            </a:r>
            <a:r>
              <a:rPr lang="en-GB" sz="2400" dirty="0"/>
              <a:t>– solid wastes from the primary treatment are sent to an anaerobic digester where anaerobic bacteria digest the sludge and produce methane (can be used as fuel) and safe digested material (can be used as fertiliser).</a:t>
            </a:r>
          </a:p>
        </p:txBody>
      </p:sp>
    </p:spTree>
    <p:extLst>
      <p:ext uri="{BB962C8B-B14F-4D97-AF65-F5344CB8AC3E}">
        <p14:creationId xmlns:p14="http://schemas.microsoft.com/office/powerpoint/2010/main" val="2286539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8229600" cy="562074"/>
          </a:xfrm>
        </p:spPr>
        <p:txBody>
          <a:bodyPr>
            <a:normAutofit fontScale="90000"/>
          </a:bodyPr>
          <a:lstStyle/>
          <a:p>
            <a:r>
              <a:rPr lang="en-GB" dirty="0"/>
              <a:t>Sewage Treatment</a:t>
            </a:r>
          </a:p>
        </p:txBody>
      </p:sp>
      <p:grpSp>
        <p:nvGrpSpPr>
          <p:cNvPr id="10" name="Group 9"/>
          <p:cNvGrpSpPr/>
          <p:nvPr/>
        </p:nvGrpSpPr>
        <p:grpSpPr>
          <a:xfrm>
            <a:off x="1991544" y="1916832"/>
            <a:ext cx="8208913" cy="4320480"/>
            <a:chOff x="447006" y="1340768"/>
            <a:chExt cx="8208913" cy="4320480"/>
          </a:xfrm>
        </p:grpSpPr>
        <p:grpSp>
          <p:nvGrpSpPr>
            <p:cNvPr id="8" name="Group 7"/>
            <p:cNvGrpSpPr/>
            <p:nvPr/>
          </p:nvGrpSpPr>
          <p:grpSpPr>
            <a:xfrm>
              <a:off x="447006" y="1340768"/>
              <a:ext cx="8208913" cy="4320480"/>
              <a:chOff x="447006" y="1340768"/>
              <a:chExt cx="8208913" cy="4320480"/>
            </a:xfrm>
          </p:grpSpPr>
          <p:pic>
            <p:nvPicPr>
              <p:cNvPr id="4" name="Picture 3" descr="scan0008.jpg"/>
              <p:cNvPicPr/>
              <p:nvPr/>
            </p:nvPicPr>
            <p:blipFill rotWithShape="1">
              <a:blip r:embed="rId2" cstate="print"/>
              <a:srcRect l="7413" t="2369" r="23198" b="2317"/>
              <a:stretch/>
            </p:blipFill>
            <p:spPr bwMode="auto">
              <a:xfrm rot="5400000">
                <a:off x="2391223" y="-603449"/>
                <a:ext cx="4320479" cy="8208913"/>
              </a:xfrm>
              <a:prstGeom prst="rect">
                <a:avLst/>
              </a:prstGeom>
              <a:noFill/>
              <a:ln w="9525">
                <a:noFill/>
                <a:miter lim="800000"/>
                <a:headEnd/>
                <a:tailEnd/>
              </a:ln>
            </p:spPr>
          </p:pic>
          <p:sp>
            <p:nvSpPr>
              <p:cNvPr id="7" name="Rectangle 6"/>
              <p:cNvSpPr/>
              <p:nvPr/>
            </p:nvSpPr>
            <p:spPr>
              <a:xfrm>
                <a:off x="447006" y="5157192"/>
                <a:ext cx="254081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5940152" y="4725144"/>
              <a:ext cx="271576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4943872" y="1914807"/>
            <a:ext cx="1224136" cy="646331"/>
          </a:xfrm>
          <a:prstGeom prst="rect">
            <a:avLst/>
          </a:prstGeom>
          <a:solidFill>
            <a:schemeClr val="bg1"/>
          </a:solidFill>
        </p:spPr>
        <p:txBody>
          <a:bodyPr wrap="square" rtlCol="0">
            <a:spAutoFit/>
          </a:bodyPr>
          <a:lstStyle/>
          <a:p>
            <a:r>
              <a:rPr lang="en-GB" b="1" dirty="0"/>
              <a:t>Aeration Tank</a:t>
            </a:r>
            <a:endParaRPr lang="en-GB" dirty="0"/>
          </a:p>
        </p:txBody>
      </p:sp>
      <p:sp>
        <p:nvSpPr>
          <p:cNvPr id="11" name="TextBox 10"/>
          <p:cNvSpPr txBox="1"/>
          <p:nvPr/>
        </p:nvSpPr>
        <p:spPr>
          <a:xfrm>
            <a:off x="3472197" y="1823636"/>
            <a:ext cx="1314518" cy="737501"/>
          </a:xfrm>
          <a:prstGeom prst="rect">
            <a:avLst/>
          </a:prstGeom>
          <a:solidFill>
            <a:schemeClr val="bg1"/>
          </a:solidFill>
        </p:spPr>
        <p:txBody>
          <a:bodyPr wrap="square" lIns="36000" tIns="72000" rIns="36000" bIns="0" rtlCol="0">
            <a:spAutoFit/>
          </a:bodyPr>
          <a:lstStyle/>
          <a:p>
            <a:pPr>
              <a:lnSpc>
                <a:spcPct val="80000"/>
              </a:lnSpc>
            </a:pPr>
            <a:r>
              <a:rPr lang="en-GB" b="1" dirty="0"/>
              <a:t>Primary Settlement tank</a:t>
            </a:r>
            <a:endParaRPr lang="en-GB" dirty="0"/>
          </a:p>
        </p:txBody>
      </p:sp>
      <p:sp>
        <p:nvSpPr>
          <p:cNvPr id="12" name="TextBox 11"/>
          <p:cNvSpPr txBox="1"/>
          <p:nvPr/>
        </p:nvSpPr>
        <p:spPr>
          <a:xfrm>
            <a:off x="6240016" y="1878825"/>
            <a:ext cx="1296144" cy="762645"/>
          </a:xfrm>
          <a:prstGeom prst="rect">
            <a:avLst/>
          </a:prstGeom>
          <a:solidFill>
            <a:schemeClr val="bg1"/>
          </a:solidFill>
        </p:spPr>
        <p:txBody>
          <a:bodyPr wrap="square" rtlCol="0">
            <a:spAutoFit/>
          </a:bodyPr>
          <a:lstStyle/>
          <a:p>
            <a:pPr>
              <a:lnSpc>
                <a:spcPct val="80000"/>
              </a:lnSpc>
            </a:pPr>
            <a:r>
              <a:rPr lang="en-GB" b="1" dirty="0"/>
              <a:t>Secondary Settlement tank</a:t>
            </a:r>
            <a:endParaRPr lang="en-GB" dirty="0"/>
          </a:p>
        </p:txBody>
      </p:sp>
      <p:sp>
        <p:nvSpPr>
          <p:cNvPr id="13" name="TextBox 12"/>
          <p:cNvSpPr txBox="1"/>
          <p:nvPr/>
        </p:nvSpPr>
        <p:spPr>
          <a:xfrm>
            <a:off x="8842572" y="2191805"/>
            <a:ext cx="1008112" cy="369332"/>
          </a:xfrm>
          <a:prstGeom prst="rect">
            <a:avLst/>
          </a:prstGeom>
          <a:solidFill>
            <a:schemeClr val="bg1"/>
          </a:solidFill>
        </p:spPr>
        <p:txBody>
          <a:bodyPr wrap="square" rtlCol="0">
            <a:spAutoFit/>
          </a:bodyPr>
          <a:lstStyle/>
          <a:p>
            <a:r>
              <a:rPr lang="en-GB" b="1" dirty="0"/>
              <a:t>Effluent</a:t>
            </a:r>
            <a:endParaRPr lang="en-GB" dirty="0"/>
          </a:p>
        </p:txBody>
      </p:sp>
      <p:sp>
        <p:nvSpPr>
          <p:cNvPr id="14" name="TextBox 13"/>
          <p:cNvSpPr txBox="1"/>
          <p:nvPr/>
        </p:nvSpPr>
        <p:spPr>
          <a:xfrm>
            <a:off x="2536093" y="3573017"/>
            <a:ext cx="936104" cy="706663"/>
          </a:xfrm>
          <a:prstGeom prst="rect">
            <a:avLst/>
          </a:prstGeom>
          <a:solidFill>
            <a:schemeClr val="bg1"/>
          </a:solidFill>
        </p:spPr>
        <p:txBody>
          <a:bodyPr wrap="square" lIns="0" tIns="0" rIns="36000" bIns="36000" rtlCol="0">
            <a:spAutoFit/>
          </a:bodyPr>
          <a:lstStyle/>
          <a:p>
            <a:pPr>
              <a:lnSpc>
                <a:spcPct val="80000"/>
              </a:lnSpc>
            </a:pPr>
            <a:r>
              <a:rPr lang="en-GB" b="1" dirty="0"/>
              <a:t>Grit and Stones removed</a:t>
            </a:r>
            <a:endParaRPr lang="en-GB" dirty="0"/>
          </a:p>
        </p:txBody>
      </p:sp>
      <p:sp>
        <p:nvSpPr>
          <p:cNvPr id="15" name="TextBox 14"/>
          <p:cNvSpPr txBox="1"/>
          <p:nvPr/>
        </p:nvSpPr>
        <p:spPr>
          <a:xfrm>
            <a:off x="8735616" y="4446230"/>
            <a:ext cx="3456384" cy="1754326"/>
          </a:xfrm>
          <a:prstGeom prst="rect">
            <a:avLst/>
          </a:prstGeom>
          <a:solidFill>
            <a:schemeClr val="bg1"/>
          </a:solidFill>
        </p:spPr>
        <p:txBody>
          <a:bodyPr wrap="square" rtlCol="0">
            <a:spAutoFit/>
          </a:bodyPr>
          <a:lstStyle/>
          <a:p>
            <a:r>
              <a:rPr lang="en-GB" b="1" dirty="0"/>
              <a:t>Aeration Tank</a:t>
            </a:r>
            <a:r>
              <a:rPr lang="en-GB" dirty="0"/>
              <a:t>: The liquid from the top of the primary settlement tank flows into here. Air is bubbled through it, so aerobic micro-organisms grow, breaking down any remaining organic matter.</a:t>
            </a:r>
          </a:p>
        </p:txBody>
      </p:sp>
    </p:spTree>
    <p:extLst>
      <p:ext uri="{BB962C8B-B14F-4D97-AF65-F5344CB8AC3E}">
        <p14:creationId xmlns:p14="http://schemas.microsoft.com/office/powerpoint/2010/main" val="2911080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sz="4000" dirty="0"/>
              <a:t>A note on chief examiner.</a:t>
            </a:r>
          </a:p>
        </p:txBody>
      </p:sp>
      <p:sp>
        <p:nvSpPr>
          <p:cNvPr id="17411" name="Rectangle 3"/>
          <p:cNvSpPr>
            <a:spLocks noGrp="1" noChangeArrowheads="1"/>
          </p:cNvSpPr>
          <p:nvPr>
            <p:ph type="body" idx="1"/>
          </p:nvPr>
        </p:nvSpPr>
        <p:spPr/>
        <p:txBody>
          <a:bodyPr/>
          <a:lstStyle/>
          <a:p>
            <a:pPr>
              <a:lnSpc>
                <a:spcPct val="90000"/>
              </a:lnSpc>
            </a:pPr>
            <a:r>
              <a:rPr lang="en-GB" altLang="en-US" dirty="0"/>
              <a:t>He regularly criticises students for not knowing the difference between </a:t>
            </a:r>
            <a:r>
              <a:rPr lang="en-GB" altLang="en-US" dirty="0">
                <a:solidFill>
                  <a:srgbClr val="FF0000"/>
                </a:solidFill>
              </a:rPr>
              <a:t>inorganic</a:t>
            </a:r>
            <a:r>
              <a:rPr lang="en-GB" altLang="en-US" dirty="0"/>
              <a:t> and </a:t>
            </a:r>
            <a:r>
              <a:rPr lang="en-GB" altLang="en-US" dirty="0">
                <a:solidFill>
                  <a:srgbClr val="FF0000"/>
                </a:solidFill>
              </a:rPr>
              <a:t>organic </a:t>
            </a:r>
            <a:r>
              <a:rPr lang="en-GB" altLang="en-US" dirty="0"/>
              <a:t>pollutants and the ‘different’ effects that they have.  </a:t>
            </a:r>
          </a:p>
          <a:p>
            <a:pPr>
              <a:lnSpc>
                <a:spcPct val="90000"/>
              </a:lnSpc>
            </a:pPr>
            <a:r>
              <a:rPr lang="en-GB" altLang="en-US" dirty="0"/>
              <a:t>Be precise.</a:t>
            </a:r>
          </a:p>
        </p:txBody>
      </p:sp>
      <p:sp>
        <p:nvSpPr>
          <p:cNvPr id="2" name="TextBox 1"/>
          <p:cNvSpPr txBox="1"/>
          <p:nvPr/>
        </p:nvSpPr>
        <p:spPr>
          <a:xfrm>
            <a:off x="838200" y="4254500"/>
            <a:ext cx="11036300" cy="369332"/>
          </a:xfrm>
          <a:prstGeom prst="rect">
            <a:avLst/>
          </a:prstGeom>
          <a:noFill/>
        </p:spPr>
        <p:txBody>
          <a:bodyPr wrap="square" rtlCol="0">
            <a:spAutoFit/>
          </a:bodyPr>
          <a:lstStyle/>
          <a:p>
            <a:r>
              <a:rPr lang="en-GB" dirty="0"/>
              <a:t>Essay </a:t>
            </a:r>
          </a:p>
        </p:txBody>
      </p:sp>
      <p:pic>
        <p:nvPicPr>
          <p:cNvPr id="5" name="Picture 4"/>
          <p:cNvPicPr>
            <a:picLocks noChangeAspect="1"/>
          </p:cNvPicPr>
          <p:nvPr/>
        </p:nvPicPr>
        <p:blipFill rotWithShape="1">
          <a:blip r:embed="rId2"/>
          <a:srcRect l="16102" t="50582" r="19703" b="42426"/>
          <a:stretch/>
        </p:blipFill>
        <p:spPr>
          <a:xfrm>
            <a:off x="615525" y="4940563"/>
            <a:ext cx="11258975" cy="919669"/>
          </a:xfrm>
          <a:prstGeom prst="rect">
            <a:avLst/>
          </a:prstGeom>
        </p:spPr>
      </p:pic>
    </p:spTree>
    <p:extLst>
      <p:ext uri="{BB962C8B-B14F-4D97-AF65-F5344CB8AC3E}">
        <p14:creationId xmlns:p14="http://schemas.microsoft.com/office/powerpoint/2010/main" val="184201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64" y="154984"/>
            <a:ext cx="11499743" cy="1611370"/>
          </a:xfrm>
          <a:solidFill>
            <a:schemeClr val="accent3">
              <a:lumMod val="60000"/>
              <a:lumOff val="40000"/>
            </a:schemeClr>
          </a:solidFill>
        </p:spPr>
        <p:txBody>
          <a:bodyPr rtlCol="0">
            <a:normAutofit fontScale="90000"/>
          </a:bodyPr>
          <a:lstStyle/>
          <a:p>
            <a:pPr>
              <a:defRPr/>
            </a:pPr>
            <a:r>
              <a:rPr lang="en-GB" b="1" u="sng" dirty="0"/>
              <a:t>Investigating the effect of nutrients on plant growth</a:t>
            </a:r>
          </a:p>
        </p:txBody>
      </p:sp>
      <p:sp>
        <p:nvSpPr>
          <p:cNvPr id="3" name="Subtitle 2"/>
          <p:cNvSpPr>
            <a:spLocks noGrp="1"/>
          </p:cNvSpPr>
          <p:nvPr>
            <p:ph type="subTitle" idx="1"/>
          </p:nvPr>
        </p:nvSpPr>
        <p:spPr>
          <a:xfrm>
            <a:off x="325464" y="1846264"/>
            <a:ext cx="5207431" cy="4632028"/>
          </a:xfrm>
          <a:solidFill>
            <a:schemeClr val="accent4">
              <a:lumMod val="60000"/>
              <a:lumOff val="40000"/>
            </a:schemeClr>
          </a:solidFill>
        </p:spPr>
        <p:txBody>
          <a:bodyPr rtlCol="0">
            <a:normAutofit/>
          </a:bodyPr>
          <a:lstStyle/>
          <a:p>
            <a:pPr>
              <a:defRPr/>
            </a:pPr>
            <a:r>
              <a:rPr lang="en-GB" sz="2800" b="1" u="sng" dirty="0">
                <a:solidFill>
                  <a:schemeClr val="tx1"/>
                </a:solidFill>
              </a:rPr>
              <a:t>Learning outcomes:</a:t>
            </a:r>
          </a:p>
          <a:p>
            <a:pPr>
              <a:defRPr/>
            </a:pPr>
            <a:r>
              <a:rPr lang="en-GB" sz="2800" dirty="0">
                <a:solidFill>
                  <a:schemeClr val="tx1"/>
                </a:solidFill>
              </a:rPr>
              <a:t>Describe how to carry out an experiment to investigate how nutrients effect plant growth.</a:t>
            </a:r>
          </a:p>
          <a:p>
            <a:pPr>
              <a:defRPr/>
            </a:pPr>
            <a:r>
              <a:rPr lang="en-GB" sz="2800" dirty="0">
                <a:solidFill>
                  <a:schemeClr val="tx1"/>
                </a:solidFill>
              </a:rPr>
              <a:t>Explain how you controlled variables and the limitations of the experiment.</a:t>
            </a:r>
          </a:p>
          <a:p>
            <a:pPr>
              <a:defRPr/>
            </a:pPr>
            <a:r>
              <a:rPr lang="en-GB" sz="2800" dirty="0">
                <a:solidFill>
                  <a:schemeClr val="tx1"/>
                </a:solidFill>
              </a:rPr>
              <a:t>Explain what eutrophication is and the consequences for the environment.</a:t>
            </a:r>
          </a:p>
        </p:txBody>
      </p:sp>
      <p:pic>
        <p:nvPicPr>
          <p:cNvPr id="2052" name="Picture 2" descr="http://3.bp.blogspot.com/_n9nytwY_jek/TS8oQCN8xHI/AAAAAAAAACU/v5pYyLVVZkU/s640/eutrophic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367" y="1846264"/>
            <a:ext cx="6028840" cy="463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210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ttp://t0.gstatic.com/images?q=tbn:ANd9GcR4sjMzVgK1F0VZ9U5LnBfjMNaNS0kAJHIhTP0jwgaLlNC9zot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399" y="1719145"/>
            <a:ext cx="35020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959" y="148153"/>
            <a:ext cx="11422251" cy="1325563"/>
          </a:xfrm>
          <a:solidFill>
            <a:schemeClr val="accent3">
              <a:lumMod val="60000"/>
              <a:lumOff val="40000"/>
            </a:schemeClr>
          </a:solidFill>
        </p:spPr>
        <p:txBody>
          <a:bodyPr rtlCol="0">
            <a:normAutofit/>
          </a:bodyPr>
          <a:lstStyle/>
          <a:p>
            <a:pPr algn="ctr">
              <a:defRPr/>
            </a:pPr>
            <a:r>
              <a:rPr lang="en-GB" dirty="0"/>
              <a:t>How do we measure growth of plant biomass over time?</a:t>
            </a:r>
          </a:p>
        </p:txBody>
      </p:sp>
      <p:pic>
        <p:nvPicPr>
          <p:cNvPr id="3076" name="Picture 2" descr="http://gardenpool.org/wp-content/uploads/2010/07/Duckweed-AQ-IA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9" y="4433916"/>
            <a:ext cx="28257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http://t0.gstatic.com/images?q=tbn:ANd9GcTd6cKqmZjDNVYcytXo61UtRWfysH4-VDKXnysgdslT_7eIit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7690" y="1673497"/>
            <a:ext cx="24511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http://t2.gstatic.com/images?q=tbn:ANd9GcRWgw_xYGe5hA3ZKFskxifWy92G-lINhoPk2sgwm1KfzHtu5jquxo7BO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59" y="1593057"/>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http://t3.gstatic.com/images?q=tbn:ANd9GcSZ21mV8hfFUE0h2aw2qCDZ7rh_NqxAdAKuwIEBC6U2ruh3EIWKx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577" y="4249765"/>
            <a:ext cx="29702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80127" y="5337184"/>
            <a:ext cx="3260102" cy="954107"/>
          </a:xfrm>
          <a:prstGeom prst="rect">
            <a:avLst/>
          </a:prstGeom>
          <a:solidFill>
            <a:schemeClr val="accent5">
              <a:lumMod val="60000"/>
              <a:lumOff val="40000"/>
            </a:schemeClr>
          </a:solidFill>
        </p:spPr>
        <p:txBody>
          <a:bodyPr wrap="square">
            <a:spAutoFit/>
          </a:bodyPr>
          <a:lstStyle/>
          <a:p>
            <a:pPr algn="ctr">
              <a:defRPr/>
            </a:pPr>
            <a:r>
              <a:rPr lang="en-GB" sz="2800" dirty="0"/>
              <a:t>Jot down your ideas and discuss.</a:t>
            </a:r>
          </a:p>
        </p:txBody>
      </p:sp>
    </p:spTree>
    <p:extLst>
      <p:ext uri="{BB962C8B-B14F-4D97-AF65-F5344CB8AC3E}">
        <p14:creationId xmlns:p14="http://schemas.microsoft.com/office/powerpoint/2010/main" val="556132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975" y="148153"/>
            <a:ext cx="11716719" cy="1325563"/>
          </a:xfrm>
          <a:solidFill>
            <a:schemeClr val="accent3">
              <a:lumMod val="60000"/>
              <a:lumOff val="40000"/>
            </a:schemeClr>
          </a:solidFill>
        </p:spPr>
        <p:txBody>
          <a:bodyPr rtlCol="0">
            <a:normAutofit/>
          </a:bodyPr>
          <a:lstStyle/>
          <a:p>
            <a:pPr algn="ctr">
              <a:defRPr/>
            </a:pPr>
            <a:r>
              <a:rPr lang="en-GB" dirty="0"/>
              <a:t>Design your investigation</a:t>
            </a:r>
          </a:p>
        </p:txBody>
      </p:sp>
      <p:sp>
        <p:nvSpPr>
          <p:cNvPr id="6147" name="Content Placeholder 3"/>
          <p:cNvSpPr>
            <a:spLocks noGrp="1"/>
          </p:cNvSpPr>
          <p:nvPr>
            <p:ph idx="1"/>
          </p:nvPr>
        </p:nvSpPr>
        <p:spPr>
          <a:xfrm>
            <a:off x="1981200" y="1600201"/>
            <a:ext cx="7786688" cy="4525963"/>
          </a:xfrm>
        </p:spPr>
        <p:txBody>
          <a:bodyPr/>
          <a:lstStyle/>
          <a:p>
            <a:endParaRPr lang="en-GB"/>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76" y="1628776"/>
            <a:ext cx="1171671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t3.gstatic.com/images?q=tbn:ANd9GcTxzRGO-UrFkBdj_85ODOCEmLUqI8b53hUtbqPUWgHIa_YXMV7-lD2X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887" y="4262007"/>
            <a:ext cx="3098001" cy="22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1981200" y="4015861"/>
            <a:ext cx="4105275" cy="1727200"/>
          </a:xfrm>
          <a:prstGeom prst="wedgeEllipseCallout">
            <a:avLst>
              <a:gd name="adj1" fmla="val 70682"/>
              <a:gd name="adj2" fmla="val 36448"/>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400" b="1" dirty="0">
                <a:solidFill>
                  <a:schemeClr val="tx1"/>
                </a:solidFill>
              </a:rPr>
              <a:t>How does nutrient concentration affect the growth of duckweed?</a:t>
            </a:r>
            <a:endParaRPr lang="en-GB" b="1" dirty="0">
              <a:solidFill>
                <a:schemeClr val="tx1"/>
              </a:solidFill>
            </a:endParaRPr>
          </a:p>
        </p:txBody>
      </p:sp>
    </p:spTree>
    <p:extLst>
      <p:ext uri="{BB962C8B-B14F-4D97-AF65-F5344CB8AC3E}">
        <p14:creationId xmlns:p14="http://schemas.microsoft.com/office/powerpoint/2010/main" val="401339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Ports and Oil Terminals</a:t>
            </a: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0" y="1989139"/>
            <a:ext cx="4298950" cy="2828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060575"/>
            <a:ext cx="4321175" cy="275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TextBox 3"/>
          <p:cNvSpPr txBox="1">
            <a:spLocks noChangeArrowheads="1"/>
          </p:cNvSpPr>
          <p:nvPr/>
        </p:nvSpPr>
        <p:spPr bwMode="auto">
          <a:xfrm>
            <a:off x="3216276" y="5661025"/>
            <a:ext cx="6048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Oil terminals and ports - Rotterdam</a:t>
            </a:r>
          </a:p>
        </p:txBody>
      </p:sp>
    </p:spTree>
    <p:extLst>
      <p:ext uri="{BB962C8B-B14F-4D97-AF65-F5344CB8AC3E}">
        <p14:creationId xmlns:p14="http://schemas.microsoft.com/office/powerpoint/2010/main" val="9555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274639"/>
            <a:ext cx="8229600" cy="922337"/>
          </a:xfrm>
        </p:spPr>
        <p:txBody>
          <a:bodyPr/>
          <a:lstStyle/>
          <a:p>
            <a:pPr eaLnBrk="1" hangingPunct="1"/>
            <a:r>
              <a:rPr lang="en-GB" altLang="en-US" smtClean="0"/>
              <a:t>Water bodies likely to be polluted</a:t>
            </a:r>
          </a:p>
        </p:txBody>
      </p:sp>
      <p:sp>
        <p:nvSpPr>
          <p:cNvPr id="8195" name="Text Placeholder 3"/>
          <p:cNvSpPr>
            <a:spLocks noGrp="1"/>
          </p:cNvSpPr>
          <p:nvPr>
            <p:ph type="body" idx="1"/>
          </p:nvPr>
        </p:nvSpPr>
        <p:spPr>
          <a:xfrm>
            <a:off x="1919289" y="1277939"/>
            <a:ext cx="4040187" cy="638175"/>
          </a:xfrm>
        </p:spPr>
        <p:txBody>
          <a:bodyPr/>
          <a:lstStyle/>
          <a:p>
            <a:pPr algn="ctr" eaLnBrk="1" hangingPunct="1"/>
            <a:r>
              <a:rPr lang="en-GB" altLang="en-US" u="sng" smtClean="0"/>
              <a:t>Cause </a:t>
            </a:r>
          </a:p>
        </p:txBody>
      </p:sp>
      <p:sp>
        <p:nvSpPr>
          <p:cNvPr id="8196" name="Content Placeholder 4"/>
          <p:cNvSpPr>
            <a:spLocks noGrp="1"/>
          </p:cNvSpPr>
          <p:nvPr>
            <p:ph sz="half" idx="2"/>
          </p:nvPr>
        </p:nvSpPr>
        <p:spPr>
          <a:xfrm>
            <a:off x="1992314" y="1908175"/>
            <a:ext cx="4040187" cy="4679950"/>
          </a:xfrm>
        </p:spPr>
        <p:txBody>
          <a:bodyPr>
            <a:normAutofit fontScale="92500" lnSpcReduction="10000"/>
          </a:bodyPr>
          <a:lstStyle/>
          <a:p>
            <a:pPr eaLnBrk="1" hangingPunct="1"/>
            <a:r>
              <a:rPr lang="en-GB" altLang="en-US" smtClean="0"/>
              <a:t>Industrial areas</a:t>
            </a:r>
          </a:p>
          <a:p>
            <a:pPr eaLnBrk="1" hangingPunct="1"/>
            <a:endParaRPr lang="en-GB" altLang="en-US" smtClean="0"/>
          </a:p>
          <a:p>
            <a:pPr eaLnBrk="1" hangingPunct="1"/>
            <a:r>
              <a:rPr lang="en-GB" altLang="en-US" smtClean="0"/>
              <a:t>Areas with high populations</a:t>
            </a:r>
          </a:p>
          <a:p>
            <a:pPr eaLnBrk="1" hangingPunct="1"/>
            <a:endParaRPr lang="en-GB" altLang="en-US" smtClean="0"/>
          </a:p>
          <a:p>
            <a:pPr eaLnBrk="1" hangingPunct="1"/>
            <a:r>
              <a:rPr lang="en-GB" altLang="en-US" smtClean="0"/>
              <a:t>Pollutants entering enclosed bodies of water</a:t>
            </a:r>
          </a:p>
          <a:p>
            <a:pPr eaLnBrk="1" hangingPunct="1"/>
            <a:endParaRPr lang="en-GB" altLang="en-US" smtClean="0"/>
          </a:p>
          <a:p>
            <a:pPr eaLnBrk="1" hangingPunct="1"/>
            <a:r>
              <a:rPr lang="en-GB" altLang="en-US" smtClean="0"/>
              <a:t>Heavy shipping</a:t>
            </a:r>
          </a:p>
          <a:p>
            <a:pPr eaLnBrk="1" hangingPunct="1"/>
            <a:endParaRPr lang="en-GB" altLang="en-US" smtClean="0"/>
          </a:p>
          <a:p>
            <a:pPr eaLnBrk="1" hangingPunct="1"/>
            <a:r>
              <a:rPr lang="en-GB" altLang="en-US" smtClean="0"/>
              <a:t>Oil terminals and ports</a:t>
            </a:r>
          </a:p>
          <a:p>
            <a:pPr eaLnBrk="1" hangingPunct="1"/>
            <a:endParaRPr lang="en-GB" altLang="en-US" smtClean="0"/>
          </a:p>
        </p:txBody>
      </p:sp>
      <p:sp>
        <p:nvSpPr>
          <p:cNvPr id="6" name="Text Placeholder 5"/>
          <p:cNvSpPr>
            <a:spLocks noGrp="1"/>
          </p:cNvSpPr>
          <p:nvPr>
            <p:ph type="body" sz="quarter" idx="3"/>
          </p:nvPr>
        </p:nvSpPr>
        <p:spPr>
          <a:xfrm>
            <a:off x="6024563" y="1196976"/>
            <a:ext cx="4392612" cy="639763"/>
          </a:xfrm>
        </p:spPr>
        <p:txBody>
          <a:bodyPr rtlCol="0">
            <a:normAutofit fontScale="92500"/>
          </a:bodyPr>
          <a:lstStyle/>
          <a:p>
            <a:pPr algn="ctr">
              <a:defRPr/>
            </a:pPr>
            <a:r>
              <a:rPr lang="en-GB" u="sng" dirty="0" smtClean="0"/>
              <a:t>Examples of Water bodies affected</a:t>
            </a:r>
          </a:p>
        </p:txBody>
      </p:sp>
      <p:sp>
        <p:nvSpPr>
          <p:cNvPr id="8198" name="Content Placeholder 6"/>
          <p:cNvSpPr>
            <a:spLocks noGrp="1"/>
          </p:cNvSpPr>
          <p:nvPr>
            <p:ph sz="quarter" idx="4"/>
          </p:nvPr>
        </p:nvSpPr>
        <p:spPr>
          <a:xfrm>
            <a:off x="6167439" y="1906589"/>
            <a:ext cx="4041775" cy="4752975"/>
          </a:xfrm>
        </p:spPr>
        <p:txBody>
          <a:bodyPr>
            <a:normAutofit fontScale="92500" lnSpcReduction="10000"/>
          </a:bodyPr>
          <a:lstStyle/>
          <a:p>
            <a:pPr eaLnBrk="1" hangingPunct="1"/>
            <a:r>
              <a:rPr lang="en-GB" altLang="en-US" smtClean="0"/>
              <a:t>Rivers; Tees, Tyne, Danube, Rhine</a:t>
            </a:r>
          </a:p>
          <a:p>
            <a:pPr eaLnBrk="1" hangingPunct="1"/>
            <a:r>
              <a:rPr lang="en-GB" altLang="en-US" smtClean="0"/>
              <a:t>River Ganges</a:t>
            </a:r>
          </a:p>
          <a:p>
            <a:pPr eaLnBrk="1" hangingPunct="1"/>
            <a:endParaRPr lang="en-GB" altLang="en-US" smtClean="0"/>
          </a:p>
          <a:p>
            <a:pPr eaLnBrk="1" hangingPunct="1"/>
            <a:r>
              <a:rPr lang="en-GB" altLang="en-US" smtClean="0"/>
              <a:t>Mediterranean Sea, Great Lakes of N. America</a:t>
            </a:r>
          </a:p>
          <a:p>
            <a:pPr eaLnBrk="1" hangingPunct="1"/>
            <a:endParaRPr lang="en-GB" altLang="en-US" smtClean="0"/>
          </a:p>
          <a:p>
            <a:pPr eaLnBrk="1" hangingPunct="1"/>
            <a:r>
              <a:rPr lang="en-GB" altLang="en-US" smtClean="0"/>
              <a:t>English Channel, Persian Gulf, St Lawrence Seaway</a:t>
            </a:r>
          </a:p>
          <a:p>
            <a:pPr eaLnBrk="1" hangingPunct="1"/>
            <a:endParaRPr lang="en-GB" altLang="en-US" smtClean="0"/>
          </a:p>
          <a:p>
            <a:pPr eaLnBrk="1" hangingPunct="1"/>
            <a:r>
              <a:rPr lang="en-GB" altLang="en-US" smtClean="0"/>
              <a:t>Rotterdam, Persian Gulf</a:t>
            </a:r>
          </a:p>
          <a:p>
            <a:pPr eaLnBrk="1" hangingPunct="1"/>
            <a:endParaRPr lang="en-GB" altLang="en-US" smtClean="0"/>
          </a:p>
        </p:txBody>
      </p:sp>
    </p:spTree>
    <p:extLst>
      <p:ext uri="{BB962C8B-B14F-4D97-AF65-F5344CB8AC3E}">
        <p14:creationId xmlns:p14="http://schemas.microsoft.com/office/powerpoint/2010/main" val="14833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chemeClr val="accent5">
              <a:lumMod val="60000"/>
              <a:lumOff val="40000"/>
            </a:schemeClr>
          </a:solidFill>
        </p:spPr>
        <p:txBody>
          <a:bodyPr/>
          <a:lstStyle/>
          <a:p>
            <a:pPr eaLnBrk="1" hangingPunct="1">
              <a:defRPr/>
            </a:pPr>
            <a:r>
              <a:rPr lang="en-GB" dirty="0" smtClean="0"/>
              <a:t>Factors affecting concentration of water pollution</a:t>
            </a:r>
          </a:p>
        </p:txBody>
      </p:sp>
      <p:sp>
        <p:nvSpPr>
          <p:cNvPr id="14339" name="Content Placeholder 2"/>
          <p:cNvSpPr>
            <a:spLocks noGrp="1"/>
          </p:cNvSpPr>
          <p:nvPr>
            <p:ph idx="1"/>
          </p:nvPr>
        </p:nvSpPr>
        <p:spPr>
          <a:xfrm>
            <a:off x="838200" y="1891167"/>
            <a:ext cx="9640207" cy="4525962"/>
          </a:xfrm>
        </p:spPr>
        <p:txBody>
          <a:bodyPr/>
          <a:lstStyle/>
          <a:p>
            <a:pPr eaLnBrk="1" hangingPunct="1"/>
            <a:r>
              <a:rPr lang="en-GB" altLang="en-US" dirty="0"/>
              <a:t>Factors affecting the water body</a:t>
            </a:r>
          </a:p>
          <a:p>
            <a:pPr lvl="1" eaLnBrk="1" hangingPunct="1"/>
            <a:r>
              <a:rPr lang="en-GB" altLang="en-US" dirty="0"/>
              <a:t>Size of emission</a:t>
            </a:r>
          </a:p>
          <a:p>
            <a:pPr lvl="1" eaLnBrk="1" hangingPunct="1"/>
            <a:r>
              <a:rPr lang="en-GB" altLang="en-US" dirty="0"/>
              <a:t>Volume of water</a:t>
            </a:r>
          </a:p>
          <a:p>
            <a:pPr lvl="1" eaLnBrk="1" hangingPunct="1"/>
            <a:r>
              <a:rPr lang="en-GB" altLang="en-US" dirty="0"/>
              <a:t>Residence time of water</a:t>
            </a:r>
          </a:p>
          <a:p>
            <a:pPr eaLnBrk="1" hangingPunct="1"/>
            <a:r>
              <a:rPr lang="en-GB" altLang="en-US" dirty="0"/>
              <a:t>Factors affecting degradation</a:t>
            </a:r>
          </a:p>
          <a:p>
            <a:pPr lvl="1" eaLnBrk="1" hangingPunct="1"/>
            <a:r>
              <a:rPr lang="en-GB" altLang="en-US" dirty="0"/>
              <a:t>Sunlight and UV</a:t>
            </a:r>
          </a:p>
          <a:p>
            <a:pPr lvl="1" eaLnBrk="1" hangingPunct="1"/>
            <a:r>
              <a:rPr lang="en-GB" altLang="en-US" dirty="0"/>
              <a:t>Dissolved O2</a:t>
            </a:r>
          </a:p>
          <a:p>
            <a:pPr lvl="1" eaLnBrk="1" hangingPunct="1"/>
            <a:r>
              <a:rPr lang="en-GB" altLang="en-US" dirty="0" err="1"/>
              <a:t>TemperatureRemoval</a:t>
            </a:r>
            <a:r>
              <a:rPr lang="en-GB" altLang="en-US" dirty="0"/>
              <a:t> rate of pollutant</a:t>
            </a:r>
          </a:p>
          <a:p>
            <a:pPr eaLnBrk="1" hangingPunct="1"/>
            <a:r>
              <a:rPr lang="en-GB" altLang="en-US" dirty="0"/>
              <a:t>Removal rate</a:t>
            </a:r>
          </a:p>
          <a:p>
            <a:pPr eaLnBrk="1" hangingPunct="1"/>
            <a:r>
              <a:rPr lang="en-GB" altLang="en-US" dirty="0"/>
              <a:t>Dispersal by currents</a:t>
            </a:r>
          </a:p>
        </p:txBody>
      </p:sp>
    </p:spTree>
    <p:extLst>
      <p:ext uri="{BB962C8B-B14F-4D97-AF65-F5344CB8AC3E}">
        <p14:creationId xmlns:p14="http://schemas.microsoft.com/office/powerpoint/2010/main" val="260777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Factors affecting the water body</a:t>
            </a:r>
          </a:p>
        </p:txBody>
      </p:sp>
      <p:sp>
        <p:nvSpPr>
          <p:cNvPr id="3" name="Content Placeholder 2"/>
          <p:cNvSpPr>
            <a:spLocks noGrp="1"/>
          </p:cNvSpPr>
          <p:nvPr>
            <p:ph idx="1"/>
          </p:nvPr>
        </p:nvSpPr>
        <p:spPr>
          <a:xfrm>
            <a:off x="838200" y="1845130"/>
            <a:ext cx="9475787" cy="4525963"/>
          </a:xfrm>
        </p:spPr>
        <p:txBody>
          <a:bodyPr/>
          <a:lstStyle/>
          <a:p>
            <a:pPr marL="0" indent="0">
              <a:buNone/>
              <a:defRPr/>
            </a:pPr>
            <a:r>
              <a:rPr lang="en-GB" sz="2400" b="1" dirty="0"/>
              <a:t>Size of emissions</a:t>
            </a:r>
          </a:p>
          <a:p>
            <a:pPr>
              <a:buFont typeface="Arial" charset="0"/>
              <a:buChar char="•"/>
              <a:defRPr/>
            </a:pPr>
            <a:r>
              <a:rPr lang="en-GB" sz="2400" dirty="0"/>
              <a:t>Larger emissions will produce higher concentrations.  If concentration is low the pollutants may not be harmful.</a:t>
            </a:r>
          </a:p>
          <a:p>
            <a:pPr marL="0" indent="0">
              <a:buNone/>
              <a:defRPr/>
            </a:pPr>
            <a:r>
              <a:rPr lang="en-GB" sz="2400" b="1" dirty="0"/>
              <a:t>Volume of water</a:t>
            </a:r>
          </a:p>
          <a:p>
            <a:pPr>
              <a:buFont typeface="Arial" charset="0"/>
              <a:buChar char="•"/>
              <a:defRPr/>
            </a:pPr>
            <a:r>
              <a:rPr lang="en-GB" sz="2400" dirty="0"/>
              <a:t>Releases in small water bodies (lake, bay) will produce a higher concentration compared with an ocean </a:t>
            </a:r>
          </a:p>
          <a:p>
            <a:pPr marL="0" indent="0">
              <a:buNone/>
              <a:defRPr/>
            </a:pPr>
            <a:r>
              <a:rPr lang="en-GB" sz="2400" b="1" dirty="0"/>
              <a:t>Residence time of water</a:t>
            </a:r>
          </a:p>
          <a:p>
            <a:pPr>
              <a:buFont typeface="Arial" charset="0"/>
              <a:buChar char="•"/>
              <a:defRPr/>
            </a:pPr>
            <a:r>
              <a:rPr lang="en-GB" sz="2400" dirty="0"/>
              <a:t>The shorter the residence time, the more likely that the pollutant will be carried away by flowing water and not accumulate.</a:t>
            </a:r>
          </a:p>
          <a:p>
            <a:pPr>
              <a:buFont typeface="Arial" charset="0"/>
              <a:buChar char="•"/>
              <a:defRPr/>
            </a:pPr>
            <a:endParaRPr lang="en-GB" dirty="0" smtClean="0"/>
          </a:p>
          <a:p>
            <a:pPr>
              <a:buFont typeface="Arial" charset="0"/>
              <a:buChar char="•"/>
              <a:defRPr/>
            </a:pPr>
            <a:endParaRPr lang="en-GB" dirty="0"/>
          </a:p>
        </p:txBody>
      </p:sp>
    </p:spTree>
    <p:extLst>
      <p:ext uri="{BB962C8B-B14F-4D97-AF65-F5344CB8AC3E}">
        <p14:creationId xmlns:p14="http://schemas.microsoft.com/office/powerpoint/2010/main" val="4059439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3" ma:contentTypeDescription="Create a new document." ma:contentTypeScope="" ma:versionID="3e42db4c03979beb09e21e137154762d">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d219c4862a5e8477519f842dbef5214c"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42B844-1136-49B5-9800-009D9A524ACD}">
  <ds:schemaRefs>
    <ds:schemaRef ds:uri="http://schemas.microsoft.com/office/2006/documentManagement/types"/>
    <ds:schemaRef ds:uri="043d8930-37e3-4d62-86f8-bb6decb1e6f2"/>
    <ds:schemaRef ds:uri="http://www.w3.org/XML/1998/namespace"/>
    <ds:schemaRef ds:uri="http://purl.org/dc/dcmitype/"/>
    <ds:schemaRef ds:uri="http://purl.org/dc/elements/1.1/"/>
    <ds:schemaRef ds:uri="http://schemas.openxmlformats.org/package/2006/metadata/core-properties"/>
    <ds:schemaRef ds:uri="20eb508b-84ce-43fc-b842-cdd6d1d0f552"/>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9CB9F3B-F449-416D-BA86-B847D19BDC9B}">
  <ds:schemaRefs>
    <ds:schemaRef ds:uri="http://schemas.microsoft.com/sharepoint/v3/contenttype/forms"/>
  </ds:schemaRefs>
</ds:datastoreItem>
</file>

<file path=customXml/itemProps3.xml><?xml version="1.0" encoding="utf-8"?>
<ds:datastoreItem xmlns:ds="http://schemas.openxmlformats.org/officeDocument/2006/customXml" ds:itemID="{71A37DD5-7480-42D2-8977-658DFAC08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1284</TotalTime>
  <Words>2464</Words>
  <Application>Microsoft Office PowerPoint</Application>
  <PresentationFormat>Widescreen</PresentationFormat>
  <Paragraphs>315</Paragraphs>
  <Slides>57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ＭＳ Ｐゴシック</vt:lpstr>
      <vt:lpstr>Arial</vt:lpstr>
      <vt:lpstr>Calibri</vt:lpstr>
      <vt:lpstr>Calibri Light</vt:lpstr>
      <vt:lpstr>Segoe UI</vt:lpstr>
      <vt:lpstr>Times New Roman</vt:lpstr>
      <vt:lpstr>Office Theme</vt:lpstr>
      <vt:lpstr>Intro to Water Pollution</vt:lpstr>
      <vt:lpstr>Water pollution</vt:lpstr>
      <vt:lpstr>Water bodies likely to be polluted</vt:lpstr>
      <vt:lpstr>PowerPoint Presentation</vt:lpstr>
      <vt:lpstr>Heavy shipping in the English Channel</vt:lpstr>
      <vt:lpstr>Ports and Oil Terminals</vt:lpstr>
      <vt:lpstr>Water bodies likely to be polluted</vt:lpstr>
      <vt:lpstr>Factors affecting concentration of water pollution</vt:lpstr>
      <vt:lpstr>Factors affecting the water body</vt:lpstr>
      <vt:lpstr>Factors affecting degradation</vt:lpstr>
      <vt:lpstr>PowerPoint Presentation</vt:lpstr>
      <vt:lpstr>PowerPoint Presentation</vt:lpstr>
      <vt:lpstr>Removal rate</vt:lpstr>
      <vt:lpstr>Nutrient Pollution </vt:lpstr>
      <vt:lpstr>Specification content</vt:lpstr>
      <vt:lpstr>Specification content</vt:lpstr>
      <vt:lpstr>Nutrient Pollution</vt:lpstr>
      <vt:lpstr>Inorganic and Organic nutrients</vt:lpstr>
      <vt:lpstr>Major Sources of Excess Nutrients</vt:lpstr>
      <vt:lpstr>Excess Inorganic Nutrients</vt:lpstr>
      <vt:lpstr>PowerPoint Presentation</vt:lpstr>
      <vt:lpstr>PowerPoint Presentation</vt:lpstr>
      <vt:lpstr>Eutrophication</vt:lpstr>
      <vt:lpstr>Eutrophication</vt:lpstr>
      <vt:lpstr>Natural Eutrophication</vt:lpstr>
      <vt:lpstr>Oligotrophic Aquatic Ecosystems</vt:lpstr>
      <vt:lpstr>Cultural Eutrophication</vt:lpstr>
      <vt:lpstr>Nutrients Stimulate Algal Blooms</vt:lpstr>
      <vt:lpstr>Effects of algal blooms</vt:lpstr>
      <vt:lpstr>Plants Die, Bacteria Grow, Deplete Oxygen, Fish Die</vt:lpstr>
      <vt:lpstr>PowerPoint Presentation</vt:lpstr>
      <vt:lpstr>Oxygen Replenishment and Ecosystem Recovery</vt:lpstr>
      <vt:lpstr>Task</vt:lpstr>
      <vt:lpstr>Eutrophication</vt:lpstr>
      <vt:lpstr>PowerPoint Presentation</vt:lpstr>
      <vt:lpstr>PowerPoint Presentation</vt:lpstr>
      <vt:lpstr>PowerPoint Presentation</vt:lpstr>
      <vt:lpstr>Control of Nitrates</vt:lpstr>
      <vt:lpstr>Control of Phosphates</vt:lpstr>
      <vt:lpstr>The Norfolk Broads</vt:lpstr>
      <vt:lpstr>Norfolk Broads</vt:lpstr>
      <vt:lpstr>What comprises Organic Nutrients</vt:lpstr>
      <vt:lpstr>The effects of Organic Nutrient Pollution</vt:lpstr>
      <vt:lpstr>Excess Organic Matter</vt:lpstr>
      <vt:lpstr>Low Oxygen Levels Cause Die-off</vt:lpstr>
      <vt:lpstr>Oxygen Depleted Waters</vt:lpstr>
      <vt:lpstr>Oxygen Replenishment</vt:lpstr>
      <vt:lpstr>Recovering Aquatic Ecosystem</vt:lpstr>
      <vt:lpstr>Sewage Treatment</vt:lpstr>
      <vt:lpstr>Sewage Treatment</vt:lpstr>
      <vt:lpstr>PowerPoint Presentation</vt:lpstr>
      <vt:lpstr>Sewage Treatment Processes Overview </vt:lpstr>
      <vt:lpstr>Sewage Treatment</vt:lpstr>
      <vt:lpstr>A note on chief examiner.</vt:lpstr>
      <vt:lpstr>Investigating the effect of nutrients on plant growth</vt:lpstr>
      <vt:lpstr>How do we measure growth of plant biomass over time?</vt:lpstr>
      <vt:lpstr>Design your investigation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effect of nutrients on plant growth</dc:title>
  <dc:creator>r.brook</dc:creator>
  <cp:lastModifiedBy>Justine Chatwin</cp:lastModifiedBy>
  <cp:revision>72</cp:revision>
  <cp:lastPrinted>2014-11-27T10:51:21Z</cp:lastPrinted>
  <dcterms:created xsi:type="dcterms:W3CDTF">2014-10-06T15:11:15Z</dcterms:created>
  <dcterms:modified xsi:type="dcterms:W3CDTF">2022-09-12T13:23:03Z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