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68" r:id="rId5"/>
    <p:sldId id="373" r:id="rId6"/>
    <p:sldId id="374" r:id="rId7"/>
    <p:sldId id="378" r:id="rId8"/>
    <p:sldId id="379" r:id="rId9"/>
    <p:sldId id="380" r:id="rId10"/>
    <p:sldId id="397" r:id="rId11"/>
    <p:sldId id="382" r:id="rId12"/>
    <p:sldId id="383" r:id="rId13"/>
    <p:sldId id="384" r:id="rId14"/>
    <p:sldId id="385" r:id="rId15"/>
    <p:sldId id="386" r:id="rId16"/>
    <p:sldId id="387" r:id="rId17"/>
    <p:sldId id="388" r:id="rId18"/>
    <p:sldId id="391" r:id="rId19"/>
    <p:sldId id="392" r:id="rId20"/>
    <p:sldId id="393" r:id="rId21"/>
    <p:sldId id="375" r:id="rId22"/>
    <p:sldId id="376" r:id="rId23"/>
    <p:sldId id="377" r:id="rId24"/>
    <p:sldId id="400" r:id="rId25"/>
    <p:sldId id="403" r:id="rId26"/>
  </p:sldIdLst>
  <p:sldSz cx="12192000" cy="6858000"/>
  <p:notesSz cx="66484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4" d="100"/>
          <a:sy n="84" d="100"/>
        </p:scale>
        <p:origin x="48"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04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65916" y="0"/>
            <a:ext cx="2880995" cy="490409"/>
          </a:xfrm>
          <a:prstGeom prst="rect">
            <a:avLst/>
          </a:prstGeom>
        </p:spPr>
        <p:txBody>
          <a:bodyPr vert="horz" lIns="91440" tIns="45720" rIns="91440" bIns="45720" rtlCol="0"/>
          <a:lstStyle>
            <a:lvl1pPr algn="r">
              <a:defRPr sz="1200"/>
            </a:lvl1pPr>
          </a:lstStyle>
          <a:p>
            <a:fld id="{69DAC0FD-5DDB-47F9-A293-B74E94CE401A}" type="datetimeFigureOut">
              <a:rPr lang="en-GB" smtClean="0"/>
              <a:t>08/09/2022</a:t>
            </a:fld>
            <a:endParaRPr lang="en-GB"/>
          </a:p>
        </p:txBody>
      </p:sp>
      <p:sp>
        <p:nvSpPr>
          <p:cNvPr id="4" name="Slide Image Placeholder 3"/>
          <p:cNvSpPr>
            <a:spLocks noGrp="1" noRot="1" noChangeAspect="1"/>
          </p:cNvSpPr>
          <p:nvPr>
            <p:ph type="sldImg" idx="2"/>
          </p:nvPr>
        </p:nvSpPr>
        <p:spPr>
          <a:xfrm>
            <a:off x="392113" y="1222375"/>
            <a:ext cx="5864225" cy="32988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4845" y="4703852"/>
            <a:ext cx="5318760" cy="384860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30"/>
            <a:ext cx="2880995" cy="49040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65916" y="9283830"/>
            <a:ext cx="2880995" cy="490408"/>
          </a:xfrm>
          <a:prstGeom prst="rect">
            <a:avLst/>
          </a:prstGeom>
        </p:spPr>
        <p:txBody>
          <a:bodyPr vert="horz" lIns="91440" tIns="45720" rIns="91440" bIns="45720" rtlCol="0" anchor="b"/>
          <a:lstStyle>
            <a:lvl1pPr algn="r">
              <a:defRPr sz="1200"/>
            </a:lvl1pPr>
          </a:lstStyle>
          <a:p>
            <a:fld id="{FA7426EE-1160-4329-B98B-AD5C1BED9915}" type="slidenum">
              <a:rPr lang="en-GB" smtClean="0"/>
              <a:t>‹#›</a:t>
            </a:fld>
            <a:endParaRPr lang="en-GB"/>
          </a:p>
        </p:txBody>
      </p:sp>
    </p:spTree>
    <p:extLst>
      <p:ext uri="{BB962C8B-B14F-4D97-AF65-F5344CB8AC3E}">
        <p14:creationId xmlns:p14="http://schemas.microsoft.com/office/powerpoint/2010/main" val="300994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E2692F-1FE6-44DB-9FE3-90E1CF1F7FD2}"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97674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E2692F-1FE6-44DB-9FE3-90E1CF1F7FD2}"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367360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E2692F-1FE6-44DB-9FE3-90E1CF1F7FD2}"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67731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lvl1pPr algn="ctr">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E2692F-1FE6-44DB-9FE3-90E1CF1F7FD2}"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268308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2692F-1FE6-44DB-9FE3-90E1CF1F7FD2}" type="datetimeFigureOut">
              <a:rPr lang="en-GB" smtClean="0"/>
              <a:t>08/09/2022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286503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lvl1pPr algn="ctr">
              <a:defRPr/>
            </a:lvl1p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E2692F-1FE6-44DB-9FE3-90E1CF1F7FD2}"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1131610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E2692F-1FE6-44DB-9FE3-90E1CF1F7FD2}" type="datetimeFigureOut">
              <a:rPr lang="en-GB" smtClean="0"/>
              <a:t>08/09/2022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334651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lvl1pPr algn="ctr">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A8E2692F-1FE6-44DB-9FE3-90E1CF1F7FD2}" type="datetimeFigureOut">
              <a:rPr lang="en-GB" smtClean="0"/>
              <a:t>08/09/2022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201704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2692F-1FE6-44DB-9FE3-90E1CF1F7FD2}" type="datetimeFigureOut">
              <a:rPr lang="en-GB" smtClean="0"/>
              <a:t>08/09/2022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322557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2692F-1FE6-44DB-9FE3-90E1CF1F7FD2}"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11335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E2692F-1FE6-44DB-9FE3-90E1CF1F7FD2}" type="datetimeFigureOut">
              <a:rPr lang="en-GB" smtClean="0"/>
              <a:t>08/09/2022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E71667-F280-46DA-AE32-937D75C44BE9}" type="slidenum">
              <a:rPr lang="en-GB" smtClean="0"/>
              <a:t>‹#›</a:t>
            </a:fld>
            <a:endParaRPr lang="en-GB"/>
          </a:p>
        </p:txBody>
      </p:sp>
    </p:spTree>
    <p:extLst>
      <p:ext uri="{BB962C8B-B14F-4D97-AF65-F5344CB8AC3E}">
        <p14:creationId xmlns:p14="http://schemas.microsoft.com/office/powerpoint/2010/main" val="1316060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2692F-1FE6-44DB-9FE3-90E1CF1F7FD2}" type="datetimeFigureOut">
              <a:rPr lang="en-GB" smtClean="0"/>
              <a:t>08/09/2022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71667-F280-46DA-AE32-937D75C44BE9}" type="slidenum">
              <a:rPr lang="en-GB" smtClean="0"/>
              <a:t>‹#›</a:t>
            </a:fld>
            <a:endParaRPr lang="en-GB"/>
          </a:p>
        </p:txBody>
      </p:sp>
    </p:spTree>
    <p:extLst>
      <p:ext uri="{BB962C8B-B14F-4D97-AF65-F5344CB8AC3E}">
        <p14:creationId xmlns:p14="http://schemas.microsoft.com/office/powerpoint/2010/main" val="63797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TSKNydzmeq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http://www.youtube.com/watch?v=xuH_xLTjmOQ"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archive.iorodeo.com/sites/default/files/imagecache/product_full/img_2375.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Water Pollution</a:t>
            </a:r>
          </a:p>
        </p:txBody>
      </p:sp>
      <p:sp>
        <p:nvSpPr>
          <p:cNvPr id="3" name="Content Placeholder 2"/>
          <p:cNvSpPr>
            <a:spLocks noGrp="1"/>
          </p:cNvSpPr>
          <p:nvPr>
            <p:ph idx="1"/>
          </p:nvPr>
        </p:nvSpPr>
        <p:spPr/>
        <p:txBody>
          <a:bodyPr/>
          <a:lstStyle/>
          <a:p>
            <a:r>
              <a:rPr lang="en-GB" dirty="0"/>
              <a:t>Water quality can be measured in different ways – either </a:t>
            </a:r>
            <a:r>
              <a:rPr lang="en-GB" dirty="0" err="1"/>
              <a:t>physica</a:t>
            </a:r>
            <a:r>
              <a:rPr lang="en-GB" dirty="0"/>
              <a:t>, chemical or biological methods can be used.</a:t>
            </a:r>
          </a:p>
          <a:p>
            <a:endParaRPr lang="en-GB" dirty="0"/>
          </a:p>
          <a:p>
            <a:r>
              <a:rPr lang="en-GB" dirty="0"/>
              <a:t>Physical methods – turbidity</a:t>
            </a:r>
          </a:p>
          <a:p>
            <a:r>
              <a:rPr lang="en-GB" dirty="0"/>
              <a:t>Chemical  - nitrate levels, pH, biological oxygen demand</a:t>
            </a:r>
          </a:p>
          <a:p>
            <a:r>
              <a:rPr lang="en-GB" dirty="0"/>
              <a:t>Biological – coliform counts, biotic indices</a:t>
            </a:r>
          </a:p>
        </p:txBody>
      </p:sp>
    </p:spTree>
    <p:extLst>
      <p:ext uri="{BB962C8B-B14F-4D97-AF65-F5344CB8AC3E}">
        <p14:creationId xmlns:p14="http://schemas.microsoft.com/office/powerpoint/2010/main" val="148506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u="sng" dirty="0"/>
              <a:t>The decomposition reaction</a:t>
            </a:r>
          </a:p>
        </p:txBody>
      </p:sp>
      <p:sp>
        <p:nvSpPr>
          <p:cNvPr id="10243" name="Rectangle 3"/>
          <p:cNvSpPr>
            <a:spLocks noGrp="1" noChangeArrowheads="1"/>
          </p:cNvSpPr>
          <p:nvPr>
            <p:ph type="body" idx="1"/>
          </p:nvPr>
        </p:nvSpPr>
        <p:spPr/>
        <p:txBody>
          <a:bodyPr/>
          <a:lstStyle/>
          <a:p>
            <a:pPr marL="0" indent="0" algn="ctr">
              <a:buNone/>
            </a:pPr>
            <a:r>
              <a:rPr lang="en-US" dirty="0"/>
              <a:t>Complete oxidation of organic materials yield identical products no matter what the organic starting material.</a:t>
            </a:r>
          </a:p>
          <a:p>
            <a:pPr marL="0" indent="0" algn="ctr">
              <a:buNone/>
            </a:pPr>
            <a:endParaRPr lang="en-US" dirty="0"/>
          </a:p>
          <a:p>
            <a:pPr marL="0" indent="0" algn="ctr">
              <a:buNone/>
            </a:pPr>
            <a:r>
              <a:rPr lang="en-US" dirty="0" err="1"/>
              <a:t>C</a:t>
            </a:r>
            <a:r>
              <a:rPr lang="en-US" baseline="-25000" dirty="0" err="1"/>
              <a:t>n</a:t>
            </a:r>
            <a:r>
              <a:rPr lang="en-US" dirty="0" err="1"/>
              <a:t>H</a:t>
            </a:r>
            <a:r>
              <a:rPr lang="en-US" baseline="-25000" dirty="0" err="1"/>
              <a:t>a</a:t>
            </a:r>
            <a:r>
              <a:rPr lang="en-US" dirty="0" err="1"/>
              <a:t>O</a:t>
            </a:r>
            <a:r>
              <a:rPr lang="en-US" baseline="-25000" dirty="0" err="1"/>
              <a:t>b</a:t>
            </a:r>
            <a:r>
              <a:rPr lang="en-US" dirty="0" err="1"/>
              <a:t>N</a:t>
            </a:r>
            <a:r>
              <a:rPr lang="en-US" baseline="-25000" dirty="0" err="1"/>
              <a:t>c</a:t>
            </a:r>
            <a:r>
              <a:rPr lang="en-US" dirty="0"/>
              <a:t>  + O</a:t>
            </a:r>
            <a:r>
              <a:rPr lang="en-US" baseline="-25000" dirty="0"/>
              <a:t>2 </a:t>
            </a:r>
            <a:r>
              <a:rPr lang="en-US" dirty="0"/>
              <a:t>→ CO</a:t>
            </a:r>
            <a:r>
              <a:rPr lang="en-US" baseline="-25000" dirty="0"/>
              <a:t>2</a:t>
            </a:r>
            <a:r>
              <a:rPr lang="en-US" dirty="0"/>
              <a:t> + H</a:t>
            </a:r>
            <a:r>
              <a:rPr lang="en-US" baseline="-25000" dirty="0"/>
              <a:t>2</a:t>
            </a:r>
            <a:r>
              <a:rPr lang="en-US" dirty="0"/>
              <a:t>O + NH</a:t>
            </a:r>
            <a:r>
              <a:rPr lang="en-US" baseline="-25000" dirty="0"/>
              <a:t>3</a:t>
            </a:r>
          </a:p>
          <a:p>
            <a:pPr marL="0" indent="0" algn="ctr">
              <a:buNone/>
            </a:pPr>
            <a:endParaRPr lang="en-US" baseline="-25000" dirty="0"/>
          </a:p>
          <a:p>
            <a:pPr marL="0" indent="0" algn="ctr">
              <a:buNone/>
            </a:pPr>
            <a:r>
              <a:rPr lang="en-US" dirty="0"/>
              <a:t>(unbalanced)</a:t>
            </a:r>
          </a:p>
        </p:txBody>
      </p:sp>
    </p:spTree>
    <p:extLst>
      <p:ext uri="{BB962C8B-B14F-4D97-AF65-F5344CB8AC3E}">
        <p14:creationId xmlns:p14="http://schemas.microsoft.com/office/powerpoint/2010/main" val="1974099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 calcmode="lin" valueType="num">
                                      <p:cBhvr additive="base">
                                        <p:cTn id="7"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0243">
                                            <p:txEl>
                                              <p:pRg st="4" end="4"/>
                                            </p:txEl>
                                          </p:spTgt>
                                        </p:tgtEl>
                                        <p:attrNameLst>
                                          <p:attrName>style.visibility</p:attrName>
                                        </p:attrNameLst>
                                      </p:cBhvr>
                                      <p:to>
                                        <p:strVal val="visible"/>
                                      </p:to>
                                    </p:set>
                                    <p:anim calcmode="lin" valueType="num">
                                      <p:cBhvr additive="base">
                                        <p:cTn id="13" dur="500" fill="hold"/>
                                        <p:tgtEl>
                                          <p:spTgt spid="1024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en-US" u="sng" dirty="0"/>
              <a:t>How would you determine BOD?</a:t>
            </a:r>
          </a:p>
        </p:txBody>
      </p:sp>
      <p:sp>
        <p:nvSpPr>
          <p:cNvPr id="14339" name="Rectangle 3"/>
          <p:cNvSpPr>
            <a:spLocks noGrp="1" noChangeArrowheads="1"/>
          </p:cNvSpPr>
          <p:nvPr>
            <p:ph type="body" idx="1"/>
          </p:nvPr>
        </p:nvSpPr>
        <p:spPr/>
        <p:txBody>
          <a:bodyPr/>
          <a:lstStyle/>
          <a:p>
            <a:pPr marL="0" indent="0" algn="ctr">
              <a:buNone/>
            </a:pPr>
            <a:r>
              <a:rPr lang="en-US" dirty="0"/>
              <a:t>Add bacteria.</a:t>
            </a:r>
          </a:p>
          <a:p>
            <a:pPr marL="0" indent="0" algn="ctr">
              <a:buNone/>
            </a:pPr>
            <a:endParaRPr lang="en-US" dirty="0"/>
          </a:p>
          <a:p>
            <a:pPr marL="0" indent="0" algn="ctr">
              <a:buNone/>
            </a:pPr>
            <a:r>
              <a:rPr lang="en-US" dirty="0"/>
              <a:t>Add oxygen quantitatively.</a:t>
            </a:r>
          </a:p>
          <a:p>
            <a:pPr marL="0" indent="0" algn="ctr">
              <a:buNone/>
            </a:pPr>
            <a:endParaRPr lang="en-US" dirty="0"/>
          </a:p>
          <a:p>
            <a:pPr marL="0" indent="0" algn="ctr">
              <a:buNone/>
            </a:pPr>
            <a:r>
              <a:rPr lang="en-US" dirty="0"/>
              <a:t>Wait until all of the organic material is gone.</a:t>
            </a:r>
          </a:p>
          <a:p>
            <a:pPr marL="0" indent="0" algn="ctr">
              <a:buNone/>
            </a:pPr>
            <a:endParaRPr lang="en-US" dirty="0"/>
          </a:p>
          <a:p>
            <a:pPr marL="0" indent="0" algn="ctr">
              <a:buNone/>
            </a:pPr>
            <a:r>
              <a:rPr lang="en-US" dirty="0"/>
              <a:t>Report on the amount of oxygen used.</a:t>
            </a:r>
          </a:p>
          <a:p>
            <a:pPr marL="0" indent="0" algn="ctr">
              <a:buNone/>
            </a:pPr>
            <a:endParaRPr lang="en-US" dirty="0"/>
          </a:p>
        </p:txBody>
      </p:sp>
    </p:spTree>
    <p:extLst>
      <p:ext uri="{BB962C8B-B14F-4D97-AF65-F5344CB8AC3E}">
        <p14:creationId xmlns:p14="http://schemas.microsoft.com/office/powerpoint/2010/main" val="2331037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amond(in)">
                                      <p:cBhvr>
                                        <p:cTn id="7" dur="20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diamond(in)">
                                      <p:cBhvr>
                                        <p:cTn id="12" dur="20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Effect transition="in" filter="diamond(in)">
                                      <p:cBhvr>
                                        <p:cTn id="17" dur="2000"/>
                                        <p:tgtEl>
                                          <p:spTgt spid="1433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4339">
                                            <p:txEl>
                                              <p:pRg st="6" end="6"/>
                                            </p:txEl>
                                          </p:spTgt>
                                        </p:tgtEl>
                                        <p:attrNameLst>
                                          <p:attrName>style.visibility</p:attrName>
                                        </p:attrNameLst>
                                      </p:cBhvr>
                                      <p:to>
                                        <p:strVal val="visible"/>
                                      </p:to>
                                    </p:set>
                                    <p:animEffect transition="in" filter="diamond(in)">
                                      <p:cBhvr>
                                        <p:cTn id="22" dur="20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algn="ctr"/>
            <a:r>
              <a:rPr lang="en-US" sz="3800" u="sng" dirty="0"/>
              <a:t>Problems with BOD calculations</a:t>
            </a:r>
          </a:p>
        </p:txBody>
      </p:sp>
      <p:sp>
        <p:nvSpPr>
          <p:cNvPr id="15363" name="Rectangle 3"/>
          <p:cNvSpPr>
            <a:spLocks noGrp="1" noChangeArrowheads="1"/>
          </p:cNvSpPr>
          <p:nvPr>
            <p:ph type="body" idx="1"/>
          </p:nvPr>
        </p:nvSpPr>
        <p:spPr/>
        <p:txBody>
          <a:bodyPr/>
          <a:lstStyle/>
          <a:p>
            <a:pPr marL="0" indent="0" algn="ctr">
              <a:buNone/>
            </a:pPr>
            <a:r>
              <a:rPr lang="en-US" dirty="0"/>
              <a:t>Which bacteria should we use?  There are millions of different kinds.</a:t>
            </a:r>
          </a:p>
          <a:p>
            <a:pPr marL="0" indent="0" algn="ctr">
              <a:buNone/>
            </a:pPr>
            <a:endParaRPr lang="en-US" dirty="0"/>
          </a:p>
          <a:p>
            <a:pPr marL="0" indent="0" algn="ctr">
              <a:buNone/>
            </a:pPr>
            <a:r>
              <a:rPr lang="en-US" dirty="0"/>
              <a:t>How long?  What if it takes 10 years for all the organic material to disappear?  What if some of it NEVER decomposes?</a:t>
            </a:r>
          </a:p>
          <a:p>
            <a:pPr marL="0" indent="0" algn="ctr">
              <a:buNone/>
            </a:pPr>
            <a:endParaRPr lang="en-US" dirty="0"/>
          </a:p>
          <a:p>
            <a:pPr marL="0" indent="0" algn="ctr">
              <a:buNone/>
            </a:pPr>
            <a:r>
              <a:rPr lang="en-US" dirty="0"/>
              <a:t>Other factors:  Temperature?  Amount of light present?  Concentration of oxygen?</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764807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 calcmode="lin" valueType="num">
                                      <p:cBhvr additive="base">
                                        <p:cTn id="1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u="sng" dirty="0"/>
              <a:t>Solution to the Problem</a:t>
            </a:r>
          </a:p>
        </p:txBody>
      </p:sp>
      <p:sp>
        <p:nvSpPr>
          <p:cNvPr id="16387" name="Rectangle 3"/>
          <p:cNvSpPr>
            <a:spLocks noGrp="1" noChangeArrowheads="1"/>
          </p:cNvSpPr>
          <p:nvPr>
            <p:ph type="body" idx="1"/>
          </p:nvPr>
        </p:nvSpPr>
        <p:spPr/>
        <p:txBody>
          <a:bodyPr/>
          <a:lstStyle/>
          <a:p>
            <a:pPr marL="0" indent="0" algn="ctr">
              <a:buNone/>
            </a:pPr>
            <a:r>
              <a:rPr lang="en-US" dirty="0" err="1"/>
              <a:t>Standardise</a:t>
            </a:r>
            <a:r>
              <a:rPr lang="en-US" dirty="0"/>
              <a:t> the type of bacteria.</a:t>
            </a:r>
          </a:p>
          <a:p>
            <a:pPr marL="0" indent="0" algn="ctr">
              <a:buNone/>
            </a:pPr>
            <a:endParaRPr lang="en-US" dirty="0"/>
          </a:p>
          <a:p>
            <a:pPr marL="0" indent="0" algn="ctr">
              <a:buNone/>
            </a:pPr>
            <a:r>
              <a:rPr lang="en-US" dirty="0" err="1"/>
              <a:t>Standardise</a:t>
            </a:r>
            <a:r>
              <a:rPr lang="en-US" dirty="0"/>
              <a:t> the temperature.</a:t>
            </a:r>
          </a:p>
          <a:p>
            <a:pPr marL="0" indent="0" algn="ctr">
              <a:buNone/>
            </a:pPr>
            <a:endParaRPr lang="en-US" dirty="0"/>
          </a:p>
          <a:p>
            <a:pPr marL="0" indent="0" algn="ctr">
              <a:buNone/>
            </a:pPr>
            <a:r>
              <a:rPr lang="en-US" dirty="0" err="1"/>
              <a:t>Standardise</a:t>
            </a:r>
            <a:r>
              <a:rPr lang="en-US" dirty="0"/>
              <a:t> the amount of oxygen present  - saturate it.</a:t>
            </a:r>
          </a:p>
          <a:p>
            <a:pPr marL="0" indent="0" algn="ctr">
              <a:buNone/>
            </a:pPr>
            <a:endParaRPr lang="en-US" dirty="0"/>
          </a:p>
          <a:p>
            <a:pPr marL="0" indent="0" algn="ctr">
              <a:buNone/>
            </a:pPr>
            <a:r>
              <a:rPr lang="en-US" dirty="0" err="1"/>
              <a:t>Standardise</a:t>
            </a:r>
            <a:r>
              <a:rPr lang="en-US" dirty="0"/>
              <a:t> the time</a:t>
            </a:r>
          </a:p>
          <a:p>
            <a:pPr marL="0" indent="0" algn="ctr">
              <a:buNone/>
            </a:pPr>
            <a:endParaRPr lang="en-US" dirty="0"/>
          </a:p>
          <a:p>
            <a:pPr marL="0" indent="0" algn="ctr">
              <a:buNone/>
            </a:pPr>
            <a:endParaRPr lang="en-US" dirty="0"/>
          </a:p>
        </p:txBody>
      </p:sp>
      <p:sp>
        <p:nvSpPr>
          <p:cNvPr id="2" name="Rectangle 1">
            <a:hlinkClick r:id="rId2"/>
          </p:cNvPr>
          <p:cNvSpPr/>
          <p:nvPr/>
        </p:nvSpPr>
        <p:spPr>
          <a:xfrm>
            <a:off x="1306676" y="5807303"/>
            <a:ext cx="5409109" cy="954107"/>
          </a:xfrm>
          <a:prstGeom prst="rect">
            <a:avLst/>
          </a:prstGeom>
        </p:spPr>
        <p:txBody>
          <a:bodyPr wrap="none">
            <a:spAutoFit/>
          </a:bodyPr>
          <a:lstStyle/>
          <a:p>
            <a:r>
              <a:rPr lang="en-GB" sz="2000" dirty="0">
                <a:hlinkClick r:id="rId2"/>
              </a:rPr>
              <a:t>http://www.youtube.com/watch?v=TSKNydzmeqc</a:t>
            </a:r>
            <a:endParaRPr lang="en-GB" sz="2000" dirty="0"/>
          </a:p>
          <a:p>
            <a:endParaRPr lang="en-GB" sz="3600" dirty="0"/>
          </a:p>
        </p:txBody>
      </p:sp>
    </p:spTree>
    <p:extLst>
      <p:ext uri="{BB962C8B-B14F-4D97-AF65-F5344CB8AC3E}">
        <p14:creationId xmlns:p14="http://schemas.microsoft.com/office/powerpoint/2010/main" val="290489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additive="base">
                                        <p:cTn id="11"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anim calcmode="lin" valueType="num">
                                      <p:cBhvr additive="base">
                                        <p:cTn id="15"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387">
                                            <p:txEl>
                                              <p:pRg st="6" end="6"/>
                                            </p:txEl>
                                          </p:spTgt>
                                        </p:tgtEl>
                                        <p:attrNameLst>
                                          <p:attrName>style.visibility</p:attrName>
                                        </p:attrNameLst>
                                      </p:cBhvr>
                                      <p:to>
                                        <p:strVal val="visible"/>
                                      </p:to>
                                    </p:set>
                                    <p:anim calcmode="lin" valueType="num">
                                      <p:cBhvr additive="base">
                                        <p:cTn id="19"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ChangeArrowheads="1"/>
          </p:cNvSpPr>
          <p:nvPr/>
        </p:nvSpPr>
        <p:spPr bwMode="auto">
          <a:xfrm>
            <a:off x="976393" y="1472339"/>
            <a:ext cx="10554346" cy="4623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80000"/>
              <a:buFont typeface="Wingdings" pitchFamily="2" charset="2"/>
              <a:buChar char="l"/>
            </a:pPr>
            <a:r>
              <a:rPr lang="en-US" sz="3200" dirty="0"/>
              <a:t>Standard BOD Test</a:t>
            </a:r>
          </a:p>
          <a:p>
            <a:pPr marL="1143000" lvl="2" indent="-228600">
              <a:spcBef>
                <a:spcPct val="20000"/>
              </a:spcBef>
              <a:buClr>
                <a:schemeClr val="bg2"/>
              </a:buClr>
              <a:buSzPct val="65000"/>
              <a:buFont typeface="Wingdings" pitchFamily="2" charset="2"/>
              <a:buChar char="l"/>
            </a:pPr>
            <a:r>
              <a:rPr lang="en-US" sz="2400" dirty="0"/>
              <a:t>Run in the absence of light (algae)</a:t>
            </a:r>
          </a:p>
          <a:p>
            <a:pPr marL="1143000" lvl="2" indent="-228600">
              <a:spcBef>
                <a:spcPct val="20000"/>
              </a:spcBef>
              <a:buClr>
                <a:schemeClr val="bg2"/>
              </a:buClr>
              <a:buSzPct val="65000"/>
              <a:buFont typeface="Wingdings" pitchFamily="2" charset="2"/>
              <a:buChar char="l"/>
            </a:pPr>
            <a:r>
              <a:rPr lang="en-US" sz="2400" dirty="0"/>
              <a:t>@ 20</a:t>
            </a:r>
            <a:r>
              <a:rPr lang="en-US" sz="2400" dirty="0">
                <a:sym typeface="Symbol" pitchFamily="18" charset="2"/>
              </a:rPr>
              <a:t>C for 5 days, defined as BOD</a:t>
            </a:r>
            <a:r>
              <a:rPr lang="en-US" sz="2400" baseline="-25000" dirty="0">
                <a:sym typeface="Symbol" pitchFamily="18" charset="2"/>
              </a:rPr>
              <a:t>5</a:t>
            </a:r>
            <a:endParaRPr lang="en-US" sz="2400" dirty="0">
              <a:sym typeface="Symbol" pitchFamily="18" charset="2"/>
            </a:endParaRPr>
          </a:p>
          <a:p>
            <a:pPr marL="1143000" lvl="2" indent="-228600">
              <a:spcBef>
                <a:spcPct val="20000"/>
              </a:spcBef>
              <a:buClr>
                <a:schemeClr val="bg2"/>
              </a:buClr>
              <a:buSzPct val="65000"/>
              <a:buFont typeface="Wingdings" pitchFamily="2" charset="2"/>
              <a:buChar char="l"/>
            </a:pPr>
            <a:r>
              <a:rPr lang="en-US" sz="2400" dirty="0">
                <a:sym typeface="Symbol" pitchFamily="18" charset="2"/>
              </a:rPr>
              <a:t>Standard 300 mL volume BOD bottle</a:t>
            </a:r>
          </a:p>
        </p:txBody>
      </p:sp>
      <p:sp>
        <p:nvSpPr>
          <p:cNvPr id="4" name="Rectangle 2"/>
          <p:cNvSpPr txBox="1">
            <a:spLocks noChangeArrowheads="1"/>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a:t>The </a:t>
            </a:r>
            <a:r>
              <a:rPr lang="en-US" u="sng" dirty="0" err="1"/>
              <a:t>standardised</a:t>
            </a:r>
            <a:r>
              <a:rPr lang="en-US" u="sng" dirty="0"/>
              <a:t> BOD method</a:t>
            </a:r>
          </a:p>
        </p:txBody>
      </p:sp>
    </p:spTree>
    <p:extLst>
      <p:ext uri="{BB962C8B-B14F-4D97-AF65-F5344CB8AC3E}">
        <p14:creationId xmlns:p14="http://schemas.microsoft.com/office/powerpoint/2010/main" val="25481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1719264"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r>
              <a:rPr lang="en-US" sz="4200">
                <a:solidFill>
                  <a:schemeClr val="tx2"/>
                </a:solidFill>
              </a:rPr>
              <a:t>Exam</a:t>
            </a:r>
          </a:p>
        </p:txBody>
      </p:sp>
      <p:pic>
        <p:nvPicPr>
          <p:cNvPr id="47109" name="Picture 5"/>
          <p:cNvPicPr>
            <a:picLocks noChangeAspect="1" noChangeArrowheads="1"/>
          </p:cNvPicPr>
          <p:nvPr/>
        </p:nvPicPr>
        <p:blipFill>
          <a:blip r:embed="rId2">
            <a:extLst>
              <a:ext uri="{28A0092B-C50C-407E-A947-70E740481C1C}">
                <a14:useLocalDpi xmlns:a14="http://schemas.microsoft.com/office/drawing/2010/main" val="0"/>
              </a:ext>
            </a:extLst>
          </a:blip>
          <a:srcRect l="14844" t="17708" r="14063" b="7292"/>
          <a:stretch>
            <a:fillRect/>
          </a:stretch>
        </p:blipFill>
        <p:spPr bwMode="auto">
          <a:xfrm>
            <a:off x="1524000" y="0"/>
            <a:ext cx="9144000" cy="723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542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l="14844" t="18750" r="14844" b="29167"/>
          <a:stretch>
            <a:fillRect/>
          </a:stretch>
        </p:blipFill>
        <p:spPr bwMode="auto">
          <a:xfrm>
            <a:off x="1524000" y="882113"/>
            <a:ext cx="91440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4" name="Rectangle 6"/>
          <p:cNvSpPr>
            <a:spLocks noChangeArrowheads="1"/>
          </p:cNvSpPr>
          <p:nvPr/>
        </p:nvSpPr>
        <p:spPr bwMode="auto">
          <a:xfrm>
            <a:off x="1676400" y="5029200"/>
            <a:ext cx="8763000" cy="160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93547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l="15625" t="19792" r="14844" b="32292"/>
          <a:stretch>
            <a:fillRect/>
          </a:stretch>
        </p:blipFill>
        <p:spPr bwMode="auto">
          <a:xfrm>
            <a:off x="1676400" y="821411"/>
            <a:ext cx="9144000" cy="47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8" name="Rectangle 6"/>
          <p:cNvSpPr>
            <a:spLocks noChangeArrowheads="1"/>
          </p:cNvSpPr>
          <p:nvPr/>
        </p:nvSpPr>
        <p:spPr bwMode="auto">
          <a:xfrm>
            <a:off x="1676400" y="4724400"/>
            <a:ext cx="8763000" cy="1905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41985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Biological tests</a:t>
            </a:r>
          </a:p>
        </p:txBody>
      </p:sp>
      <p:sp>
        <p:nvSpPr>
          <p:cNvPr id="3" name="Content Placeholder 2"/>
          <p:cNvSpPr>
            <a:spLocks noGrp="1"/>
          </p:cNvSpPr>
          <p:nvPr>
            <p:ph idx="1"/>
          </p:nvPr>
        </p:nvSpPr>
        <p:spPr/>
        <p:txBody>
          <a:bodyPr/>
          <a:lstStyle/>
          <a:p>
            <a:r>
              <a:rPr lang="en-GB" b="1" dirty="0"/>
              <a:t>Human Faecal Pollution Determination: Coliform Counts</a:t>
            </a:r>
          </a:p>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6" y="2852936"/>
            <a:ext cx="380047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5840" y="2946353"/>
            <a:ext cx="3672408" cy="2613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794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Coliform count</a:t>
            </a:r>
          </a:p>
        </p:txBody>
      </p:sp>
      <p:sp>
        <p:nvSpPr>
          <p:cNvPr id="3" name="Content Placeholder 2"/>
          <p:cNvSpPr>
            <a:spLocks noGrp="1"/>
          </p:cNvSpPr>
          <p:nvPr>
            <p:ph idx="1"/>
          </p:nvPr>
        </p:nvSpPr>
        <p:spPr>
          <a:xfrm>
            <a:off x="838200" y="1884581"/>
            <a:ext cx="10515600" cy="4525963"/>
          </a:xfrm>
        </p:spPr>
        <p:txBody>
          <a:bodyPr>
            <a:normAutofit/>
          </a:bodyPr>
          <a:lstStyle/>
          <a:p>
            <a:r>
              <a:rPr lang="en-GB" dirty="0"/>
              <a:t>If </a:t>
            </a:r>
            <a:r>
              <a:rPr lang="en-GB" dirty="0" err="1"/>
              <a:t>E.coli</a:t>
            </a:r>
            <a:r>
              <a:rPr lang="en-GB" dirty="0"/>
              <a:t> present then this is proof of faecal contamination</a:t>
            </a:r>
          </a:p>
          <a:p>
            <a:r>
              <a:rPr lang="en-GB" dirty="0"/>
              <a:t>Water samples are smeared onto sterile agar plates (a type of nutrient jelly that bacteria like to grow on) . The agar has an indicator that changes colour if </a:t>
            </a:r>
            <a:r>
              <a:rPr lang="en-GB" i="1" dirty="0"/>
              <a:t>E. coli</a:t>
            </a:r>
            <a:r>
              <a:rPr lang="en-GB" dirty="0"/>
              <a:t> colonies start to grow. </a:t>
            </a:r>
          </a:p>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764" y="3895936"/>
            <a:ext cx="2975992" cy="2255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90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Turbidity</a:t>
            </a:r>
          </a:p>
        </p:txBody>
      </p:sp>
      <p:sp>
        <p:nvSpPr>
          <p:cNvPr id="3" name="Content Placeholder 2"/>
          <p:cNvSpPr>
            <a:spLocks noGrp="1"/>
          </p:cNvSpPr>
          <p:nvPr>
            <p:ph idx="1"/>
          </p:nvPr>
        </p:nvSpPr>
        <p:spPr/>
        <p:txBody>
          <a:bodyPr/>
          <a:lstStyle/>
          <a:p>
            <a:endParaRPr lang="en-GB" dirty="0"/>
          </a:p>
          <a:p>
            <a:r>
              <a:rPr lang="en-GB" dirty="0"/>
              <a:t>Measured as Total Suspended Solids (TSS)</a:t>
            </a:r>
          </a:p>
          <a:p>
            <a:r>
              <a:rPr lang="en-GB" dirty="0"/>
              <a:t>Units are mg l</a:t>
            </a:r>
            <a:r>
              <a:rPr lang="en-GB" baseline="30000" dirty="0"/>
              <a:t>-1</a:t>
            </a:r>
          </a:p>
          <a:p>
            <a:endParaRPr lang="en-GB" baseline="30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931" y="4388025"/>
            <a:ext cx="4341235" cy="229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66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Biotic indices</a:t>
            </a:r>
          </a:p>
        </p:txBody>
      </p:sp>
      <p:sp>
        <p:nvSpPr>
          <p:cNvPr id="3" name="Content Placeholder 2"/>
          <p:cNvSpPr>
            <a:spLocks noGrp="1"/>
          </p:cNvSpPr>
          <p:nvPr>
            <p:ph idx="1"/>
          </p:nvPr>
        </p:nvSpPr>
        <p:spPr/>
        <p:txBody>
          <a:bodyPr>
            <a:normAutofit lnSpcReduction="10000"/>
          </a:bodyPr>
          <a:lstStyle/>
          <a:p>
            <a:pPr marL="0" indent="0">
              <a:buNone/>
            </a:pPr>
            <a:r>
              <a:rPr lang="en-GB" dirty="0"/>
              <a:t>Monitor the levels of pollution in a waterway by using the presence or absence of different species.</a:t>
            </a:r>
          </a:p>
          <a:p>
            <a:pPr marL="0" indent="0">
              <a:buNone/>
            </a:pPr>
            <a:r>
              <a:rPr lang="en-GB" b="1" dirty="0"/>
              <a:t>Characteristics of suitable species are:</a:t>
            </a:r>
          </a:p>
          <a:p>
            <a:r>
              <a:rPr lang="en-GB" dirty="0"/>
              <a:t>Different sensitivities to pollution</a:t>
            </a:r>
          </a:p>
          <a:p>
            <a:r>
              <a:rPr lang="en-GB" dirty="0"/>
              <a:t>Easy to identify</a:t>
            </a:r>
          </a:p>
          <a:p>
            <a:r>
              <a:rPr lang="en-GB" dirty="0"/>
              <a:t>Easy to find</a:t>
            </a:r>
          </a:p>
          <a:p>
            <a:r>
              <a:rPr lang="en-GB" dirty="0"/>
              <a:t>Normally present</a:t>
            </a:r>
          </a:p>
          <a:p>
            <a:r>
              <a:rPr lang="en-GB" dirty="0"/>
              <a:t>Usually common</a:t>
            </a:r>
          </a:p>
          <a:p>
            <a:r>
              <a:rPr lang="en-GB" dirty="0"/>
              <a:t>Generally distributed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139" y="2449800"/>
            <a:ext cx="20288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678" y="2983200"/>
            <a:ext cx="19526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139" y="4001294"/>
            <a:ext cx="160972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6241402" y="4740903"/>
            <a:ext cx="2241901" cy="1681426"/>
          </a:xfrm>
          <a:prstGeom prst="rect">
            <a:avLst/>
          </a:prstGeom>
        </p:spPr>
      </p:pic>
    </p:spTree>
    <p:extLst>
      <p:ext uri="{BB962C8B-B14F-4D97-AF65-F5344CB8AC3E}">
        <p14:creationId xmlns:p14="http://schemas.microsoft.com/office/powerpoint/2010/main" val="34993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83A9-28EF-4757-AEE4-8C6C8F36E83E}"/>
              </a:ext>
            </a:extLst>
          </p:cNvPr>
          <p:cNvSpPr>
            <a:spLocks noGrp="1"/>
          </p:cNvSpPr>
          <p:nvPr>
            <p:ph type="title"/>
          </p:nvPr>
        </p:nvSpPr>
        <p:spPr/>
        <p:txBody>
          <a:bodyPr/>
          <a:lstStyle/>
          <a:p>
            <a:r>
              <a:rPr lang="en-GB" dirty="0"/>
              <a:t>The effect of inorganic nutrients on the growth of plants/algae</a:t>
            </a:r>
          </a:p>
        </p:txBody>
      </p:sp>
      <p:sp>
        <p:nvSpPr>
          <p:cNvPr id="3" name="Content Placeholder 2">
            <a:extLst>
              <a:ext uri="{FF2B5EF4-FFF2-40B4-BE49-F238E27FC236}">
                <a16:creationId xmlns:a16="http://schemas.microsoft.com/office/drawing/2014/main" id="{B8996A6D-23E7-4B10-B15F-5E3C3BD9D3B8}"/>
              </a:ext>
            </a:extLst>
          </p:cNvPr>
          <p:cNvSpPr>
            <a:spLocks noGrp="1"/>
          </p:cNvSpPr>
          <p:nvPr>
            <p:ph idx="1"/>
          </p:nvPr>
        </p:nvSpPr>
        <p:spPr/>
        <p:txBody>
          <a:bodyPr>
            <a:normAutofit/>
          </a:bodyPr>
          <a:lstStyle/>
          <a:p>
            <a:r>
              <a:rPr lang="en-GB" sz="2400" dirty="0"/>
              <a:t>If plants/algae have more inorganic nutrients they will grow faster.</a:t>
            </a:r>
          </a:p>
          <a:p>
            <a:r>
              <a:rPr lang="en-GB" sz="2400" dirty="0"/>
              <a:t>Growth = more biomass</a:t>
            </a:r>
          </a:p>
          <a:p>
            <a:r>
              <a:rPr lang="en-GB" sz="2400" dirty="0"/>
              <a:t>If we measure the biomass of plants in different concentration o nutrients we can see the effect.</a:t>
            </a:r>
          </a:p>
          <a:p>
            <a:r>
              <a:rPr lang="en-GB" sz="2400" dirty="0"/>
              <a:t>Problems:	most living things contain lots of water</a:t>
            </a:r>
          </a:p>
          <a:p>
            <a:pPr marL="0" indent="0">
              <a:buNone/>
            </a:pPr>
            <a:r>
              <a:rPr lang="en-GB" sz="2400" dirty="0"/>
              <a:t>		dry mass is more precise but kills the plants</a:t>
            </a:r>
          </a:p>
          <a:p>
            <a:r>
              <a:rPr lang="en-GB" sz="2400" dirty="0"/>
              <a:t>Solutions:  measure leaf area instead as you can use same plants</a:t>
            </a:r>
          </a:p>
          <a:p>
            <a:r>
              <a:rPr lang="en-GB" sz="2400" dirty="0"/>
              <a:t>Controlling variables:	temperature</a:t>
            </a:r>
          </a:p>
          <a:p>
            <a:pPr marL="914400" lvl="2" indent="0">
              <a:buNone/>
            </a:pPr>
            <a:r>
              <a:rPr lang="en-GB" sz="2400" dirty="0"/>
              <a:t>			light levels</a:t>
            </a:r>
          </a:p>
        </p:txBody>
      </p:sp>
    </p:spTree>
    <p:extLst>
      <p:ext uri="{BB962C8B-B14F-4D97-AF65-F5344CB8AC3E}">
        <p14:creationId xmlns:p14="http://schemas.microsoft.com/office/powerpoint/2010/main" val="368679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5A54C-B992-49AF-BAC2-750ABC4CCA8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0A9BEBA-68C7-4A22-8D2C-F4A1DFE4985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141C6A7-174E-425C-BAB5-7B39625BC878}"/>
              </a:ext>
            </a:extLst>
          </p:cNvPr>
          <p:cNvPicPr>
            <a:picLocks noChangeAspect="1"/>
          </p:cNvPicPr>
          <p:nvPr/>
        </p:nvPicPr>
        <p:blipFill>
          <a:blip r:embed="rId2"/>
          <a:stretch>
            <a:fillRect/>
          </a:stretch>
        </p:blipFill>
        <p:spPr>
          <a:xfrm>
            <a:off x="3722914" y="1814847"/>
            <a:ext cx="8185071" cy="4780081"/>
          </a:xfrm>
          <a:prstGeom prst="rect">
            <a:avLst/>
          </a:prstGeom>
        </p:spPr>
      </p:pic>
    </p:spTree>
    <p:extLst>
      <p:ext uri="{BB962C8B-B14F-4D97-AF65-F5344CB8AC3E}">
        <p14:creationId xmlns:p14="http://schemas.microsoft.com/office/powerpoint/2010/main" val="14909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Secchi</a:t>
            </a:r>
            <a:r>
              <a:rPr lang="en-GB" dirty="0"/>
              <a:t> </a:t>
            </a:r>
            <a:r>
              <a:rPr lang="en-GB" sz="1600" dirty="0">
                <a:hlinkClick r:id="rId2"/>
              </a:rPr>
              <a:t>dischttp://www.youtube.com/watch?v=xuH_xLTjmOQ</a:t>
            </a:r>
            <a:endParaRPr lang="en-GB" sz="1600"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64352" y="1419994"/>
            <a:ext cx="8763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0" y="1400944"/>
            <a:ext cx="16764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913" y="1268761"/>
            <a:ext cx="19526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7662" y="3501008"/>
            <a:ext cx="3588094" cy="278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scan0026.jpg"/>
          <p:cNvPicPr/>
          <p:nvPr/>
        </p:nvPicPr>
        <p:blipFill>
          <a:blip r:embed="rId7" cstate="print"/>
          <a:stretch>
            <a:fillRect/>
          </a:stretch>
        </p:blipFill>
        <p:spPr>
          <a:xfrm>
            <a:off x="5231905" y="3717033"/>
            <a:ext cx="5436096" cy="2312293"/>
          </a:xfrm>
          <a:prstGeom prst="rect">
            <a:avLst/>
          </a:prstGeom>
        </p:spPr>
      </p:pic>
    </p:spTree>
    <p:extLst>
      <p:ext uri="{BB962C8B-B14F-4D97-AF65-F5344CB8AC3E}">
        <p14:creationId xmlns:p14="http://schemas.microsoft.com/office/powerpoint/2010/main" val="4050651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Electronic </a:t>
            </a:r>
            <a:r>
              <a:rPr lang="en-GB" dirty="0" err="1"/>
              <a:t>Turbidimeters</a:t>
            </a:r>
            <a:endParaRPr lang="en-GB" dirty="0"/>
          </a:p>
        </p:txBody>
      </p:sp>
      <p:pic>
        <p:nvPicPr>
          <p:cNvPr id="7" name="Picture 6"/>
          <p:cNvPicPr>
            <a:picLocks noChangeAspect="1"/>
          </p:cNvPicPr>
          <p:nvPr/>
        </p:nvPicPr>
        <p:blipFill>
          <a:blip r:embed="rId2"/>
          <a:stretch>
            <a:fillRect/>
          </a:stretch>
        </p:blipFill>
        <p:spPr>
          <a:xfrm>
            <a:off x="1647825" y="2149345"/>
            <a:ext cx="8634510" cy="3808799"/>
          </a:xfrm>
          <a:prstGeom prst="rect">
            <a:avLst/>
          </a:prstGeom>
        </p:spPr>
      </p:pic>
    </p:spTree>
    <p:extLst>
      <p:ext uri="{BB962C8B-B14F-4D97-AF65-F5344CB8AC3E}">
        <p14:creationId xmlns:p14="http://schemas.microsoft.com/office/powerpoint/2010/main" val="289951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t>
            </a:r>
          </a:p>
        </p:txBody>
      </p:sp>
      <p:sp>
        <p:nvSpPr>
          <p:cNvPr id="3" name="Content Placeholder 2"/>
          <p:cNvSpPr>
            <a:spLocks noGrp="1"/>
          </p:cNvSpPr>
          <p:nvPr>
            <p:ph idx="1"/>
          </p:nvPr>
        </p:nvSpPr>
        <p:spPr/>
        <p:txBody>
          <a:bodyPr/>
          <a:lstStyle/>
          <a:p>
            <a:pPr marL="0" indent="0">
              <a:buNone/>
            </a:pPr>
            <a:r>
              <a:rPr lang="en-GB" dirty="0"/>
              <a:t>What could you use to measure pH?</a:t>
            </a:r>
          </a:p>
          <a:p>
            <a:pPr marL="514350" indent="-514350">
              <a:buFont typeface="+mj-lt"/>
              <a:buAutoNum type="arabicPeriod"/>
            </a:pPr>
            <a:r>
              <a:rPr lang="en-GB" dirty="0"/>
              <a:t>Universal indicator (paper or solution)</a:t>
            </a:r>
          </a:p>
          <a:p>
            <a:pPr marL="514350" indent="-514350">
              <a:buFont typeface="+mj-lt"/>
              <a:buAutoNum type="arabicPeriod"/>
            </a:pPr>
            <a:r>
              <a:rPr lang="en-GB" dirty="0"/>
              <a:t>Electronic pH meters</a:t>
            </a:r>
          </a:p>
        </p:txBody>
      </p:sp>
    </p:spTree>
    <p:extLst>
      <p:ext uri="{BB962C8B-B14F-4D97-AF65-F5344CB8AC3E}">
        <p14:creationId xmlns:p14="http://schemas.microsoft.com/office/powerpoint/2010/main" val="36527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Nitrate levels</a:t>
            </a:r>
          </a:p>
        </p:txBody>
      </p:sp>
      <p:sp>
        <p:nvSpPr>
          <p:cNvPr id="5" name="Rectangle 4"/>
          <p:cNvSpPr/>
          <p:nvPr/>
        </p:nvSpPr>
        <p:spPr>
          <a:xfrm>
            <a:off x="838200" y="1747822"/>
            <a:ext cx="10515600" cy="3277820"/>
          </a:xfrm>
          <a:prstGeom prst="rect">
            <a:avLst/>
          </a:prstGeom>
        </p:spPr>
        <p:txBody>
          <a:bodyPr wrap="square">
            <a:spAutoFit/>
          </a:bodyPr>
          <a:lstStyle/>
          <a:p>
            <a:pPr>
              <a:lnSpc>
                <a:spcPct val="115000"/>
              </a:lnSpc>
              <a:spcAft>
                <a:spcPts val="0"/>
              </a:spcAft>
            </a:pPr>
            <a:r>
              <a:rPr lang="en-GB" sz="2000" dirty="0">
                <a:latin typeface="Calibri" panose="020F0502020204030204" pitchFamily="34" charset="0"/>
                <a:ea typeface="Times New Roman" panose="02020603050405020304" pitchFamily="18" charset="0"/>
                <a:cs typeface="Arial" panose="020B0604020202020204" pitchFamily="34" charset="0"/>
              </a:rPr>
              <a:t>The concentration of many substances can be estimated using a colorimeter.</a:t>
            </a:r>
            <a:endParaRPr lang="en-GB" sz="2000" dirty="0">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latin typeface="Calibri" panose="020F0502020204030204" pitchFamily="34" charset="0"/>
                <a:ea typeface="Times New Roman" panose="02020603050405020304" pitchFamily="18" charset="0"/>
                <a:cs typeface="Arial" panose="020B0604020202020204" pitchFamily="34" charset="0"/>
              </a:rPr>
              <a:t> </a:t>
            </a:r>
            <a:endParaRPr lang="en-GB" sz="2000" dirty="0">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latin typeface="Calibri" panose="020F0502020204030204" pitchFamily="34" charset="0"/>
                <a:ea typeface="Times New Roman" panose="02020603050405020304" pitchFamily="18" charset="0"/>
                <a:cs typeface="Arial" panose="020B0604020202020204" pitchFamily="34" charset="0"/>
              </a:rPr>
              <a:t>A standard volume of test solution is taken and standard volume of test reagent is added.  Any nitrate present reacts with the reagent producing a coloured solutions.</a:t>
            </a:r>
            <a:endParaRPr lang="en-GB" sz="2000" dirty="0">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latin typeface="Calibri" panose="020F0502020204030204" pitchFamily="34" charset="0"/>
                <a:ea typeface="Times New Roman" panose="02020603050405020304" pitchFamily="18" charset="0"/>
                <a:cs typeface="Arial" panose="020B0604020202020204" pitchFamily="34" charset="0"/>
              </a:rPr>
              <a:t>The colorimeter measure the amount of light of the appropriate colour that passes through the solutions which is a measure of the original amount of nitrate that was present.</a:t>
            </a:r>
            <a:endParaRPr lang="en-GB" sz="2000" dirty="0">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latin typeface="Calibri" panose="020F0502020204030204" pitchFamily="34" charset="0"/>
                <a:ea typeface="Times New Roman" panose="02020603050405020304" pitchFamily="18" charset="0"/>
                <a:cs typeface="Arial" panose="020B0604020202020204" pitchFamily="34" charset="0"/>
              </a:rPr>
              <a:t> </a:t>
            </a:r>
            <a:endParaRPr lang="en-GB" sz="2000" dirty="0">
              <a:latin typeface="Times New Roman" panose="02020603050405020304" pitchFamily="18" charset="0"/>
              <a:ea typeface="Times New Roman" panose="02020603050405020304" pitchFamily="18" charset="0"/>
            </a:endParaRPr>
          </a:p>
          <a:p>
            <a:pPr>
              <a:lnSpc>
                <a:spcPct val="115000"/>
              </a:lnSpc>
              <a:spcAft>
                <a:spcPts val="0"/>
              </a:spcAft>
            </a:pPr>
            <a:r>
              <a:rPr lang="en-GB" sz="2000" dirty="0">
                <a:latin typeface="Calibri" panose="020F0502020204030204" pitchFamily="34" charset="0"/>
                <a:ea typeface="Times New Roman" panose="02020603050405020304" pitchFamily="18" charset="0"/>
                <a:cs typeface="Arial" panose="020B0604020202020204" pitchFamily="34" charset="0"/>
              </a:rPr>
              <a:t>Simple colorimetric method can be used for a wide variety of ions</a:t>
            </a:r>
          </a:p>
          <a:p>
            <a:pPr>
              <a:lnSpc>
                <a:spcPct val="115000"/>
              </a:lnSpc>
              <a:spcAft>
                <a:spcPts val="0"/>
              </a:spcAft>
            </a:pPr>
            <a:r>
              <a:rPr lang="en-GB" sz="2000" dirty="0">
                <a:latin typeface="Calibri" panose="020F0502020204030204" pitchFamily="34" charset="0"/>
                <a:ea typeface="Times New Roman" panose="02020603050405020304" pitchFamily="18" charset="0"/>
                <a:cs typeface="Arial" panose="020B0604020202020204" pitchFamily="34" charset="0"/>
              </a:rPr>
              <a:t> e.g. ammonia and phosphates</a:t>
            </a:r>
            <a:endParaRPr lang="en-GB" sz="2000" dirty="0">
              <a:effectLst/>
              <a:latin typeface="Times New Roman" panose="02020603050405020304" pitchFamily="18" charset="0"/>
              <a:ea typeface="Times New Roman" panose="02020603050405020304" pitchFamily="18" charset="0"/>
            </a:endParaRPr>
          </a:p>
        </p:txBody>
      </p:sp>
      <p:pic>
        <p:nvPicPr>
          <p:cNvPr id="6" name="Picture 5" descr="Nitrate-NitraVer5 colorimetric assay">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948127" y="4203083"/>
            <a:ext cx="3957735" cy="2166850"/>
          </a:xfrm>
          <a:prstGeom prst="rect">
            <a:avLst/>
          </a:prstGeom>
          <a:noFill/>
          <a:ln>
            <a:noFill/>
          </a:ln>
        </p:spPr>
      </p:pic>
    </p:spTree>
    <p:extLst>
      <p:ext uri="{BB962C8B-B14F-4D97-AF65-F5344CB8AC3E}">
        <p14:creationId xmlns:p14="http://schemas.microsoft.com/office/powerpoint/2010/main" val="358350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a:t>Biological or Biochemical Oxygen Demand (BOD)</a:t>
            </a:r>
            <a:endParaRPr lang="en-GB" sz="4000" dirty="0"/>
          </a:p>
        </p:txBody>
      </p:sp>
      <p:sp>
        <p:nvSpPr>
          <p:cNvPr id="4" name="Content Placeholder 3"/>
          <p:cNvSpPr txBox="1">
            <a:spLocks noGrp="1"/>
          </p:cNvSpPr>
          <p:nvPr>
            <p:ph idx="1"/>
          </p:nvPr>
        </p:nvSpPr>
        <p:spPr>
          <a:xfrm>
            <a:off x="5374433" y="2099792"/>
            <a:ext cx="5979367" cy="3136243"/>
          </a:xfrm>
          <a:prstGeom prst="rect">
            <a:avLst/>
          </a:prstGeom>
          <a:solidFill>
            <a:srgbClr val="FFFF00"/>
          </a:solidFill>
        </p:spPr>
        <p:txBody>
          <a:bodyPr wrap="square" rtlCol="0">
            <a:spAutoFit/>
          </a:bodyPr>
          <a:lstStyle/>
          <a:p>
            <a:pPr algn="ctr"/>
            <a:endParaRPr lang="en-GB" sz="3600" dirty="0"/>
          </a:p>
          <a:p>
            <a:pPr marL="0" indent="0" algn="ctr">
              <a:buNone/>
            </a:pPr>
            <a:r>
              <a:rPr lang="en-GB" sz="3600" dirty="0"/>
              <a:t>What might increase the oxygen demand of a water system?</a:t>
            </a:r>
            <a:endParaRPr lang="en-GB" sz="2400" dirty="0"/>
          </a:p>
          <a:p>
            <a:pPr algn="ctr"/>
            <a:endParaRPr lang="en-GB" sz="2400" dirty="0"/>
          </a:p>
          <a:p>
            <a:pPr algn="ctr"/>
            <a:endParaRPr lang="en-GB" sz="2400" dirty="0"/>
          </a:p>
        </p:txBody>
      </p:sp>
      <p:pic>
        <p:nvPicPr>
          <p:cNvPr id="5" name="Picture 2" descr="http://www.arcadis-uk.com/Content/ArcadisUK/img/projects/Mogden_Aerial_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44" y="2021309"/>
            <a:ext cx="4764061" cy="32932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8944" y="5645140"/>
            <a:ext cx="11024856" cy="830997"/>
          </a:xfrm>
          <a:prstGeom prst="rect">
            <a:avLst/>
          </a:prstGeom>
        </p:spPr>
        <p:txBody>
          <a:bodyPr wrap="square">
            <a:spAutoFit/>
          </a:bodyPr>
          <a:lstStyle/>
          <a:p>
            <a:r>
              <a:rPr lang="en-GB" sz="2400" dirty="0"/>
              <a:t>If there is organic matter in water then bacteria will use this material as ‘food’ (for respiration) and in so doing they use up oxygen in the water.</a:t>
            </a:r>
          </a:p>
        </p:txBody>
      </p:sp>
    </p:spTree>
    <p:extLst>
      <p:ext uri="{BB962C8B-B14F-4D97-AF65-F5344CB8AC3E}">
        <p14:creationId xmlns:p14="http://schemas.microsoft.com/office/powerpoint/2010/main" val="179773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u="sng" dirty="0"/>
              <a:t>What is BOD?</a:t>
            </a:r>
          </a:p>
        </p:txBody>
      </p:sp>
      <p:sp>
        <p:nvSpPr>
          <p:cNvPr id="7171" name="Rectangle 3"/>
          <p:cNvSpPr>
            <a:spLocks noGrp="1" noChangeArrowheads="1"/>
          </p:cNvSpPr>
          <p:nvPr>
            <p:ph type="body" idx="1"/>
          </p:nvPr>
        </p:nvSpPr>
        <p:spPr>
          <a:xfrm>
            <a:off x="309966" y="1768178"/>
            <a:ext cx="11592732" cy="4896091"/>
          </a:xfrm>
        </p:spPr>
        <p:txBody>
          <a:bodyPr>
            <a:normAutofit/>
          </a:bodyPr>
          <a:lstStyle/>
          <a:p>
            <a:pPr marL="0" indent="0">
              <a:buNone/>
            </a:pPr>
            <a:endParaRPr lang="en-US" dirty="0"/>
          </a:p>
          <a:p>
            <a:pPr marL="0" indent="0">
              <a:buNone/>
            </a:pPr>
            <a:r>
              <a:rPr lang="en-US" dirty="0"/>
              <a:t>In short….it is the oxygen required by biochemical processes.</a:t>
            </a:r>
          </a:p>
          <a:p>
            <a:pPr marL="0" indent="0">
              <a:buNone/>
            </a:pPr>
            <a:endParaRPr lang="en-US" dirty="0"/>
          </a:p>
          <a:p>
            <a:pPr marL="0" indent="0">
              <a:buNone/>
            </a:pPr>
            <a:r>
              <a:rPr lang="en-US" dirty="0"/>
              <a:t>In detail….the oxygen </a:t>
            </a:r>
            <a:r>
              <a:rPr lang="en-US" b="1" dirty="0"/>
              <a:t>REQUIRED</a:t>
            </a:r>
            <a:r>
              <a:rPr lang="en-US" dirty="0"/>
              <a:t> by biochemical processes to </a:t>
            </a:r>
            <a:r>
              <a:rPr lang="en-US" b="1" dirty="0"/>
              <a:t>COMPLETELY</a:t>
            </a:r>
            <a:r>
              <a:rPr lang="en-US" dirty="0"/>
              <a:t> aerobically decompose organic matter.</a:t>
            </a:r>
          </a:p>
          <a:p>
            <a:pPr marL="0" indent="0">
              <a:buNone/>
            </a:pPr>
            <a:endParaRPr lang="en-US" dirty="0"/>
          </a:p>
          <a:p>
            <a:pPr marL="0" indent="0">
              <a:buNone/>
            </a:pPr>
            <a:r>
              <a:rPr lang="en-US" dirty="0"/>
              <a:t>In the normal course of an aquatic ecosystem, there is significant bacterial activity that serves to decompose organic matter under normally aerobic conditions. The BOD is how much the total source requires..</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7172" name="Oval 4"/>
          <p:cNvSpPr>
            <a:spLocks noChangeArrowheads="1"/>
          </p:cNvSpPr>
          <p:nvPr/>
        </p:nvSpPr>
        <p:spPr bwMode="auto">
          <a:xfrm>
            <a:off x="5346916" y="253139"/>
            <a:ext cx="6271647" cy="1715145"/>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3600" dirty="0">
                <a:solidFill>
                  <a:schemeClr val="bg1"/>
                </a:solidFill>
              </a:rPr>
              <a:t>Indication of the </a:t>
            </a:r>
          </a:p>
          <a:p>
            <a:pPr algn="ctr"/>
            <a:r>
              <a:rPr lang="en-GB" sz="3600" dirty="0">
                <a:solidFill>
                  <a:schemeClr val="bg1"/>
                </a:solidFill>
              </a:rPr>
              <a:t>organic quality </a:t>
            </a:r>
          </a:p>
          <a:p>
            <a:pPr algn="ctr"/>
            <a:r>
              <a:rPr lang="en-GB" sz="3600" dirty="0">
                <a:solidFill>
                  <a:schemeClr val="bg1"/>
                </a:solidFill>
              </a:rPr>
              <a:t>of water </a:t>
            </a:r>
          </a:p>
        </p:txBody>
      </p:sp>
    </p:spTree>
    <p:extLst>
      <p:ext uri="{BB962C8B-B14F-4D97-AF65-F5344CB8AC3E}">
        <p14:creationId xmlns:p14="http://schemas.microsoft.com/office/powerpoint/2010/main" val="704517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380623"/>
            <a:ext cx="10515600" cy="1325563"/>
          </a:xfrm>
        </p:spPr>
        <p:txBody>
          <a:bodyPr>
            <a:normAutofit/>
          </a:bodyPr>
          <a:lstStyle/>
          <a:p>
            <a:pPr algn="ctr"/>
            <a:r>
              <a:rPr lang="en-US" sz="3800" u="sng" dirty="0"/>
              <a:t>How is BOD different than dissolved oxygen?</a:t>
            </a:r>
          </a:p>
        </p:txBody>
      </p:sp>
      <p:sp>
        <p:nvSpPr>
          <p:cNvPr id="12291" name="Rectangle 3"/>
          <p:cNvSpPr>
            <a:spLocks noGrp="1" noChangeArrowheads="1"/>
          </p:cNvSpPr>
          <p:nvPr>
            <p:ph type="body" idx="1"/>
          </p:nvPr>
        </p:nvSpPr>
        <p:spPr>
          <a:xfrm>
            <a:off x="838200" y="2027103"/>
            <a:ext cx="10515600" cy="4351338"/>
          </a:xfrm>
        </p:spPr>
        <p:txBody>
          <a:bodyPr/>
          <a:lstStyle/>
          <a:p>
            <a:pPr marL="0" indent="0" algn="ctr">
              <a:buNone/>
            </a:pPr>
            <a:r>
              <a:rPr lang="en-US" dirty="0"/>
              <a:t>“Dissolved oxygen” is there.  It is a measure of how much oxygen is dissolved in a water sample.  It is a measure of oxygen content.</a:t>
            </a:r>
          </a:p>
          <a:p>
            <a:pPr marL="0" indent="0" algn="ctr">
              <a:buNone/>
            </a:pPr>
            <a:endParaRPr lang="en-US" dirty="0"/>
          </a:p>
          <a:p>
            <a:pPr marL="0" indent="0" algn="ctr">
              <a:buNone/>
            </a:pPr>
            <a:r>
              <a:rPr lang="en-US" dirty="0"/>
              <a:t>BOD is the amount of oxygen that would be consumed to completely decompose the organic matter in a water sample.  It is not an indication of oxygen content.  It is an indication of the amount of organic material present.</a:t>
            </a:r>
          </a:p>
        </p:txBody>
      </p:sp>
    </p:spTree>
    <p:extLst>
      <p:ext uri="{BB962C8B-B14F-4D97-AF65-F5344CB8AC3E}">
        <p14:creationId xmlns:p14="http://schemas.microsoft.com/office/powerpoint/2010/main" val="1347350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02FF284EE6016747A0D8DEB9BE19AEE6" ma:contentTypeVersion="1" ma:contentTypeDescription="Create a new PowerPoint document" ma:contentTypeScope="" ma:versionID="1b460d4d22ad38c87a23940ce8d6c27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5E942C-2C9C-4EF8-937C-1BB9B7D608DC}">
  <ds:schemaRefs>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B58D695D-4F52-4FCD-B6CE-55C343479C1F}">
  <ds:schemaRefs>
    <ds:schemaRef ds:uri="http://schemas.microsoft.com/sharepoint/v3/contenttype/forms"/>
  </ds:schemaRefs>
</ds:datastoreItem>
</file>

<file path=customXml/itemProps3.xml><?xml version="1.0" encoding="utf-8"?>
<ds:datastoreItem xmlns:ds="http://schemas.openxmlformats.org/officeDocument/2006/customXml" ds:itemID="{3E9EAB84-8C39-42D1-AD44-848A90262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833</TotalTime>
  <Words>782</Words>
  <Application>Microsoft Office PowerPoint</Application>
  <PresentationFormat>Widescreen</PresentationFormat>
  <Paragraphs>102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Monitoring Water Pollution</vt:lpstr>
      <vt:lpstr>Turbidity</vt:lpstr>
      <vt:lpstr>Secchi dischttp://www.youtube.com/watch?v=xuH_xLTjmOQ</vt:lpstr>
      <vt:lpstr>Electronic Turbidimeters</vt:lpstr>
      <vt:lpstr>pH</vt:lpstr>
      <vt:lpstr>Testing Nitrate levels</vt:lpstr>
      <vt:lpstr>Biological or Biochemical Oxygen Demand (BOD)</vt:lpstr>
      <vt:lpstr>What is BOD?</vt:lpstr>
      <vt:lpstr>How is BOD different than dissolved oxygen?</vt:lpstr>
      <vt:lpstr>The decomposition reaction</vt:lpstr>
      <vt:lpstr>How would you determine BOD?</vt:lpstr>
      <vt:lpstr>Problems with BOD calculations</vt:lpstr>
      <vt:lpstr>Solution to the Problem</vt:lpstr>
      <vt:lpstr>PowerPoint Presentation</vt:lpstr>
      <vt:lpstr>PowerPoint Presentation</vt:lpstr>
      <vt:lpstr>PowerPoint Presentation</vt:lpstr>
      <vt:lpstr>PowerPoint Presentation</vt:lpstr>
      <vt:lpstr>Biological tests</vt:lpstr>
      <vt:lpstr>Coliform count</vt:lpstr>
      <vt:lpstr>Biotic indices</vt:lpstr>
      <vt:lpstr>The effect of inorganic nutrients on the growth of plants/algae</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effect of nutrients on plant growth</dc:title>
  <dc:creator>r.brook</dc:creator>
  <cp:lastModifiedBy>Justine Chatwin</cp:lastModifiedBy>
  <cp:revision>59</cp:revision>
  <cp:lastPrinted>2014-11-27T10:51:21Z</cp:lastPrinted>
  <dcterms:created xsi:type="dcterms:W3CDTF">2014-10-06T15:11:15Z</dcterms:created>
  <dcterms:modified xsi:type="dcterms:W3CDTF">2022-09-08T13:38:18Z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0x010100EA90949D6391244A906844C304818D4E0002FF284EE6016747A0D8DEB9BE19AEE6</vt:lpwstr>
  </property>
</Properties>
</file>