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10"/>
  </p:notesMasterIdLst>
  <p:sldIdLst>
    <p:sldId id="256" r:id="rId5"/>
    <p:sldId id="358" r:id="rId6"/>
    <p:sldId id="360" r:id="rId7"/>
    <p:sldId id="359" r:id="rId8"/>
    <p:sldId id="3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66703A-E076-6544-95F4-4CE82DFB66A4}" v="2" dt="2020-05-12T13:58:08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75758" autoAdjust="0"/>
  </p:normalViewPr>
  <p:slideViewPr>
    <p:cSldViewPr snapToGrid="0">
      <p:cViewPr varScale="1">
        <p:scale>
          <a:sx n="81" d="100"/>
          <a:sy n="81" d="100"/>
        </p:scale>
        <p:origin x="1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8.svg"/><Relationship Id="rId1" Type="http://schemas.openxmlformats.org/officeDocument/2006/relationships/image" Target="../media/image13.png"/><Relationship Id="rId5" Type="http://schemas.openxmlformats.org/officeDocument/2006/relationships/image" Target="../media/image15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8.svg"/><Relationship Id="rId1" Type="http://schemas.openxmlformats.org/officeDocument/2006/relationships/image" Target="../media/image13.png"/><Relationship Id="rId5" Type="http://schemas.openxmlformats.org/officeDocument/2006/relationships/image" Target="../media/image15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4A6D9-4D32-4103-A1D2-180EA71E7A8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4BC746C-9C7E-4EA8-B812-D69059F20F1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 smtClean="0"/>
            <a:t>Read through the Brewdog </a:t>
          </a:r>
          <a:r>
            <a:rPr lang="en-US" sz="2000" dirty="0" smtClean="0"/>
            <a:t>articles/links</a:t>
          </a:r>
          <a:endParaRPr lang="en-US" sz="2000" dirty="0"/>
        </a:p>
      </dgm:t>
    </dgm:pt>
    <dgm:pt modelId="{EA620487-982C-4E9E-903C-0B2E1D114315}" type="parTrans" cxnId="{B78B63CB-CBC4-47D9-B438-C9DEE5471EF2}">
      <dgm:prSet/>
      <dgm:spPr/>
      <dgm:t>
        <a:bodyPr/>
        <a:lstStyle/>
        <a:p>
          <a:endParaRPr lang="en-US"/>
        </a:p>
      </dgm:t>
    </dgm:pt>
    <dgm:pt modelId="{10B25D3F-B371-4001-BE4D-C12042C75643}" type="sibTrans" cxnId="{B78B63CB-CBC4-47D9-B438-C9DEE5471EF2}">
      <dgm:prSet/>
      <dgm:spPr/>
      <dgm:t>
        <a:bodyPr/>
        <a:lstStyle/>
        <a:p>
          <a:endParaRPr lang="en-US"/>
        </a:p>
      </dgm:t>
    </dgm:pt>
    <dgm:pt modelId="{B11AE204-C475-4289-ACDF-B67FDAC5C6E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000" dirty="0" smtClean="0"/>
            <a:t>Identify the issues at stake and link them to the theory on culture, leadership and motivation</a:t>
          </a:r>
          <a:endParaRPr lang="en-US" sz="2000" dirty="0"/>
        </a:p>
      </dgm:t>
    </dgm:pt>
    <dgm:pt modelId="{5ED5209A-1E7B-4287-BD7F-0DA37349962C}" type="parTrans" cxnId="{71BA181C-5468-455B-9099-534A29964124}">
      <dgm:prSet/>
      <dgm:spPr/>
      <dgm:t>
        <a:bodyPr/>
        <a:lstStyle/>
        <a:p>
          <a:endParaRPr lang="en-US"/>
        </a:p>
      </dgm:t>
    </dgm:pt>
    <dgm:pt modelId="{53A5183C-9907-4440-B190-FD519799E6F8}" type="sibTrans" cxnId="{71BA181C-5468-455B-9099-534A29964124}">
      <dgm:prSet/>
      <dgm:spPr/>
      <dgm:t>
        <a:bodyPr/>
        <a:lstStyle/>
        <a:p>
          <a:endParaRPr lang="en-US"/>
        </a:p>
      </dgm:t>
    </dgm:pt>
    <dgm:pt modelId="{053BB974-4373-0B43-B1BE-AD9E667AFF7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 smtClean="0"/>
            <a:t>What should they do next? How can they move forward with </a:t>
          </a:r>
          <a:r>
            <a:rPr lang="en-US" sz="2000" dirty="0" err="1" smtClean="0"/>
            <a:t>i</a:t>
          </a:r>
          <a:r>
            <a:rPr lang="en-US" sz="2000" dirty="0" smtClean="0"/>
            <a:t>) their employees ii) the media iii) their shareholders?</a:t>
          </a:r>
          <a:endParaRPr lang="en-US" sz="2000" dirty="0"/>
        </a:p>
      </dgm:t>
    </dgm:pt>
    <dgm:pt modelId="{07851E54-0B98-6B46-8FF5-05D0A0195192}" type="parTrans" cxnId="{AA3EA14A-CB88-8E44-9703-B82E8C98344F}">
      <dgm:prSet/>
      <dgm:spPr/>
      <dgm:t>
        <a:bodyPr/>
        <a:lstStyle/>
        <a:p>
          <a:endParaRPr lang="en-GB"/>
        </a:p>
      </dgm:t>
    </dgm:pt>
    <dgm:pt modelId="{C7DC0E6A-DD1F-EE4D-B25A-3B9EEA361C58}" type="sibTrans" cxnId="{AA3EA14A-CB88-8E44-9703-B82E8C98344F}">
      <dgm:prSet/>
      <dgm:spPr/>
      <dgm:t>
        <a:bodyPr/>
        <a:lstStyle/>
        <a:p>
          <a:endParaRPr lang="en-GB"/>
        </a:p>
      </dgm:t>
    </dgm:pt>
    <dgm:pt modelId="{7D46533C-7AD1-42AF-9E9D-01735649365B}" type="pres">
      <dgm:prSet presAssocID="{4184A6D9-4D32-4103-A1D2-180EA71E7A8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BC54A5-8EB1-4415-96BF-E7EB65BA662C}" type="pres">
      <dgm:prSet presAssocID="{D4BC746C-9C7E-4EA8-B812-D69059F20F19}" presName="compNode" presStyleCnt="0"/>
      <dgm:spPr/>
    </dgm:pt>
    <dgm:pt modelId="{27B4274B-BC3F-4A10-A06A-AEF949D75C7C}" type="pres">
      <dgm:prSet presAssocID="{D4BC746C-9C7E-4EA8-B812-D69059F20F19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D257F15-D74D-40CA-821D-883009163773}" type="pres">
      <dgm:prSet presAssocID="{D4BC746C-9C7E-4EA8-B812-D69059F20F19}" presName="spaceRect" presStyleCnt="0"/>
      <dgm:spPr/>
    </dgm:pt>
    <dgm:pt modelId="{9D29AAEF-5854-44A0-888F-C563FE325F01}" type="pres">
      <dgm:prSet presAssocID="{D4BC746C-9C7E-4EA8-B812-D69059F20F19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5ED881B-77EF-4117-BE16-719A0E07B371}" type="pres">
      <dgm:prSet presAssocID="{10B25D3F-B371-4001-BE4D-C12042C75643}" presName="sibTrans" presStyleCnt="0"/>
      <dgm:spPr/>
    </dgm:pt>
    <dgm:pt modelId="{939C5B01-5597-4C75-B563-7300020F9C2D}" type="pres">
      <dgm:prSet presAssocID="{B11AE204-C475-4289-ACDF-B67FDAC5C6E8}" presName="compNode" presStyleCnt="0"/>
      <dgm:spPr/>
    </dgm:pt>
    <dgm:pt modelId="{F5D38342-1946-40E9-A36B-D23C8CD92576}" type="pres">
      <dgm:prSet presAssocID="{B11AE204-C475-4289-ACDF-B67FDAC5C6E8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4F7F7A2A-3716-47A5-82AF-A46D94D336B0}" type="pres">
      <dgm:prSet presAssocID="{B11AE204-C475-4289-ACDF-B67FDAC5C6E8}" presName="spaceRect" presStyleCnt="0"/>
      <dgm:spPr/>
    </dgm:pt>
    <dgm:pt modelId="{5094B9CC-AEAA-4B73-BD14-BEE561E89ECB}" type="pres">
      <dgm:prSet presAssocID="{B11AE204-C475-4289-ACDF-B67FDAC5C6E8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B5A0096D-4357-F142-A680-F1C34EE3BDA3}" type="pres">
      <dgm:prSet presAssocID="{53A5183C-9907-4440-B190-FD519799E6F8}" presName="sibTrans" presStyleCnt="0"/>
      <dgm:spPr/>
    </dgm:pt>
    <dgm:pt modelId="{A4BACD58-1123-9D4C-B9D8-0AFD488E4EBF}" type="pres">
      <dgm:prSet presAssocID="{053BB974-4373-0B43-B1BE-AD9E667AFF73}" presName="compNode" presStyleCnt="0"/>
      <dgm:spPr/>
    </dgm:pt>
    <dgm:pt modelId="{D2AF78BD-0BB9-B24E-8F42-F788C6A3535A}" type="pres">
      <dgm:prSet presAssocID="{053BB974-4373-0B43-B1BE-AD9E667AFF73}" presName="iconRect" presStyleLbl="node1" presStyleIdx="2" presStyleCnt="3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CD6855B-5D78-D14E-BBAE-C03FBCA2C407}" type="pres">
      <dgm:prSet presAssocID="{053BB974-4373-0B43-B1BE-AD9E667AFF73}" presName="spaceRect" presStyleCnt="0"/>
      <dgm:spPr/>
    </dgm:pt>
    <dgm:pt modelId="{42E50451-3DE0-1D40-9A75-268D0506C7A6}" type="pres">
      <dgm:prSet presAssocID="{053BB974-4373-0B43-B1BE-AD9E667AFF73}" presName="textRect" presStyleLbl="revTx" presStyleIdx="2" presStyleCnt="3" custScaleX="111579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BAE0A5-F46E-8147-9B13-C2700715FF7A}" type="presOf" srcId="{4184A6D9-4D32-4103-A1D2-180EA71E7A87}" destId="{7D46533C-7AD1-42AF-9E9D-01735649365B}" srcOrd="0" destOrd="0" presId="urn:microsoft.com/office/officeart/2018/2/layout/IconLabelList"/>
    <dgm:cxn modelId="{6BC8C2DB-15BC-3D4D-B681-FB07BBE53F43}" type="presOf" srcId="{053BB974-4373-0B43-B1BE-AD9E667AFF73}" destId="{42E50451-3DE0-1D40-9A75-268D0506C7A6}" srcOrd="0" destOrd="0" presId="urn:microsoft.com/office/officeart/2018/2/layout/IconLabelList"/>
    <dgm:cxn modelId="{B78B63CB-CBC4-47D9-B438-C9DEE5471EF2}" srcId="{4184A6D9-4D32-4103-A1D2-180EA71E7A87}" destId="{D4BC746C-9C7E-4EA8-B812-D69059F20F19}" srcOrd="0" destOrd="0" parTransId="{EA620487-982C-4E9E-903C-0B2E1D114315}" sibTransId="{10B25D3F-B371-4001-BE4D-C12042C75643}"/>
    <dgm:cxn modelId="{D03484E5-6AB3-964E-B7A2-03F891FBC908}" type="presOf" srcId="{D4BC746C-9C7E-4EA8-B812-D69059F20F19}" destId="{9D29AAEF-5854-44A0-888F-C563FE325F01}" srcOrd="0" destOrd="0" presId="urn:microsoft.com/office/officeart/2018/2/layout/IconLabelList"/>
    <dgm:cxn modelId="{71BA181C-5468-455B-9099-534A29964124}" srcId="{4184A6D9-4D32-4103-A1D2-180EA71E7A87}" destId="{B11AE204-C475-4289-ACDF-B67FDAC5C6E8}" srcOrd="1" destOrd="0" parTransId="{5ED5209A-1E7B-4287-BD7F-0DA37349962C}" sibTransId="{53A5183C-9907-4440-B190-FD519799E6F8}"/>
    <dgm:cxn modelId="{028CA926-1E7A-B14B-BA4B-3C612F66B34D}" type="presOf" srcId="{B11AE204-C475-4289-ACDF-B67FDAC5C6E8}" destId="{5094B9CC-AEAA-4B73-BD14-BEE561E89ECB}" srcOrd="0" destOrd="0" presId="urn:microsoft.com/office/officeart/2018/2/layout/IconLabelList"/>
    <dgm:cxn modelId="{AA3EA14A-CB88-8E44-9703-B82E8C98344F}" srcId="{4184A6D9-4D32-4103-A1D2-180EA71E7A87}" destId="{053BB974-4373-0B43-B1BE-AD9E667AFF73}" srcOrd="2" destOrd="0" parTransId="{07851E54-0B98-6B46-8FF5-05D0A0195192}" sibTransId="{C7DC0E6A-DD1F-EE4D-B25A-3B9EEA361C58}"/>
    <dgm:cxn modelId="{040CDDB3-0547-C947-8AB7-FA8542D8FDB4}" type="presParOf" srcId="{7D46533C-7AD1-42AF-9E9D-01735649365B}" destId="{36BC54A5-8EB1-4415-96BF-E7EB65BA662C}" srcOrd="0" destOrd="0" presId="urn:microsoft.com/office/officeart/2018/2/layout/IconLabelList"/>
    <dgm:cxn modelId="{1E747DB3-B528-4C45-B536-D6E42BF2F99D}" type="presParOf" srcId="{36BC54A5-8EB1-4415-96BF-E7EB65BA662C}" destId="{27B4274B-BC3F-4A10-A06A-AEF949D75C7C}" srcOrd="0" destOrd="0" presId="urn:microsoft.com/office/officeart/2018/2/layout/IconLabelList"/>
    <dgm:cxn modelId="{969BAAD9-E2A9-774D-A63F-08B54171D7AE}" type="presParOf" srcId="{36BC54A5-8EB1-4415-96BF-E7EB65BA662C}" destId="{BD257F15-D74D-40CA-821D-883009163773}" srcOrd="1" destOrd="0" presId="urn:microsoft.com/office/officeart/2018/2/layout/IconLabelList"/>
    <dgm:cxn modelId="{0FEED0E0-238C-F94C-A23E-B3D5BB073AAA}" type="presParOf" srcId="{36BC54A5-8EB1-4415-96BF-E7EB65BA662C}" destId="{9D29AAEF-5854-44A0-888F-C563FE325F01}" srcOrd="2" destOrd="0" presId="urn:microsoft.com/office/officeart/2018/2/layout/IconLabelList"/>
    <dgm:cxn modelId="{5216BE95-674B-A144-961D-8479324CD4F1}" type="presParOf" srcId="{7D46533C-7AD1-42AF-9E9D-01735649365B}" destId="{35ED881B-77EF-4117-BE16-719A0E07B371}" srcOrd="1" destOrd="0" presId="urn:microsoft.com/office/officeart/2018/2/layout/IconLabelList"/>
    <dgm:cxn modelId="{062BFC2E-3938-E74E-A5C6-B437F61B375C}" type="presParOf" srcId="{7D46533C-7AD1-42AF-9E9D-01735649365B}" destId="{939C5B01-5597-4C75-B563-7300020F9C2D}" srcOrd="2" destOrd="0" presId="urn:microsoft.com/office/officeart/2018/2/layout/IconLabelList"/>
    <dgm:cxn modelId="{BBC381DA-F9F1-3841-9DAE-39B7EFE5ADA0}" type="presParOf" srcId="{939C5B01-5597-4C75-B563-7300020F9C2D}" destId="{F5D38342-1946-40E9-A36B-D23C8CD92576}" srcOrd="0" destOrd="0" presId="urn:microsoft.com/office/officeart/2018/2/layout/IconLabelList"/>
    <dgm:cxn modelId="{6BC34B0C-074B-BC4B-8265-9431E205D000}" type="presParOf" srcId="{939C5B01-5597-4C75-B563-7300020F9C2D}" destId="{4F7F7A2A-3716-47A5-82AF-A46D94D336B0}" srcOrd="1" destOrd="0" presId="urn:microsoft.com/office/officeart/2018/2/layout/IconLabelList"/>
    <dgm:cxn modelId="{3460DA2A-5D42-B64F-BCDD-F98BF790BB73}" type="presParOf" srcId="{939C5B01-5597-4C75-B563-7300020F9C2D}" destId="{5094B9CC-AEAA-4B73-BD14-BEE561E89ECB}" srcOrd="2" destOrd="0" presId="urn:microsoft.com/office/officeart/2018/2/layout/IconLabelList"/>
    <dgm:cxn modelId="{EF21472A-7478-F747-9685-C56A607FC9B6}" type="presParOf" srcId="{7D46533C-7AD1-42AF-9E9D-01735649365B}" destId="{B5A0096D-4357-F142-A680-F1C34EE3BDA3}" srcOrd="3" destOrd="0" presId="urn:microsoft.com/office/officeart/2018/2/layout/IconLabelList"/>
    <dgm:cxn modelId="{22172DBB-CEBF-A043-9AEE-7D6E775D312C}" type="presParOf" srcId="{7D46533C-7AD1-42AF-9E9D-01735649365B}" destId="{A4BACD58-1123-9D4C-B9D8-0AFD488E4EBF}" srcOrd="4" destOrd="0" presId="urn:microsoft.com/office/officeart/2018/2/layout/IconLabelList"/>
    <dgm:cxn modelId="{13ADC121-29B2-C242-B077-15053F0BF0E7}" type="presParOf" srcId="{A4BACD58-1123-9D4C-B9D8-0AFD488E4EBF}" destId="{D2AF78BD-0BB9-B24E-8F42-F788C6A3535A}" srcOrd="0" destOrd="0" presId="urn:microsoft.com/office/officeart/2018/2/layout/IconLabelList"/>
    <dgm:cxn modelId="{725B7BB9-E11D-2246-A93E-D3230E917F5D}" type="presParOf" srcId="{A4BACD58-1123-9D4C-B9D8-0AFD488E4EBF}" destId="{6CD6855B-5D78-D14E-BBAE-C03FBCA2C407}" srcOrd="1" destOrd="0" presId="urn:microsoft.com/office/officeart/2018/2/layout/IconLabelList"/>
    <dgm:cxn modelId="{E72CD844-CF7C-E44E-846F-81210EB6B9F6}" type="presParOf" srcId="{A4BACD58-1123-9D4C-B9D8-0AFD488E4EBF}" destId="{42E50451-3DE0-1D40-9A75-268D0506C7A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4274B-BC3F-4A10-A06A-AEF949D75C7C}">
      <dsp:nvSpPr>
        <dsp:cNvPr id="0" name=""/>
        <dsp:cNvSpPr/>
      </dsp:nvSpPr>
      <dsp:spPr>
        <a:xfrm>
          <a:off x="792556" y="530202"/>
          <a:ext cx="1255514" cy="125551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9AAEF-5854-44A0-888F-C563FE325F01}">
      <dsp:nvSpPr>
        <dsp:cNvPr id="0" name=""/>
        <dsp:cNvSpPr/>
      </dsp:nvSpPr>
      <dsp:spPr>
        <a:xfrm>
          <a:off x="25297" y="2230099"/>
          <a:ext cx="2790032" cy="1262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Read through the Brewdog </a:t>
          </a:r>
          <a:r>
            <a:rPr lang="en-US" sz="2000" kern="1200" dirty="0" smtClean="0"/>
            <a:t>articles/links</a:t>
          </a:r>
          <a:endParaRPr lang="en-US" sz="2000" kern="1200" dirty="0"/>
        </a:p>
      </dsp:txBody>
      <dsp:txXfrm>
        <a:off x="25297" y="2230099"/>
        <a:ext cx="2790032" cy="1262422"/>
      </dsp:txXfrm>
    </dsp:sp>
    <dsp:sp modelId="{F5D38342-1946-40E9-A36B-D23C8CD92576}">
      <dsp:nvSpPr>
        <dsp:cNvPr id="0" name=""/>
        <dsp:cNvSpPr/>
      </dsp:nvSpPr>
      <dsp:spPr>
        <a:xfrm>
          <a:off x="4070844" y="530202"/>
          <a:ext cx="1255514" cy="125551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4B9CC-AEAA-4B73-BD14-BEE561E89ECB}">
      <dsp:nvSpPr>
        <dsp:cNvPr id="0" name=""/>
        <dsp:cNvSpPr/>
      </dsp:nvSpPr>
      <dsp:spPr>
        <a:xfrm>
          <a:off x="3303585" y="2230099"/>
          <a:ext cx="2790032" cy="1262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Identify the issues at stake and link them to the theory on culture, leadership and motivation</a:t>
          </a:r>
          <a:endParaRPr lang="en-US" sz="2000" kern="1200" dirty="0"/>
        </a:p>
      </dsp:txBody>
      <dsp:txXfrm>
        <a:off x="3303585" y="2230099"/>
        <a:ext cx="2790032" cy="1262422"/>
      </dsp:txXfrm>
    </dsp:sp>
    <dsp:sp modelId="{D2AF78BD-0BB9-B24E-8F42-F788C6A3535A}">
      <dsp:nvSpPr>
        <dsp:cNvPr id="0" name=""/>
        <dsp:cNvSpPr/>
      </dsp:nvSpPr>
      <dsp:spPr>
        <a:xfrm>
          <a:off x="7510662" y="530202"/>
          <a:ext cx="1255514" cy="1255514"/>
        </a:xfrm>
        <a:prstGeom prst="rect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50451-3DE0-1D40-9A75-268D0506C7A6}">
      <dsp:nvSpPr>
        <dsp:cNvPr id="0" name=""/>
        <dsp:cNvSpPr/>
      </dsp:nvSpPr>
      <dsp:spPr>
        <a:xfrm>
          <a:off x="6581874" y="2230099"/>
          <a:ext cx="3113090" cy="1262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What should they do next? How can they move forward with </a:t>
          </a:r>
          <a:r>
            <a:rPr lang="en-US" sz="2000" kern="1200" dirty="0" err="1" smtClean="0"/>
            <a:t>i</a:t>
          </a:r>
          <a:r>
            <a:rPr lang="en-US" sz="2000" kern="1200" dirty="0" smtClean="0"/>
            <a:t>) their employees ii) the media iii) their shareholders?</a:t>
          </a:r>
          <a:endParaRPr lang="en-US" sz="2000" kern="1200" dirty="0"/>
        </a:p>
      </dsp:txBody>
      <dsp:txXfrm>
        <a:off x="6581874" y="2230099"/>
        <a:ext cx="3113090" cy="1262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70F64-DEF7-471C-B5C0-F3312127FD85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70B9F-12AD-47C2-A6EF-6FE3F035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52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63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77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94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9F4BC-4AA2-45A7-85AD-4DB632E925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041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83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74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24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8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97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8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58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7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3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4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46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3B2F057-F298-4B01-AA13-16093950E2B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50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ewdog.com/uk/community/brewdog-believe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s://www.theguardian.com/business/2021/jun/10/brewdog-staff-craft-beer-firm-lett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guardian.com/lifeandstyle/2016/mar/24/the-aggressive-outrageous-infuriating-and-ingenious-rise-of-brewdog" TargetMode="External"/><Relationship Id="rId5" Type="http://schemas.openxmlformats.org/officeDocument/2006/relationships/hyperlink" Target="https://www.theguardian.com/business/2021/jun/10/brewdog-punk-brewery-beer-scottish-brewer-controversy" TargetMode="External"/><Relationship Id="rId4" Type="http://schemas.openxmlformats.org/officeDocument/2006/relationships/hyperlink" Target="https://www.bbc.co.uk/news/business-57428258" TargetMode="External"/><Relationship Id="rId9" Type="http://schemas.openxmlformats.org/officeDocument/2006/relationships/hyperlink" Target="https://www.eveningexpress.co.uk/fp/news/local/brewdog-now-worth-1-billion-after-deal-with-us-equity-fir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Brewdog</a:t>
            </a:r>
            <a:r>
              <a:rPr lang="en-US" sz="4000" dirty="0" smtClean="0"/>
              <a:t>: culture &amp; leadership style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Unit 6 Topic 2</a:t>
            </a:r>
          </a:p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Learning Aim D1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2269DC8-3963-8A42-AF71-6DC0EEF002BC}"/>
              </a:ext>
            </a:extLst>
          </p:cNvPr>
          <p:cNvSpPr txBox="1">
            <a:spLocks/>
          </p:cNvSpPr>
          <p:nvPr/>
        </p:nvSpPr>
        <p:spPr>
          <a:xfrm>
            <a:off x="631525" y="1649505"/>
            <a:ext cx="5249321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err="1">
                <a:solidFill>
                  <a:schemeClr val="bg1"/>
                </a:solidFill>
              </a:rPr>
              <a:t>BrewDog</a:t>
            </a:r>
            <a:r>
              <a:rPr lang="en-GB" sz="2400" dirty="0">
                <a:solidFill>
                  <a:schemeClr val="bg1"/>
                </a:solidFill>
              </a:rPr>
              <a:t> is a multinational brewery and pub chain based in </a:t>
            </a:r>
            <a:r>
              <a:rPr lang="en-GB" sz="2400" dirty="0" err="1">
                <a:solidFill>
                  <a:schemeClr val="bg1"/>
                </a:solidFill>
              </a:rPr>
              <a:t>Ellon</a:t>
            </a:r>
            <a:r>
              <a:rPr lang="en-GB" sz="2400" dirty="0">
                <a:solidFill>
                  <a:schemeClr val="bg1"/>
                </a:solidFill>
              </a:rPr>
              <a:t>, Scotland. It was founded in 2007 by James Watt and Martin Dickie. Together they own</a:t>
            </a:r>
            <a:r>
              <a:rPr lang="en-GB" sz="2400" b="1" dirty="0">
                <a:solidFill>
                  <a:schemeClr val="bg1"/>
                </a:solidFill>
              </a:rPr>
              <a:t> 46%</a:t>
            </a:r>
            <a:r>
              <a:rPr lang="en-GB" sz="2400" dirty="0">
                <a:solidFill>
                  <a:schemeClr val="bg1"/>
                </a:solidFill>
              </a:rPr>
              <a:t> of the </a:t>
            </a:r>
            <a:r>
              <a:rPr lang="en-GB" sz="2400" dirty="0" smtClean="0">
                <a:solidFill>
                  <a:schemeClr val="bg1"/>
                </a:solidFill>
              </a:rPr>
              <a:t>company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b="1" dirty="0" err="1"/>
              <a:t>Brewdog</a:t>
            </a:r>
            <a:r>
              <a:rPr lang="en-GB" sz="2400" b="1" dirty="0"/>
              <a:t> co-founder James Watt has apologised and vowed to "listen, learn and act" after a group of ex-employees joined together to allege a culture of fear at the company.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3074" name="Picture 2" descr="James Watt, one of the founders of BrewDog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091" y="480099"/>
            <a:ext cx="5324475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59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ewdog Punk IPA Beer, 330 M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87050">
            <a:off x="8892988" y="809002"/>
            <a:ext cx="2235387" cy="223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BREWDOG IN THE MEDIA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hlinkClick r:id="rId4"/>
              </a:rPr>
              <a:t>Ex-</a:t>
            </a:r>
            <a:r>
              <a:rPr lang="en-GB" dirty="0" err="1">
                <a:hlinkClick r:id="rId4"/>
              </a:rPr>
              <a:t>Brewdog</a:t>
            </a:r>
            <a:r>
              <a:rPr lang="en-GB" dirty="0">
                <a:hlinkClick r:id="rId4"/>
              </a:rPr>
              <a:t> staff allege culture of fear at brewer - BBC </a:t>
            </a:r>
            <a:r>
              <a:rPr lang="en-GB" dirty="0" smtClean="0">
                <a:hlinkClick r:id="rId4"/>
              </a:rPr>
              <a:t>News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https</a:t>
            </a:r>
            <a:r>
              <a:rPr lang="en-GB" dirty="0">
                <a:hlinkClick r:id="rId5"/>
              </a:rPr>
              <a:t>://</a:t>
            </a:r>
            <a:r>
              <a:rPr lang="en-GB" dirty="0" smtClean="0">
                <a:hlinkClick r:id="rId5"/>
              </a:rPr>
              <a:t>www.theguardian.com/business/2021/jun/10/brewdog-punk-brewery-beer-scottish-brewer-controversy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www.theguardian.com/lifeandstyle/2016/mar/24/the-aggressive-outrageous-infuriating-and-ingenious-rise-of-brewdog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7"/>
              </a:rPr>
              <a:t>https://</a:t>
            </a:r>
            <a:r>
              <a:rPr lang="en-GB" dirty="0" smtClean="0">
                <a:hlinkClick r:id="rId7"/>
              </a:rPr>
              <a:t>www.theguardian.com/business/2021/jun/10/brewdog-staff-craft-beer-firm-letter</a:t>
            </a:r>
            <a:endParaRPr lang="en-GB" dirty="0" smtClean="0"/>
          </a:p>
          <a:p>
            <a:endParaRPr lang="en-GB" dirty="0"/>
          </a:p>
          <a:p>
            <a:r>
              <a:rPr lang="en-GB" dirty="0" err="1">
                <a:hlinkClick r:id="rId8"/>
              </a:rPr>
              <a:t>BrewDog</a:t>
            </a:r>
            <a:r>
              <a:rPr lang="en-GB" dirty="0">
                <a:hlinkClick r:id="rId8"/>
              </a:rPr>
              <a:t> Believe </a:t>
            </a:r>
            <a:r>
              <a:rPr lang="en-GB" dirty="0" smtClean="0">
                <a:hlinkClick r:id="rId8"/>
              </a:rPr>
              <a:t>– </a:t>
            </a:r>
            <a:r>
              <a:rPr lang="en-GB" dirty="0" err="1" smtClean="0">
                <a:hlinkClick r:id="rId8"/>
              </a:rPr>
              <a:t>BrewDog</a:t>
            </a:r>
            <a:endParaRPr lang="en-GB" dirty="0" smtClean="0"/>
          </a:p>
          <a:p>
            <a:r>
              <a:rPr lang="en-GB" dirty="0" err="1">
                <a:hlinkClick r:id="rId9"/>
              </a:rPr>
              <a:t>BrewDog</a:t>
            </a:r>
            <a:r>
              <a:rPr lang="en-GB" dirty="0">
                <a:hlinkClick r:id="rId9"/>
              </a:rPr>
              <a:t> now worth £1 billion after deal with US equity firm - Evening Express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9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rewdog aiipla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03" y="2660334"/>
            <a:ext cx="3667401" cy="235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mage result for brewdog aiipla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96" y="4464424"/>
            <a:ext cx="3876620" cy="2086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903" y="400050"/>
            <a:ext cx="3667401" cy="2127998"/>
          </a:xfrm>
          <a:prstGeom prst="rect">
            <a:avLst/>
          </a:prstGeom>
        </p:spPr>
      </p:pic>
      <p:pic>
        <p:nvPicPr>
          <p:cNvPr id="2054" name="Picture 6" descr="BrewDog Hotel Columbu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443" y="400050"/>
            <a:ext cx="2863101" cy="286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brewdog aiiplan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683" y="400050"/>
            <a:ext cx="3251499" cy="406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brewdog aiiplan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415" y="3692294"/>
            <a:ext cx="4327697" cy="289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brewdog aiiplan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442" y="3359501"/>
            <a:ext cx="3632273" cy="220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Image result for brewdog pink be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113" y="747409"/>
            <a:ext cx="2720412" cy="215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0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/>
              <a:t>Issues?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408842"/>
          </a:xfrm>
        </p:spPr>
        <p:txBody>
          <a:bodyPr>
            <a:normAutofit/>
          </a:bodyPr>
          <a:lstStyle/>
          <a:p>
            <a:r>
              <a:rPr lang="en-GB" dirty="0" smtClean="0"/>
              <a:t>Cult of personality (Handy) fast growth unchanged culture</a:t>
            </a:r>
          </a:p>
          <a:p>
            <a:r>
              <a:rPr lang="en-GB" dirty="0" smtClean="0"/>
              <a:t>PR Campaigns (charity donations cut)</a:t>
            </a:r>
          </a:p>
          <a:p>
            <a:r>
              <a:rPr lang="en-GB" dirty="0" smtClean="0"/>
              <a:t>Sexism &amp; misogyny (LGBT fiasco and staff treatment)</a:t>
            </a:r>
          </a:p>
          <a:p>
            <a:r>
              <a:rPr lang="en-GB" dirty="0" smtClean="0"/>
              <a:t>Environmental  issues (private jet) vanity projects</a:t>
            </a:r>
          </a:p>
          <a:p>
            <a:r>
              <a:rPr lang="en-GB" dirty="0" smtClean="0"/>
              <a:t>Safety concerns (ignoring H&amp;S guidelines) and breaking rules </a:t>
            </a:r>
          </a:p>
          <a:p>
            <a:r>
              <a:rPr lang="en-GB" dirty="0" smtClean="0"/>
              <a:t>Top down leadership and management style – poor treatment of staff not challenged (bullying)</a:t>
            </a:r>
          </a:p>
          <a:p>
            <a:r>
              <a:rPr lang="en-GB" dirty="0" smtClean="0"/>
              <a:t>Pursuit of others in legal cases to protect their name</a:t>
            </a:r>
          </a:p>
          <a:p>
            <a:r>
              <a:rPr lang="en-GB" dirty="0" smtClean="0"/>
              <a:t>Resulting culture of fear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4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lvl="0"/>
            <a:r>
              <a:rPr lang="en-GB" sz="3600" b="1" dirty="0" smtClean="0"/>
              <a:t>Task</a:t>
            </a:r>
            <a:endParaRPr lang="en-GB" sz="3600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E8E68AF-FF96-439D-B1AF-496964317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790584"/>
              </p:ext>
            </p:extLst>
          </p:nvPr>
        </p:nvGraphicFramePr>
        <p:xfrm>
          <a:off x="1237694" y="1763486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535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A7AAD3E-CA9F-47AF-9B5B-0275E022B1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ED6133-8669-4795-914B-1F511F02FF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72C3B2-1806-45BF-BC8D-C31CF94510E5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254</Words>
  <Application>Microsoft Office PowerPoint</Application>
  <PresentationFormat>Widescreen</PresentationFormat>
  <Paragraphs>33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Tw Cen MT</vt:lpstr>
      <vt:lpstr>Wingdings 3</vt:lpstr>
      <vt:lpstr>Integral</vt:lpstr>
      <vt:lpstr>Brewdog: culture &amp; leadership style</vt:lpstr>
      <vt:lpstr>BREWDOG IN THE MEDIA</vt:lpstr>
      <vt:lpstr>PowerPoint Presentation</vt:lpstr>
      <vt:lpstr>Issues?</vt:lpstr>
      <vt:lpstr>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Motivation</dc:title>
  <dc:creator>Ailsa W Waters</dc:creator>
  <cp:lastModifiedBy>Ailsa W Waters</cp:lastModifiedBy>
  <cp:revision>12</cp:revision>
  <dcterms:created xsi:type="dcterms:W3CDTF">2020-05-23T15:16:42Z</dcterms:created>
  <dcterms:modified xsi:type="dcterms:W3CDTF">2021-06-14T10:02:08Z</dcterms:modified>
</cp:coreProperties>
</file>