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handoutMasterIdLst>
    <p:handoutMasterId r:id="rId11"/>
  </p:handoutMasterIdLst>
  <p:sldIdLst>
    <p:sldId id="256" r:id="rId5"/>
    <p:sldId id="257" r:id="rId6"/>
    <p:sldId id="258" r:id="rId7"/>
    <p:sldId id="260" r:id="rId8"/>
    <p:sldId id="259" r:id="rId9"/>
    <p:sldId id="261" r:id="rId10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>
      <p:cViewPr varScale="1">
        <p:scale>
          <a:sx n="56" d="100"/>
          <a:sy n="56" d="100"/>
        </p:scale>
        <p:origin x="84" y="11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5AD2C0-D6AF-4AE3-89C5-E213EDBAD210}" type="datetimeFigureOut">
              <a:rPr lang="en-GB" smtClean="0"/>
              <a:t>14/10/2019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C105BA-E46A-488D-BCCC-1EFB17631F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429676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C3445C-15A0-4853-8806-9D782548B6CE}" type="datetimeFigureOut">
              <a:rPr lang="en-GB" smtClean="0"/>
              <a:t>14/10/2019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9753C-1716-4A8D-85AC-8A7E87DAD31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97223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C3445C-15A0-4853-8806-9D782548B6CE}" type="datetimeFigureOut">
              <a:rPr lang="en-GB" smtClean="0"/>
              <a:t>14/10/2019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9753C-1716-4A8D-85AC-8A7E87DAD31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77795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C3445C-15A0-4853-8806-9D782548B6CE}" type="datetimeFigureOut">
              <a:rPr lang="en-GB" smtClean="0"/>
              <a:t>14/10/2019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9753C-1716-4A8D-85AC-8A7E87DAD31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76548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C3445C-15A0-4853-8806-9D782548B6CE}" type="datetimeFigureOut">
              <a:rPr lang="en-GB" smtClean="0"/>
              <a:t>14/10/2019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9753C-1716-4A8D-85AC-8A7E87DAD31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22122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C3445C-15A0-4853-8806-9D782548B6CE}" type="datetimeFigureOut">
              <a:rPr lang="en-GB" smtClean="0"/>
              <a:t>14/10/2019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9753C-1716-4A8D-85AC-8A7E87DAD31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474580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C3445C-15A0-4853-8806-9D782548B6CE}" type="datetimeFigureOut">
              <a:rPr lang="en-GB" smtClean="0"/>
              <a:t>14/10/2019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9753C-1716-4A8D-85AC-8A7E87DAD31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57330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C3445C-15A0-4853-8806-9D782548B6CE}" type="datetimeFigureOut">
              <a:rPr lang="en-GB" smtClean="0"/>
              <a:t>14/10/2019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9753C-1716-4A8D-85AC-8A7E87DAD31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87442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C3445C-15A0-4853-8806-9D782548B6CE}" type="datetimeFigureOut">
              <a:rPr lang="en-GB" smtClean="0"/>
              <a:t>14/10/2019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9753C-1716-4A8D-85AC-8A7E87DAD31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306685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C3445C-15A0-4853-8806-9D782548B6CE}" type="datetimeFigureOut">
              <a:rPr lang="en-GB" smtClean="0"/>
              <a:t>14/10/2019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9753C-1716-4A8D-85AC-8A7E87DAD31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63040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C3445C-15A0-4853-8806-9D782548B6CE}" type="datetimeFigureOut">
              <a:rPr lang="en-GB" smtClean="0"/>
              <a:t>14/10/2019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9753C-1716-4A8D-85AC-8A7E87DAD31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43170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C3445C-15A0-4853-8806-9D782548B6CE}" type="datetimeFigureOut">
              <a:rPr lang="en-GB" smtClean="0"/>
              <a:t>14/10/2019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9753C-1716-4A8D-85AC-8A7E87DAD31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174147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C3445C-15A0-4853-8806-9D782548B6CE}" type="datetimeFigureOut">
              <a:rPr lang="en-GB" smtClean="0"/>
              <a:t>14/10/2019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F9753C-1716-4A8D-85AC-8A7E87DAD31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27549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07698" y="379562"/>
            <a:ext cx="9460302" cy="870280"/>
          </a:xfrm>
        </p:spPr>
        <p:txBody>
          <a:bodyPr>
            <a:normAutofit fontScale="90000"/>
          </a:bodyPr>
          <a:lstStyle/>
          <a:p>
            <a:r>
              <a:rPr lang="en-GB" b="1" dirty="0" smtClean="0">
                <a:latin typeface="+mn-lt"/>
              </a:rPr>
              <a:t>Radigan Case Study</a:t>
            </a:r>
            <a:endParaRPr lang="en-GB" b="1" dirty="0">
              <a:latin typeface="+mn-l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1635215"/>
            <a:ext cx="9144000" cy="1655762"/>
          </a:xfrm>
        </p:spPr>
        <p:txBody>
          <a:bodyPr>
            <a:normAutofit lnSpcReduction="10000"/>
          </a:bodyPr>
          <a:lstStyle/>
          <a:p>
            <a:pPr algn="l"/>
            <a:r>
              <a:rPr lang="en-GB" b="1" dirty="0" smtClean="0"/>
              <a:t>Activity 1: Written Report</a:t>
            </a:r>
          </a:p>
          <a:p>
            <a:pPr algn="l"/>
            <a:r>
              <a:rPr lang="en-GB" dirty="0" smtClean="0"/>
              <a:t>What are the issues that need to be addressed at </a:t>
            </a:r>
            <a:r>
              <a:rPr lang="en-GB" dirty="0" err="1" smtClean="0"/>
              <a:t>Radigans</a:t>
            </a:r>
            <a:r>
              <a:rPr lang="en-GB" dirty="0" smtClean="0"/>
              <a:t>?</a:t>
            </a:r>
          </a:p>
          <a:p>
            <a:pPr algn="l"/>
            <a:r>
              <a:rPr lang="en-GB" dirty="0" smtClean="0"/>
              <a:t>Why are these so important?</a:t>
            </a:r>
          </a:p>
          <a:p>
            <a:pPr algn="l"/>
            <a:r>
              <a:rPr lang="en-GB" dirty="0" smtClean="0"/>
              <a:t>What changes would you make to improve the culture?</a:t>
            </a:r>
          </a:p>
          <a:p>
            <a:pPr algn="l"/>
            <a:endParaRPr lang="en-GB" dirty="0"/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1524000" y="3840702"/>
            <a:ext cx="9144000" cy="16557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GB" b="1" dirty="0" smtClean="0"/>
              <a:t>Activity 2: 6 slide </a:t>
            </a:r>
            <a:r>
              <a:rPr lang="en-GB" b="1" dirty="0" err="1" smtClean="0"/>
              <a:t>powerpoint</a:t>
            </a:r>
            <a:endParaRPr lang="en-GB" b="1" dirty="0" smtClean="0"/>
          </a:p>
          <a:p>
            <a:pPr algn="l"/>
            <a:r>
              <a:rPr lang="en-GB" dirty="0" smtClean="0"/>
              <a:t>Thinking about the issues identified in your report</a:t>
            </a:r>
          </a:p>
          <a:p>
            <a:pPr algn="l"/>
            <a:r>
              <a:rPr lang="en-GB" dirty="0" smtClean="0"/>
              <a:t>How would you suggest managing the changes that you have proposed?</a:t>
            </a:r>
          </a:p>
          <a:p>
            <a:pPr algn="l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69445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55608" y="707365"/>
            <a:ext cx="2794958" cy="870280"/>
          </a:xfrm>
        </p:spPr>
        <p:txBody>
          <a:bodyPr>
            <a:noAutofit/>
          </a:bodyPr>
          <a:lstStyle/>
          <a:p>
            <a:r>
              <a:rPr lang="en-GB" sz="4400" b="1" dirty="0" smtClean="0">
                <a:latin typeface="+mn-lt"/>
              </a:rPr>
              <a:t>Issues?</a:t>
            </a:r>
            <a:endParaRPr lang="en-GB" sz="4400" b="1" dirty="0">
              <a:latin typeface="+mn-l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89162" y="2342581"/>
            <a:ext cx="2840966" cy="1655762"/>
          </a:xfrm>
        </p:spPr>
        <p:txBody>
          <a:bodyPr>
            <a:normAutofit/>
          </a:bodyPr>
          <a:lstStyle/>
          <a:p>
            <a:pPr algn="l"/>
            <a:r>
              <a:rPr lang="en-GB" b="1" dirty="0" smtClean="0"/>
              <a:t>Culture</a:t>
            </a:r>
          </a:p>
          <a:p>
            <a:pPr algn="l"/>
            <a:r>
              <a:rPr lang="en-GB" b="1" dirty="0" smtClean="0"/>
              <a:t>Motivation</a:t>
            </a:r>
          </a:p>
          <a:p>
            <a:pPr algn="l"/>
            <a:r>
              <a:rPr lang="en-GB" b="1" dirty="0" smtClean="0"/>
              <a:t>Management style</a:t>
            </a:r>
            <a:endParaRPr lang="en-GB" dirty="0" smtClean="0"/>
          </a:p>
          <a:p>
            <a:pPr algn="l"/>
            <a:endParaRPr lang="en-GB" dirty="0"/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4192438" y="2036807"/>
            <a:ext cx="7643003" cy="4260476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GB" sz="2600" dirty="0" smtClean="0"/>
              <a:t>Them and us mentality with no respect for management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GB" sz="2600" dirty="0" smtClean="0"/>
              <a:t>Staff set in their ways (all over 45)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GB" sz="2600" dirty="0" smtClean="0"/>
              <a:t>Staff controlled by unions who are not prepared to discuss change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GB" sz="2600" dirty="0" smtClean="0"/>
              <a:t>Staff working to rule/hours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GB" sz="2600" dirty="0" smtClean="0"/>
              <a:t>Poor motivation (notices in offices etc)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GB" sz="2600" dirty="0" smtClean="0"/>
              <a:t>Lack of integration between teams and little understanding of other teams’ work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GB" sz="2600" dirty="0" smtClean="0"/>
              <a:t>Limited work knowledge probably resulting in boredom or complacency from repetitive work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GB" sz="2600" dirty="0" smtClean="0"/>
              <a:t>Previous management had been autocratic and transactional, </a:t>
            </a:r>
            <a:r>
              <a:rPr lang="en-GB" sz="2600" dirty="0" err="1" smtClean="0"/>
              <a:t>Taylorist</a:t>
            </a:r>
            <a:r>
              <a:rPr lang="en-GB" sz="2600" dirty="0" smtClean="0"/>
              <a:t> and Theory X McGregor</a:t>
            </a:r>
          </a:p>
          <a:p>
            <a:pPr algn="l"/>
            <a:endParaRPr lang="en-GB" b="1" dirty="0" smtClean="0"/>
          </a:p>
          <a:p>
            <a:pPr algn="l"/>
            <a:endParaRPr lang="en-GB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4192437" y="707365"/>
            <a:ext cx="7643003" cy="87028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GB" sz="4400" b="1" dirty="0" smtClean="0">
                <a:latin typeface="+mn-lt"/>
              </a:rPr>
              <a:t>Apply to case study </a:t>
            </a:r>
            <a:endParaRPr lang="en-GB" sz="4400" b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956212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55608" y="707365"/>
            <a:ext cx="2794958" cy="870280"/>
          </a:xfrm>
        </p:spPr>
        <p:txBody>
          <a:bodyPr>
            <a:noAutofit/>
          </a:bodyPr>
          <a:lstStyle/>
          <a:p>
            <a:r>
              <a:rPr lang="en-GB" sz="4400" b="1" dirty="0" smtClean="0">
                <a:latin typeface="+mn-lt"/>
              </a:rPr>
              <a:t>Solutions</a:t>
            </a:r>
            <a:endParaRPr lang="en-GB" sz="4400" b="1" dirty="0">
              <a:latin typeface="+mn-l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89162" y="2342581"/>
            <a:ext cx="2840966" cy="1655762"/>
          </a:xfrm>
        </p:spPr>
        <p:txBody>
          <a:bodyPr>
            <a:normAutofit/>
          </a:bodyPr>
          <a:lstStyle/>
          <a:p>
            <a:pPr algn="l"/>
            <a:r>
              <a:rPr lang="en-GB" b="1" dirty="0" smtClean="0"/>
              <a:t>Management style</a:t>
            </a:r>
            <a:endParaRPr lang="en-GB" dirty="0" smtClean="0"/>
          </a:p>
          <a:p>
            <a:pPr algn="l"/>
            <a:endParaRPr lang="en-GB" dirty="0"/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4192438" y="2036807"/>
            <a:ext cx="7643003" cy="4260476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GB" sz="2600" dirty="0"/>
              <a:t>Transformational leadership skills required.</a:t>
            </a:r>
          </a:p>
          <a:p>
            <a:pPr algn="l"/>
            <a:r>
              <a:rPr lang="en-GB" sz="2600" dirty="0" smtClean="0"/>
              <a:t>New management approach from </a:t>
            </a:r>
            <a:r>
              <a:rPr lang="en-GB" sz="2600" b="1" dirty="0" smtClean="0"/>
              <a:t>McGregor X, Autocratic, </a:t>
            </a:r>
            <a:r>
              <a:rPr lang="en-GB" sz="2600" b="1" dirty="0" err="1" smtClean="0"/>
              <a:t>Taylorist</a:t>
            </a:r>
            <a:r>
              <a:rPr lang="en-GB" sz="2600" b="1" dirty="0" smtClean="0"/>
              <a:t> </a:t>
            </a:r>
            <a:r>
              <a:rPr lang="en-GB" sz="2600" dirty="0" smtClean="0"/>
              <a:t>approach to a more </a:t>
            </a:r>
            <a:r>
              <a:rPr lang="en-GB" sz="2600" b="1" dirty="0" smtClean="0"/>
              <a:t>democratic Theory Y approach, </a:t>
            </a:r>
            <a:r>
              <a:rPr lang="en-GB" sz="2600" dirty="0" smtClean="0"/>
              <a:t>more </a:t>
            </a:r>
            <a:r>
              <a:rPr lang="en-GB" sz="2600" b="1" dirty="0"/>
              <a:t>Herzberg</a:t>
            </a:r>
            <a:r>
              <a:rPr lang="en-GB" sz="2600" dirty="0"/>
              <a:t> and </a:t>
            </a:r>
            <a:r>
              <a:rPr lang="en-GB" sz="2600" b="1" dirty="0"/>
              <a:t>Maslow</a:t>
            </a:r>
          </a:p>
          <a:p>
            <a:pPr algn="l"/>
            <a:endParaRPr lang="en-GB" sz="2600" b="1" dirty="0" smtClean="0"/>
          </a:p>
          <a:p>
            <a:pPr algn="l"/>
            <a:r>
              <a:rPr lang="en-GB" sz="2600" b="1" dirty="0" err="1" smtClean="0"/>
              <a:t>Tannenbaum</a:t>
            </a:r>
            <a:r>
              <a:rPr lang="en-GB" sz="2600" b="1" dirty="0" smtClean="0"/>
              <a:t> &amp; Schmidt leadership continuum </a:t>
            </a:r>
            <a:r>
              <a:rPr lang="en-GB" sz="2600" dirty="0" smtClean="0"/>
              <a:t>– move from telling people what to do to consultation and building proposals based on information gathered from workers</a:t>
            </a:r>
          </a:p>
          <a:p>
            <a:pPr algn="l"/>
            <a:endParaRPr lang="en-GB" sz="2600" dirty="0" smtClean="0"/>
          </a:p>
          <a:p>
            <a:pPr algn="l"/>
            <a:r>
              <a:rPr lang="en-GB" sz="2600" b="1" dirty="0" smtClean="0"/>
              <a:t>Quality circles </a:t>
            </a:r>
            <a:r>
              <a:rPr lang="en-GB" sz="2600" dirty="0" smtClean="0"/>
              <a:t>to try to achieve </a:t>
            </a:r>
            <a:r>
              <a:rPr lang="en-GB" sz="2600" b="1" dirty="0" smtClean="0"/>
              <a:t>TQM</a:t>
            </a:r>
            <a:r>
              <a:rPr lang="en-GB" sz="2600" dirty="0" smtClean="0"/>
              <a:t>. </a:t>
            </a:r>
            <a:r>
              <a:rPr lang="en-GB" sz="2600" b="1" dirty="0" smtClean="0"/>
              <a:t>Kaizen</a:t>
            </a:r>
            <a:r>
              <a:rPr lang="en-GB" sz="2600" dirty="0" smtClean="0"/>
              <a:t>.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en-GB" sz="2600" dirty="0" smtClean="0"/>
          </a:p>
          <a:p>
            <a:pPr algn="l"/>
            <a:endParaRPr lang="en-GB" b="1" dirty="0" smtClean="0"/>
          </a:p>
          <a:p>
            <a:pPr algn="l"/>
            <a:endParaRPr lang="en-GB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4192437" y="707365"/>
            <a:ext cx="7643003" cy="87028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GB" sz="4400" b="1" dirty="0" smtClean="0">
                <a:latin typeface="+mn-lt"/>
              </a:rPr>
              <a:t>Relate to case study</a:t>
            </a:r>
            <a:endParaRPr lang="en-GB" sz="4400" b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522628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55608" y="707365"/>
            <a:ext cx="2794958" cy="870280"/>
          </a:xfrm>
        </p:spPr>
        <p:txBody>
          <a:bodyPr>
            <a:noAutofit/>
          </a:bodyPr>
          <a:lstStyle/>
          <a:p>
            <a:r>
              <a:rPr lang="en-GB" sz="4400" b="1" dirty="0" smtClean="0">
                <a:latin typeface="+mn-lt"/>
              </a:rPr>
              <a:t>Solutions</a:t>
            </a:r>
            <a:endParaRPr lang="en-GB" sz="4400" b="1" dirty="0">
              <a:latin typeface="+mn-l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89162" y="2342581"/>
            <a:ext cx="2840966" cy="1655762"/>
          </a:xfrm>
        </p:spPr>
        <p:txBody>
          <a:bodyPr>
            <a:normAutofit/>
          </a:bodyPr>
          <a:lstStyle/>
          <a:p>
            <a:pPr algn="l"/>
            <a:r>
              <a:rPr lang="en-GB" b="1" dirty="0" smtClean="0"/>
              <a:t>Improve </a:t>
            </a:r>
          </a:p>
          <a:p>
            <a:pPr algn="l"/>
            <a:r>
              <a:rPr lang="en-GB" b="1" dirty="0" smtClean="0"/>
              <a:t>Motivation</a:t>
            </a:r>
            <a:endParaRPr lang="en-GB" b="1" dirty="0"/>
          </a:p>
          <a:p>
            <a:pPr algn="l"/>
            <a:endParaRPr lang="en-GB" dirty="0"/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3692105" y="1712829"/>
            <a:ext cx="7953555" cy="4912258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GB" sz="2600" dirty="0" smtClean="0"/>
              <a:t>Understanding what makes people come to work and what will make them go the extra mile (Hygiene Factors and Motivators) Show understanding of </a:t>
            </a:r>
            <a:r>
              <a:rPr lang="en-GB" sz="2600" dirty="0" err="1" smtClean="0"/>
              <a:t>Dissatisfiers</a:t>
            </a:r>
            <a:r>
              <a:rPr lang="en-GB" sz="2600" dirty="0" smtClean="0"/>
              <a:t>.</a:t>
            </a:r>
          </a:p>
          <a:p>
            <a:pPr algn="l"/>
            <a:r>
              <a:rPr lang="en-GB" sz="2600" dirty="0" smtClean="0"/>
              <a:t>How? </a:t>
            </a:r>
            <a:r>
              <a:rPr lang="en-GB" sz="2600" b="1" dirty="0" smtClean="0"/>
              <a:t>Financial</a:t>
            </a:r>
            <a:r>
              <a:rPr lang="en-GB" sz="2600" dirty="0" smtClean="0"/>
              <a:t> or </a:t>
            </a:r>
            <a:r>
              <a:rPr lang="en-GB" sz="2600" b="1" dirty="0" smtClean="0"/>
              <a:t>Non financial</a:t>
            </a:r>
            <a:r>
              <a:rPr lang="en-GB" sz="2600" dirty="0" smtClean="0"/>
              <a:t>? This company is shrinking so they do not have spare money to throw at the problems.</a:t>
            </a:r>
          </a:p>
          <a:p>
            <a:pPr algn="l"/>
            <a:r>
              <a:rPr lang="en-GB" sz="2600" dirty="0"/>
              <a:t>Improve the buildings and the working conditions </a:t>
            </a:r>
            <a:r>
              <a:rPr lang="en-GB" sz="2600" dirty="0" smtClean="0"/>
              <a:t>(Mayo, Herzberg, Maslow)</a:t>
            </a:r>
            <a:endParaRPr lang="en-GB" sz="2600" dirty="0"/>
          </a:p>
          <a:p>
            <a:pPr algn="l"/>
            <a:r>
              <a:rPr lang="en-GB" sz="2600" dirty="0" smtClean="0"/>
              <a:t>Hold meetings with individuals (group meetings involve Unions and they are resistant) to review each person and what they think. </a:t>
            </a:r>
          </a:p>
          <a:p>
            <a:pPr algn="l"/>
            <a:r>
              <a:rPr lang="en-GB" sz="2600" dirty="0" smtClean="0"/>
              <a:t>Try to listen and </a:t>
            </a:r>
            <a:r>
              <a:rPr lang="en-GB" sz="2600" b="1" dirty="0" smtClean="0"/>
              <a:t>persuade</a:t>
            </a:r>
            <a:r>
              <a:rPr lang="en-GB" sz="2600" dirty="0" smtClean="0"/>
              <a:t> workers of the need to change.</a:t>
            </a:r>
          </a:p>
          <a:p>
            <a:pPr algn="l"/>
            <a:r>
              <a:rPr lang="en-GB" sz="2600" dirty="0" smtClean="0"/>
              <a:t>Make clear that change is necessary for everyone to have a job to go to. Listen to the workers so that they start to feel </a:t>
            </a:r>
            <a:r>
              <a:rPr lang="en-GB" sz="2600" b="1" dirty="0" smtClean="0"/>
              <a:t>valued</a:t>
            </a:r>
            <a:r>
              <a:rPr lang="en-GB" sz="2600" dirty="0" smtClean="0"/>
              <a:t>.</a:t>
            </a:r>
          </a:p>
          <a:p>
            <a:pPr algn="l"/>
            <a:r>
              <a:rPr lang="en-GB" sz="2600" b="1" dirty="0" smtClean="0"/>
              <a:t>Short term gains </a:t>
            </a:r>
            <a:r>
              <a:rPr lang="en-GB" sz="2600" dirty="0" smtClean="0"/>
              <a:t>might be needed to persuade workers to change. </a:t>
            </a:r>
            <a:r>
              <a:rPr lang="en-GB" sz="2600" b="1" dirty="0" smtClean="0"/>
              <a:t>Promotion</a:t>
            </a:r>
            <a:r>
              <a:rPr lang="en-GB" sz="2600" dirty="0" smtClean="0"/>
              <a:t> and </a:t>
            </a:r>
            <a:r>
              <a:rPr lang="en-GB" sz="2600" b="1" dirty="0" smtClean="0"/>
              <a:t>training</a:t>
            </a:r>
            <a:r>
              <a:rPr lang="en-GB" sz="2600" dirty="0" smtClean="0"/>
              <a:t> to reward potential new team leaders.</a:t>
            </a:r>
            <a:endParaRPr lang="en-GB" b="1" dirty="0" smtClean="0"/>
          </a:p>
          <a:p>
            <a:pPr algn="l"/>
            <a:endParaRPr lang="en-GB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3692106" y="678670"/>
            <a:ext cx="7643003" cy="87028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GB" sz="4400" b="1" dirty="0" smtClean="0">
                <a:latin typeface="+mn-lt"/>
              </a:rPr>
              <a:t>Relate to case study</a:t>
            </a:r>
            <a:endParaRPr lang="en-GB" sz="4400" b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782045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55608" y="707365"/>
            <a:ext cx="2794958" cy="870280"/>
          </a:xfrm>
        </p:spPr>
        <p:txBody>
          <a:bodyPr>
            <a:noAutofit/>
          </a:bodyPr>
          <a:lstStyle/>
          <a:p>
            <a:r>
              <a:rPr lang="en-GB" sz="4400" b="1" dirty="0" smtClean="0">
                <a:latin typeface="+mn-lt"/>
              </a:rPr>
              <a:t>Solutions</a:t>
            </a:r>
            <a:endParaRPr lang="en-GB" sz="4400" b="1" dirty="0">
              <a:latin typeface="+mn-l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89162" y="2342581"/>
            <a:ext cx="2840966" cy="1655762"/>
          </a:xfrm>
        </p:spPr>
        <p:txBody>
          <a:bodyPr>
            <a:normAutofit/>
          </a:bodyPr>
          <a:lstStyle/>
          <a:p>
            <a:pPr algn="l"/>
            <a:r>
              <a:rPr lang="en-GB" b="1" dirty="0" smtClean="0"/>
              <a:t>Eradicate the toxic Culture and work towards a Quality Culture</a:t>
            </a:r>
          </a:p>
          <a:p>
            <a:pPr algn="l"/>
            <a:endParaRPr lang="en-GB" dirty="0"/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4192438" y="2036807"/>
            <a:ext cx="7643003" cy="42604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GB" sz="2600" dirty="0" smtClean="0"/>
              <a:t>Them and us mentality – appoint team leaders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GB" sz="2600" dirty="0" smtClean="0"/>
              <a:t>Job rotation to promote understanding of different teams work and to enrich daily routine/eliminate complacency or boredom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GB" sz="2600" dirty="0" smtClean="0"/>
              <a:t>Work with teams and team leaders to develop a quality culture – establish quality assurance systems and quality control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GB" sz="2600" dirty="0" smtClean="0"/>
              <a:t>Review progress with all staff involvement – quality circles, appraisals etc TQM/Kaizen</a:t>
            </a:r>
          </a:p>
          <a:p>
            <a:pPr algn="l"/>
            <a:endParaRPr lang="en-GB" b="1" dirty="0" smtClean="0"/>
          </a:p>
          <a:p>
            <a:pPr algn="l"/>
            <a:endParaRPr lang="en-GB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4192437" y="707365"/>
            <a:ext cx="7643003" cy="87028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GB" sz="4400" b="1" dirty="0" smtClean="0">
                <a:latin typeface="+mn-lt"/>
              </a:rPr>
              <a:t>Relate to case study</a:t>
            </a:r>
            <a:endParaRPr lang="en-GB" sz="4400" b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093606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55608" y="776377"/>
            <a:ext cx="9730596" cy="870280"/>
          </a:xfrm>
        </p:spPr>
        <p:txBody>
          <a:bodyPr>
            <a:noAutofit/>
          </a:bodyPr>
          <a:lstStyle/>
          <a:p>
            <a:pPr algn="l"/>
            <a:r>
              <a:rPr lang="en-GB" sz="4400" b="1" dirty="0" smtClean="0">
                <a:latin typeface="+mn-lt"/>
              </a:rPr>
              <a:t>How to implement changes? </a:t>
            </a:r>
            <a:br>
              <a:rPr lang="en-GB" sz="4400" b="1" dirty="0" smtClean="0">
                <a:latin typeface="+mn-lt"/>
              </a:rPr>
            </a:br>
            <a:r>
              <a:rPr lang="en-GB" sz="4400" b="1" dirty="0" smtClean="0">
                <a:latin typeface="+mn-lt"/>
              </a:rPr>
              <a:t>One idea - MBO</a:t>
            </a:r>
            <a:endParaRPr lang="en-GB" sz="4400" b="1" dirty="0">
              <a:latin typeface="+mn-lt"/>
            </a:endParaRP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1086928" y="1881530"/>
            <a:ext cx="10368951" cy="4260476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GB" sz="2600" dirty="0" smtClean="0"/>
              <a:t>Break the company down into manageable groups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GB" sz="2600" dirty="0" smtClean="0"/>
              <a:t>Allocate a manager to each group. Train each manager.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GB" sz="2600" dirty="0" smtClean="0"/>
              <a:t>Each manager has to persuade each group of the need for change.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GB" sz="2600" dirty="0" smtClean="0"/>
              <a:t>There have to be rewards and incentives to change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GB" sz="2600" dirty="0" smtClean="0"/>
              <a:t>There have to be consequences of not being prepared to implement change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GB" sz="2600" dirty="0" smtClean="0"/>
              <a:t>Once each team is restructured they need to be trained to work properly and job enrichment, rotation and progression need to be available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GB" sz="2600" dirty="0" smtClean="0"/>
              <a:t>Quality circles need to be set up and a culture of continuous improvement established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GB" sz="2600" dirty="0" smtClean="0"/>
              <a:t>Rewards both financial and non financial should be available as short term gains (Kotter) and management need to keep up the momentum.</a:t>
            </a:r>
          </a:p>
          <a:p>
            <a:pPr algn="l"/>
            <a:endParaRPr lang="en-GB" b="1" dirty="0" smtClean="0"/>
          </a:p>
          <a:p>
            <a:pPr algn="l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71273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B50FD9C82C27343B0FF0DDB522586CE" ma:contentTypeVersion="1" ma:contentTypeDescription="Create a new document." ma:contentTypeScope="" ma:versionID="8a41fbb90c1d8aef20dd7e9b54020906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48c5b5cd9b8d25ff6dd15848836f4270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F864D50-64F8-479C-8F07-B3C65CCCBCCB}">
  <ds:schemaRefs>
    <ds:schemaRef ds:uri="http://schemas.openxmlformats.org/package/2006/metadata/core-properties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purl.org/dc/dcmitype/"/>
    <ds:schemaRef ds:uri="http://www.w3.org/XML/1998/namespace"/>
    <ds:schemaRef ds:uri="http://purl.org/dc/terms/"/>
    <ds:schemaRef ds:uri="http://schemas.microsoft.com/sharepoint/v3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D3D555A8-2D76-42DC-9170-5C1F7E5E5F5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19A900D-E3B0-46C6-908C-B7F07678BAC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87</TotalTime>
  <Words>570</Words>
  <Application>Microsoft Office PowerPoint</Application>
  <PresentationFormat>Widescreen</PresentationFormat>
  <Paragraphs>58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Radigan Case Study</vt:lpstr>
      <vt:lpstr>Issues?</vt:lpstr>
      <vt:lpstr>Solutions</vt:lpstr>
      <vt:lpstr>Solutions</vt:lpstr>
      <vt:lpstr>Solutions</vt:lpstr>
      <vt:lpstr>How to implement changes?  One idea - MBO</vt:lpstr>
    </vt:vector>
  </TitlesOfParts>
  <Company>Godalming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Radigan Case Study</dc:title>
  <dc:creator>Ailsa W Waters</dc:creator>
  <cp:lastModifiedBy>Ailsa W Waters</cp:lastModifiedBy>
  <cp:revision>8</cp:revision>
  <cp:lastPrinted>2019-10-14T14:51:15Z</cp:lastPrinted>
  <dcterms:created xsi:type="dcterms:W3CDTF">2019-10-10T11:15:48Z</dcterms:created>
  <dcterms:modified xsi:type="dcterms:W3CDTF">2019-10-14T15:07:41Z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0x010100CB50FD9C82C27343B0FF0DDB522586CE</vt:lpwstr>
  </property>
</Properties>
</file>