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4"/>
  </p:sldMasterIdLst>
  <p:sldIdLst>
    <p:sldId id="257" r:id="rId5"/>
    <p:sldId id="261" r:id="rId6"/>
    <p:sldId id="262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0" d="100"/>
          <a:sy n="50" d="100"/>
        </p:scale>
        <p:origin x="72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8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3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7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2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7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3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5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2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ft.com/content/3ff0250a-e8ea-11e9-85f4-d00e5018f061" TargetMode="External"/><Relationship Id="rId7" Type="http://schemas.openxmlformats.org/officeDocument/2006/relationships/hyperlink" Target="https://www.goodbusinesscharter.com/case-study-when-your-shops-have-to-close/" TargetMode="External"/><Relationship Id="rId2" Type="http://schemas.openxmlformats.org/officeDocument/2006/relationships/hyperlink" Target="https://www.theguardian.com/business/2019/may/14/richer-sounds-staff-julian-rich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ichersounds.com/information/the_richer_way" TargetMode="External"/><Relationship Id="rId5" Type="http://schemas.openxmlformats.org/officeDocument/2006/relationships/hyperlink" Target="https://employeebenefits.co.uk/issues/december-2015/richer-sounds-offers-unusual-benefits-to-look-after-employees/" TargetMode="External"/><Relationship Id="rId4" Type="http://schemas.openxmlformats.org/officeDocument/2006/relationships/hyperlink" Target="https://www.institutelm.com/resourceLibrary/what-should-leaders-learn-from-richer-sounds-employee-ownership-switch.html" TargetMode="External"/><Relationship Id="rId9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98245"/>
            <a:ext cx="10515600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Consolidation tasks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3808"/>
            <a:ext cx="8439150" cy="4351338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GB" sz="3200" dirty="0" smtClean="0"/>
              <a:t>Using the case study and any other available research on Julian Richer and Richer Sounds, write </a:t>
            </a:r>
            <a:r>
              <a:rPr lang="en-GB" sz="3200" dirty="0" smtClean="0"/>
              <a:t>a </a:t>
            </a:r>
            <a:r>
              <a:rPr lang="en-GB" sz="3200" dirty="0" smtClean="0"/>
              <a:t>paragraph </a:t>
            </a:r>
            <a:r>
              <a:rPr lang="en-GB" sz="3200" dirty="0" smtClean="0"/>
              <a:t>to </a:t>
            </a:r>
            <a:r>
              <a:rPr lang="en-GB" sz="3200" dirty="0" smtClean="0"/>
              <a:t>that summarises</a:t>
            </a:r>
            <a:r>
              <a:rPr lang="en-GB" sz="3200" dirty="0"/>
              <a:t> </a:t>
            </a:r>
            <a:r>
              <a:rPr lang="en-GB" sz="3200" dirty="0" smtClean="0"/>
              <a:t>the </a:t>
            </a:r>
            <a:r>
              <a:rPr lang="en-GB" sz="3200" dirty="0" smtClean="0"/>
              <a:t>culture at Richer Sounds. </a:t>
            </a:r>
          </a:p>
          <a:p>
            <a:pPr marL="514350" indent="-514350">
              <a:buFont typeface="+mj-lt"/>
              <a:buAutoNum type="arabicParenR"/>
            </a:pPr>
            <a:endParaRPr lang="en-GB" sz="3200" dirty="0" smtClean="0"/>
          </a:p>
          <a:p>
            <a:pPr marL="514350" indent="-514350">
              <a:buFont typeface="+mj-lt"/>
              <a:buAutoNum type="arabicParenR"/>
            </a:pPr>
            <a:r>
              <a:rPr lang="en-GB" sz="3200" dirty="0" smtClean="0"/>
              <a:t>What evidence do you have to justify your description of the culture. Find 3 key examples to back up your claims</a:t>
            </a:r>
            <a:r>
              <a:rPr lang="en-GB"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6660" y="498245"/>
            <a:ext cx="2520990" cy="192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81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95350"/>
            <a:ext cx="8439150" cy="527979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200" b="1" dirty="0" smtClean="0"/>
              <a:t>Using the case study and any other available research on Julian Richer and Richer Sounds</a:t>
            </a:r>
          </a:p>
          <a:p>
            <a:pPr marL="0" indent="0">
              <a:buNone/>
            </a:pPr>
            <a:endParaRPr lang="en-GB" sz="3200" dirty="0"/>
          </a:p>
          <a:p>
            <a:pPr marL="514350" indent="-514350">
              <a:buFont typeface="+mj-lt"/>
              <a:buAutoNum type="arabicParenR"/>
            </a:pPr>
            <a:r>
              <a:rPr lang="en-GB" sz="3200" dirty="0"/>
              <a:t>W</a:t>
            </a:r>
            <a:r>
              <a:rPr lang="en-GB" sz="3200" dirty="0" smtClean="0"/>
              <a:t>rite </a:t>
            </a:r>
            <a:r>
              <a:rPr lang="en-GB" sz="3200" dirty="0" smtClean="0"/>
              <a:t>a </a:t>
            </a:r>
            <a:r>
              <a:rPr lang="en-GB" sz="3200" dirty="0" smtClean="0"/>
              <a:t>paragraph that summarises</a:t>
            </a:r>
            <a:r>
              <a:rPr lang="en-GB" sz="3200" dirty="0"/>
              <a:t> </a:t>
            </a:r>
            <a:r>
              <a:rPr lang="en-GB" sz="3200" dirty="0" smtClean="0"/>
              <a:t>the </a:t>
            </a:r>
            <a:r>
              <a:rPr lang="en-GB" sz="3200" dirty="0" smtClean="0"/>
              <a:t>management &amp; leadership style at Richer Sounds.</a:t>
            </a:r>
          </a:p>
          <a:p>
            <a:pPr marL="514350" indent="-514350">
              <a:buFont typeface="+mj-lt"/>
              <a:buAutoNum type="arabicParenR"/>
            </a:pPr>
            <a:endParaRPr lang="en-GB" sz="3200" dirty="0"/>
          </a:p>
          <a:p>
            <a:pPr marL="514350" indent="-514350">
              <a:buFont typeface="+mj-lt"/>
              <a:buAutoNum type="arabicParenR"/>
            </a:pPr>
            <a:r>
              <a:rPr lang="en-GB" sz="3200" dirty="0" smtClean="0"/>
              <a:t>What type of leader is Julian Richer? What skills does he show? </a:t>
            </a:r>
          </a:p>
          <a:p>
            <a:pPr marL="514350" indent="-514350">
              <a:buFont typeface="+mj-lt"/>
              <a:buAutoNum type="arabicParenR"/>
            </a:pPr>
            <a:endParaRPr lang="en-GB" sz="3200" dirty="0" smtClean="0"/>
          </a:p>
          <a:p>
            <a:pPr marL="514350" indent="-514350">
              <a:buFont typeface="+mj-lt"/>
              <a:buAutoNum type="arabicParenR"/>
            </a:pPr>
            <a:r>
              <a:rPr lang="en-GB" sz="3200" dirty="0" smtClean="0"/>
              <a:t>What evidence do you have to justify your points?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6660" y="498245"/>
            <a:ext cx="2520990" cy="192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7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200" y="342900"/>
            <a:ext cx="5486400" cy="5791200"/>
          </a:xfrm>
        </p:spPr>
        <p:txBody>
          <a:bodyPr>
            <a:normAutofit fontScale="85000" lnSpcReduction="20000"/>
          </a:bodyPr>
          <a:lstStyle/>
          <a:p>
            <a:endParaRPr lang="en-GB" dirty="0"/>
          </a:p>
          <a:p>
            <a:r>
              <a:rPr lang="en-GB" u="sng" dirty="0">
                <a:hlinkClick r:id="rId2"/>
              </a:rPr>
              <a:t>https://www.theguardian.com/business/2019/may/14/richer-sounds-staff-julian-richer</a:t>
            </a:r>
            <a:endParaRPr lang="en-GB" dirty="0"/>
          </a:p>
          <a:p>
            <a:r>
              <a:rPr lang="en-GB" u="sng" dirty="0">
                <a:hlinkClick r:id="rId3"/>
              </a:rPr>
              <a:t>https://www.ft.com/content/3ff0250a-e8ea-11e9-85f4-d00e5018f061</a:t>
            </a:r>
            <a:endParaRPr lang="en-GB" dirty="0"/>
          </a:p>
          <a:p>
            <a:pPr fontAlgn="base"/>
            <a:r>
              <a:rPr lang="en-GB" u="sng" dirty="0" smtClean="0">
                <a:hlinkClick r:id="rId4"/>
              </a:rPr>
              <a:t>https</a:t>
            </a:r>
            <a:r>
              <a:rPr lang="en-GB" u="sng" dirty="0">
                <a:hlinkClick r:id="rId4"/>
              </a:rPr>
              <a:t>://www.institutelm.com/resourceLibrary/what-should-leaders-learn-from-richer-sounds-employee-ownership-switch.html</a:t>
            </a:r>
            <a:endParaRPr lang="en-GB" dirty="0"/>
          </a:p>
          <a:p>
            <a:pPr fontAlgn="base"/>
            <a:r>
              <a:rPr lang="en-GB" u="sng" dirty="0">
                <a:hlinkClick r:id="rId5"/>
              </a:rPr>
              <a:t>https://employeebenefits.co.uk/issues/december-2015/richer-sounds-offers-unusual-benefits-to-look-after-employees/</a:t>
            </a:r>
            <a:endParaRPr lang="en-GB" dirty="0"/>
          </a:p>
          <a:p>
            <a:pPr fontAlgn="base"/>
            <a:r>
              <a:rPr lang="en-GB" u="sng" dirty="0">
                <a:hlinkClick r:id="rId6"/>
              </a:rPr>
              <a:t>https://www.richersounds.com/information/the_richer_way</a:t>
            </a:r>
            <a:endParaRPr lang="en-GB" dirty="0"/>
          </a:p>
          <a:p>
            <a:pPr fontAlgn="base"/>
            <a:r>
              <a:rPr lang="en-GB" u="sng" dirty="0">
                <a:hlinkClick r:id="rId7"/>
              </a:rPr>
              <a:t>https://www.goodbusinesscharter.com/case-study-when-your-shops-have-to-close/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6665" y="3545728"/>
            <a:ext cx="2520990" cy="1928557"/>
          </a:xfrm>
          <a:prstGeom prst="rect">
            <a:avLst/>
          </a:prstGeom>
        </p:spPr>
      </p:pic>
      <p:pic>
        <p:nvPicPr>
          <p:cNvPr id="4" name="Picture 3" descr="Richer Sounds founder Julian Richer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30" y="704850"/>
            <a:ext cx="4895850" cy="29375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658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354" y="161404"/>
            <a:ext cx="10342765" cy="65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825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084" y="273194"/>
            <a:ext cx="10105159" cy="632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033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BCA861-BDCB-4831-87E8-729A950C9F60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0FE28B9-08AB-416A-A78C-9B3BDCC96E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2F66A0-0D75-45E7-BF4F-0C75C75B1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126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Consolidation tasks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Marketing</dc:title>
  <dc:creator>Ailsa W Waters</dc:creator>
  <cp:lastModifiedBy>Ailsa W Waters</cp:lastModifiedBy>
  <cp:revision>14</cp:revision>
  <dcterms:created xsi:type="dcterms:W3CDTF">2017-04-04T08:52:32Z</dcterms:created>
  <dcterms:modified xsi:type="dcterms:W3CDTF">2021-05-24T09:11:32Z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