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71" r:id="rId6"/>
    <p:sldId id="268" r:id="rId7"/>
    <p:sldId id="258" r:id="rId8"/>
    <p:sldId id="259" r:id="rId9"/>
    <p:sldId id="260" r:id="rId10"/>
    <p:sldId id="261" r:id="rId11"/>
    <p:sldId id="262" r:id="rId12"/>
    <p:sldId id="263" r:id="rId13"/>
    <p:sldId id="264" r:id="rId14"/>
    <p:sldId id="265" r:id="rId15"/>
    <p:sldId id="266" r:id="rId16"/>
    <p:sldId id="267" r:id="rId17"/>
    <p:sldId id="270"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3" d="100"/>
          <a:sy n="53" d="100"/>
        </p:scale>
        <p:origin x="96"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8A29A1-2316-4DF2-906F-9BB92AED55E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GB"/>
        </a:p>
      </dgm:t>
    </dgm:pt>
    <dgm:pt modelId="{6F667DD0-20CC-4423-93D8-43BFC4CC501D}">
      <dgm:prSet/>
      <dgm:spPr/>
      <dgm:t>
        <a:bodyPr/>
        <a:lstStyle/>
        <a:p>
          <a:pPr rtl="0"/>
          <a:r>
            <a:rPr lang="en-GB" b="1" dirty="0" smtClean="0"/>
            <a:t>Motivation</a:t>
          </a:r>
          <a:r>
            <a:rPr lang="en-GB" dirty="0" smtClean="0"/>
            <a:t> is about the ways a business can encourage staff to work hard</a:t>
          </a:r>
          <a:endParaRPr lang="en-GB" dirty="0"/>
        </a:p>
      </dgm:t>
    </dgm:pt>
    <dgm:pt modelId="{41D6B2E4-8E0F-426A-B54A-96CF373DEC68}" type="parTrans" cxnId="{9EB78553-4366-4789-835F-DEA6433B9C6B}">
      <dgm:prSet/>
      <dgm:spPr/>
      <dgm:t>
        <a:bodyPr/>
        <a:lstStyle/>
        <a:p>
          <a:endParaRPr lang="en-GB"/>
        </a:p>
      </dgm:t>
    </dgm:pt>
    <dgm:pt modelId="{3EF81D24-E067-423F-BC4A-4B5B5E588014}" type="sibTrans" cxnId="{9EB78553-4366-4789-835F-DEA6433B9C6B}">
      <dgm:prSet/>
      <dgm:spPr/>
      <dgm:t>
        <a:bodyPr/>
        <a:lstStyle/>
        <a:p>
          <a:endParaRPr lang="en-GB"/>
        </a:p>
      </dgm:t>
    </dgm:pt>
    <dgm:pt modelId="{F26A5E67-990C-41AB-8951-477204D3F32D}">
      <dgm:prSet/>
      <dgm:spPr/>
      <dgm:t>
        <a:bodyPr/>
        <a:lstStyle/>
        <a:p>
          <a:pPr rtl="0"/>
          <a:r>
            <a:rPr lang="en-GB" b="1" smtClean="0"/>
            <a:t>Increased output</a:t>
          </a:r>
          <a:r>
            <a:rPr lang="en-GB" smtClean="0"/>
            <a:t> results by extra effort from workers.</a:t>
          </a:r>
          <a:endParaRPr lang="en-GB"/>
        </a:p>
      </dgm:t>
    </dgm:pt>
    <dgm:pt modelId="{67B2DE5A-A33D-4722-AEA5-31479D09D126}" type="parTrans" cxnId="{C0ACBD75-B90A-4A7D-8A19-B6FB60D5EE62}">
      <dgm:prSet/>
      <dgm:spPr/>
      <dgm:t>
        <a:bodyPr/>
        <a:lstStyle/>
        <a:p>
          <a:endParaRPr lang="en-GB"/>
        </a:p>
      </dgm:t>
    </dgm:pt>
    <dgm:pt modelId="{28371CA1-CEE1-49EA-BBC2-2D54AEBA5B38}" type="sibTrans" cxnId="{C0ACBD75-B90A-4A7D-8A19-B6FB60D5EE62}">
      <dgm:prSet/>
      <dgm:spPr/>
      <dgm:t>
        <a:bodyPr/>
        <a:lstStyle/>
        <a:p>
          <a:endParaRPr lang="en-GB"/>
        </a:p>
      </dgm:t>
    </dgm:pt>
    <dgm:pt modelId="{9E39D280-1236-4489-AAC9-4469CE119D59}">
      <dgm:prSet/>
      <dgm:spPr/>
      <dgm:t>
        <a:bodyPr/>
        <a:lstStyle/>
        <a:p>
          <a:pPr rtl="0"/>
          <a:r>
            <a:rPr lang="en-GB" b="1" smtClean="0"/>
            <a:t>Improved quality</a:t>
          </a:r>
          <a:r>
            <a:rPr lang="en-GB" smtClean="0"/>
            <a:t> as staff take a greater pride in their work.</a:t>
          </a:r>
          <a:endParaRPr lang="en-GB"/>
        </a:p>
      </dgm:t>
    </dgm:pt>
    <dgm:pt modelId="{EE83D7D6-A691-4956-81F1-2A660912735D}" type="parTrans" cxnId="{857194EE-309E-46A9-A031-76ADFE9624B5}">
      <dgm:prSet/>
      <dgm:spPr/>
      <dgm:t>
        <a:bodyPr/>
        <a:lstStyle/>
        <a:p>
          <a:endParaRPr lang="en-GB"/>
        </a:p>
      </dgm:t>
    </dgm:pt>
    <dgm:pt modelId="{092435B6-BC60-4D6D-95E6-65C4087FF7D8}" type="sibTrans" cxnId="{857194EE-309E-46A9-A031-76ADFE9624B5}">
      <dgm:prSet/>
      <dgm:spPr/>
      <dgm:t>
        <a:bodyPr/>
        <a:lstStyle/>
        <a:p>
          <a:endParaRPr lang="en-GB"/>
        </a:p>
      </dgm:t>
    </dgm:pt>
    <dgm:pt modelId="{FC3D32F8-4E53-461C-A93C-B9A5F205743A}">
      <dgm:prSet/>
      <dgm:spPr/>
      <dgm:t>
        <a:bodyPr/>
        <a:lstStyle/>
        <a:p>
          <a:pPr rtl="0"/>
          <a:r>
            <a:rPr lang="en-GB" b="1" smtClean="0"/>
            <a:t>A higher level of staff retention</a:t>
          </a:r>
          <a:r>
            <a:rPr lang="en-GB" smtClean="0"/>
            <a:t>. Workers are keen to stay with the firm and also reluctant to take unnecessary days off work.</a:t>
          </a:r>
          <a:endParaRPr lang="en-GB"/>
        </a:p>
      </dgm:t>
    </dgm:pt>
    <dgm:pt modelId="{A140A0C8-D85A-459F-9ADB-224872E451F0}" type="parTrans" cxnId="{D0944370-C229-4804-A4BC-13411F3BB853}">
      <dgm:prSet/>
      <dgm:spPr/>
      <dgm:t>
        <a:bodyPr/>
        <a:lstStyle/>
        <a:p>
          <a:endParaRPr lang="en-GB"/>
        </a:p>
      </dgm:t>
    </dgm:pt>
    <dgm:pt modelId="{7DCE9F34-FAC4-4884-A4B4-E78AB5B62E63}" type="sibTrans" cxnId="{D0944370-C229-4804-A4BC-13411F3BB853}">
      <dgm:prSet/>
      <dgm:spPr/>
      <dgm:t>
        <a:bodyPr/>
        <a:lstStyle/>
        <a:p>
          <a:endParaRPr lang="en-GB"/>
        </a:p>
      </dgm:t>
    </dgm:pt>
    <dgm:pt modelId="{514AF764-0A52-4CD4-9BAE-899761502E44}" type="pres">
      <dgm:prSet presAssocID="{508A29A1-2316-4DF2-906F-9BB92AED55E4}" presName="linear" presStyleCnt="0">
        <dgm:presLayoutVars>
          <dgm:animLvl val="lvl"/>
          <dgm:resizeHandles val="exact"/>
        </dgm:presLayoutVars>
      </dgm:prSet>
      <dgm:spPr/>
      <dgm:t>
        <a:bodyPr/>
        <a:lstStyle/>
        <a:p>
          <a:endParaRPr lang="en-GB"/>
        </a:p>
      </dgm:t>
    </dgm:pt>
    <dgm:pt modelId="{09BFA215-D03F-4AD7-91B4-CC9D53D62A63}" type="pres">
      <dgm:prSet presAssocID="{6F667DD0-20CC-4423-93D8-43BFC4CC501D}" presName="parentText" presStyleLbl="node1" presStyleIdx="0" presStyleCnt="4">
        <dgm:presLayoutVars>
          <dgm:chMax val="0"/>
          <dgm:bulletEnabled val="1"/>
        </dgm:presLayoutVars>
      </dgm:prSet>
      <dgm:spPr/>
      <dgm:t>
        <a:bodyPr/>
        <a:lstStyle/>
        <a:p>
          <a:endParaRPr lang="en-GB"/>
        </a:p>
      </dgm:t>
    </dgm:pt>
    <dgm:pt modelId="{47DDDB23-C052-4AA2-BBD3-3E908253F597}" type="pres">
      <dgm:prSet presAssocID="{3EF81D24-E067-423F-BC4A-4B5B5E588014}" presName="spacer" presStyleCnt="0"/>
      <dgm:spPr/>
    </dgm:pt>
    <dgm:pt modelId="{5B20D7C6-046D-494F-8CE8-C8EEC43E0E04}" type="pres">
      <dgm:prSet presAssocID="{F26A5E67-990C-41AB-8951-477204D3F32D}" presName="parentText" presStyleLbl="node1" presStyleIdx="1" presStyleCnt="4">
        <dgm:presLayoutVars>
          <dgm:chMax val="0"/>
          <dgm:bulletEnabled val="1"/>
        </dgm:presLayoutVars>
      </dgm:prSet>
      <dgm:spPr/>
      <dgm:t>
        <a:bodyPr/>
        <a:lstStyle/>
        <a:p>
          <a:endParaRPr lang="en-GB"/>
        </a:p>
      </dgm:t>
    </dgm:pt>
    <dgm:pt modelId="{FFE1F540-1087-46FA-9ECF-898FFE1CF8DE}" type="pres">
      <dgm:prSet presAssocID="{28371CA1-CEE1-49EA-BBC2-2D54AEBA5B38}" presName="spacer" presStyleCnt="0"/>
      <dgm:spPr/>
    </dgm:pt>
    <dgm:pt modelId="{1CB7E998-03AC-42E5-8EE4-BE56C349C144}" type="pres">
      <dgm:prSet presAssocID="{9E39D280-1236-4489-AAC9-4469CE119D59}" presName="parentText" presStyleLbl="node1" presStyleIdx="2" presStyleCnt="4">
        <dgm:presLayoutVars>
          <dgm:chMax val="0"/>
          <dgm:bulletEnabled val="1"/>
        </dgm:presLayoutVars>
      </dgm:prSet>
      <dgm:spPr/>
      <dgm:t>
        <a:bodyPr/>
        <a:lstStyle/>
        <a:p>
          <a:endParaRPr lang="en-GB"/>
        </a:p>
      </dgm:t>
    </dgm:pt>
    <dgm:pt modelId="{AD9A40BB-DA53-420E-BFC7-3ABFB70C277D}" type="pres">
      <dgm:prSet presAssocID="{092435B6-BC60-4D6D-95E6-65C4087FF7D8}" presName="spacer" presStyleCnt="0"/>
      <dgm:spPr/>
    </dgm:pt>
    <dgm:pt modelId="{4FD3085D-7AAA-4683-80B5-7CAD64BA1B3B}" type="pres">
      <dgm:prSet presAssocID="{FC3D32F8-4E53-461C-A93C-B9A5F205743A}" presName="parentText" presStyleLbl="node1" presStyleIdx="3" presStyleCnt="4">
        <dgm:presLayoutVars>
          <dgm:chMax val="0"/>
          <dgm:bulletEnabled val="1"/>
        </dgm:presLayoutVars>
      </dgm:prSet>
      <dgm:spPr/>
      <dgm:t>
        <a:bodyPr/>
        <a:lstStyle/>
        <a:p>
          <a:endParaRPr lang="en-GB"/>
        </a:p>
      </dgm:t>
    </dgm:pt>
  </dgm:ptLst>
  <dgm:cxnLst>
    <dgm:cxn modelId="{C0ACBD75-B90A-4A7D-8A19-B6FB60D5EE62}" srcId="{508A29A1-2316-4DF2-906F-9BB92AED55E4}" destId="{F26A5E67-990C-41AB-8951-477204D3F32D}" srcOrd="1" destOrd="0" parTransId="{67B2DE5A-A33D-4722-AEA5-31479D09D126}" sibTransId="{28371CA1-CEE1-49EA-BBC2-2D54AEBA5B38}"/>
    <dgm:cxn modelId="{281F0D5C-A835-4042-BDDC-E4441CD787CB}" type="presOf" srcId="{FC3D32F8-4E53-461C-A93C-B9A5F205743A}" destId="{4FD3085D-7AAA-4683-80B5-7CAD64BA1B3B}" srcOrd="0" destOrd="0" presId="urn:microsoft.com/office/officeart/2005/8/layout/vList2"/>
    <dgm:cxn modelId="{2649DC20-8CF4-4ABA-BBC6-F65901A3F3D4}" type="presOf" srcId="{F26A5E67-990C-41AB-8951-477204D3F32D}" destId="{5B20D7C6-046D-494F-8CE8-C8EEC43E0E04}" srcOrd="0" destOrd="0" presId="urn:microsoft.com/office/officeart/2005/8/layout/vList2"/>
    <dgm:cxn modelId="{D0944370-C229-4804-A4BC-13411F3BB853}" srcId="{508A29A1-2316-4DF2-906F-9BB92AED55E4}" destId="{FC3D32F8-4E53-461C-A93C-B9A5F205743A}" srcOrd="3" destOrd="0" parTransId="{A140A0C8-D85A-459F-9ADB-224872E451F0}" sibTransId="{7DCE9F34-FAC4-4884-A4B4-E78AB5B62E63}"/>
    <dgm:cxn modelId="{A72C72B0-6378-43F5-A11C-0743DE2AEBBB}" type="presOf" srcId="{508A29A1-2316-4DF2-906F-9BB92AED55E4}" destId="{514AF764-0A52-4CD4-9BAE-899761502E44}" srcOrd="0" destOrd="0" presId="urn:microsoft.com/office/officeart/2005/8/layout/vList2"/>
    <dgm:cxn modelId="{9EB78553-4366-4789-835F-DEA6433B9C6B}" srcId="{508A29A1-2316-4DF2-906F-9BB92AED55E4}" destId="{6F667DD0-20CC-4423-93D8-43BFC4CC501D}" srcOrd="0" destOrd="0" parTransId="{41D6B2E4-8E0F-426A-B54A-96CF373DEC68}" sibTransId="{3EF81D24-E067-423F-BC4A-4B5B5E588014}"/>
    <dgm:cxn modelId="{5CFD1D96-7917-4D4F-8C01-A8E995FAE99F}" type="presOf" srcId="{6F667DD0-20CC-4423-93D8-43BFC4CC501D}" destId="{09BFA215-D03F-4AD7-91B4-CC9D53D62A63}" srcOrd="0" destOrd="0" presId="urn:microsoft.com/office/officeart/2005/8/layout/vList2"/>
    <dgm:cxn modelId="{CA331D82-DB8A-4483-AED9-3C2277004FEC}" type="presOf" srcId="{9E39D280-1236-4489-AAC9-4469CE119D59}" destId="{1CB7E998-03AC-42E5-8EE4-BE56C349C144}" srcOrd="0" destOrd="0" presId="urn:microsoft.com/office/officeart/2005/8/layout/vList2"/>
    <dgm:cxn modelId="{857194EE-309E-46A9-A031-76ADFE9624B5}" srcId="{508A29A1-2316-4DF2-906F-9BB92AED55E4}" destId="{9E39D280-1236-4489-AAC9-4469CE119D59}" srcOrd="2" destOrd="0" parTransId="{EE83D7D6-A691-4956-81F1-2A660912735D}" sibTransId="{092435B6-BC60-4D6D-95E6-65C4087FF7D8}"/>
    <dgm:cxn modelId="{4E57C1EE-5209-47A7-9BA4-B74D339C2F37}" type="presParOf" srcId="{514AF764-0A52-4CD4-9BAE-899761502E44}" destId="{09BFA215-D03F-4AD7-91B4-CC9D53D62A63}" srcOrd="0" destOrd="0" presId="urn:microsoft.com/office/officeart/2005/8/layout/vList2"/>
    <dgm:cxn modelId="{A7885C56-01EA-4DBA-87DE-687E9F0CBF9A}" type="presParOf" srcId="{514AF764-0A52-4CD4-9BAE-899761502E44}" destId="{47DDDB23-C052-4AA2-BBD3-3E908253F597}" srcOrd="1" destOrd="0" presId="urn:microsoft.com/office/officeart/2005/8/layout/vList2"/>
    <dgm:cxn modelId="{18C91583-0F53-4216-A380-D144C8E6F872}" type="presParOf" srcId="{514AF764-0A52-4CD4-9BAE-899761502E44}" destId="{5B20D7C6-046D-494F-8CE8-C8EEC43E0E04}" srcOrd="2" destOrd="0" presId="urn:microsoft.com/office/officeart/2005/8/layout/vList2"/>
    <dgm:cxn modelId="{9D10C1ED-F176-48E0-B548-B04A93EF2CB2}" type="presParOf" srcId="{514AF764-0A52-4CD4-9BAE-899761502E44}" destId="{FFE1F540-1087-46FA-9ECF-898FFE1CF8DE}" srcOrd="3" destOrd="0" presId="urn:microsoft.com/office/officeart/2005/8/layout/vList2"/>
    <dgm:cxn modelId="{299914A6-D88B-4B88-87CD-9FD2F697E908}" type="presParOf" srcId="{514AF764-0A52-4CD4-9BAE-899761502E44}" destId="{1CB7E998-03AC-42E5-8EE4-BE56C349C144}" srcOrd="4" destOrd="0" presId="urn:microsoft.com/office/officeart/2005/8/layout/vList2"/>
    <dgm:cxn modelId="{F6161650-3FCF-4CEC-B841-F39C339E702C}" type="presParOf" srcId="{514AF764-0A52-4CD4-9BAE-899761502E44}" destId="{AD9A40BB-DA53-420E-BFC7-3ABFB70C277D}" srcOrd="5" destOrd="0" presId="urn:microsoft.com/office/officeart/2005/8/layout/vList2"/>
    <dgm:cxn modelId="{F0F24DDF-F291-42E3-92B6-5DB2C00E40E3}" type="presParOf" srcId="{514AF764-0A52-4CD4-9BAE-899761502E44}" destId="{4FD3085D-7AAA-4683-80B5-7CAD64BA1B3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FA215-D03F-4AD7-91B4-CC9D53D62A63}">
      <dsp:nvSpPr>
        <dsp:cNvPr id="0" name=""/>
        <dsp:cNvSpPr/>
      </dsp:nvSpPr>
      <dsp:spPr>
        <a:xfrm>
          <a:off x="0" y="82439"/>
          <a:ext cx="8451052" cy="9149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dirty="0" smtClean="0"/>
            <a:t>Motivation</a:t>
          </a:r>
          <a:r>
            <a:rPr lang="en-GB" sz="2300" kern="1200" dirty="0" smtClean="0"/>
            <a:t> is about the ways a business can encourage staff to work hard</a:t>
          </a:r>
          <a:endParaRPr lang="en-GB" sz="2300" kern="1200" dirty="0"/>
        </a:p>
      </dsp:txBody>
      <dsp:txXfrm>
        <a:off x="44664" y="127103"/>
        <a:ext cx="8361724" cy="825612"/>
      </dsp:txXfrm>
    </dsp:sp>
    <dsp:sp modelId="{5B20D7C6-046D-494F-8CE8-C8EEC43E0E04}">
      <dsp:nvSpPr>
        <dsp:cNvPr id="0" name=""/>
        <dsp:cNvSpPr/>
      </dsp:nvSpPr>
      <dsp:spPr>
        <a:xfrm>
          <a:off x="0" y="1063619"/>
          <a:ext cx="8451052" cy="91494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smtClean="0"/>
            <a:t>Increased output</a:t>
          </a:r>
          <a:r>
            <a:rPr lang="en-GB" sz="2300" kern="1200" smtClean="0"/>
            <a:t> results by extra effort from workers.</a:t>
          </a:r>
          <a:endParaRPr lang="en-GB" sz="2300" kern="1200"/>
        </a:p>
      </dsp:txBody>
      <dsp:txXfrm>
        <a:off x="44664" y="1108283"/>
        <a:ext cx="8361724" cy="825612"/>
      </dsp:txXfrm>
    </dsp:sp>
    <dsp:sp modelId="{1CB7E998-03AC-42E5-8EE4-BE56C349C144}">
      <dsp:nvSpPr>
        <dsp:cNvPr id="0" name=""/>
        <dsp:cNvSpPr/>
      </dsp:nvSpPr>
      <dsp:spPr>
        <a:xfrm>
          <a:off x="0" y="2044800"/>
          <a:ext cx="8451052" cy="91494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smtClean="0"/>
            <a:t>Improved quality</a:t>
          </a:r>
          <a:r>
            <a:rPr lang="en-GB" sz="2300" kern="1200" smtClean="0"/>
            <a:t> as staff take a greater pride in their work.</a:t>
          </a:r>
          <a:endParaRPr lang="en-GB" sz="2300" kern="1200"/>
        </a:p>
      </dsp:txBody>
      <dsp:txXfrm>
        <a:off x="44664" y="2089464"/>
        <a:ext cx="8361724" cy="825612"/>
      </dsp:txXfrm>
    </dsp:sp>
    <dsp:sp modelId="{4FD3085D-7AAA-4683-80B5-7CAD64BA1B3B}">
      <dsp:nvSpPr>
        <dsp:cNvPr id="0" name=""/>
        <dsp:cNvSpPr/>
      </dsp:nvSpPr>
      <dsp:spPr>
        <a:xfrm>
          <a:off x="0" y="3025980"/>
          <a:ext cx="8451052" cy="91494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GB" sz="2300" b="1" kern="1200" smtClean="0"/>
            <a:t>A higher level of staff retention</a:t>
          </a:r>
          <a:r>
            <a:rPr lang="en-GB" sz="2300" kern="1200" smtClean="0"/>
            <a:t>. Workers are keen to stay with the firm and also reluctant to take unnecessary days off work.</a:t>
          </a:r>
          <a:endParaRPr lang="en-GB" sz="2300" kern="1200"/>
        </a:p>
      </dsp:txBody>
      <dsp:txXfrm>
        <a:off x="44664" y="3070644"/>
        <a:ext cx="8361724" cy="825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B64FF-4D33-4CFB-BB38-D194879ED7AF}"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A1363-C94D-4512-AD60-416F849249AF}" type="slidenum">
              <a:rPr lang="en-GB" smtClean="0"/>
              <a:t>‹#›</a:t>
            </a:fld>
            <a:endParaRPr lang="en-GB"/>
          </a:p>
        </p:txBody>
      </p:sp>
    </p:spTree>
    <p:extLst>
      <p:ext uri="{BB962C8B-B14F-4D97-AF65-F5344CB8AC3E}">
        <p14:creationId xmlns:p14="http://schemas.microsoft.com/office/powerpoint/2010/main" val="1836177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jobs.telegraph.co.u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n.wikipedia.org/wiki/Santa_Clara_University" TargetMode="External"/><Relationship Id="rId13" Type="http://schemas.openxmlformats.org/officeDocument/2006/relationships/hyperlink" Target="https://en.wikipedia.org/wiki/Broad-minded" TargetMode="External"/><Relationship Id="rId3" Type="http://schemas.openxmlformats.org/officeDocument/2006/relationships/hyperlink" Target="https://en.wikipedia.org/wiki/Democracy" TargetMode="External"/><Relationship Id="rId7" Type="http://schemas.openxmlformats.org/officeDocument/2006/relationships/hyperlink" Target="https://en.wikipedia.org/wiki/Leadership_style#cite_note-6" TargetMode="External"/><Relationship Id="rId12" Type="http://schemas.openxmlformats.org/officeDocument/2006/relationships/hyperlink" Target="https://en.wikipedia.org/wiki/Intelligent" TargetMode="External"/><Relationship Id="rId2" Type="http://schemas.openxmlformats.org/officeDocument/2006/relationships/slide" Target="../slides/slide13.xml"/><Relationship Id="rId16" Type="http://schemas.openxmlformats.org/officeDocument/2006/relationships/hyperlink" Target="https://en.wikipedia.org/wiki/Leadership_style#cite_note-Martindale-7" TargetMode="External"/><Relationship Id="rId1" Type="http://schemas.openxmlformats.org/officeDocument/2006/relationships/notesMaster" Target="../notesMasters/notesMaster1.xml"/><Relationship Id="rId6" Type="http://schemas.openxmlformats.org/officeDocument/2006/relationships/hyperlink" Target="https://en.wikipedia.org/wiki/Leadership_style#cite_note-5" TargetMode="External"/><Relationship Id="rId11" Type="http://schemas.openxmlformats.org/officeDocument/2006/relationships/hyperlink" Target="https://en.wikipedia.org/wiki/Competence_(human_resources)" TargetMode="External"/><Relationship Id="rId5" Type="http://schemas.openxmlformats.org/officeDocument/2006/relationships/hyperlink" Target="https://en.wikipedia.org/wiki/Social_equality" TargetMode="External"/><Relationship Id="rId15" Type="http://schemas.openxmlformats.org/officeDocument/2006/relationships/hyperlink" Target="https://en.wikipedia.org/wiki/Imaginative" TargetMode="External"/><Relationship Id="rId10" Type="http://schemas.openxmlformats.org/officeDocument/2006/relationships/hyperlink" Target="https://en.wikipedia.org/wiki/Honesty" TargetMode="External"/><Relationship Id="rId4" Type="http://schemas.openxmlformats.org/officeDocument/2006/relationships/hyperlink" Target="https://en.wikipedia.org/wiki/Decision-making" TargetMode="External"/><Relationship Id="rId9" Type="http://schemas.openxmlformats.org/officeDocument/2006/relationships/hyperlink" Target="https://en.wikipedia.org/wiki/Tom_Peters" TargetMode="External"/><Relationship Id="rId14" Type="http://schemas.openxmlformats.org/officeDocument/2006/relationships/hyperlink" Target="https://en.wikipedia.org/wiki/Courage"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Albert_Einste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www.businesscasestudies.co.uk (A series of real-life business cases studies on a variety of management-related issues.)</a:t>
            </a:r>
          </a:p>
          <a:p>
            <a:pPr lvl="0"/>
            <a:endParaRPr lang="en-GB" sz="1200" kern="1200" dirty="0" smtClean="0">
              <a:solidFill>
                <a:schemeClr val="tx1"/>
              </a:solidFill>
              <a:effectLst/>
              <a:latin typeface="+mn-lt"/>
              <a:ea typeface="+mn-ea"/>
              <a:cs typeface="+mn-cs"/>
            </a:endParaRPr>
          </a:p>
          <a:p>
            <a:r>
              <a:rPr lang="en-GB" b="1" dirty="0" smtClean="0"/>
              <a:t>Leadership: The eight essential skills</a:t>
            </a:r>
            <a:r>
              <a:rPr lang="en-GB" dirty="0" smtClean="0"/>
              <a:t> </a:t>
            </a:r>
          </a:p>
          <a:p>
            <a:r>
              <a:rPr lang="en-GB" dirty="0" smtClean="0"/>
              <a:t>1. Give a clear sense of direction </a:t>
            </a:r>
          </a:p>
          <a:p>
            <a:r>
              <a:rPr lang="en-GB" dirty="0" smtClean="0"/>
              <a:t>2. Bring the customer into the boardroom </a:t>
            </a:r>
          </a:p>
          <a:p>
            <a:r>
              <a:rPr lang="en-GB" dirty="0" smtClean="0"/>
              <a:t>3. Communicate clearly - inside and out </a:t>
            </a:r>
          </a:p>
          <a:p>
            <a:r>
              <a:rPr lang="en-GB" dirty="0" smtClean="0"/>
              <a:t>4. Be flexible but not floppy </a:t>
            </a:r>
          </a:p>
          <a:p>
            <a:r>
              <a:rPr lang="en-GB" dirty="0" smtClean="0"/>
              <a:t>5. Take risks but don’t bet the company </a:t>
            </a:r>
          </a:p>
          <a:p>
            <a:r>
              <a:rPr lang="en-GB" dirty="0" smtClean="0"/>
              <a:t>6. </a:t>
            </a:r>
            <a:r>
              <a:rPr lang="en-GB" b="1" dirty="0" smtClean="0">
                <a:hlinkClick r:id="rId3"/>
              </a:rPr>
              <a:t>Build the team</a:t>
            </a:r>
            <a:r>
              <a:rPr lang="en-GB" dirty="0" smtClean="0"/>
              <a:t> around you </a:t>
            </a:r>
          </a:p>
          <a:p>
            <a:r>
              <a:rPr lang="en-GB" dirty="0" smtClean="0"/>
              <a:t>7. Listen with humility, act with courage </a:t>
            </a:r>
          </a:p>
          <a:p>
            <a:r>
              <a:rPr lang="en-GB" dirty="0" smtClean="0"/>
              <a:t>8. Earn your reward through building trust</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8470B9F-12AD-47C2-A6EF-6FE3F0355880}" type="slidenum">
              <a:rPr lang="en-GB" smtClean="0"/>
              <a:t>3</a:t>
            </a:fld>
            <a:endParaRPr lang="en-GB"/>
          </a:p>
        </p:txBody>
      </p:sp>
    </p:spTree>
    <p:extLst>
      <p:ext uri="{BB962C8B-B14F-4D97-AF65-F5344CB8AC3E}">
        <p14:creationId xmlns:p14="http://schemas.microsoft.com/office/powerpoint/2010/main" val="267396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Leadership is an important function in small business. Leadership and management represent two completely different business concepts. Leadership is commonly defined as establishing a clear vision, communicating the vision with others and resolving the conflicts between various individuals who are responsible for completing the </a:t>
            </a:r>
            <a:r>
              <a:rPr lang="en-GB" dirty="0" err="1" smtClean="0"/>
              <a:t>company&amp;amp;rsquo;s</a:t>
            </a:r>
            <a:r>
              <a:rPr lang="en-GB" dirty="0" smtClean="0"/>
              <a:t> vision. Management is the organization and coordination of various economic resources in a business. Leadership can have a significant impact on an </a:t>
            </a:r>
            <a:r>
              <a:rPr lang="en-GB" dirty="0" err="1" smtClean="0"/>
              <a:t>organization&amp;amp;rsquo;s</a:t>
            </a:r>
            <a:r>
              <a:rPr lang="en-GB" dirty="0" smtClean="0"/>
              <a:t> performance.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B2FDF6-4C5B-4FC2-9881-9AD125EE19E1}" type="slidenum">
              <a:rPr lang="en-GB" smtClean="0"/>
              <a:t>12</a:t>
            </a:fld>
            <a:endParaRPr lang="en-GB"/>
          </a:p>
        </p:txBody>
      </p:sp>
    </p:spTree>
    <p:extLst>
      <p:ext uri="{BB962C8B-B14F-4D97-AF65-F5344CB8AC3E}">
        <p14:creationId xmlns:p14="http://schemas.microsoft.com/office/powerpoint/2010/main" val="2735103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smtClean="0"/>
              <a:t>The </a:t>
            </a:r>
            <a:r>
              <a:rPr lang="en-GB" dirty="0" smtClean="0">
                <a:hlinkClick r:id="rId3" tooltip="Democracy"/>
              </a:rPr>
              <a:t>democratic</a:t>
            </a:r>
            <a:r>
              <a:rPr lang="en-GB" dirty="0" smtClean="0"/>
              <a:t> leadership style consists of the leader sharing the </a:t>
            </a:r>
            <a:r>
              <a:rPr lang="en-GB" dirty="0" smtClean="0">
                <a:hlinkClick r:id="rId4" tooltip="Decision-making"/>
              </a:rPr>
              <a:t>decision-making</a:t>
            </a:r>
            <a:r>
              <a:rPr lang="en-GB" dirty="0" smtClean="0"/>
              <a:t> abilities with group members by promoting the interests of the group members and by practicing </a:t>
            </a:r>
            <a:r>
              <a:rPr lang="en-GB" dirty="0" smtClean="0">
                <a:hlinkClick r:id="rId5" tooltip="Social equality"/>
              </a:rPr>
              <a:t>social equality</a:t>
            </a:r>
            <a:r>
              <a:rPr lang="en-GB" dirty="0" smtClean="0"/>
              <a:t>.</a:t>
            </a:r>
            <a:r>
              <a:rPr lang="en-GB" baseline="30000" dirty="0" smtClean="0">
                <a:hlinkClick r:id="rId6"/>
              </a:rPr>
              <a:t>[5]</a:t>
            </a:r>
            <a:endParaRPr lang="en-GB" dirty="0" smtClean="0"/>
          </a:p>
          <a:p>
            <a:pPr rtl="0"/>
            <a:r>
              <a:rPr lang="en-GB" dirty="0" smtClean="0"/>
              <a:t>The boundaries of democratic participation tend to be circumscribed by the organization or the group needs and the instrumental value of people's attributes (skills, attitudes, etc.). The democratic style encompasses the notion that everyone, by virtue of their human status, should play a part in the group's decisions. However, the democratic style of leadership still requires guidance and control by a specific leader. The democratic style demands the leader to make decisions on who should be called upon within the group and who is given the right to participate in, make and vote on decisions.</a:t>
            </a:r>
            <a:r>
              <a:rPr lang="en-GB" baseline="30000" dirty="0" smtClean="0">
                <a:hlinkClick r:id="rId7"/>
              </a:rPr>
              <a:t>[6]</a:t>
            </a:r>
            <a:r>
              <a:rPr lang="en-GB" dirty="0" smtClean="0"/>
              <a:t> Traits of a Good Leader compiled by the </a:t>
            </a:r>
            <a:r>
              <a:rPr lang="en-GB" dirty="0" smtClean="0">
                <a:hlinkClick r:id="rId8" tooltip="Santa Clara University"/>
              </a:rPr>
              <a:t>Santa Clara University</a:t>
            </a:r>
            <a:r>
              <a:rPr lang="en-GB" dirty="0" smtClean="0"/>
              <a:t> and the </a:t>
            </a:r>
            <a:r>
              <a:rPr lang="en-GB" dirty="0" smtClean="0">
                <a:hlinkClick r:id="rId9" tooltip="Tom Peters"/>
              </a:rPr>
              <a:t>Tom Peters</a:t>
            </a:r>
            <a:r>
              <a:rPr lang="en-GB" dirty="0" smtClean="0"/>
              <a:t> Group:</a:t>
            </a:r>
          </a:p>
          <a:p>
            <a:pPr rtl="0"/>
            <a:r>
              <a:rPr lang="en-GB" dirty="0" smtClean="0">
                <a:hlinkClick r:id="rId10" tooltip="Honesty"/>
              </a:rPr>
              <a:t>Honest</a:t>
            </a:r>
            <a:r>
              <a:rPr lang="en-GB" dirty="0" smtClean="0"/>
              <a:t> – Display sincerity, integrity, and </a:t>
            </a:r>
            <a:r>
              <a:rPr lang="en-GB" dirty="0" err="1" smtClean="0"/>
              <a:t>candor</a:t>
            </a:r>
            <a:r>
              <a:rPr lang="en-GB" dirty="0" smtClean="0"/>
              <a:t> in all your actions. Deceptive </a:t>
            </a:r>
            <a:r>
              <a:rPr lang="en-GB" dirty="0" err="1" smtClean="0"/>
              <a:t>behavior</a:t>
            </a:r>
            <a:r>
              <a:rPr lang="en-GB" dirty="0" smtClean="0"/>
              <a:t> will not inspire trust.</a:t>
            </a:r>
          </a:p>
          <a:p>
            <a:pPr rtl="0"/>
            <a:r>
              <a:rPr lang="en-GB" dirty="0" smtClean="0">
                <a:hlinkClick r:id="rId11" tooltip="Competence (human resources)"/>
              </a:rPr>
              <a:t>Competent</a:t>
            </a:r>
            <a:r>
              <a:rPr lang="en-GB" dirty="0" smtClean="0"/>
              <a:t> – Base your actions on reason and moral principles. Do not make decisions based on childlike emotional desires or feelings.</a:t>
            </a:r>
          </a:p>
          <a:p>
            <a:pPr rtl="0"/>
            <a:r>
              <a:rPr lang="en-GB" dirty="0" smtClean="0"/>
              <a:t>Forward-looking – Set goals and have a vision of the future. The vision must be owned throughout the organization. Effective leaders envision what they want and how to get it. They habitually pick priorities stemming from their basic values.</a:t>
            </a:r>
          </a:p>
          <a:p>
            <a:pPr rtl="0"/>
            <a:r>
              <a:rPr lang="en-GB" dirty="0" smtClean="0"/>
              <a:t>Inspiring – Display confidence in all that you do. By showing endurance in mental, physical, and spiritual stamina, you will inspire others to reach for new heights. Take charge when necessary.</a:t>
            </a:r>
          </a:p>
          <a:p>
            <a:pPr rtl="0"/>
            <a:r>
              <a:rPr lang="en-GB" dirty="0" smtClean="0">
                <a:hlinkClick r:id="rId12" tooltip="Intelligent"/>
              </a:rPr>
              <a:t>Intelligent</a:t>
            </a:r>
            <a:r>
              <a:rPr lang="en-GB" dirty="0" smtClean="0"/>
              <a:t> – Read, study, and seek challenging assignments.</a:t>
            </a:r>
          </a:p>
          <a:p>
            <a:pPr rtl="0"/>
            <a:r>
              <a:rPr lang="en-GB" dirty="0" smtClean="0"/>
              <a:t>Fair-minded – Show fair treatment to all people. Prejudice is the enemy of justice. Display empathy by being sensitive to the feelings, values, interests, and well-being of others.</a:t>
            </a:r>
          </a:p>
          <a:p>
            <a:pPr rtl="0"/>
            <a:r>
              <a:rPr lang="en-GB" dirty="0" smtClean="0">
                <a:hlinkClick r:id="rId13" tooltip="Broad-minded"/>
              </a:rPr>
              <a:t>Broad-minded</a:t>
            </a:r>
            <a:r>
              <a:rPr lang="en-GB" dirty="0" smtClean="0"/>
              <a:t> – Seek out diversity.</a:t>
            </a:r>
          </a:p>
          <a:p>
            <a:pPr rtl="0"/>
            <a:r>
              <a:rPr lang="en-GB" dirty="0" smtClean="0">
                <a:hlinkClick r:id="rId14" tooltip="Courage"/>
              </a:rPr>
              <a:t>Courageous</a:t>
            </a:r>
            <a:r>
              <a:rPr lang="en-GB" dirty="0" smtClean="0"/>
              <a:t> – Have the perseverance to accomplish a goal, regardless of the seemingly insurmountable obstacles. Display a confident calmness when under stress.</a:t>
            </a:r>
          </a:p>
          <a:p>
            <a:pPr rtl="0"/>
            <a:r>
              <a:rPr lang="en-GB" dirty="0" smtClean="0"/>
              <a:t>Straightforward – Use sound judgment to make a good decisions at the right time.</a:t>
            </a:r>
          </a:p>
          <a:p>
            <a:pPr rtl="0"/>
            <a:r>
              <a:rPr lang="en-GB" dirty="0" smtClean="0">
                <a:hlinkClick r:id="rId15" tooltip="Imaginative"/>
              </a:rPr>
              <a:t>Imaginative</a:t>
            </a:r>
            <a:r>
              <a:rPr lang="en-GB" dirty="0" smtClean="0"/>
              <a:t> – Make timely and appropriate changes in your thinking, plans, and methods. Show creativity by thinking of new and better goals, ideas, and solutions to problems. Be innovative!</a:t>
            </a:r>
          </a:p>
          <a:p>
            <a:pPr rtl="0"/>
            <a:r>
              <a:rPr lang="en-GB" dirty="0" smtClean="0"/>
              <a:t>Research has found that this leadership style is one of the most effective and creates higher productivity, better contributions from group members and increased group morale. Democratic leadership can lead to better ideas and more creative solutions to problems because group members are encouraged to share their thoughts and ideas. While democratic leadership is one of the most effective leadership styles, it does have some potential downsides. In situations where roles are unclear or time is of the essence, democratic leadership can lead to communication failures and uncompleted projects. Democratic leadership works best in situations where group members are skilled and eager to share their knowledge. It is also important to have plenty of time to allow people to contribute, develop a plan and then vote on the best course of action.</a:t>
            </a:r>
            <a:r>
              <a:rPr lang="en-GB" baseline="30000" dirty="0" smtClean="0">
                <a:hlinkClick r:id="rId16"/>
              </a:rPr>
              <a:t>[</a:t>
            </a:r>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13</a:t>
            </a:fld>
            <a:endParaRPr lang="en-GB"/>
          </a:p>
        </p:txBody>
      </p:sp>
    </p:spTree>
    <p:extLst>
      <p:ext uri="{BB962C8B-B14F-4D97-AF65-F5344CB8AC3E}">
        <p14:creationId xmlns:p14="http://schemas.microsoft.com/office/powerpoint/2010/main" val="224089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http://www.bbc.co.uk/schools/gcsebitesize/business/people/motivationrev1.shtml</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Companies can motivate employees to do a better job than they otherwise would. Incentives that can be offered to staff include increased pay or improved working conditions. Motivational theories suggest ways to encourage employees to work harder.</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What is motivation?</a:t>
            </a:r>
          </a:p>
          <a:p>
            <a:r>
              <a:rPr lang="en-GB" sz="1200" b="1" kern="1200" dirty="0" smtClean="0">
                <a:solidFill>
                  <a:schemeClr val="tx1"/>
                </a:solidFill>
                <a:effectLst/>
                <a:latin typeface="+mn-lt"/>
                <a:ea typeface="+mn-ea"/>
                <a:cs typeface="+mn-cs"/>
              </a:rPr>
              <a:t>Motivation</a:t>
            </a:r>
            <a:r>
              <a:rPr lang="en-GB" sz="1200" kern="1200" dirty="0" smtClean="0">
                <a:solidFill>
                  <a:schemeClr val="tx1"/>
                </a:solidFill>
                <a:effectLst/>
                <a:latin typeface="+mn-lt"/>
                <a:ea typeface="+mn-ea"/>
                <a:cs typeface="+mn-cs"/>
              </a:rPr>
              <a:t> is about the ways a business can encourage staff to give their best. Motivated staff care about the success of the business and work better. </a:t>
            </a:r>
            <a:r>
              <a:rPr lang="en-GB" sz="1200" b="1" kern="1200" dirty="0" smtClean="0">
                <a:solidFill>
                  <a:schemeClr val="tx1"/>
                </a:solidFill>
                <a:effectLst/>
                <a:latin typeface="+mn-lt"/>
                <a:ea typeface="+mn-ea"/>
                <a:cs typeface="+mn-cs"/>
              </a:rPr>
              <a:t>A motivated workforce</a:t>
            </a:r>
            <a:r>
              <a:rPr lang="en-GB" sz="1200" kern="1200" dirty="0" smtClean="0">
                <a:solidFill>
                  <a:schemeClr val="tx1"/>
                </a:solidFill>
                <a:effectLst/>
                <a:latin typeface="+mn-lt"/>
                <a:ea typeface="+mn-ea"/>
                <a:cs typeface="+mn-cs"/>
              </a:rPr>
              <a:t> results in:</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Increased output</a:t>
            </a:r>
            <a:r>
              <a:rPr lang="en-GB" sz="1200" kern="1200" dirty="0" smtClean="0">
                <a:solidFill>
                  <a:schemeClr val="tx1"/>
                </a:solidFill>
                <a:effectLst/>
                <a:latin typeface="+mn-lt"/>
                <a:ea typeface="+mn-ea"/>
                <a:cs typeface="+mn-cs"/>
              </a:rPr>
              <a:t> caused by extra effort from workers.</a:t>
            </a:r>
          </a:p>
          <a:p>
            <a:r>
              <a:rPr lang="en-GB" sz="1200" b="1" kern="1200" dirty="0" smtClean="0">
                <a:solidFill>
                  <a:schemeClr val="tx1"/>
                </a:solidFill>
                <a:effectLst/>
                <a:latin typeface="+mn-lt"/>
                <a:ea typeface="+mn-ea"/>
                <a:cs typeface="+mn-cs"/>
              </a:rPr>
              <a:t>Improved quality</a:t>
            </a:r>
            <a:r>
              <a:rPr lang="en-GB" sz="1200" kern="1200" dirty="0" smtClean="0">
                <a:solidFill>
                  <a:schemeClr val="tx1"/>
                </a:solidFill>
                <a:effectLst/>
                <a:latin typeface="+mn-lt"/>
                <a:ea typeface="+mn-ea"/>
                <a:cs typeface="+mn-cs"/>
              </a:rPr>
              <a:t> as staff take a greater pride in their work.</a:t>
            </a:r>
          </a:p>
          <a:p>
            <a:r>
              <a:rPr lang="en-GB" sz="1200" b="1" kern="1200" dirty="0" smtClean="0">
                <a:solidFill>
                  <a:schemeClr val="tx1"/>
                </a:solidFill>
                <a:effectLst/>
                <a:latin typeface="+mn-lt"/>
                <a:ea typeface="+mn-ea"/>
                <a:cs typeface="+mn-cs"/>
              </a:rPr>
              <a:t>A higher level of staff retention</a:t>
            </a:r>
            <a:r>
              <a:rPr lang="en-GB" sz="1200" kern="1200" dirty="0" smtClean="0">
                <a:solidFill>
                  <a:schemeClr val="tx1"/>
                </a:solidFill>
                <a:effectLst/>
                <a:latin typeface="+mn-lt"/>
                <a:ea typeface="+mn-ea"/>
                <a:cs typeface="+mn-cs"/>
              </a:rPr>
              <a:t>. Workers are keen to stay with the firm and also reluctant to take unnecessary days off work.</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Managers can influence employee motivation in a variety of ways</a:t>
            </a:r>
          </a:p>
          <a:p>
            <a:r>
              <a:rPr lang="en-GB" sz="1200" b="1" kern="1200" dirty="0" smtClean="0">
                <a:solidFill>
                  <a:schemeClr val="tx1"/>
                </a:solidFill>
                <a:effectLst/>
                <a:latin typeface="+mn-lt"/>
                <a:ea typeface="+mn-ea"/>
                <a:cs typeface="+mn-cs"/>
              </a:rPr>
              <a:t>Monetary factors</a:t>
            </a:r>
            <a:r>
              <a:rPr lang="en-GB" sz="1200" kern="1200" dirty="0" smtClean="0">
                <a:solidFill>
                  <a:schemeClr val="tx1"/>
                </a:solidFill>
                <a:effectLst/>
                <a:latin typeface="+mn-lt"/>
                <a:ea typeface="+mn-ea"/>
                <a:cs typeface="+mn-cs"/>
              </a:rPr>
              <a:t>: some staff work harder if offered </a:t>
            </a:r>
            <a:r>
              <a:rPr lang="en-GB" sz="1200" b="1" kern="1200" dirty="0" smtClean="0">
                <a:solidFill>
                  <a:schemeClr val="tx1"/>
                </a:solidFill>
                <a:effectLst/>
                <a:latin typeface="+mn-lt"/>
                <a:ea typeface="+mn-ea"/>
                <a:cs typeface="+mn-cs"/>
              </a:rPr>
              <a:t>higher pay</a:t>
            </a:r>
            <a:r>
              <a:rPr lang="en-GB"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Non monetary factors</a:t>
            </a:r>
            <a:r>
              <a:rPr lang="en-GB" sz="1200" kern="1200" dirty="0" smtClean="0">
                <a:solidFill>
                  <a:schemeClr val="tx1"/>
                </a:solidFill>
                <a:effectLst/>
                <a:latin typeface="+mn-lt"/>
                <a:ea typeface="+mn-ea"/>
                <a:cs typeface="+mn-cs"/>
              </a:rPr>
              <a:t>: other staff respond to incentives that have nothing to do with pay, eg </a:t>
            </a:r>
            <a:r>
              <a:rPr lang="en-GB" sz="1200" b="1" kern="1200" dirty="0" smtClean="0">
                <a:solidFill>
                  <a:schemeClr val="tx1"/>
                </a:solidFill>
                <a:effectLst/>
                <a:latin typeface="+mn-lt"/>
                <a:ea typeface="+mn-ea"/>
                <a:cs typeface="+mn-cs"/>
              </a:rPr>
              <a:t>improved working conditions</a:t>
            </a:r>
            <a:r>
              <a:rPr lang="en-GB" sz="1200" kern="1200" dirty="0" smtClean="0">
                <a:solidFill>
                  <a:schemeClr val="tx1"/>
                </a:solidFill>
                <a:effectLst/>
                <a:latin typeface="+mn-lt"/>
                <a:ea typeface="+mn-ea"/>
                <a:cs typeface="+mn-cs"/>
              </a:rPr>
              <a:t> or the chance to win </a:t>
            </a:r>
            <a:r>
              <a:rPr lang="en-GB" sz="1200" b="1" kern="1200" dirty="0" smtClean="0">
                <a:solidFill>
                  <a:schemeClr val="tx1"/>
                </a:solidFill>
                <a:effectLst/>
                <a:latin typeface="+mn-lt"/>
                <a:ea typeface="+mn-ea"/>
                <a:cs typeface="+mn-cs"/>
              </a:rPr>
              <a:t>promotion</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Payment methods</a:t>
            </a:r>
          </a:p>
          <a:p>
            <a:r>
              <a:rPr lang="en-GB" sz="1200" kern="1200" dirty="0" smtClean="0">
                <a:solidFill>
                  <a:schemeClr val="tx1"/>
                </a:solidFill>
                <a:effectLst/>
                <a:latin typeface="+mn-lt"/>
                <a:ea typeface="+mn-ea"/>
                <a:cs typeface="+mn-cs"/>
              </a:rPr>
              <a:t>Managers can motivate staff by paying a </a:t>
            </a:r>
            <a:r>
              <a:rPr lang="en-GB" sz="1200" b="1" kern="1200" dirty="0" smtClean="0">
                <a:solidFill>
                  <a:schemeClr val="tx1"/>
                </a:solidFill>
                <a:effectLst/>
                <a:latin typeface="+mn-lt"/>
                <a:ea typeface="+mn-ea"/>
                <a:cs typeface="+mn-cs"/>
              </a:rPr>
              <a:t>fair wage</a:t>
            </a:r>
            <a:r>
              <a:rPr lang="en-GB" sz="1200" kern="1200" dirty="0" smtClean="0">
                <a:solidFill>
                  <a:schemeClr val="tx1"/>
                </a:solidFill>
                <a:effectLst/>
                <a:latin typeface="+mn-lt"/>
                <a:ea typeface="+mn-ea"/>
                <a:cs typeface="+mn-cs"/>
              </a:rPr>
              <a:t>. Payment methods include:</a:t>
            </a:r>
          </a:p>
          <a:p>
            <a:r>
              <a:rPr lang="en-GB" sz="1200" b="1" kern="1200" dirty="0" smtClean="0">
                <a:solidFill>
                  <a:schemeClr val="tx1"/>
                </a:solidFill>
                <a:effectLst/>
                <a:latin typeface="+mn-lt"/>
                <a:ea typeface="+mn-ea"/>
                <a:cs typeface="+mn-cs"/>
              </a:rPr>
              <a:t>Time rate</a:t>
            </a:r>
            <a:r>
              <a:rPr lang="en-GB" sz="1200" kern="1200" dirty="0" smtClean="0">
                <a:solidFill>
                  <a:schemeClr val="tx1"/>
                </a:solidFill>
                <a:effectLst/>
                <a:latin typeface="+mn-lt"/>
                <a:ea typeface="+mn-ea"/>
                <a:cs typeface="+mn-cs"/>
              </a:rPr>
              <a:t>: staff are paid for the number of hours worked.</a:t>
            </a:r>
          </a:p>
          <a:p>
            <a:r>
              <a:rPr lang="en-GB" sz="1200" b="1" kern="1200" dirty="0" smtClean="0">
                <a:solidFill>
                  <a:schemeClr val="tx1"/>
                </a:solidFill>
                <a:effectLst/>
                <a:latin typeface="+mn-lt"/>
                <a:ea typeface="+mn-ea"/>
                <a:cs typeface="+mn-cs"/>
              </a:rPr>
              <a:t>Overtime</a:t>
            </a:r>
            <a:r>
              <a:rPr lang="en-GB" sz="1200" kern="1200" dirty="0" smtClean="0">
                <a:solidFill>
                  <a:schemeClr val="tx1"/>
                </a:solidFill>
                <a:effectLst/>
                <a:latin typeface="+mn-lt"/>
                <a:ea typeface="+mn-ea"/>
                <a:cs typeface="+mn-cs"/>
              </a:rPr>
              <a:t>: staff are paid extra for working beyond normal hours.</a:t>
            </a:r>
          </a:p>
          <a:p>
            <a:r>
              <a:rPr lang="en-GB" sz="1200" b="1" kern="1200" dirty="0" smtClean="0">
                <a:solidFill>
                  <a:schemeClr val="tx1"/>
                </a:solidFill>
                <a:effectLst/>
                <a:latin typeface="+mn-lt"/>
                <a:ea typeface="+mn-ea"/>
                <a:cs typeface="+mn-cs"/>
              </a:rPr>
              <a:t>Piece rate</a:t>
            </a:r>
            <a:r>
              <a:rPr lang="en-GB" sz="1200" kern="1200" dirty="0" smtClean="0">
                <a:solidFill>
                  <a:schemeClr val="tx1"/>
                </a:solidFill>
                <a:effectLst/>
                <a:latin typeface="+mn-lt"/>
                <a:ea typeface="+mn-ea"/>
                <a:cs typeface="+mn-cs"/>
              </a:rPr>
              <a:t>: staff are paid for the number of items produced.</a:t>
            </a:r>
          </a:p>
          <a:p>
            <a:r>
              <a:rPr lang="en-GB" sz="1200" b="1" kern="1200" dirty="0" smtClean="0">
                <a:solidFill>
                  <a:schemeClr val="tx1"/>
                </a:solidFill>
                <a:effectLst/>
                <a:latin typeface="+mn-lt"/>
                <a:ea typeface="+mn-ea"/>
                <a:cs typeface="+mn-cs"/>
              </a:rPr>
              <a:t>Commission</a:t>
            </a:r>
            <a:r>
              <a:rPr lang="en-GB" sz="1200" kern="1200" dirty="0" smtClean="0">
                <a:solidFill>
                  <a:schemeClr val="tx1"/>
                </a:solidFill>
                <a:effectLst/>
                <a:latin typeface="+mn-lt"/>
                <a:ea typeface="+mn-ea"/>
                <a:cs typeface="+mn-cs"/>
              </a:rPr>
              <a:t>: staff are paid for the number of items they sell.</a:t>
            </a:r>
          </a:p>
          <a:p>
            <a:r>
              <a:rPr lang="en-GB" sz="1200" b="1" kern="1200" dirty="0" smtClean="0">
                <a:solidFill>
                  <a:schemeClr val="tx1"/>
                </a:solidFill>
                <a:effectLst/>
                <a:latin typeface="+mn-lt"/>
                <a:ea typeface="+mn-ea"/>
                <a:cs typeface="+mn-cs"/>
              </a:rPr>
              <a:t>Performance related pay</a:t>
            </a:r>
            <a:r>
              <a:rPr lang="en-GB" sz="1200" kern="1200" dirty="0" smtClean="0">
                <a:solidFill>
                  <a:schemeClr val="tx1"/>
                </a:solidFill>
                <a:effectLst/>
                <a:latin typeface="+mn-lt"/>
                <a:ea typeface="+mn-ea"/>
                <a:cs typeface="+mn-cs"/>
              </a:rPr>
              <a:t>: staff get a bonus for meeting a target set by their manager.</a:t>
            </a:r>
          </a:p>
          <a:p>
            <a:r>
              <a:rPr lang="en-GB" sz="1200" b="1" kern="1200" dirty="0" smtClean="0">
                <a:solidFill>
                  <a:schemeClr val="tx1"/>
                </a:solidFill>
                <a:effectLst/>
                <a:latin typeface="+mn-lt"/>
                <a:ea typeface="+mn-ea"/>
                <a:cs typeface="+mn-cs"/>
              </a:rPr>
              <a:t>Profit sharing</a:t>
            </a:r>
            <a:r>
              <a:rPr lang="en-GB" sz="1200" kern="1200" dirty="0" smtClean="0">
                <a:solidFill>
                  <a:schemeClr val="tx1"/>
                </a:solidFill>
                <a:effectLst/>
                <a:latin typeface="+mn-lt"/>
                <a:ea typeface="+mn-ea"/>
                <a:cs typeface="+mn-cs"/>
              </a:rPr>
              <a:t>: staff receive a part of any profits made by the business.</a:t>
            </a:r>
          </a:p>
          <a:p>
            <a:r>
              <a:rPr lang="en-GB" sz="1200" b="1" kern="1200" dirty="0" smtClean="0">
                <a:solidFill>
                  <a:schemeClr val="tx1"/>
                </a:solidFill>
                <a:effectLst/>
                <a:latin typeface="+mn-lt"/>
                <a:ea typeface="+mn-ea"/>
                <a:cs typeface="+mn-cs"/>
              </a:rPr>
              <a:t>Salary</a:t>
            </a:r>
            <a:r>
              <a:rPr lang="en-GB" sz="1200" kern="1200" dirty="0" smtClean="0">
                <a:solidFill>
                  <a:schemeClr val="tx1"/>
                </a:solidFill>
                <a:effectLst/>
                <a:latin typeface="+mn-lt"/>
                <a:ea typeface="+mn-ea"/>
                <a:cs typeface="+mn-cs"/>
              </a:rPr>
              <a:t>: staff are paid monthly no matter how many hours they work.</a:t>
            </a:r>
          </a:p>
          <a:p>
            <a:r>
              <a:rPr lang="en-GB" sz="1200" b="1" kern="1200" dirty="0" smtClean="0">
                <a:solidFill>
                  <a:schemeClr val="tx1"/>
                </a:solidFill>
                <a:effectLst/>
                <a:latin typeface="+mn-lt"/>
                <a:ea typeface="+mn-ea"/>
                <a:cs typeface="+mn-cs"/>
              </a:rPr>
              <a:t>Fringe benefits</a:t>
            </a:r>
            <a:r>
              <a:rPr lang="en-GB" sz="1200" kern="1200" dirty="0" smtClean="0">
                <a:solidFill>
                  <a:schemeClr val="tx1"/>
                </a:solidFill>
                <a:effectLst/>
                <a:latin typeface="+mn-lt"/>
                <a:ea typeface="+mn-ea"/>
                <a:cs typeface="+mn-cs"/>
              </a:rPr>
              <a:t>: are payments in kind, eg a company car or staff discounts.</a:t>
            </a:r>
          </a:p>
          <a:p>
            <a:r>
              <a:rPr lang="en-GB" sz="1200" b="1" kern="1200" dirty="0" smtClean="0">
                <a:solidFill>
                  <a:schemeClr val="tx1"/>
                </a:solidFill>
                <a:effectLst/>
                <a:latin typeface="+mn-lt"/>
                <a:ea typeface="+mn-ea"/>
                <a:cs typeface="+mn-cs"/>
              </a:rPr>
              <a:t>Non-pay methods of motivation</a:t>
            </a:r>
          </a:p>
          <a:p>
            <a:r>
              <a:rPr lang="en-GB" sz="1200" kern="1200" dirty="0" smtClean="0">
                <a:solidFill>
                  <a:schemeClr val="tx1"/>
                </a:solidFill>
                <a:effectLst/>
                <a:latin typeface="+mn-lt"/>
                <a:ea typeface="+mn-ea"/>
                <a:cs typeface="+mn-cs"/>
              </a:rPr>
              <a:t>Managers can motivate staff using factors other than pay through:</a:t>
            </a:r>
          </a:p>
          <a:p>
            <a:r>
              <a:rPr lang="en-GB" sz="1200" b="1" kern="1200" dirty="0" smtClean="0">
                <a:solidFill>
                  <a:schemeClr val="tx1"/>
                </a:solidFill>
                <a:effectLst/>
                <a:latin typeface="+mn-lt"/>
                <a:ea typeface="+mn-ea"/>
                <a:cs typeface="+mn-cs"/>
              </a:rPr>
              <a:t>Job rotation</a:t>
            </a:r>
            <a:r>
              <a:rPr lang="en-GB" sz="1200" kern="1200" dirty="0" smtClean="0">
                <a:solidFill>
                  <a:schemeClr val="tx1"/>
                </a:solidFill>
                <a:effectLst/>
                <a:latin typeface="+mn-lt"/>
                <a:ea typeface="+mn-ea"/>
                <a:cs typeface="+mn-cs"/>
              </a:rPr>
              <a:t>: staff are switched between different tasks to reduce monotony.</a:t>
            </a:r>
          </a:p>
          <a:p>
            <a:r>
              <a:rPr lang="en-GB" sz="1200" b="1" kern="1200" dirty="0" smtClean="0">
                <a:solidFill>
                  <a:schemeClr val="tx1"/>
                </a:solidFill>
                <a:effectLst/>
                <a:latin typeface="+mn-lt"/>
                <a:ea typeface="+mn-ea"/>
                <a:cs typeface="+mn-cs"/>
              </a:rPr>
              <a:t>Job enlargement</a:t>
            </a:r>
            <a:r>
              <a:rPr lang="en-GB" sz="1200" kern="1200" dirty="0" smtClean="0">
                <a:solidFill>
                  <a:schemeClr val="tx1"/>
                </a:solidFill>
                <a:effectLst/>
                <a:latin typeface="+mn-lt"/>
                <a:ea typeface="+mn-ea"/>
                <a:cs typeface="+mn-cs"/>
              </a:rPr>
              <a:t>: staff are given more tasks to do of similar difficulty.</a:t>
            </a:r>
          </a:p>
          <a:p>
            <a:r>
              <a:rPr lang="en-GB" sz="1200" b="1" kern="1200" dirty="0" smtClean="0">
                <a:solidFill>
                  <a:schemeClr val="tx1"/>
                </a:solidFill>
                <a:effectLst/>
                <a:latin typeface="+mn-lt"/>
                <a:ea typeface="+mn-ea"/>
                <a:cs typeface="+mn-cs"/>
              </a:rPr>
              <a:t>Job enrichment</a:t>
            </a:r>
            <a:r>
              <a:rPr lang="en-GB" sz="1200" kern="1200" dirty="0" smtClean="0">
                <a:solidFill>
                  <a:schemeClr val="tx1"/>
                </a:solidFill>
                <a:effectLst/>
                <a:latin typeface="+mn-lt"/>
                <a:ea typeface="+mn-ea"/>
                <a:cs typeface="+mn-cs"/>
              </a:rPr>
              <a:t>: staff are given more interesting and challenging tasks.</a:t>
            </a:r>
          </a:p>
          <a:p>
            <a:r>
              <a:rPr lang="en-GB" sz="1200" b="1" kern="1200" dirty="0" smtClean="0">
                <a:solidFill>
                  <a:schemeClr val="tx1"/>
                </a:solidFill>
                <a:effectLst/>
                <a:latin typeface="+mn-lt"/>
                <a:ea typeface="+mn-ea"/>
                <a:cs typeface="+mn-cs"/>
              </a:rPr>
              <a:t>Empowerment</a:t>
            </a:r>
            <a:r>
              <a:rPr lang="en-GB" sz="1200" kern="1200" dirty="0" smtClean="0">
                <a:solidFill>
                  <a:schemeClr val="tx1"/>
                </a:solidFill>
                <a:effectLst/>
                <a:latin typeface="+mn-lt"/>
                <a:ea typeface="+mn-ea"/>
                <a:cs typeface="+mn-cs"/>
              </a:rPr>
              <a:t>: staff are given the authority to make decisions about how they do their job.</a:t>
            </a:r>
          </a:p>
          <a:p>
            <a:r>
              <a:rPr lang="en-GB" sz="1200" b="1" kern="1200" dirty="0" smtClean="0">
                <a:solidFill>
                  <a:schemeClr val="tx1"/>
                </a:solidFill>
                <a:effectLst/>
                <a:latin typeface="+mn-lt"/>
                <a:ea typeface="+mn-ea"/>
                <a:cs typeface="+mn-cs"/>
              </a:rPr>
              <a:t>Putting groups of workers in a team</a:t>
            </a:r>
            <a:r>
              <a:rPr lang="en-GB" sz="1200" kern="1200" dirty="0" smtClean="0">
                <a:solidFill>
                  <a:schemeClr val="tx1"/>
                </a:solidFill>
                <a:effectLst/>
                <a:latin typeface="+mn-lt"/>
                <a:ea typeface="+mn-ea"/>
                <a:cs typeface="+mn-cs"/>
              </a:rPr>
              <a:t> who are responsible together for completing a certain task.</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470B9F-12AD-47C2-A6EF-6FE3F0355880}" type="slidenum">
              <a:rPr lang="en-GB" smtClean="0"/>
              <a:t>14</a:t>
            </a:fld>
            <a:endParaRPr lang="en-GB"/>
          </a:p>
        </p:txBody>
      </p:sp>
    </p:spTree>
    <p:extLst>
      <p:ext uri="{BB962C8B-B14F-4D97-AF65-F5344CB8AC3E}">
        <p14:creationId xmlns:p14="http://schemas.microsoft.com/office/powerpoint/2010/main" val="3239159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www.johnadair.co.uk (Articles and media on Adair’s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www.businessballs.com (Action centred leadership)</a:t>
            </a:r>
          </a:p>
          <a:p>
            <a:endParaRPr lang="en-GB" b="1" dirty="0" smtClean="0"/>
          </a:p>
          <a:p>
            <a:r>
              <a:rPr lang="en-GB" b="1" dirty="0" smtClean="0"/>
              <a:t>John Adair's Action Centred Leadership - a model for team leadership and management</a:t>
            </a:r>
          </a:p>
          <a:p>
            <a:r>
              <a:rPr lang="en-GB" dirty="0" smtClean="0"/>
              <a:t>John Adair's simple Action-Centred Leadership model provides a great blueprint for leadership and the management of any team, group or organization. </a:t>
            </a:r>
          </a:p>
          <a:p>
            <a:endParaRPr lang="en-GB" dirty="0" smtClean="0"/>
          </a:p>
          <a:p>
            <a:r>
              <a:rPr lang="en-GB" dirty="0" smtClean="0"/>
              <a:t>Action Centred Leadership is also a simple leadership and management model, which makes it easy to remember and apply, and to adapt for your own situation. </a:t>
            </a:r>
          </a:p>
          <a:p>
            <a:endParaRPr lang="en-GB" dirty="0" smtClean="0"/>
          </a:p>
          <a:p>
            <a:r>
              <a:rPr lang="en-GB" dirty="0" smtClean="0"/>
              <a:t>Good managers and leaders should have full command of the three main areas of the Action Centred Leadership model, and should be able to use each of the elements according to the situation. </a:t>
            </a:r>
          </a:p>
          <a:p>
            <a:endParaRPr lang="en-GB" dirty="0" smtClean="0"/>
          </a:p>
          <a:p>
            <a:r>
              <a:rPr lang="en-GB" dirty="0" smtClean="0"/>
              <a:t>Being able to do all of these things, and keep the right balance, gets results, builds morale, improves quality, develops teams and productivity, and is the mark of a successful manager and leader. </a:t>
            </a:r>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4</a:t>
            </a:fld>
            <a:endParaRPr lang="en-GB"/>
          </a:p>
        </p:txBody>
      </p:sp>
    </p:spTree>
    <p:extLst>
      <p:ext uri="{BB962C8B-B14F-4D97-AF65-F5344CB8AC3E}">
        <p14:creationId xmlns:p14="http://schemas.microsoft.com/office/powerpoint/2010/main" val="427208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http://www.bized.co.uk (Leadership and management)</a:t>
            </a:r>
          </a:p>
          <a:p>
            <a:pPr lvl="0"/>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dirty="0" smtClean="0"/>
              <a:t>https://www.mindtools.com/pages/article/transformational-leadership.htm</a:t>
            </a:r>
          </a:p>
          <a:p>
            <a:pPr lvl="0"/>
            <a:endParaRPr lang="en-GB" dirty="0" smtClean="0"/>
          </a:p>
          <a:p>
            <a:pPr lvl="0"/>
            <a:r>
              <a:rPr lang="en-GB" b="1" dirty="0" smtClean="0"/>
              <a:t>Transformational?</a:t>
            </a:r>
          </a:p>
          <a:p>
            <a:pPr lvl="0"/>
            <a:r>
              <a:rPr lang="en-GB" dirty="0" smtClean="0"/>
              <a:t>Harriet Green – Thomas Cook</a:t>
            </a:r>
          </a:p>
          <a:p>
            <a:pPr lvl="0"/>
            <a:r>
              <a:rPr lang="en-GB" dirty="0" smtClean="0"/>
              <a:t>George Davies</a:t>
            </a:r>
            <a:r>
              <a:rPr lang="en-GB" baseline="0" dirty="0" smtClean="0"/>
              <a:t> – Next, Asda</a:t>
            </a:r>
          </a:p>
          <a:p>
            <a:pPr lvl="0"/>
            <a:r>
              <a:rPr lang="en-GB" dirty="0" smtClean="0"/>
              <a:t>Gandhi</a:t>
            </a:r>
          </a:p>
          <a:p>
            <a:pPr lvl="0"/>
            <a:r>
              <a:rPr lang="en-GB" dirty="0" smtClean="0"/>
              <a:t>Nelson</a:t>
            </a:r>
            <a:r>
              <a:rPr lang="en-GB" baseline="0" dirty="0" smtClean="0"/>
              <a:t> Mandela</a:t>
            </a:r>
          </a:p>
          <a:p>
            <a:pPr lvl="0"/>
            <a:r>
              <a:rPr lang="en-GB" baseline="0" dirty="0" smtClean="0"/>
              <a:t>Alex Ferguson</a:t>
            </a:r>
          </a:p>
          <a:p>
            <a:pPr lvl="0"/>
            <a:r>
              <a:rPr lang="en-GB" baseline="0" dirty="0" smtClean="0"/>
              <a:t>Ronaldo</a:t>
            </a:r>
          </a:p>
          <a:p>
            <a:pPr lvl="0"/>
            <a:r>
              <a:rPr lang="en-GB" baseline="0" dirty="0" smtClean="0"/>
              <a:t>Beckham</a:t>
            </a:r>
          </a:p>
          <a:p>
            <a:pPr lvl="0"/>
            <a:r>
              <a:rPr lang="en-GB" baseline="0" dirty="0" smtClean="0"/>
              <a:t>Steve Jobs</a:t>
            </a:r>
          </a:p>
          <a:p>
            <a:pPr lvl="0"/>
            <a:r>
              <a:rPr lang="en-GB" baseline="0" dirty="0" smtClean="0"/>
              <a:t>Jeremy </a:t>
            </a:r>
            <a:r>
              <a:rPr lang="en-GB" baseline="0" dirty="0" err="1" smtClean="0"/>
              <a:t>Corbyn</a:t>
            </a:r>
            <a:r>
              <a:rPr lang="en-GB" baseline="0" dirty="0" smtClean="0"/>
              <a:t>?</a:t>
            </a:r>
          </a:p>
          <a:p>
            <a:pPr lvl="0"/>
            <a:endParaRPr lang="en-GB" baseline="0" dirty="0" smtClean="0"/>
          </a:p>
          <a:p>
            <a:pPr lvl="0"/>
            <a:r>
              <a:rPr lang="en-GB" b="1" dirty="0" smtClean="0"/>
              <a:t>Transactional?</a:t>
            </a:r>
          </a:p>
          <a:p>
            <a:pPr lvl="0"/>
            <a:r>
              <a:rPr lang="en-GB" dirty="0" smtClean="0"/>
              <a:t>Theresa May</a:t>
            </a:r>
          </a:p>
          <a:p>
            <a:pPr lvl="0"/>
            <a:r>
              <a:rPr lang="en-GB" baseline="0" dirty="0" smtClean="0"/>
              <a:t>John Scully (ousted Steve Jobs from Apple)</a:t>
            </a:r>
          </a:p>
          <a:p>
            <a:pPr lvl="0"/>
            <a:endParaRPr lang="en-GB" baseline="0" dirty="0" smtClean="0"/>
          </a:p>
          <a:p>
            <a:pPr lvl="0"/>
            <a:endParaRPr lang="en-GB" baseline="0" dirty="0" smtClean="0"/>
          </a:p>
          <a:p>
            <a:pPr lvl="0"/>
            <a:endParaRPr lang="en-GB" baseline="0" dirty="0" smtClean="0"/>
          </a:p>
          <a:p>
            <a:pPr lvl="0"/>
            <a:endParaRPr lang="en-GB" baseline="0" dirty="0" smtClean="0"/>
          </a:p>
          <a:p>
            <a:pPr lvl="0"/>
            <a:endParaRPr lang="en-GB" dirty="0"/>
          </a:p>
        </p:txBody>
      </p:sp>
      <p:sp>
        <p:nvSpPr>
          <p:cNvPr id="4" name="Slide Number Placeholder 3"/>
          <p:cNvSpPr>
            <a:spLocks noGrp="1"/>
          </p:cNvSpPr>
          <p:nvPr>
            <p:ph type="sldNum" sz="quarter" idx="10"/>
          </p:nvPr>
        </p:nvSpPr>
        <p:spPr/>
        <p:txBody>
          <a:bodyPr/>
          <a:lstStyle/>
          <a:p>
            <a:fld id="{0629F4BC-4AA2-45A7-85AD-4DB632E925E7}" type="slidenum">
              <a:rPr lang="en-GB" smtClean="0"/>
              <a:t>5</a:t>
            </a:fld>
            <a:endParaRPr lang="en-GB"/>
          </a:p>
        </p:txBody>
      </p:sp>
    </p:spTree>
    <p:extLst>
      <p:ext uri="{BB962C8B-B14F-4D97-AF65-F5344CB8AC3E}">
        <p14:creationId xmlns:p14="http://schemas.microsoft.com/office/powerpoint/2010/main" val="2672734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smtClean="0"/>
              <a:t>If people are good only because they fear punishment, and hope for reward, then we are a sorry lot indeed. </a:t>
            </a:r>
            <a:r>
              <a:rPr lang="en-GB" sz="1200" i="1" smtClean="0"/>
              <a:t>– </a:t>
            </a:r>
            <a:r>
              <a:rPr lang="en-GB" sz="1200" i="1" smtClean="0">
                <a:hlinkClick r:id="rId3" tooltip="Albert Einstein"/>
              </a:rPr>
              <a:t>Albert Einstein</a:t>
            </a:r>
            <a:endParaRPr lang="en-GB" sz="1200" dirty="0"/>
          </a:p>
        </p:txBody>
      </p:sp>
      <p:sp>
        <p:nvSpPr>
          <p:cNvPr id="4" name="Slide Number Placeholder 3"/>
          <p:cNvSpPr>
            <a:spLocks noGrp="1"/>
          </p:cNvSpPr>
          <p:nvPr>
            <p:ph type="sldNum" sz="quarter" idx="10"/>
          </p:nvPr>
        </p:nvSpPr>
        <p:spPr/>
        <p:txBody>
          <a:bodyPr/>
          <a:lstStyle/>
          <a:p>
            <a:fld id="{0629F4BC-4AA2-45A7-85AD-4DB632E925E7}" type="slidenum">
              <a:rPr lang="en-GB" smtClean="0"/>
              <a:t>6</a:t>
            </a:fld>
            <a:endParaRPr lang="en-GB"/>
          </a:p>
        </p:txBody>
      </p:sp>
    </p:spTree>
    <p:extLst>
      <p:ext uri="{BB962C8B-B14F-4D97-AF65-F5344CB8AC3E}">
        <p14:creationId xmlns:p14="http://schemas.microsoft.com/office/powerpoint/2010/main" val="60742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http://www.bized.co.uk (Leadership and management)</a:t>
            </a:r>
          </a:p>
          <a:p>
            <a:pPr lvl="0"/>
            <a:r>
              <a:rPr lang="en-GB" sz="1200" kern="1200" dirty="0" smtClean="0">
                <a:solidFill>
                  <a:schemeClr val="tx1"/>
                </a:solidFill>
                <a:effectLst/>
                <a:latin typeface="+mn-lt"/>
                <a:ea typeface="+mn-ea"/>
                <a:cs typeface="+mn-cs"/>
              </a:rPr>
              <a:t>www.mindtools.com</a:t>
            </a:r>
            <a:br>
              <a:rPr lang="en-GB" sz="1200" kern="1200" dirty="0" smtClean="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7</a:t>
            </a:fld>
            <a:endParaRPr lang="en-GB"/>
          </a:p>
        </p:txBody>
      </p:sp>
    </p:spTree>
    <p:extLst>
      <p:ext uri="{BB962C8B-B14F-4D97-AF65-F5344CB8AC3E}">
        <p14:creationId xmlns:p14="http://schemas.microsoft.com/office/powerpoint/2010/main" val="88059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Tannenbaum-Schmidt Continuum shows where a manager's approach lies on a continuum, running from the manager exerting rigid authority at one extreme, through to the team having full freedom to act at the other. </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popular approach to leadership, the "contingency" approach, argues that your choice should be based on the situation, and not on your personal preferences (here, "contingency" means that your approach is dependent on, or contingent upon, the situation).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1958, contingency theorists Robert Tannenbaum and Warren Schmidt identified a continuum of seven distinct leadership styles, which they published in the Harvard Business Review. By understanding this continuum, you can see some of the options available to you, and these help you think about which leadership style is most appropriate in a given situation.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8</a:t>
            </a:fld>
            <a:endParaRPr lang="en-GB"/>
          </a:p>
        </p:txBody>
      </p:sp>
    </p:spTree>
    <p:extLst>
      <p:ext uri="{BB962C8B-B14F-4D97-AF65-F5344CB8AC3E}">
        <p14:creationId xmlns:p14="http://schemas.microsoft.com/office/powerpoint/2010/main" val="3570732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 Tannenbaum-Schmidt Continuum shows where a manager's approach lies on a continuum, running from the manager exerting rigid authority at one extreme, through to the team having full freedom to act at the other. </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popular approach to leadership, the "contingency" approach, argues that your choice should be based on the situation, and not on your personal preferences (here, "contingency" means that your approach is dependent on, or contingent upon, the situation).</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1958, contingency theorists Robert Tannenbaum and Warren Schmidt identified a continuum of seven distinct leadership styles, which they published in the Harvard Business Review. By understanding this continuum, you can see some of the options available to you, and these help you think about which leadership style is most appropriate in a given situation.</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9</a:t>
            </a:fld>
            <a:endParaRPr lang="en-GB"/>
          </a:p>
        </p:txBody>
      </p:sp>
    </p:spTree>
    <p:extLst>
      <p:ext uri="{BB962C8B-B14F-4D97-AF65-F5344CB8AC3E}">
        <p14:creationId xmlns:p14="http://schemas.microsoft.com/office/powerpoint/2010/main" val="35394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Theory</a:t>
            </a:r>
            <a:r>
              <a:rPr lang="en-GB" sz="1200" kern="1200" baseline="0" dirty="0" smtClean="0">
                <a:solidFill>
                  <a:schemeClr val="tx1"/>
                </a:solidFill>
                <a:effectLst/>
                <a:latin typeface="+mn-lt"/>
                <a:ea typeface="+mn-ea"/>
                <a:cs typeface="+mn-cs"/>
              </a:rPr>
              <a:t> x</a:t>
            </a:r>
          </a:p>
          <a:p>
            <a:pPr lvl="0"/>
            <a:r>
              <a:rPr lang="en-GB" sz="1200" kern="1200" baseline="0" dirty="0" smtClean="0">
                <a:solidFill>
                  <a:schemeClr val="tx1"/>
                </a:solidFill>
                <a:effectLst/>
                <a:latin typeface="+mn-lt"/>
                <a:ea typeface="+mn-ea"/>
                <a:cs typeface="+mn-cs"/>
              </a:rPr>
              <a:t>Workers are motivated by money</a:t>
            </a:r>
          </a:p>
          <a:p>
            <a:pPr lvl="0"/>
            <a:r>
              <a:rPr lang="en-GB" sz="1200" kern="1200" baseline="0" dirty="0" smtClean="0">
                <a:solidFill>
                  <a:schemeClr val="tx1"/>
                </a:solidFill>
                <a:effectLst/>
                <a:latin typeface="+mn-lt"/>
                <a:ea typeface="+mn-ea"/>
                <a:cs typeface="+mn-cs"/>
              </a:rPr>
              <a:t>Workers are lazy and dislike work, they must be pushed to perform</a:t>
            </a:r>
          </a:p>
          <a:p>
            <a:pPr lvl="0"/>
            <a:r>
              <a:rPr lang="en-GB" sz="1200" kern="1200" baseline="0" dirty="0" smtClean="0">
                <a:solidFill>
                  <a:schemeClr val="tx1"/>
                </a:solidFill>
                <a:effectLst/>
                <a:latin typeface="+mn-lt"/>
                <a:ea typeface="+mn-ea"/>
                <a:cs typeface="+mn-cs"/>
              </a:rPr>
              <a:t>Workers are selfish and ignore the needs of organisations</a:t>
            </a:r>
          </a:p>
          <a:p>
            <a:pPr lvl="0"/>
            <a:r>
              <a:rPr lang="en-GB" sz="1200" kern="1200" baseline="0" dirty="0" smtClean="0">
                <a:solidFill>
                  <a:schemeClr val="tx1"/>
                </a:solidFill>
                <a:effectLst/>
                <a:latin typeface="+mn-lt"/>
                <a:ea typeface="+mn-ea"/>
                <a:cs typeface="+mn-cs"/>
              </a:rPr>
              <a:t>Workers avoid responsibility and lack ambition</a:t>
            </a:r>
          </a:p>
          <a:p>
            <a:pPr lvl="0"/>
            <a:r>
              <a:rPr lang="en-GB" sz="1200" kern="1200" baseline="0" dirty="0" smtClean="0">
                <a:solidFill>
                  <a:schemeClr val="tx1"/>
                </a:solidFill>
                <a:effectLst/>
                <a:latin typeface="+mn-lt"/>
                <a:ea typeface="+mn-ea"/>
                <a:cs typeface="+mn-cs"/>
              </a:rPr>
              <a:t>Workers need to be controlled and directed by management</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Theory Y</a:t>
            </a:r>
          </a:p>
          <a:p>
            <a:pPr lvl="0"/>
            <a:r>
              <a:rPr lang="en-GB" sz="1200" kern="1200" baseline="0" dirty="0" smtClean="0">
                <a:solidFill>
                  <a:schemeClr val="tx1"/>
                </a:solidFill>
                <a:effectLst/>
                <a:latin typeface="+mn-lt"/>
                <a:ea typeface="+mn-ea"/>
                <a:cs typeface="+mn-cs"/>
              </a:rPr>
              <a:t>Workers have many different needs which motivate them</a:t>
            </a:r>
          </a:p>
          <a:p>
            <a:pPr lvl="0"/>
            <a:r>
              <a:rPr lang="en-GB" sz="1200" kern="1200" baseline="0" dirty="0" smtClean="0">
                <a:solidFill>
                  <a:schemeClr val="tx1"/>
                </a:solidFill>
                <a:effectLst/>
                <a:latin typeface="+mn-lt"/>
                <a:ea typeface="+mn-ea"/>
                <a:cs typeface="+mn-cs"/>
              </a:rPr>
              <a:t>Workers can enjoy work, they are motivated by self fulfilment</a:t>
            </a:r>
          </a:p>
          <a:p>
            <a:pPr lvl="0"/>
            <a:r>
              <a:rPr lang="en-GB" sz="1200" kern="1200" baseline="0" dirty="0" smtClean="0">
                <a:solidFill>
                  <a:schemeClr val="tx1"/>
                </a:solidFill>
                <a:effectLst/>
                <a:latin typeface="+mn-lt"/>
                <a:ea typeface="+mn-ea"/>
                <a:cs typeface="+mn-cs"/>
              </a:rPr>
              <a:t>People want independence and responsibility</a:t>
            </a:r>
          </a:p>
          <a:p>
            <a:pPr lvl="0"/>
            <a:r>
              <a:rPr lang="en-GB" sz="1200" kern="1200" baseline="0" dirty="0" smtClean="0">
                <a:solidFill>
                  <a:schemeClr val="tx1"/>
                </a:solidFill>
                <a:effectLst/>
                <a:latin typeface="+mn-lt"/>
                <a:ea typeface="+mn-ea"/>
                <a:cs typeface="+mn-cs"/>
              </a:rPr>
              <a:t>If motivated, workers can organise themselves and drive themselves to perform</a:t>
            </a:r>
          </a:p>
          <a:p>
            <a:pPr lvl="0"/>
            <a:r>
              <a:rPr lang="en-GB" sz="1200" kern="1200" baseline="0" dirty="0" smtClean="0">
                <a:solidFill>
                  <a:schemeClr val="tx1"/>
                </a:solidFill>
                <a:effectLst/>
                <a:latin typeface="+mn-lt"/>
                <a:ea typeface="+mn-ea"/>
                <a:cs typeface="+mn-cs"/>
              </a:rPr>
              <a:t>Management should create a situation where workers can show creativity and apply their job knowledge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29F4BC-4AA2-45A7-85AD-4DB632E925E7}" type="slidenum">
              <a:rPr lang="en-GB" smtClean="0"/>
              <a:t>10</a:t>
            </a:fld>
            <a:endParaRPr lang="en-GB"/>
          </a:p>
        </p:txBody>
      </p:sp>
    </p:spTree>
    <p:extLst>
      <p:ext uri="{BB962C8B-B14F-4D97-AF65-F5344CB8AC3E}">
        <p14:creationId xmlns:p14="http://schemas.microsoft.com/office/powerpoint/2010/main" val="168130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Leadership is an important function in small business. Leadership and management represent two completely different business concepts. Leadership is commonly defined as establishing a clear vision, communicating the vision with others and resolving the conflicts between various individuals who are responsible for completing the </a:t>
            </a:r>
            <a:r>
              <a:rPr lang="en-GB" dirty="0" err="1" smtClean="0"/>
              <a:t>company&amp;amp;rsquo;s</a:t>
            </a:r>
            <a:r>
              <a:rPr lang="en-GB" dirty="0" smtClean="0"/>
              <a:t> vision. Management is the organization and coordination of various economic resources in a business. Leadership can have a significant impact on an </a:t>
            </a:r>
            <a:r>
              <a:rPr lang="en-GB" dirty="0" err="1" smtClean="0"/>
              <a:t>organization&amp;amp;rsquo;s</a:t>
            </a:r>
            <a:r>
              <a:rPr lang="en-GB" dirty="0" smtClean="0"/>
              <a:t> performance.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B2FDF6-4C5B-4FC2-9881-9AD125EE19E1}" type="slidenum">
              <a:rPr lang="en-GB" smtClean="0"/>
              <a:t>11</a:t>
            </a:fld>
            <a:endParaRPr lang="en-GB"/>
          </a:p>
        </p:txBody>
      </p:sp>
    </p:spTree>
    <p:extLst>
      <p:ext uri="{BB962C8B-B14F-4D97-AF65-F5344CB8AC3E}">
        <p14:creationId xmlns:p14="http://schemas.microsoft.com/office/powerpoint/2010/main" val="2434344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8EE45A-1567-43EF-8424-1F3F5E30686E}"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244135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8EE45A-1567-43EF-8424-1F3F5E30686E}"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273007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8EE45A-1567-43EF-8424-1F3F5E30686E}"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177546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8EE45A-1567-43EF-8424-1F3F5E30686E}"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1803575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8EE45A-1567-43EF-8424-1F3F5E30686E}" type="datetimeFigureOut">
              <a:rPr lang="en-GB" smtClean="0"/>
              <a:t>07/06/2021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335431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8EE45A-1567-43EF-8424-1F3F5E30686E}"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87498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8EE45A-1567-43EF-8424-1F3F5E30686E}" type="datetimeFigureOut">
              <a:rPr lang="en-GB" smtClean="0"/>
              <a:t>07/06/2021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244450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8EE45A-1567-43EF-8424-1F3F5E30686E}" type="datetimeFigureOut">
              <a:rPr lang="en-GB" smtClean="0"/>
              <a:t>07/06/2021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2007254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EE45A-1567-43EF-8424-1F3F5E30686E}" type="datetimeFigureOut">
              <a:rPr lang="en-GB" smtClean="0"/>
              <a:t>07/06/2021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377431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8EE45A-1567-43EF-8424-1F3F5E30686E}"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541161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8EE45A-1567-43EF-8424-1F3F5E30686E}" type="datetimeFigureOut">
              <a:rPr lang="en-GB" smtClean="0"/>
              <a:t>07/06/2021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217B6E-F7DB-4CCE-AF2D-44BB1B7530C5}" type="slidenum">
              <a:rPr lang="en-GB" smtClean="0"/>
              <a:t>‹#›</a:t>
            </a:fld>
            <a:endParaRPr lang="en-GB"/>
          </a:p>
        </p:txBody>
      </p:sp>
    </p:spTree>
    <p:extLst>
      <p:ext uri="{BB962C8B-B14F-4D97-AF65-F5344CB8AC3E}">
        <p14:creationId xmlns:p14="http://schemas.microsoft.com/office/powerpoint/2010/main" val="91671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EE45A-1567-43EF-8424-1F3F5E30686E}" type="datetimeFigureOut">
              <a:rPr lang="en-GB" smtClean="0"/>
              <a:t>07/06/2021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17B6E-F7DB-4CCE-AF2D-44BB1B7530C5}" type="slidenum">
              <a:rPr lang="en-GB" smtClean="0"/>
              <a:t>‹#›</a:t>
            </a:fld>
            <a:endParaRPr lang="en-GB"/>
          </a:p>
        </p:txBody>
      </p:sp>
    </p:spTree>
    <p:extLst>
      <p:ext uri="{BB962C8B-B14F-4D97-AF65-F5344CB8AC3E}">
        <p14:creationId xmlns:p14="http://schemas.microsoft.com/office/powerpoint/2010/main" val="316654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00799" y="1610779"/>
            <a:ext cx="5133475" cy="1655762"/>
          </a:xfrm>
        </p:spPr>
        <p:txBody>
          <a:bodyPr>
            <a:noAutofit/>
          </a:bodyPr>
          <a:lstStyle/>
          <a:p>
            <a:pPr algn="l"/>
            <a:r>
              <a:rPr lang="en-GB" sz="4000" b="1" dirty="0" smtClean="0"/>
              <a:t>Ryanair Case Study</a:t>
            </a:r>
            <a:endParaRPr lang="en-GB" sz="4000" b="1" dirty="0">
              <a:solidFill>
                <a:srgbClr val="0070C0"/>
              </a:solidFill>
            </a:endParaRPr>
          </a:p>
          <a:p>
            <a:pPr algn="l"/>
            <a:r>
              <a:rPr lang="en-GB" sz="4000" b="1" dirty="0" smtClean="0">
                <a:solidFill>
                  <a:srgbClr val="0070C0"/>
                </a:solidFill>
              </a:rPr>
              <a:t>Activity 1 </a:t>
            </a:r>
          </a:p>
          <a:p>
            <a:pPr algn="l"/>
            <a:r>
              <a:rPr lang="en-GB" sz="4000" b="1" dirty="0" smtClean="0">
                <a:solidFill>
                  <a:srgbClr val="0070C0"/>
                </a:solidFill>
              </a:rPr>
              <a:t>Management and Leadership</a:t>
            </a:r>
          </a:p>
          <a:p>
            <a:pPr algn="l"/>
            <a:r>
              <a:rPr lang="en-GB" sz="4000" b="1" dirty="0" smtClean="0">
                <a:solidFill>
                  <a:srgbClr val="0070C0"/>
                </a:solidFill>
              </a:rPr>
              <a:t>Relevant issues and theory to discuss</a:t>
            </a:r>
            <a:endParaRPr lang="en-GB" sz="4000" b="1" dirty="0">
              <a:solidFill>
                <a:srgbClr val="0070C0"/>
              </a:solidFill>
            </a:endParaRPr>
          </a:p>
        </p:txBody>
      </p:sp>
      <p:pic>
        <p:nvPicPr>
          <p:cNvPr id="4" name="Picture 3"/>
          <p:cNvPicPr/>
          <p:nvPr/>
        </p:nvPicPr>
        <p:blipFill>
          <a:blip r:embed="rId2"/>
          <a:stretch>
            <a:fillRect/>
          </a:stretch>
        </p:blipFill>
        <p:spPr>
          <a:xfrm>
            <a:off x="1101641" y="1610779"/>
            <a:ext cx="5042486" cy="3683116"/>
          </a:xfrm>
          <a:prstGeom prst="rect">
            <a:avLst/>
          </a:prstGeom>
        </p:spPr>
      </p:pic>
    </p:spTree>
    <p:extLst>
      <p:ext uri="{BB962C8B-B14F-4D97-AF65-F5344CB8AC3E}">
        <p14:creationId xmlns:p14="http://schemas.microsoft.com/office/powerpoint/2010/main" val="319332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585216"/>
            <a:ext cx="11218984" cy="1499616"/>
          </a:xfrm>
        </p:spPr>
        <p:txBody>
          <a:bodyPr>
            <a:normAutofit/>
          </a:bodyPr>
          <a:lstStyle/>
          <a:p>
            <a:pPr lvl="0"/>
            <a:r>
              <a:rPr lang="en-GB" sz="3200" dirty="0" err="1" smtClean="0">
                <a:latin typeface="+mn-lt"/>
              </a:rPr>
              <a:t>Mcgregor</a:t>
            </a:r>
            <a:r>
              <a:rPr lang="en-GB" sz="3200" dirty="0" smtClean="0">
                <a:latin typeface="+mn-lt"/>
              </a:rPr>
              <a:t> </a:t>
            </a:r>
            <a:br>
              <a:rPr lang="en-GB" sz="3200" dirty="0" smtClean="0">
                <a:latin typeface="+mn-lt"/>
              </a:rPr>
            </a:br>
            <a:endParaRPr lang="en-GB" sz="3200" b="1" dirty="0">
              <a:solidFill>
                <a:srgbClr val="0070C0"/>
              </a:solidFill>
              <a:latin typeface="+mn-lt"/>
            </a:endParaRPr>
          </a:p>
        </p:txBody>
      </p:sp>
      <p:pic>
        <p:nvPicPr>
          <p:cNvPr id="1026" name="Picture 2" descr="http://trainertom.com/wp-content/uploads/2011/07/x-y-mcgreg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512" y="13694"/>
            <a:ext cx="10820191" cy="652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38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48674" y="605603"/>
            <a:ext cx="6720583" cy="5703757"/>
          </a:xfrm>
          <a:prstGeom prst="rect">
            <a:avLst/>
          </a:prstGeom>
        </p:spPr>
      </p:pic>
      <p:sp>
        <p:nvSpPr>
          <p:cNvPr id="2" name="Title 1"/>
          <p:cNvSpPr>
            <a:spLocks noGrp="1"/>
          </p:cNvSpPr>
          <p:nvPr>
            <p:ph type="title"/>
          </p:nvPr>
        </p:nvSpPr>
        <p:spPr/>
        <p:txBody>
          <a:bodyPr>
            <a:normAutofit/>
          </a:bodyPr>
          <a:lstStyle/>
          <a:p>
            <a:r>
              <a:rPr lang="en-GB" sz="4000" dirty="0" smtClean="0"/>
              <a:t>Leadership skills</a:t>
            </a:r>
            <a:endParaRPr lang="en-GB" sz="4000" dirty="0"/>
          </a:p>
        </p:txBody>
      </p:sp>
      <p:sp>
        <p:nvSpPr>
          <p:cNvPr id="3" name="Content Placeholder 2"/>
          <p:cNvSpPr>
            <a:spLocks noGrp="1"/>
          </p:cNvSpPr>
          <p:nvPr>
            <p:ph idx="1"/>
          </p:nvPr>
        </p:nvSpPr>
        <p:spPr/>
        <p:txBody>
          <a:bodyPr/>
          <a:lstStyle/>
          <a:p>
            <a:r>
              <a:rPr lang="en-GB" dirty="0" smtClean="0"/>
              <a:t>Intellectual</a:t>
            </a:r>
          </a:p>
          <a:p>
            <a:r>
              <a:rPr lang="en-GB" dirty="0" smtClean="0"/>
              <a:t>Interpersonal</a:t>
            </a:r>
          </a:p>
          <a:p>
            <a:r>
              <a:rPr lang="en-GB" dirty="0" smtClean="0"/>
              <a:t>Realistic aspirations</a:t>
            </a:r>
          </a:p>
          <a:p>
            <a:r>
              <a:rPr lang="en-GB" dirty="0" smtClean="0"/>
              <a:t>Vision</a:t>
            </a:r>
          </a:p>
          <a:p>
            <a:r>
              <a:rPr lang="en-GB" dirty="0" smtClean="0"/>
              <a:t>Communication</a:t>
            </a:r>
          </a:p>
          <a:p>
            <a:r>
              <a:rPr lang="en-GB" dirty="0" smtClean="0"/>
              <a:t>Creativity</a:t>
            </a:r>
          </a:p>
          <a:p>
            <a:r>
              <a:rPr lang="en-GB" dirty="0" smtClean="0"/>
              <a:t>Commitment</a:t>
            </a:r>
          </a:p>
          <a:p>
            <a:r>
              <a:rPr lang="en-GB" dirty="0" smtClean="0"/>
              <a:t>Identify and respond to change</a:t>
            </a:r>
            <a:endParaRPr lang="en-GB" dirty="0"/>
          </a:p>
        </p:txBody>
      </p:sp>
    </p:spTree>
    <p:extLst>
      <p:ext uri="{BB962C8B-B14F-4D97-AF65-F5344CB8AC3E}">
        <p14:creationId xmlns:p14="http://schemas.microsoft.com/office/powerpoint/2010/main" val="3457722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648674" y="605603"/>
            <a:ext cx="6720583" cy="5703757"/>
          </a:xfrm>
          <a:prstGeom prst="rect">
            <a:avLst/>
          </a:prstGeom>
        </p:spPr>
      </p:pic>
      <p:sp>
        <p:nvSpPr>
          <p:cNvPr id="2" name="Title 1"/>
          <p:cNvSpPr>
            <a:spLocks noGrp="1"/>
          </p:cNvSpPr>
          <p:nvPr>
            <p:ph type="title"/>
          </p:nvPr>
        </p:nvSpPr>
        <p:spPr/>
        <p:txBody>
          <a:bodyPr>
            <a:normAutofit/>
          </a:bodyPr>
          <a:lstStyle/>
          <a:p>
            <a:r>
              <a:rPr lang="en-GB" sz="4000" dirty="0" smtClean="0"/>
              <a:t>Leadership skills</a:t>
            </a:r>
            <a:endParaRPr lang="en-GB" sz="4000" dirty="0"/>
          </a:p>
        </p:txBody>
      </p:sp>
      <p:sp>
        <p:nvSpPr>
          <p:cNvPr id="3" name="Content Placeholder 2"/>
          <p:cNvSpPr>
            <a:spLocks noGrp="1"/>
          </p:cNvSpPr>
          <p:nvPr>
            <p:ph idx="1"/>
          </p:nvPr>
        </p:nvSpPr>
        <p:spPr/>
        <p:txBody>
          <a:bodyPr/>
          <a:lstStyle/>
          <a:p>
            <a:r>
              <a:rPr lang="en-GB" dirty="0" smtClean="0"/>
              <a:t>Intellectual</a:t>
            </a:r>
          </a:p>
          <a:p>
            <a:r>
              <a:rPr lang="en-GB" dirty="0" smtClean="0"/>
              <a:t>Interpersonal</a:t>
            </a:r>
          </a:p>
          <a:p>
            <a:r>
              <a:rPr lang="en-GB" dirty="0" smtClean="0"/>
              <a:t>Realistic aspirations</a:t>
            </a:r>
          </a:p>
          <a:p>
            <a:r>
              <a:rPr lang="en-GB" dirty="0" smtClean="0"/>
              <a:t>Vision</a:t>
            </a:r>
          </a:p>
          <a:p>
            <a:r>
              <a:rPr lang="en-GB" dirty="0" smtClean="0"/>
              <a:t>Communication</a:t>
            </a:r>
          </a:p>
          <a:p>
            <a:r>
              <a:rPr lang="en-GB" dirty="0" smtClean="0"/>
              <a:t>Creativity</a:t>
            </a:r>
          </a:p>
          <a:p>
            <a:r>
              <a:rPr lang="en-GB" dirty="0" smtClean="0"/>
              <a:t>Commitment</a:t>
            </a:r>
          </a:p>
          <a:p>
            <a:r>
              <a:rPr lang="en-GB" dirty="0" smtClean="0"/>
              <a:t>Identify and respond to change</a:t>
            </a:r>
            <a:endParaRPr lang="en-GB" dirty="0"/>
          </a:p>
        </p:txBody>
      </p:sp>
    </p:spTree>
    <p:extLst>
      <p:ext uri="{BB962C8B-B14F-4D97-AF65-F5344CB8AC3E}">
        <p14:creationId xmlns:p14="http://schemas.microsoft.com/office/powerpoint/2010/main" val="155069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942" y="553685"/>
            <a:ext cx="9720072" cy="1499616"/>
          </a:xfrm>
        </p:spPr>
        <p:txBody>
          <a:bodyPr>
            <a:normAutofit/>
          </a:bodyPr>
          <a:lstStyle/>
          <a:p>
            <a:pPr lvl="0"/>
            <a:r>
              <a:rPr lang="en-GB" sz="3600" b="1" dirty="0">
                <a:solidFill>
                  <a:srgbClr val="C00000"/>
                </a:solidFill>
                <a:latin typeface="+mn-lt"/>
              </a:rPr>
              <a:t>Democratic</a:t>
            </a:r>
            <a:r>
              <a:rPr lang="en-GB" sz="3600" b="1" dirty="0">
                <a:solidFill>
                  <a:schemeClr val="accent2"/>
                </a:solidFill>
                <a:latin typeface="+mn-lt"/>
              </a:rPr>
              <a:t> (Participative) </a:t>
            </a:r>
          </a:p>
        </p:txBody>
      </p:sp>
      <p:sp>
        <p:nvSpPr>
          <p:cNvPr id="5" name="Rectangle 4"/>
          <p:cNvSpPr/>
          <p:nvPr/>
        </p:nvSpPr>
        <p:spPr>
          <a:xfrm>
            <a:off x="1024128" y="1881632"/>
            <a:ext cx="10421638" cy="4154984"/>
          </a:xfrm>
          <a:prstGeom prst="rect">
            <a:avLst/>
          </a:prstGeom>
        </p:spPr>
        <p:txBody>
          <a:bodyPr wrap="square">
            <a:spAutoFit/>
          </a:bodyPr>
          <a:lstStyle/>
          <a:p>
            <a:pPr marL="342900" indent="-342900">
              <a:buFont typeface="Wingdings" panose="05000000000000000000" pitchFamily="2" charset="2"/>
              <a:buChar char="Ø"/>
            </a:pPr>
            <a:r>
              <a:rPr lang="en-GB" sz="2200" dirty="0" smtClean="0"/>
              <a:t>Focus </a:t>
            </a:r>
            <a:r>
              <a:rPr lang="en-GB" sz="2200" dirty="0"/>
              <a:t>of power is more with the group as a whole</a:t>
            </a:r>
          </a:p>
          <a:p>
            <a:pPr marL="342900" indent="-342900">
              <a:buFont typeface="Wingdings" panose="05000000000000000000" pitchFamily="2" charset="2"/>
              <a:buChar char="Ø"/>
            </a:pPr>
            <a:r>
              <a:rPr lang="en-GB" sz="2200" dirty="0"/>
              <a:t>Leadership functions are shared within the group</a:t>
            </a:r>
          </a:p>
          <a:p>
            <a:pPr marL="342900" indent="-342900">
              <a:buFont typeface="Wingdings" panose="05000000000000000000" pitchFamily="2" charset="2"/>
              <a:buChar char="Ø"/>
            </a:pPr>
            <a:r>
              <a:rPr lang="en-GB" sz="2200" dirty="0"/>
              <a:t>Employees have greater involvement in decision-making – but potentially this slows-down decision-making</a:t>
            </a:r>
          </a:p>
          <a:p>
            <a:pPr marL="342900" indent="-342900">
              <a:buFont typeface="Wingdings" panose="05000000000000000000" pitchFamily="2" charset="2"/>
              <a:buChar char="Ø"/>
            </a:pPr>
            <a:r>
              <a:rPr lang="en-GB" sz="2200" dirty="0"/>
              <a:t>Emphasis on delegation and consultation – but the leader still has the final say</a:t>
            </a:r>
          </a:p>
          <a:p>
            <a:pPr marL="342900" indent="-342900">
              <a:buFont typeface="Wingdings" panose="05000000000000000000" pitchFamily="2" charset="2"/>
              <a:buChar char="Ø"/>
            </a:pPr>
            <a:r>
              <a:rPr lang="en-GB" sz="2200" dirty="0"/>
              <a:t>Perhaps the most popular leadership style because of the positive emotional connotations of acting democratically</a:t>
            </a:r>
          </a:p>
          <a:p>
            <a:pPr marL="342900" indent="-342900">
              <a:buFont typeface="Wingdings" panose="05000000000000000000" pitchFamily="2" charset="2"/>
              <a:buChar char="Ø"/>
            </a:pPr>
            <a:r>
              <a:rPr lang="en-GB" sz="2200" dirty="0"/>
              <a:t>A potential trade-off between speed of decision-making and better motivation and morale?</a:t>
            </a:r>
          </a:p>
          <a:p>
            <a:pPr marL="342900" indent="-342900">
              <a:buFont typeface="Wingdings" panose="05000000000000000000" pitchFamily="2" charset="2"/>
              <a:buChar char="Ø"/>
            </a:pPr>
            <a:r>
              <a:rPr lang="en-GB" sz="2200" dirty="0"/>
              <a:t>Likely to be most effective when used with skilled, free-thinking and experienced subordinates</a:t>
            </a:r>
          </a:p>
          <a:p>
            <a:endParaRPr lang="en-GB" sz="2200" b="1" dirty="0">
              <a:effectLst/>
              <a:latin typeface="ProximaNova-b7"/>
            </a:endParaRPr>
          </a:p>
        </p:txBody>
      </p:sp>
    </p:spTree>
    <p:extLst>
      <p:ext uri="{BB962C8B-B14F-4D97-AF65-F5344CB8AC3E}">
        <p14:creationId xmlns:p14="http://schemas.microsoft.com/office/powerpoint/2010/main" val="3488671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11" y="585216"/>
            <a:ext cx="9720072" cy="1499616"/>
          </a:xfrm>
        </p:spPr>
        <p:txBody>
          <a:bodyPr>
            <a:normAutofit/>
          </a:bodyPr>
          <a:lstStyle/>
          <a:p>
            <a:pPr lvl="0"/>
            <a:r>
              <a:rPr lang="en-US" sz="4000" b="1" dirty="0">
                <a:solidFill>
                  <a:schemeClr val="accent6">
                    <a:lumMod val="50000"/>
                  </a:schemeClr>
                </a:solidFill>
                <a:latin typeface="+mn-lt"/>
              </a:rPr>
              <a:t>M</a:t>
            </a:r>
            <a:r>
              <a:rPr lang="en-US" sz="4000" b="1" dirty="0" smtClean="0">
                <a:solidFill>
                  <a:schemeClr val="accent6">
                    <a:lumMod val="50000"/>
                  </a:schemeClr>
                </a:solidFill>
                <a:latin typeface="+mn-lt"/>
              </a:rPr>
              <a:t>otivating</a:t>
            </a:r>
            <a:endParaRPr lang="en-GB" sz="4000" b="1" dirty="0">
              <a:solidFill>
                <a:schemeClr val="accent6">
                  <a:lumMod val="50000"/>
                </a:schemeClr>
              </a:solidFill>
              <a:latin typeface="+mn-lt"/>
            </a:endParaRPr>
          </a:p>
        </p:txBody>
      </p:sp>
      <p:graphicFrame>
        <p:nvGraphicFramePr>
          <p:cNvPr id="6" name="Diagram 5"/>
          <p:cNvGraphicFramePr/>
          <p:nvPr>
            <p:extLst/>
          </p:nvPr>
        </p:nvGraphicFramePr>
        <p:xfrm>
          <a:off x="1658638" y="2084832"/>
          <a:ext cx="8451052"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6311883" y="1512438"/>
            <a:ext cx="3212592"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endParaRPr lang="en-GB" sz="2400" dirty="0"/>
          </a:p>
        </p:txBody>
      </p:sp>
    </p:spTree>
    <p:extLst>
      <p:ext uri="{BB962C8B-B14F-4D97-AF65-F5344CB8AC3E}">
        <p14:creationId xmlns:p14="http://schemas.microsoft.com/office/powerpoint/2010/main" val="3976519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0342" y="498663"/>
            <a:ext cx="9720072" cy="14996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mtClean="0">
                <a:solidFill>
                  <a:schemeClr val="bg2">
                    <a:lumMod val="50000"/>
                  </a:schemeClr>
                </a:solidFill>
                <a:latin typeface="+mn-lt"/>
              </a:rPr>
              <a:t>What are the qualities you need to be a successful chief executive? </a:t>
            </a:r>
            <a:endParaRPr lang="en-GB" sz="3600" b="1" dirty="0">
              <a:solidFill>
                <a:schemeClr val="bg2">
                  <a:lumMod val="50000"/>
                </a:schemeClr>
              </a:solidFill>
              <a:latin typeface="+mn-lt"/>
            </a:endParaRPr>
          </a:p>
        </p:txBody>
      </p:sp>
      <p:sp>
        <p:nvSpPr>
          <p:cNvPr id="3" name="Content Placeholder 2"/>
          <p:cNvSpPr txBox="1">
            <a:spLocks/>
          </p:cNvSpPr>
          <p:nvPr/>
        </p:nvSpPr>
        <p:spPr>
          <a:xfrm>
            <a:off x="834941" y="2286000"/>
            <a:ext cx="7082931" cy="402336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Instilling an inspiring vision?</a:t>
            </a:r>
          </a:p>
          <a:p>
            <a:r>
              <a:rPr lang="en-GB" smtClean="0"/>
              <a:t>Motivating?</a:t>
            </a:r>
          </a:p>
          <a:p>
            <a:r>
              <a:rPr lang="en-GB" smtClean="0"/>
              <a:t>Decision making?</a:t>
            </a:r>
          </a:p>
          <a:p>
            <a:r>
              <a:rPr lang="en-GB" smtClean="0"/>
              <a:t>Team Building?</a:t>
            </a:r>
          </a:p>
          <a:p>
            <a:r>
              <a:rPr lang="en-GB" smtClean="0"/>
              <a:t>Problem Solving?</a:t>
            </a:r>
          </a:p>
          <a:p>
            <a:r>
              <a:rPr lang="en-GB" smtClean="0"/>
              <a:t>Consulting?</a:t>
            </a:r>
          </a:p>
          <a:p>
            <a:r>
              <a:rPr lang="en-GB" smtClean="0"/>
              <a:t>Communicating?</a:t>
            </a:r>
          </a:p>
          <a:p>
            <a:r>
              <a:rPr lang="en-GB" smtClean="0"/>
              <a:t>Leading by example?</a:t>
            </a:r>
          </a:p>
          <a:p>
            <a:r>
              <a:rPr lang="en-GB" smtClean="0"/>
              <a:t>Managing conflict?</a:t>
            </a:r>
          </a:p>
          <a:p>
            <a:r>
              <a:rPr lang="en-GB" smtClean="0"/>
              <a:t>Using emotional intelligence?</a:t>
            </a:r>
            <a:endParaRPr lang="en-GB" dirty="0"/>
          </a:p>
        </p:txBody>
      </p:sp>
      <p:pic>
        <p:nvPicPr>
          <p:cNvPr id="4" name="Picture 2" descr="http://www.marionstreet.org/wp-content/uploads/2016/09/A-good-lead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991" y="1751427"/>
            <a:ext cx="3067359" cy="187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8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60342" y="498663"/>
            <a:ext cx="9720072" cy="14996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smtClean="0">
                <a:solidFill>
                  <a:schemeClr val="bg2">
                    <a:lumMod val="50000"/>
                  </a:schemeClr>
                </a:solidFill>
                <a:latin typeface="+mn-lt"/>
              </a:rPr>
              <a:t>What are the qualities you need to be a successful chief executive? </a:t>
            </a:r>
            <a:endParaRPr lang="en-GB" sz="3600" b="1" dirty="0">
              <a:solidFill>
                <a:schemeClr val="bg2">
                  <a:lumMod val="50000"/>
                </a:schemeClr>
              </a:solidFill>
              <a:latin typeface="+mn-lt"/>
            </a:endParaRPr>
          </a:p>
        </p:txBody>
      </p:sp>
      <p:sp>
        <p:nvSpPr>
          <p:cNvPr id="3" name="Content Placeholder 2"/>
          <p:cNvSpPr txBox="1">
            <a:spLocks/>
          </p:cNvSpPr>
          <p:nvPr/>
        </p:nvSpPr>
        <p:spPr>
          <a:xfrm>
            <a:off x="834941" y="2286000"/>
            <a:ext cx="7082931" cy="402336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Instilling an inspiring vision?</a:t>
            </a:r>
          </a:p>
          <a:p>
            <a:r>
              <a:rPr lang="en-GB" smtClean="0"/>
              <a:t>Motivating?</a:t>
            </a:r>
          </a:p>
          <a:p>
            <a:r>
              <a:rPr lang="en-GB" smtClean="0"/>
              <a:t>Decision making?</a:t>
            </a:r>
          </a:p>
          <a:p>
            <a:r>
              <a:rPr lang="en-GB" smtClean="0"/>
              <a:t>Team Building?</a:t>
            </a:r>
          </a:p>
          <a:p>
            <a:r>
              <a:rPr lang="en-GB" smtClean="0"/>
              <a:t>Problem Solving?</a:t>
            </a:r>
          </a:p>
          <a:p>
            <a:r>
              <a:rPr lang="en-GB" smtClean="0"/>
              <a:t>Consulting?</a:t>
            </a:r>
          </a:p>
          <a:p>
            <a:r>
              <a:rPr lang="en-GB" smtClean="0"/>
              <a:t>Communicating?</a:t>
            </a:r>
          </a:p>
          <a:p>
            <a:r>
              <a:rPr lang="en-GB" smtClean="0"/>
              <a:t>Leading by example?</a:t>
            </a:r>
          </a:p>
          <a:p>
            <a:r>
              <a:rPr lang="en-GB" smtClean="0"/>
              <a:t>Managing conflict?</a:t>
            </a:r>
          </a:p>
          <a:p>
            <a:r>
              <a:rPr lang="en-GB" smtClean="0"/>
              <a:t>Using emotional intelligence?</a:t>
            </a:r>
            <a:endParaRPr lang="en-GB" dirty="0"/>
          </a:p>
        </p:txBody>
      </p:sp>
      <p:pic>
        <p:nvPicPr>
          <p:cNvPr id="4" name="Picture 2" descr="http://www.marionstreet.org/wp-content/uploads/2016/09/A-good-lead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991" y="1751427"/>
            <a:ext cx="3067359" cy="1879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675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41029" y="606479"/>
            <a:ext cx="9563100" cy="6086475"/>
          </a:xfrm>
          <a:prstGeom prst="rect">
            <a:avLst/>
          </a:prstGeom>
        </p:spPr>
      </p:pic>
    </p:spTree>
    <p:extLst>
      <p:ext uri="{BB962C8B-B14F-4D97-AF65-F5344CB8AC3E}">
        <p14:creationId xmlns:p14="http://schemas.microsoft.com/office/powerpoint/2010/main" val="3146150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144" y="585216"/>
            <a:ext cx="9720072" cy="1499616"/>
          </a:xfrm>
        </p:spPr>
        <p:txBody>
          <a:bodyPr>
            <a:normAutofit/>
          </a:bodyPr>
          <a:lstStyle/>
          <a:p>
            <a:r>
              <a:rPr lang="en-GB" sz="3600" b="1" dirty="0">
                <a:solidFill>
                  <a:schemeClr val="accent2">
                    <a:lumMod val="75000"/>
                  </a:schemeClr>
                </a:solidFill>
                <a:latin typeface="+mn-lt"/>
              </a:rPr>
              <a:t>Action Centred Leadership</a:t>
            </a:r>
          </a:p>
        </p:txBody>
      </p:sp>
      <p:sp>
        <p:nvSpPr>
          <p:cNvPr id="3" name="Content Placeholder 2"/>
          <p:cNvSpPr>
            <a:spLocks noGrp="1"/>
          </p:cNvSpPr>
          <p:nvPr>
            <p:ph idx="1"/>
          </p:nvPr>
        </p:nvSpPr>
        <p:spPr>
          <a:xfrm>
            <a:off x="817651" y="2084832"/>
            <a:ext cx="5907614" cy="4023360"/>
          </a:xfrm>
        </p:spPr>
        <p:txBody>
          <a:bodyPr>
            <a:normAutofit fontScale="85000" lnSpcReduction="10000"/>
          </a:bodyPr>
          <a:lstStyle/>
          <a:p>
            <a:r>
              <a:rPr lang="en-GB" b="1" dirty="0" smtClean="0"/>
              <a:t>John </a:t>
            </a:r>
            <a:r>
              <a:rPr lang="en-GB" b="1" dirty="0"/>
              <a:t>Adair's </a:t>
            </a:r>
            <a:r>
              <a:rPr lang="en-GB" b="1" dirty="0" smtClean="0"/>
              <a:t>Action-Centred </a:t>
            </a:r>
            <a:r>
              <a:rPr lang="en-GB" b="1" dirty="0"/>
              <a:t>Leadership model </a:t>
            </a:r>
            <a:r>
              <a:rPr lang="en-GB" dirty="0"/>
              <a:t>provides a </a:t>
            </a:r>
            <a:r>
              <a:rPr lang="en-GB" dirty="0" smtClean="0"/>
              <a:t>simple model for </a:t>
            </a:r>
            <a:r>
              <a:rPr lang="en-GB" dirty="0"/>
              <a:t>leadership and the management of any team, group or </a:t>
            </a:r>
            <a:r>
              <a:rPr lang="en-GB" dirty="0" smtClean="0"/>
              <a:t>organisation</a:t>
            </a:r>
            <a:r>
              <a:rPr lang="en-GB" dirty="0"/>
              <a:t>. </a:t>
            </a:r>
          </a:p>
          <a:p>
            <a:r>
              <a:rPr lang="en-GB" dirty="0"/>
              <a:t>Good managers and leaders should have full command of the three main areas of the </a:t>
            </a:r>
            <a:r>
              <a:rPr lang="en-GB" dirty="0" smtClean="0"/>
              <a:t>model</a:t>
            </a:r>
            <a:r>
              <a:rPr lang="en-GB" dirty="0"/>
              <a:t>, and should be able to use each of the elements according to the situation. </a:t>
            </a:r>
          </a:p>
          <a:p>
            <a:r>
              <a:rPr lang="en-GB" dirty="0" smtClean="0"/>
              <a:t>Keeping the </a:t>
            </a:r>
            <a:r>
              <a:rPr lang="en-GB" dirty="0"/>
              <a:t>right balance, gets results, builds morale, improves quality, develops teams and productivity, and is the mark of a successful manager and leader. </a:t>
            </a:r>
          </a:p>
          <a:p>
            <a:endParaRPr lang="en-GB" dirty="0">
              <a:effectLst/>
            </a:endParaRPr>
          </a:p>
        </p:txBody>
      </p:sp>
      <p:pic>
        <p:nvPicPr>
          <p:cNvPr id="4" name="Picture 3"/>
          <p:cNvPicPr>
            <a:picLocks noChangeAspect="1"/>
          </p:cNvPicPr>
          <p:nvPr/>
        </p:nvPicPr>
        <p:blipFill>
          <a:blip r:embed="rId3"/>
          <a:stretch>
            <a:fillRect/>
          </a:stretch>
        </p:blipFill>
        <p:spPr>
          <a:xfrm>
            <a:off x="6881015" y="2084832"/>
            <a:ext cx="4819086" cy="3740782"/>
          </a:xfrm>
          <a:prstGeom prst="rect">
            <a:avLst/>
          </a:prstGeom>
        </p:spPr>
      </p:pic>
    </p:spTree>
    <p:extLst>
      <p:ext uri="{BB962C8B-B14F-4D97-AF65-F5344CB8AC3E}">
        <p14:creationId xmlns:p14="http://schemas.microsoft.com/office/powerpoint/2010/main" val="2288146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89" y="599965"/>
            <a:ext cx="9720072" cy="1499616"/>
          </a:xfrm>
        </p:spPr>
        <p:txBody>
          <a:bodyPr>
            <a:normAutofit/>
          </a:bodyPr>
          <a:lstStyle/>
          <a:p>
            <a:pPr lvl="0"/>
            <a:r>
              <a:rPr lang="en-GB" sz="4000" b="1" dirty="0">
                <a:solidFill>
                  <a:schemeClr val="accent2">
                    <a:lumMod val="75000"/>
                  </a:schemeClr>
                </a:solidFill>
              </a:rPr>
              <a:t>Transformational and Transactional</a:t>
            </a:r>
          </a:p>
        </p:txBody>
      </p:sp>
      <p:sp>
        <p:nvSpPr>
          <p:cNvPr id="5" name="Rectangle 4"/>
          <p:cNvSpPr/>
          <p:nvPr/>
        </p:nvSpPr>
        <p:spPr>
          <a:xfrm>
            <a:off x="920889" y="2471654"/>
            <a:ext cx="10007666" cy="3385542"/>
          </a:xfrm>
          <a:prstGeom prst="rect">
            <a:avLst/>
          </a:prstGeom>
        </p:spPr>
        <p:txBody>
          <a:bodyPr wrap="square">
            <a:spAutoFit/>
          </a:bodyPr>
          <a:lstStyle/>
          <a:p>
            <a:r>
              <a:rPr lang="en-GB" sz="2800" b="1" dirty="0"/>
              <a:t>Transactional leaders</a:t>
            </a:r>
            <a:r>
              <a:rPr lang="en-GB" sz="2800" dirty="0"/>
              <a:t> </a:t>
            </a:r>
            <a:r>
              <a:rPr lang="en-GB" sz="2800" dirty="0" smtClean="0"/>
              <a:t>focus </a:t>
            </a:r>
            <a:r>
              <a:rPr lang="en-GB" sz="2800" dirty="0"/>
              <a:t>on the role of supervision, </a:t>
            </a:r>
            <a:r>
              <a:rPr lang="en-GB" sz="2800" dirty="0" smtClean="0"/>
              <a:t>organisation</a:t>
            </a:r>
            <a:r>
              <a:rPr lang="en-GB" sz="2800" dirty="0"/>
              <a:t>, and group performance. They are concerned about the status quo and day-to-day progress toward goals. </a:t>
            </a:r>
            <a:endParaRPr lang="en-GB" sz="2800" dirty="0" smtClean="0"/>
          </a:p>
          <a:p>
            <a:endParaRPr lang="en-GB" sz="2800" b="1" dirty="0"/>
          </a:p>
          <a:p>
            <a:r>
              <a:rPr lang="en-GB" sz="2800" b="1" dirty="0" smtClean="0"/>
              <a:t>Transformational </a:t>
            </a:r>
            <a:r>
              <a:rPr lang="en-GB" sz="2800" b="1" dirty="0"/>
              <a:t>leaders</a:t>
            </a:r>
            <a:r>
              <a:rPr lang="en-GB" sz="2800" dirty="0"/>
              <a:t> work to enhance the motivation and engagement of followers by directing their </a:t>
            </a:r>
            <a:r>
              <a:rPr lang="en-GB" sz="2800" dirty="0" smtClean="0"/>
              <a:t>behaviour </a:t>
            </a:r>
            <a:r>
              <a:rPr lang="en-GB" sz="2800" dirty="0"/>
              <a:t>toward a shared vision</a:t>
            </a:r>
            <a:endParaRPr lang="en-GB" sz="2800" b="1" dirty="0" smtClean="0">
              <a:latin typeface="ProximaNova-b7"/>
            </a:endParaRPr>
          </a:p>
          <a:p>
            <a:endParaRPr lang="en-GB" b="1" dirty="0">
              <a:effectLst/>
              <a:latin typeface="ProximaNova-b7"/>
            </a:endParaRPr>
          </a:p>
        </p:txBody>
      </p:sp>
    </p:spTree>
    <p:extLst>
      <p:ext uri="{BB962C8B-B14F-4D97-AF65-F5344CB8AC3E}">
        <p14:creationId xmlns:p14="http://schemas.microsoft.com/office/powerpoint/2010/main" val="2269844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889" y="599965"/>
            <a:ext cx="9720072" cy="1499616"/>
          </a:xfrm>
        </p:spPr>
        <p:txBody>
          <a:bodyPr>
            <a:normAutofit/>
          </a:bodyPr>
          <a:lstStyle/>
          <a:p>
            <a:pPr lvl="0"/>
            <a:r>
              <a:rPr lang="en-GB" sz="3200" b="1" dirty="0" smtClean="0">
                <a:solidFill>
                  <a:schemeClr val="accent2">
                    <a:lumMod val="75000"/>
                  </a:schemeClr>
                </a:solidFill>
                <a:latin typeface="+mn-lt"/>
              </a:rPr>
              <a:t>Transactional leaders</a:t>
            </a:r>
            <a:endParaRPr lang="en-GB" sz="3200" b="1" dirty="0">
              <a:solidFill>
                <a:schemeClr val="accent2">
                  <a:lumMod val="75000"/>
                </a:schemeClr>
              </a:solidFill>
              <a:latin typeface="+mn-lt"/>
            </a:endParaRPr>
          </a:p>
        </p:txBody>
      </p:sp>
      <p:sp>
        <p:nvSpPr>
          <p:cNvPr id="5" name="Rectangle 4"/>
          <p:cNvSpPr/>
          <p:nvPr/>
        </p:nvSpPr>
        <p:spPr>
          <a:xfrm>
            <a:off x="920889" y="1953494"/>
            <a:ext cx="10007666" cy="3385542"/>
          </a:xfrm>
          <a:prstGeom prst="rect">
            <a:avLst/>
          </a:prstGeom>
        </p:spPr>
        <p:txBody>
          <a:bodyPr wrap="square">
            <a:spAutoFit/>
          </a:bodyPr>
          <a:lstStyle/>
          <a:p>
            <a:r>
              <a:rPr lang="en-GB" sz="2800" dirty="0" smtClean="0"/>
              <a:t>And</a:t>
            </a:r>
            <a:r>
              <a:rPr lang="en-GB" sz="2800" dirty="0"/>
              <a:t>, they do this by closely monitoring performance. If an employee does what is asked of them, a reward may follow. If not, the leader will intervene to clarify expectations and reinforce goals</a:t>
            </a:r>
            <a:r>
              <a:rPr lang="en-GB" sz="2800" dirty="0" smtClean="0"/>
              <a:t>.</a:t>
            </a:r>
          </a:p>
          <a:p>
            <a:endParaRPr lang="en-GB" sz="2800" dirty="0"/>
          </a:p>
          <a:p>
            <a:r>
              <a:rPr lang="en-GB" sz="2800" dirty="0"/>
              <a:t>Sometimes they will use punishment when performance is unacceptable</a:t>
            </a:r>
            <a:r>
              <a:rPr lang="en-GB" sz="2800" dirty="0" smtClean="0"/>
              <a:t>.</a:t>
            </a:r>
          </a:p>
          <a:p>
            <a:endParaRPr lang="en-GB" sz="2800" dirty="0"/>
          </a:p>
          <a:p>
            <a:endParaRPr lang="en-GB" b="1" dirty="0">
              <a:effectLst/>
              <a:latin typeface="ProximaNova-b7"/>
            </a:endParaRPr>
          </a:p>
        </p:txBody>
      </p:sp>
    </p:spTree>
    <p:extLst>
      <p:ext uri="{BB962C8B-B14F-4D97-AF65-F5344CB8AC3E}">
        <p14:creationId xmlns:p14="http://schemas.microsoft.com/office/powerpoint/2010/main" val="282496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76" y="641573"/>
            <a:ext cx="9720072" cy="1499616"/>
          </a:xfrm>
        </p:spPr>
        <p:txBody>
          <a:bodyPr>
            <a:normAutofit/>
          </a:bodyPr>
          <a:lstStyle/>
          <a:p>
            <a:r>
              <a:rPr lang="en-GB" sz="4000" b="1" dirty="0">
                <a:solidFill>
                  <a:schemeClr val="accent2">
                    <a:lumMod val="75000"/>
                  </a:schemeClr>
                </a:solidFill>
                <a:latin typeface="+mn-lt"/>
              </a:rPr>
              <a:t>T</a:t>
            </a:r>
            <a:r>
              <a:rPr lang="en-GB" sz="4000" b="1" dirty="0" smtClean="0">
                <a:solidFill>
                  <a:schemeClr val="accent2">
                    <a:lumMod val="75000"/>
                  </a:schemeClr>
                </a:solidFill>
                <a:latin typeface="+mn-lt"/>
              </a:rPr>
              <a:t>ypes </a:t>
            </a:r>
            <a:r>
              <a:rPr lang="en-GB" sz="4000" b="1" dirty="0">
                <a:solidFill>
                  <a:schemeClr val="accent2">
                    <a:lumMod val="75000"/>
                  </a:schemeClr>
                </a:solidFill>
                <a:latin typeface="+mn-lt"/>
              </a:rPr>
              <a:t>of </a:t>
            </a:r>
            <a:r>
              <a:rPr lang="en-GB" sz="4000" b="1" dirty="0" smtClean="0">
                <a:solidFill>
                  <a:schemeClr val="accent2">
                    <a:lumMod val="75000"/>
                  </a:schemeClr>
                </a:solidFill>
                <a:latin typeface="+mn-lt"/>
              </a:rPr>
              <a:t>managers </a:t>
            </a:r>
            <a:r>
              <a:rPr lang="en-GB" sz="4000" b="1" dirty="0">
                <a:solidFill>
                  <a:schemeClr val="accent2">
                    <a:lumMod val="75000"/>
                  </a:schemeClr>
                </a:solidFill>
                <a:latin typeface="+mn-lt"/>
              </a:rPr>
              <a:t>&amp; </a:t>
            </a:r>
            <a:r>
              <a:rPr lang="en-GB" sz="4000" b="1" dirty="0" smtClean="0">
                <a:solidFill>
                  <a:schemeClr val="accent2">
                    <a:lumMod val="75000"/>
                  </a:schemeClr>
                </a:solidFill>
                <a:latin typeface="+mn-lt"/>
              </a:rPr>
              <a:t>leaders</a:t>
            </a:r>
            <a:endParaRPr lang="en-GB" sz="4000" b="1" dirty="0">
              <a:solidFill>
                <a:schemeClr val="accent2">
                  <a:lumMod val="75000"/>
                </a:schemeClr>
              </a:solidFill>
              <a:latin typeface="+mn-lt"/>
            </a:endParaRPr>
          </a:p>
        </p:txBody>
      </p:sp>
      <p:sp>
        <p:nvSpPr>
          <p:cNvPr id="3" name="Content Placeholder 2"/>
          <p:cNvSpPr>
            <a:spLocks noGrp="1"/>
          </p:cNvSpPr>
          <p:nvPr>
            <p:ph idx="1"/>
          </p:nvPr>
        </p:nvSpPr>
        <p:spPr>
          <a:xfrm>
            <a:off x="819176" y="2301765"/>
            <a:ext cx="9720071" cy="4023360"/>
          </a:xfrm>
        </p:spPr>
        <p:txBody>
          <a:bodyPr>
            <a:normAutofit/>
          </a:bodyPr>
          <a:lstStyle/>
          <a:p>
            <a:r>
              <a:rPr lang="en-GB" sz="3200" dirty="0" smtClean="0"/>
              <a:t>Fiedler’s Situational Contingency Theory</a:t>
            </a:r>
          </a:p>
          <a:p>
            <a:r>
              <a:rPr lang="en-GB" sz="3200" b="1" dirty="0" smtClean="0">
                <a:solidFill>
                  <a:srgbClr val="CC3300"/>
                </a:solidFill>
              </a:rPr>
              <a:t>The Concept of Leadership Continuum for Management Behaviour</a:t>
            </a:r>
          </a:p>
          <a:p>
            <a:r>
              <a:rPr lang="en-GB" sz="3200" dirty="0" smtClean="0"/>
              <a:t>McGregor X and Y Manager Theory</a:t>
            </a:r>
          </a:p>
          <a:p>
            <a:endParaRPr lang="en-GB" sz="3200" dirty="0"/>
          </a:p>
          <a:p>
            <a:pPr lvl="0"/>
            <a:endParaRPr lang="en-GB" sz="2800" dirty="0"/>
          </a:p>
        </p:txBody>
      </p:sp>
      <p:pic>
        <p:nvPicPr>
          <p:cNvPr id="4" name="Picture 2" descr="http://4.bp.blogspot.com/-GxxIPTOY1iI/Tbhus4WHg0I/AAAAAAAAADQ/-Xb82V9Docs/s1600/le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5548" y="3974868"/>
            <a:ext cx="2828637" cy="2189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19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727106"/>
            <a:ext cx="11218984" cy="1499616"/>
          </a:xfrm>
        </p:spPr>
        <p:txBody>
          <a:bodyPr>
            <a:normAutofit/>
          </a:bodyPr>
          <a:lstStyle/>
          <a:p>
            <a:r>
              <a:rPr lang="en-GB" sz="3200" b="1" dirty="0" smtClean="0">
                <a:solidFill>
                  <a:schemeClr val="accent2">
                    <a:lumMod val="75000"/>
                  </a:schemeClr>
                </a:solidFill>
                <a:latin typeface="+mn-lt"/>
              </a:rPr>
              <a:t>Tannenbaum-Schmidt</a:t>
            </a:r>
            <a:r>
              <a:rPr lang="en-GB" sz="3200" b="1" dirty="0">
                <a:solidFill>
                  <a:schemeClr val="accent2">
                    <a:lumMod val="75000"/>
                  </a:schemeClr>
                </a:solidFill>
                <a:latin typeface="+mn-lt"/>
              </a:rPr>
              <a:t/>
            </a:r>
            <a:br>
              <a:rPr lang="en-GB" sz="3200" b="1" dirty="0">
                <a:solidFill>
                  <a:schemeClr val="accent2">
                    <a:lumMod val="75000"/>
                  </a:schemeClr>
                </a:solidFill>
                <a:latin typeface="+mn-lt"/>
              </a:rPr>
            </a:br>
            <a:r>
              <a:rPr lang="en-GB" sz="3200" dirty="0" smtClean="0">
                <a:solidFill>
                  <a:schemeClr val="accent2">
                    <a:lumMod val="75000"/>
                  </a:schemeClr>
                </a:solidFill>
                <a:latin typeface="+mn-lt"/>
              </a:rPr>
              <a:t>leadership continuum for management behaviour </a:t>
            </a:r>
            <a:r>
              <a:rPr lang="en-GB" sz="3200" dirty="0" smtClean="0">
                <a:latin typeface="+mn-lt"/>
              </a:rPr>
              <a:t/>
            </a:r>
            <a:br>
              <a:rPr lang="en-GB" sz="3200" dirty="0" smtClean="0">
                <a:latin typeface="+mn-lt"/>
              </a:rPr>
            </a:br>
            <a:endParaRPr lang="en-GB" sz="3200" b="1" dirty="0">
              <a:solidFill>
                <a:srgbClr val="0070C0"/>
              </a:solidFill>
              <a:latin typeface="+mn-lt"/>
            </a:endParaRPr>
          </a:p>
        </p:txBody>
      </p:sp>
      <p:pic>
        <p:nvPicPr>
          <p:cNvPr id="6" name="Picture 5"/>
          <p:cNvPicPr>
            <a:picLocks noChangeAspect="1"/>
          </p:cNvPicPr>
          <p:nvPr/>
        </p:nvPicPr>
        <p:blipFill>
          <a:blip r:embed="rId3"/>
          <a:stretch>
            <a:fillRect/>
          </a:stretch>
        </p:blipFill>
        <p:spPr>
          <a:xfrm>
            <a:off x="716936" y="1827733"/>
            <a:ext cx="10334455" cy="4642340"/>
          </a:xfrm>
          <a:prstGeom prst="rect">
            <a:avLst/>
          </a:prstGeom>
        </p:spPr>
      </p:pic>
    </p:spTree>
    <p:extLst>
      <p:ext uri="{BB962C8B-B14F-4D97-AF65-F5344CB8AC3E}">
        <p14:creationId xmlns:p14="http://schemas.microsoft.com/office/powerpoint/2010/main" val="1720024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62" y="727106"/>
            <a:ext cx="11218984" cy="1499616"/>
          </a:xfrm>
        </p:spPr>
        <p:txBody>
          <a:bodyPr>
            <a:normAutofit/>
          </a:bodyPr>
          <a:lstStyle/>
          <a:p>
            <a:r>
              <a:rPr lang="en-GB" sz="3200" b="1" dirty="0" smtClean="0">
                <a:solidFill>
                  <a:schemeClr val="accent2">
                    <a:lumMod val="75000"/>
                  </a:schemeClr>
                </a:solidFill>
                <a:latin typeface="+mn-lt"/>
              </a:rPr>
              <a:t>Tannenbaum-Schmidt</a:t>
            </a:r>
            <a:r>
              <a:rPr lang="en-GB" sz="3200" b="1" dirty="0">
                <a:solidFill>
                  <a:schemeClr val="accent2">
                    <a:lumMod val="75000"/>
                  </a:schemeClr>
                </a:solidFill>
                <a:latin typeface="+mn-lt"/>
              </a:rPr>
              <a:t/>
            </a:r>
            <a:br>
              <a:rPr lang="en-GB" sz="3200" b="1" dirty="0">
                <a:solidFill>
                  <a:schemeClr val="accent2">
                    <a:lumMod val="75000"/>
                  </a:schemeClr>
                </a:solidFill>
                <a:latin typeface="+mn-lt"/>
              </a:rPr>
            </a:br>
            <a:r>
              <a:rPr lang="en-GB" sz="3200" dirty="0" smtClean="0">
                <a:solidFill>
                  <a:schemeClr val="accent2">
                    <a:lumMod val="75000"/>
                  </a:schemeClr>
                </a:solidFill>
                <a:latin typeface="+mn-lt"/>
              </a:rPr>
              <a:t>leadership continuum for management behaviour </a:t>
            </a:r>
            <a:r>
              <a:rPr lang="en-GB" sz="3200" dirty="0" smtClean="0">
                <a:latin typeface="+mn-lt"/>
              </a:rPr>
              <a:t/>
            </a:r>
            <a:br>
              <a:rPr lang="en-GB" sz="3200" dirty="0" smtClean="0">
                <a:latin typeface="+mn-lt"/>
              </a:rPr>
            </a:br>
            <a:endParaRPr lang="en-GB" sz="3200" b="1" dirty="0">
              <a:solidFill>
                <a:srgbClr val="0070C0"/>
              </a:solidFill>
              <a:latin typeface="+mn-lt"/>
            </a:endParaRPr>
          </a:p>
        </p:txBody>
      </p:sp>
      <p:pic>
        <p:nvPicPr>
          <p:cNvPr id="6" name="Picture 5"/>
          <p:cNvPicPr>
            <a:picLocks noChangeAspect="1"/>
          </p:cNvPicPr>
          <p:nvPr/>
        </p:nvPicPr>
        <p:blipFill>
          <a:blip r:embed="rId3"/>
          <a:stretch>
            <a:fillRect/>
          </a:stretch>
        </p:blipFill>
        <p:spPr>
          <a:xfrm>
            <a:off x="716936" y="1827733"/>
            <a:ext cx="10334455" cy="4642340"/>
          </a:xfrm>
          <a:prstGeom prst="rect">
            <a:avLst/>
          </a:prstGeom>
        </p:spPr>
      </p:pic>
    </p:spTree>
    <p:extLst>
      <p:ext uri="{BB962C8B-B14F-4D97-AF65-F5344CB8AC3E}">
        <p14:creationId xmlns:p14="http://schemas.microsoft.com/office/powerpoint/2010/main" val="39184174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B50FD9C82C27343B0FF0DDB522586CE" ma:contentTypeVersion="1" ma:contentTypeDescription="Create a new document." ma:contentTypeScope="" ma:versionID="8a41fbb90c1d8aef20dd7e9b54020906">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692F17-F084-4577-9816-A6A5D87370A0}">
  <ds:schemaRefs>
    <ds:schemaRef ds:uri="http://purl.org/dc/term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C40320BF-DC47-49B8-9551-AAC52C617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FDAF44-B6A9-4DAC-B1A9-125B879AD7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2340</Words>
  <Application>Microsoft Office PowerPoint</Application>
  <PresentationFormat>Widescreen</PresentationFormat>
  <Paragraphs>204</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ProximaNova-b7</vt:lpstr>
      <vt:lpstr>Tw Cen MT</vt:lpstr>
      <vt:lpstr>Wingdings</vt:lpstr>
      <vt:lpstr>Office Theme</vt:lpstr>
      <vt:lpstr>PowerPoint Presentation</vt:lpstr>
      <vt:lpstr>PowerPoint Presentation</vt:lpstr>
      <vt:lpstr>PowerPoint Presentation</vt:lpstr>
      <vt:lpstr>Action Centred Leadership</vt:lpstr>
      <vt:lpstr>Transformational and Transactional</vt:lpstr>
      <vt:lpstr>Transactional leaders</vt:lpstr>
      <vt:lpstr>Types of managers &amp; leaders</vt:lpstr>
      <vt:lpstr>Tannenbaum-Schmidt leadership continuum for management behaviour  </vt:lpstr>
      <vt:lpstr>Tannenbaum-Schmidt leadership continuum for management behaviour  </vt:lpstr>
      <vt:lpstr>Mcgregor  </vt:lpstr>
      <vt:lpstr>Leadership skills</vt:lpstr>
      <vt:lpstr>Leadership skills</vt:lpstr>
      <vt:lpstr>Democratic (Participative) </vt:lpstr>
      <vt:lpstr>Motivating</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Ryanair Case Study</dc:title>
  <dc:creator>Ailsa W Waters</dc:creator>
  <cp:lastModifiedBy>Ailsa W Waters</cp:lastModifiedBy>
  <cp:revision>3</cp:revision>
  <dcterms:created xsi:type="dcterms:W3CDTF">2019-09-12T13:24:17Z</dcterms:created>
  <dcterms:modified xsi:type="dcterms:W3CDTF">2021-06-07T07:45:23Z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0x010100CB50FD9C82C27343B0FF0DDB522586CE</vt:lpwstr>
  </property>
</Properties>
</file>