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quickStyle5.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colors4.xml" ContentType="application/vnd.openxmlformats-officedocument.drawingml.diagramColors+xml"/>
  <Override PartName="/ppt/diagrams/drawing6.xml" ContentType="application/vnd.ms-office.drawingml.diagramDrawing+xml"/>
  <Override PartName="/ppt/diagrams/colors5.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rawing5.xml" ContentType="application/vnd.ms-office.drawingml.diagramDrawing+xml"/>
  <Override PartName="/ppt/diagrams/quickStyle8.xml" ContentType="application/vnd.openxmlformats-officedocument.drawingml.diagramStyle+xml"/>
  <Override PartName="/ppt/diagrams/layout5.xml" ContentType="application/vnd.openxmlformats-officedocument.drawingml.diagramLayout+xml"/>
  <Override PartName="/ppt/diagrams/colors8.xml" ContentType="application/vnd.openxmlformats-officedocument.drawingml.diagramColors+xml"/>
  <Override PartName="/ppt/diagrams/drawing8.xml" ContentType="application/vnd.ms-office.drawingml.diagramDrawing+xml"/>
  <Override PartName="/ppt/diagrams/drawing4.xml" ContentType="application/vnd.ms-office.drawingml.diagramDrawing+xml"/>
  <Override PartName="/ppt/diagrams/layout8.xml" ContentType="application/vnd.openxmlformats-officedocument.drawingml.diagram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96" r:id="rId8"/>
    <p:sldId id="259" r:id="rId9"/>
    <p:sldId id="260" r:id="rId10"/>
    <p:sldId id="261" r:id="rId11"/>
    <p:sldId id="262" r:id="rId12"/>
    <p:sldId id="263" r:id="rId13"/>
    <p:sldId id="299" r:id="rId14"/>
    <p:sldId id="264" r:id="rId15"/>
    <p:sldId id="265" r:id="rId16"/>
    <p:sldId id="266" r:id="rId17"/>
    <p:sldId id="267" r:id="rId18"/>
    <p:sldId id="268" r:id="rId19"/>
    <p:sldId id="269" r:id="rId20"/>
    <p:sldId id="270" r:id="rId21"/>
    <p:sldId id="271" r:id="rId22"/>
    <p:sldId id="272" r:id="rId23"/>
    <p:sldId id="301" r:id="rId24"/>
    <p:sldId id="302" r:id="rId25"/>
    <p:sldId id="273" r:id="rId26"/>
    <p:sldId id="274" r:id="rId27"/>
    <p:sldId id="303" r:id="rId28"/>
    <p:sldId id="275" r:id="rId29"/>
    <p:sldId id="304" r:id="rId30"/>
    <p:sldId id="276" r:id="rId31"/>
    <p:sldId id="305" r:id="rId32"/>
    <p:sldId id="278" r:id="rId33"/>
    <p:sldId id="279" r:id="rId34"/>
    <p:sldId id="2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8" d="100"/>
          <a:sy n="88" d="100"/>
        </p:scale>
        <p:origin x="69"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EC911-940B-4433-90A1-B518E72065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EA23DE0-0667-4396-8DE7-809E5C7D8819}">
      <dgm:prSet/>
      <dgm:spPr/>
      <dgm:t>
        <a:bodyPr/>
        <a:lstStyle/>
        <a:p>
          <a:r>
            <a:rPr lang="en-GB"/>
            <a:t>To know the patterns and trends of class based differences in educational achievement</a:t>
          </a:r>
          <a:endParaRPr lang="en-US"/>
        </a:p>
      </dgm:t>
    </dgm:pt>
    <dgm:pt modelId="{66DB9964-35AA-43AC-A9BA-65D0C38D19E3}" type="parTrans" cxnId="{F783AFEF-0995-4170-B8FA-AACE8F517A9E}">
      <dgm:prSet/>
      <dgm:spPr/>
      <dgm:t>
        <a:bodyPr/>
        <a:lstStyle/>
        <a:p>
          <a:endParaRPr lang="en-US"/>
        </a:p>
      </dgm:t>
    </dgm:pt>
    <dgm:pt modelId="{A291247F-32B4-4133-9C25-6A7F4E760D0E}" type="sibTrans" cxnId="{F783AFEF-0995-4170-B8FA-AACE8F517A9E}">
      <dgm:prSet/>
      <dgm:spPr/>
      <dgm:t>
        <a:bodyPr/>
        <a:lstStyle/>
        <a:p>
          <a:endParaRPr lang="en-US"/>
        </a:p>
      </dgm:t>
    </dgm:pt>
    <dgm:pt modelId="{EDF8D9EE-41C5-476E-9E10-77283B5E3A74}">
      <dgm:prSet/>
      <dgm:spPr/>
      <dgm:t>
        <a:bodyPr/>
        <a:lstStyle/>
        <a:p>
          <a:r>
            <a:rPr lang="en-GB"/>
            <a:t>To be able to provide examples of EXTERNAL and INTERNAL reasons why such patterns occur</a:t>
          </a:r>
          <a:endParaRPr lang="en-US"/>
        </a:p>
      </dgm:t>
    </dgm:pt>
    <dgm:pt modelId="{C86FA868-B46C-4144-A4C9-9C3180DFF6CA}" type="parTrans" cxnId="{7658C569-E0AD-447D-8412-6249F7195FBA}">
      <dgm:prSet/>
      <dgm:spPr/>
      <dgm:t>
        <a:bodyPr/>
        <a:lstStyle/>
        <a:p>
          <a:endParaRPr lang="en-US"/>
        </a:p>
      </dgm:t>
    </dgm:pt>
    <dgm:pt modelId="{7EA5C35C-AF60-4F1C-9589-8DD7C9326F24}" type="sibTrans" cxnId="{7658C569-E0AD-447D-8412-6249F7195FBA}">
      <dgm:prSet/>
      <dgm:spPr/>
      <dgm:t>
        <a:bodyPr/>
        <a:lstStyle/>
        <a:p>
          <a:endParaRPr lang="en-US"/>
        </a:p>
      </dgm:t>
    </dgm:pt>
    <dgm:pt modelId="{6F622D40-34DE-4396-B4FC-CCF76F57C5DE}">
      <dgm:prSet/>
      <dgm:spPr/>
      <dgm:t>
        <a:bodyPr/>
        <a:lstStyle/>
        <a:p>
          <a:r>
            <a:rPr lang="en-GB"/>
            <a:t>To be able to evaluate and analyse the above reasons and explain how they interact</a:t>
          </a:r>
          <a:endParaRPr lang="en-US"/>
        </a:p>
      </dgm:t>
    </dgm:pt>
    <dgm:pt modelId="{E7CEE559-CF9B-481F-9799-DA4437EC7F73}" type="parTrans" cxnId="{67E8E7B0-6B96-4E63-8AA9-809C8EC7CD6E}">
      <dgm:prSet/>
      <dgm:spPr/>
      <dgm:t>
        <a:bodyPr/>
        <a:lstStyle/>
        <a:p>
          <a:endParaRPr lang="en-US"/>
        </a:p>
      </dgm:t>
    </dgm:pt>
    <dgm:pt modelId="{F504A782-098B-4B3C-B28E-AF067164D11D}" type="sibTrans" cxnId="{67E8E7B0-6B96-4E63-8AA9-809C8EC7CD6E}">
      <dgm:prSet/>
      <dgm:spPr/>
      <dgm:t>
        <a:bodyPr/>
        <a:lstStyle/>
        <a:p>
          <a:endParaRPr lang="en-US"/>
        </a:p>
      </dgm:t>
    </dgm:pt>
    <dgm:pt modelId="{1EA6C903-4FDE-4DD2-90C1-291E768CA278}" type="pres">
      <dgm:prSet presAssocID="{CA6EC911-940B-4433-90A1-B518E720651C}" presName="root" presStyleCnt="0">
        <dgm:presLayoutVars>
          <dgm:dir/>
          <dgm:resizeHandles val="exact"/>
        </dgm:presLayoutVars>
      </dgm:prSet>
      <dgm:spPr/>
    </dgm:pt>
    <dgm:pt modelId="{66BE2D53-8F46-44AD-8773-A28D30AE5C8F}" type="pres">
      <dgm:prSet presAssocID="{0EA23DE0-0667-4396-8DE7-809E5C7D8819}" presName="compNode" presStyleCnt="0"/>
      <dgm:spPr/>
    </dgm:pt>
    <dgm:pt modelId="{8429A573-8764-4938-9E71-E84C4159B492}" type="pres">
      <dgm:prSet presAssocID="{0EA23DE0-0667-4396-8DE7-809E5C7D8819}" presName="bgRect" presStyleLbl="bgShp" presStyleIdx="0" presStyleCnt="3"/>
      <dgm:spPr/>
    </dgm:pt>
    <dgm:pt modelId="{6C56F5BB-6011-448B-848B-1BBF9D298FA0}" type="pres">
      <dgm:prSet presAssocID="{0EA23DE0-0667-4396-8DE7-809E5C7D88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F701053-359C-483F-BC04-97F54D4C4D13}" type="pres">
      <dgm:prSet presAssocID="{0EA23DE0-0667-4396-8DE7-809E5C7D8819}" presName="spaceRect" presStyleCnt="0"/>
      <dgm:spPr/>
    </dgm:pt>
    <dgm:pt modelId="{D08474A2-1A10-4493-9D2C-CDAFB4F05663}" type="pres">
      <dgm:prSet presAssocID="{0EA23DE0-0667-4396-8DE7-809E5C7D8819}" presName="parTx" presStyleLbl="revTx" presStyleIdx="0" presStyleCnt="3">
        <dgm:presLayoutVars>
          <dgm:chMax val="0"/>
          <dgm:chPref val="0"/>
        </dgm:presLayoutVars>
      </dgm:prSet>
      <dgm:spPr/>
    </dgm:pt>
    <dgm:pt modelId="{36C93BF2-727A-4B90-8D4B-3B5B10415A1C}" type="pres">
      <dgm:prSet presAssocID="{A291247F-32B4-4133-9C25-6A7F4E760D0E}" presName="sibTrans" presStyleCnt="0"/>
      <dgm:spPr/>
    </dgm:pt>
    <dgm:pt modelId="{D2717439-57E1-4728-9427-9C76F734A936}" type="pres">
      <dgm:prSet presAssocID="{EDF8D9EE-41C5-476E-9E10-77283B5E3A74}" presName="compNode" presStyleCnt="0"/>
      <dgm:spPr/>
    </dgm:pt>
    <dgm:pt modelId="{69F8BFA8-4834-4FFA-96E2-5AA7D80FBF55}" type="pres">
      <dgm:prSet presAssocID="{EDF8D9EE-41C5-476E-9E10-77283B5E3A74}" presName="bgRect" presStyleLbl="bgShp" presStyleIdx="1" presStyleCnt="3"/>
      <dgm:spPr/>
    </dgm:pt>
    <dgm:pt modelId="{412ECF62-1C9D-488C-8504-87BCB60D42C6}" type="pres">
      <dgm:prSet presAssocID="{EDF8D9EE-41C5-476E-9E10-77283B5E3A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7C8887B2-9D38-4F8B-A1CA-595DD91958A9}" type="pres">
      <dgm:prSet presAssocID="{EDF8D9EE-41C5-476E-9E10-77283B5E3A74}" presName="spaceRect" presStyleCnt="0"/>
      <dgm:spPr/>
    </dgm:pt>
    <dgm:pt modelId="{6CC6323F-D95A-454A-B1B5-E2CCC7B1B272}" type="pres">
      <dgm:prSet presAssocID="{EDF8D9EE-41C5-476E-9E10-77283B5E3A74}" presName="parTx" presStyleLbl="revTx" presStyleIdx="1" presStyleCnt="3">
        <dgm:presLayoutVars>
          <dgm:chMax val="0"/>
          <dgm:chPref val="0"/>
        </dgm:presLayoutVars>
      </dgm:prSet>
      <dgm:spPr/>
    </dgm:pt>
    <dgm:pt modelId="{41FF3D14-1EFD-434F-B6A5-48278D4D69F7}" type="pres">
      <dgm:prSet presAssocID="{7EA5C35C-AF60-4F1C-9589-8DD7C9326F24}" presName="sibTrans" presStyleCnt="0"/>
      <dgm:spPr/>
    </dgm:pt>
    <dgm:pt modelId="{EED38766-3058-4C28-92C2-E46640416049}" type="pres">
      <dgm:prSet presAssocID="{6F622D40-34DE-4396-B4FC-CCF76F57C5DE}" presName="compNode" presStyleCnt="0"/>
      <dgm:spPr/>
    </dgm:pt>
    <dgm:pt modelId="{6B264869-F81F-4F98-AA07-9ABB74DE2F93}" type="pres">
      <dgm:prSet presAssocID="{6F622D40-34DE-4396-B4FC-CCF76F57C5DE}" presName="bgRect" presStyleLbl="bgShp" presStyleIdx="2" presStyleCnt="3"/>
      <dgm:spPr/>
    </dgm:pt>
    <dgm:pt modelId="{B5A57849-2865-4E72-A616-81B8F1ACFE22}" type="pres">
      <dgm:prSet presAssocID="{6F622D40-34DE-4396-B4FC-CCF76F57C5D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5C175684-25AA-4FE9-BBF6-3D6D308BC5F1}" type="pres">
      <dgm:prSet presAssocID="{6F622D40-34DE-4396-B4FC-CCF76F57C5DE}" presName="spaceRect" presStyleCnt="0"/>
      <dgm:spPr/>
    </dgm:pt>
    <dgm:pt modelId="{36390026-31ED-4C7D-9712-E7BB76DD801A}" type="pres">
      <dgm:prSet presAssocID="{6F622D40-34DE-4396-B4FC-CCF76F57C5DE}" presName="parTx" presStyleLbl="revTx" presStyleIdx="2" presStyleCnt="3">
        <dgm:presLayoutVars>
          <dgm:chMax val="0"/>
          <dgm:chPref val="0"/>
        </dgm:presLayoutVars>
      </dgm:prSet>
      <dgm:spPr/>
    </dgm:pt>
  </dgm:ptLst>
  <dgm:cxnLst>
    <dgm:cxn modelId="{63306D20-A589-492B-86A1-C3ED3069C68D}" type="presOf" srcId="{6F622D40-34DE-4396-B4FC-CCF76F57C5DE}" destId="{36390026-31ED-4C7D-9712-E7BB76DD801A}" srcOrd="0" destOrd="0" presId="urn:microsoft.com/office/officeart/2018/2/layout/IconVerticalSolidList"/>
    <dgm:cxn modelId="{364BAE3A-9087-4424-9077-0FF3F87BF8FC}" type="presOf" srcId="{CA6EC911-940B-4433-90A1-B518E720651C}" destId="{1EA6C903-4FDE-4DD2-90C1-291E768CA278}" srcOrd="0" destOrd="0" presId="urn:microsoft.com/office/officeart/2018/2/layout/IconVerticalSolidList"/>
    <dgm:cxn modelId="{7658C569-E0AD-447D-8412-6249F7195FBA}" srcId="{CA6EC911-940B-4433-90A1-B518E720651C}" destId="{EDF8D9EE-41C5-476E-9E10-77283B5E3A74}" srcOrd="1" destOrd="0" parTransId="{C86FA868-B46C-4144-A4C9-9C3180DFF6CA}" sibTransId="{7EA5C35C-AF60-4F1C-9589-8DD7C9326F24}"/>
    <dgm:cxn modelId="{A444197B-C506-47B8-87E0-DBC4EDC70E33}" type="presOf" srcId="{EDF8D9EE-41C5-476E-9E10-77283B5E3A74}" destId="{6CC6323F-D95A-454A-B1B5-E2CCC7B1B272}" srcOrd="0" destOrd="0" presId="urn:microsoft.com/office/officeart/2018/2/layout/IconVerticalSolidList"/>
    <dgm:cxn modelId="{67E8E7B0-6B96-4E63-8AA9-809C8EC7CD6E}" srcId="{CA6EC911-940B-4433-90A1-B518E720651C}" destId="{6F622D40-34DE-4396-B4FC-CCF76F57C5DE}" srcOrd="2" destOrd="0" parTransId="{E7CEE559-CF9B-481F-9799-DA4437EC7F73}" sibTransId="{F504A782-098B-4B3C-B28E-AF067164D11D}"/>
    <dgm:cxn modelId="{526F12E2-A3A5-452A-A5F6-8D661485F2E5}" type="presOf" srcId="{0EA23DE0-0667-4396-8DE7-809E5C7D8819}" destId="{D08474A2-1A10-4493-9D2C-CDAFB4F05663}" srcOrd="0" destOrd="0" presId="urn:microsoft.com/office/officeart/2018/2/layout/IconVerticalSolidList"/>
    <dgm:cxn modelId="{F783AFEF-0995-4170-B8FA-AACE8F517A9E}" srcId="{CA6EC911-940B-4433-90A1-B518E720651C}" destId="{0EA23DE0-0667-4396-8DE7-809E5C7D8819}" srcOrd="0" destOrd="0" parTransId="{66DB9964-35AA-43AC-A9BA-65D0C38D19E3}" sibTransId="{A291247F-32B4-4133-9C25-6A7F4E760D0E}"/>
    <dgm:cxn modelId="{6A17AEB3-C744-4199-8FA5-9510E766FD1B}" type="presParOf" srcId="{1EA6C903-4FDE-4DD2-90C1-291E768CA278}" destId="{66BE2D53-8F46-44AD-8773-A28D30AE5C8F}" srcOrd="0" destOrd="0" presId="urn:microsoft.com/office/officeart/2018/2/layout/IconVerticalSolidList"/>
    <dgm:cxn modelId="{10F0F130-61FF-4833-92C1-7C78E3646058}" type="presParOf" srcId="{66BE2D53-8F46-44AD-8773-A28D30AE5C8F}" destId="{8429A573-8764-4938-9E71-E84C4159B492}" srcOrd="0" destOrd="0" presId="urn:microsoft.com/office/officeart/2018/2/layout/IconVerticalSolidList"/>
    <dgm:cxn modelId="{460A054A-75CC-47F7-88F2-91B0645E4354}" type="presParOf" srcId="{66BE2D53-8F46-44AD-8773-A28D30AE5C8F}" destId="{6C56F5BB-6011-448B-848B-1BBF9D298FA0}" srcOrd="1" destOrd="0" presId="urn:microsoft.com/office/officeart/2018/2/layout/IconVerticalSolidList"/>
    <dgm:cxn modelId="{5A84F89B-CAFD-4BB9-B1BC-B9C342AED856}" type="presParOf" srcId="{66BE2D53-8F46-44AD-8773-A28D30AE5C8F}" destId="{9F701053-359C-483F-BC04-97F54D4C4D13}" srcOrd="2" destOrd="0" presId="urn:microsoft.com/office/officeart/2018/2/layout/IconVerticalSolidList"/>
    <dgm:cxn modelId="{E923FE2E-602B-4C94-804A-7CE79283705F}" type="presParOf" srcId="{66BE2D53-8F46-44AD-8773-A28D30AE5C8F}" destId="{D08474A2-1A10-4493-9D2C-CDAFB4F05663}" srcOrd="3" destOrd="0" presId="urn:microsoft.com/office/officeart/2018/2/layout/IconVerticalSolidList"/>
    <dgm:cxn modelId="{CB46A718-55CA-4040-BDAB-DAC561CCC036}" type="presParOf" srcId="{1EA6C903-4FDE-4DD2-90C1-291E768CA278}" destId="{36C93BF2-727A-4B90-8D4B-3B5B10415A1C}" srcOrd="1" destOrd="0" presId="urn:microsoft.com/office/officeart/2018/2/layout/IconVerticalSolidList"/>
    <dgm:cxn modelId="{6F63F221-FF83-4329-88A5-159C7382C840}" type="presParOf" srcId="{1EA6C903-4FDE-4DD2-90C1-291E768CA278}" destId="{D2717439-57E1-4728-9427-9C76F734A936}" srcOrd="2" destOrd="0" presId="urn:microsoft.com/office/officeart/2018/2/layout/IconVerticalSolidList"/>
    <dgm:cxn modelId="{ABF4D9BA-BD94-4524-A56A-AE6335A979DA}" type="presParOf" srcId="{D2717439-57E1-4728-9427-9C76F734A936}" destId="{69F8BFA8-4834-4FFA-96E2-5AA7D80FBF55}" srcOrd="0" destOrd="0" presId="urn:microsoft.com/office/officeart/2018/2/layout/IconVerticalSolidList"/>
    <dgm:cxn modelId="{455BF79F-26FF-4729-BA88-2EF4FDC52702}" type="presParOf" srcId="{D2717439-57E1-4728-9427-9C76F734A936}" destId="{412ECF62-1C9D-488C-8504-87BCB60D42C6}" srcOrd="1" destOrd="0" presId="urn:microsoft.com/office/officeart/2018/2/layout/IconVerticalSolidList"/>
    <dgm:cxn modelId="{8771DF6B-B8D5-4D9D-BCB5-2CD749AB5E29}" type="presParOf" srcId="{D2717439-57E1-4728-9427-9C76F734A936}" destId="{7C8887B2-9D38-4F8B-A1CA-595DD91958A9}" srcOrd="2" destOrd="0" presId="urn:microsoft.com/office/officeart/2018/2/layout/IconVerticalSolidList"/>
    <dgm:cxn modelId="{18654D5F-08B1-4593-967E-B75DAD91D761}" type="presParOf" srcId="{D2717439-57E1-4728-9427-9C76F734A936}" destId="{6CC6323F-D95A-454A-B1B5-E2CCC7B1B272}" srcOrd="3" destOrd="0" presId="urn:microsoft.com/office/officeart/2018/2/layout/IconVerticalSolidList"/>
    <dgm:cxn modelId="{BBD550B0-F766-404E-9803-CE17F1C04B7E}" type="presParOf" srcId="{1EA6C903-4FDE-4DD2-90C1-291E768CA278}" destId="{41FF3D14-1EFD-434F-B6A5-48278D4D69F7}" srcOrd="3" destOrd="0" presId="urn:microsoft.com/office/officeart/2018/2/layout/IconVerticalSolidList"/>
    <dgm:cxn modelId="{88F00E9B-96D5-458E-BC9B-4791758EAD25}" type="presParOf" srcId="{1EA6C903-4FDE-4DD2-90C1-291E768CA278}" destId="{EED38766-3058-4C28-92C2-E46640416049}" srcOrd="4" destOrd="0" presId="urn:microsoft.com/office/officeart/2018/2/layout/IconVerticalSolidList"/>
    <dgm:cxn modelId="{05B9DA2C-830F-430E-A41F-E0BBDB2DDCF3}" type="presParOf" srcId="{EED38766-3058-4C28-92C2-E46640416049}" destId="{6B264869-F81F-4F98-AA07-9ABB74DE2F93}" srcOrd="0" destOrd="0" presId="urn:microsoft.com/office/officeart/2018/2/layout/IconVerticalSolidList"/>
    <dgm:cxn modelId="{5EC0D2E5-F8FF-476F-8BD5-48BB623713BB}" type="presParOf" srcId="{EED38766-3058-4C28-92C2-E46640416049}" destId="{B5A57849-2865-4E72-A616-81B8F1ACFE22}" srcOrd="1" destOrd="0" presId="urn:microsoft.com/office/officeart/2018/2/layout/IconVerticalSolidList"/>
    <dgm:cxn modelId="{20E02B90-65FC-493E-BB0D-3B95969E8E1E}" type="presParOf" srcId="{EED38766-3058-4C28-92C2-E46640416049}" destId="{5C175684-25AA-4FE9-BBF6-3D6D308BC5F1}" srcOrd="2" destOrd="0" presId="urn:microsoft.com/office/officeart/2018/2/layout/IconVerticalSolidList"/>
    <dgm:cxn modelId="{EF37C157-6B11-43FC-8FBE-9BB8DDAF80E4}" type="presParOf" srcId="{EED38766-3058-4C28-92C2-E46640416049}" destId="{36390026-31ED-4C7D-9712-E7BB76DD80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C0A00-E8E6-4770-83C6-ED7C31610D5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1133CE7-2D98-411F-817D-AE760194B094}">
      <dgm:prSet/>
      <dgm:spPr/>
      <dgm:t>
        <a:bodyPr/>
        <a:lstStyle/>
        <a:p>
          <a:r>
            <a:rPr lang="en-GB" dirty="0"/>
            <a:t>A form of social stratification, placing people into a hierarchy based on their </a:t>
          </a:r>
          <a:r>
            <a:rPr lang="en-GB" b="1" dirty="0"/>
            <a:t>occupational status</a:t>
          </a:r>
          <a:endParaRPr lang="en-US" dirty="0"/>
        </a:p>
      </dgm:t>
    </dgm:pt>
    <dgm:pt modelId="{7787251B-0BE0-4762-987C-568C1ABFB1F0}" type="parTrans" cxnId="{D94B773D-153E-41C3-A0C4-B76E076C20BB}">
      <dgm:prSet/>
      <dgm:spPr/>
      <dgm:t>
        <a:bodyPr/>
        <a:lstStyle/>
        <a:p>
          <a:endParaRPr lang="en-US"/>
        </a:p>
      </dgm:t>
    </dgm:pt>
    <dgm:pt modelId="{FE337A46-4647-4882-A2A0-1C23EDD4B959}" type="sibTrans" cxnId="{D94B773D-153E-41C3-A0C4-B76E076C20BB}">
      <dgm:prSet/>
      <dgm:spPr/>
      <dgm:t>
        <a:bodyPr/>
        <a:lstStyle/>
        <a:p>
          <a:endParaRPr lang="en-US"/>
        </a:p>
      </dgm:t>
    </dgm:pt>
    <dgm:pt modelId="{B376370B-529D-49BC-A16C-0112BDF19598}">
      <dgm:prSet/>
      <dgm:spPr/>
      <dgm:t>
        <a:bodyPr/>
        <a:lstStyle/>
        <a:p>
          <a:r>
            <a:rPr lang="en-GB" dirty="0"/>
            <a:t>Class is said to be </a:t>
          </a:r>
          <a:r>
            <a:rPr lang="en-GB" b="1" dirty="0"/>
            <a:t>socially constructed </a:t>
          </a:r>
          <a:r>
            <a:rPr lang="en-GB" dirty="0"/>
            <a:t>– why? (Write your answer on p5)</a:t>
          </a:r>
          <a:endParaRPr lang="en-US" dirty="0"/>
        </a:p>
      </dgm:t>
    </dgm:pt>
    <dgm:pt modelId="{DD5FCA70-C18A-4598-A3AC-161DA206371B}" type="parTrans" cxnId="{B99F2AE5-8AE5-4FBB-B274-73685E5D79D2}">
      <dgm:prSet/>
      <dgm:spPr/>
      <dgm:t>
        <a:bodyPr/>
        <a:lstStyle/>
        <a:p>
          <a:endParaRPr lang="en-US"/>
        </a:p>
      </dgm:t>
    </dgm:pt>
    <dgm:pt modelId="{EF6662B8-73AF-40B5-8A9C-4B1C64ACE813}" type="sibTrans" cxnId="{B99F2AE5-8AE5-4FBB-B274-73685E5D79D2}">
      <dgm:prSet/>
      <dgm:spPr/>
      <dgm:t>
        <a:bodyPr/>
        <a:lstStyle/>
        <a:p>
          <a:endParaRPr lang="en-US"/>
        </a:p>
      </dgm:t>
    </dgm:pt>
    <dgm:pt modelId="{1CDBF818-8344-4601-A359-B463C56DB31B}">
      <dgm:prSet/>
      <dgm:spPr/>
      <dgm:t>
        <a:bodyPr/>
        <a:lstStyle/>
        <a:p>
          <a:r>
            <a:rPr lang="en-GB" dirty="0"/>
            <a:t>Complete the diagram on p4 of your booklets – how can you identify  a persons class background?</a:t>
          </a:r>
          <a:endParaRPr lang="en-US" dirty="0"/>
        </a:p>
      </dgm:t>
    </dgm:pt>
    <dgm:pt modelId="{CEAA60FF-D1B0-4C14-83EC-6EE1CDA4E34F}" type="parTrans" cxnId="{D3AE8BD7-781A-4882-9659-6751098E7F8C}">
      <dgm:prSet/>
      <dgm:spPr/>
      <dgm:t>
        <a:bodyPr/>
        <a:lstStyle/>
        <a:p>
          <a:endParaRPr lang="en-US"/>
        </a:p>
      </dgm:t>
    </dgm:pt>
    <dgm:pt modelId="{683DB973-1489-4CCF-9F03-35868C7CB15A}" type="sibTrans" cxnId="{D3AE8BD7-781A-4882-9659-6751098E7F8C}">
      <dgm:prSet/>
      <dgm:spPr/>
      <dgm:t>
        <a:bodyPr/>
        <a:lstStyle/>
        <a:p>
          <a:endParaRPr lang="en-US"/>
        </a:p>
      </dgm:t>
    </dgm:pt>
    <dgm:pt modelId="{35D0AC65-C686-410D-AABA-2413E5FE6AB0}" type="pres">
      <dgm:prSet presAssocID="{BEDC0A00-E8E6-4770-83C6-ED7C31610D54}" presName="linear" presStyleCnt="0">
        <dgm:presLayoutVars>
          <dgm:animLvl val="lvl"/>
          <dgm:resizeHandles val="exact"/>
        </dgm:presLayoutVars>
      </dgm:prSet>
      <dgm:spPr/>
    </dgm:pt>
    <dgm:pt modelId="{738F0B2B-73B7-460A-9C2F-08E95EDFBBD3}" type="pres">
      <dgm:prSet presAssocID="{D1133CE7-2D98-411F-817D-AE760194B094}" presName="parentText" presStyleLbl="node1" presStyleIdx="0" presStyleCnt="3">
        <dgm:presLayoutVars>
          <dgm:chMax val="0"/>
          <dgm:bulletEnabled val="1"/>
        </dgm:presLayoutVars>
      </dgm:prSet>
      <dgm:spPr/>
    </dgm:pt>
    <dgm:pt modelId="{5233C3FA-B4C8-44F3-BCFC-A30E0ED65C59}" type="pres">
      <dgm:prSet presAssocID="{FE337A46-4647-4882-A2A0-1C23EDD4B959}" presName="spacer" presStyleCnt="0"/>
      <dgm:spPr/>
    </dgm:pt>
    <dgm:pt modelId="{CC8D5FFE-DC2F-481C-9CD8-C015EC309B02}" type="pres">
      <dgm:prSet presAssocID="{B376370B-529D-49BC-A16C-0112BDF19598}" presName="parentText" presStyleLbl="node1" presStyleIdx="1" presStyleCnt="3" custLinFactY="100000" custLinFactNeighborX="-41684" custLinFactNeighborY="175614">
        <dgm:presLayoutVars>
          <dgm:chMax val="0"/>
          <dgm:bulletEnabled val="1"/>
        </dgm:presLayoutVars>
      </dgm:prSet>
      <dgm:spPr/>
    </dgm:pt>
    <dgm:pt modelId="{CF6B12DF-9067-4B68-8B01-D3C285A45737}" type="pres">
      <dgm:prSet presAssocID="{EF6662B8-73AF-40B5-8A9C-4B1C64ACE813}" presName="spacer" presStyleCnt="0"/>
      <dgm:spPr/>
    </dgm:pt>
    <dgm:pt modelId="{3F535A5E-CBD1-4B65-A480-8B172B507F3A}" type="pres">
      <dgm:prSet presAssocID="{1CDBF818-8344-4601-A359-B463C56DB31B}" presName="parentText" presStyleLbl="node1" presStyleIdx="2" presStyleCnt="3" custLinFactY="-99972" custLinFactNeighborX="-168" custLinFactNeighborY="-100000">
        <dgm:presLayoutVars>
          <dgm:chMax val="0"/>
          <dgm:bulletEnabled val="1"/>
        </dgm:presLayoutVars>
      </dgm:prSet>
      <dgm:spPr/>
    </dgm:pt>
  </dgm:ptLst>
  <dgm:cxnLst>
    <dgm:cxn modelId="{D94B773D-153E-41C3-A0C4-B76E076C20BB}" srcId="{BEDC0A00-E8E6-4770-83C6-ED7C31610D54}" destId="{D1133CE7-2D98-411F-817D-AE760194B094}" srcOrd="0" destOrd="0" parTransId="{7787251B-0BE0-4762-987C-568C1ABFB1F0}" sibTransId="{FE337A46-4647-4882-A2A0-1C23EDD4B959}"/>
    <dgm:cxn modelId="{5D297B64-4859-4CED-817A-2BF288FAEF5A}" type="presOf" srcId="{B376370B-529D-49BC-A16C-0112BDF19598}" destId="{CC8D5FFE-DC2F-481C-9CD8-C015EC309B02}" srcOrd="0" destOrd="0" presId="urn:microsoft.com/office/officeart/2005/8/layout/vList2"/>
    <dgm:cxn modelId="{69A08468-6510-44A9-8685-B0D095A65495}" type="presOf" srcId="{1CDBF818-8344-4601-A359-B463C56DB31B}" destId="{3F535A5E-CBD1-4B65-A480-8B172B507F3A}" srcOrd="0" destOrd="0" presId="urn:microsoft.com/office/officeart/2005/8/layout/vList2"/>
    <dgm:cxn modelId="{E3D9988B-FF67-45D3-941C-6C40D07693C7}" type="presOf" srcId="{D1133CE7-2D98-411F-817D-AE760194B094}" destId="{738F0B2B-73B7-460A-9C2F-08E95EDFBBD3}" srcOrd="0" destOrd="0" presId="urn:microsoft.com/office/officeart/2005/8/layout/vList2"/>
    <dgm:cxn modelId="{A2B627C9-EEE3-4849-BF63-92C9F979B64B}" type="presOf" srcId="{BEDC0A00-E8E6-4770-83C6-ED7C31610D54}" destId="{35D0AC65-C686-410D-AABA-2413E5FE6AB0}" srcOrd="0" destOrd="0" presId="urn:microsoft.com/office/officeart/2005/8/layout/vList2"/>
    <dgm:cxn modelId="{D3AE8BD7-781A-4882-9659-6751098E7F8C}" srcId="{BEDC0A00-E8E6-4770-83C6-ED7C31610D54}" destId="{1CDBF818-8344-4601-A359-B463C56DB31B}" srcOrd="2" destOrd="0" parTransId="{CEAA60FF-D1B0-4C14-83EC-6EE1CDA4E34F}" sibTransId="{683DB973-1489-4CCF-9F03-35868C7CB15A}"/>
    <dgm:cxn modelId="{B99F2AE5-8AE5-4FBB-B274-73685E5D79D2}" srcId="{BEDC0A00-E8E6-4770-83C6-ED7C31610D54}" destId="{B376370B-529D-49BC-A16C-0112BDF19598}" srcOrd="1" destOrd="0" parTransId="{DD5FCA70-C18A-4598-A3AC-161DA206371B}" sibTransId="{EF6662B8-73AF-40B5-8A9C-4B1C64ACE813}"/>
    <dgm:cxn modelId="{543C898B-B50A-4C87-B936-8333F3F3A60D}" type="presParOf" srcId="{35D0AC65-C686-410D-AABA-2413E5FE6AB0}" destId="{738F0B2B-73B7-460A-9C2F-08E95EDFBBD3}" srcOrd="0" destOrd="0" presId="urn:microsoft.com/office/officeart/2005/8/layout/vList2"/>
    <dgm:cxn modelId="{9B462C11-7741-4605-8D23-6374A1882657}" type="presParOf" srcId="{35D0AC65-C686-410D-AABA-2413E5FE6AB0}" destId="{5233C3FA-B4C8-44F3-BCFC-A30E0ED65C59}" srcOrd="1" destOrd="0" presId="urn:microsoft.com/office/officeart/2005/8/layout/vList2"/>
    <dgm:cxn modelId="{6B12D477-AFDC-4C1D-8C5A-5EE84A611783}" type="presParOf" srcId="{35D0AC65-C686-410D-AABA-2413E5FE6AB0}" destId="{CC8D5FFE-DC2F-481C-9CD8-C015EC309B02}" srcOrd="2" destOrd="0" presId="urn:microsoft.com/office/officeart/2005/8/layout/vList2"/>
    <dgm:cxn modelId="{231EB351-EC4B-4E52-9EC7-9CBF367A6EB1}" type="presParOf" srcId="{35D0AC65-C686-410D-AABA-2413E5FE6AB0}" destId="{CF6B12DF-9067-4B68-8B01-D3C285A45737}" srcOrd="3" destOrd="0" presId="urn:microsoft.com/office/officeart/2005/8/layout/vList2"/>
    <dgm:cxn modelId="{6CA0398E-6036-478B-9EBE-06146FF74C78}" type="presParOf" srcId="{35D0AC65-C686-410D-AABA-2413E5FE6AB0}" destId="{3F535A5E-CBD1-4B65-A480-8B172B507F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DC0A00-E8E6-4770-83C6-ED7C31610D5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1133CE7-2D98-411F-817D-AE760194B094}">
      <dgm:prSet/>
      <dgm:spPr/>
      <dgm:t>
        <a:bodyPr/>
        <a:lstStyle/>
        <a:p>
          <a:r>
            <a:rPr lang="en-GB" b="1" dirty="0"/>
            <a:t>NS-SEC</a:t>
          </a:r>
          <a:r>
            <a:rPr lang="en-GB" dirty="0"/>
            <a:t> – current official way that class is measured, considers diverse range of occupation and the way in which people are paid (</a:t>
          </a:r>
          <a:r>
            <a:rPr lang="en-GB" dirty="0" err="1"/>
            <a:t>i.e</a:t>
          </a:r>
          <a:r>
            <a:rPr lang="en-GB" dirty="0"/>
            <a:t> salaried or not)</a:t>
          </a:r>
        </a:p>
        <a:p>
          <a:r>
            <a:rPr lang="en-GB" dirty="0"/>
            <a:t>See details on P5</a:t>
          </a:r>
        </a:p>
      </dgm:t>
    </dgm:pt>
    <dgm:pt modelId="{7787251B-0BE0-4762-987C-568C1ABFB1F0}" type="parTrans" cxnId="{D94B773D-153E-41C3-A0C4-B76E076C20BB}">
      <dgm:prSet/>
      <dgm:spPr/>
      <dgm:t>
        <a:bodyPr/>
        <a:lstStyle/>
        <a:p>
          <a:endParaRPr lang="en-US"/>
        </a:p>
      </dgm:t>
    </dgm:pt>
    <dgm:pt modelId="{FE337A46-4647-4882-A2A0-1C23EDD4B959}" type="sibTrans" cxnId="{D94B773D-153E-41C3-A0C4-B76E076C20BB}">
      <dgm:prSet/>
      <dgm:spPr/>
      <dgm:t>
        <a:bodyPr/>
        <a:lstStyle/>
        <a:p>
          <a:endParaRPr lang="en-US"/>
        </a:p>
      </dgm:t>
    </dgm:pt>
    <dgm:pt modelId="{B376370B-529D-49BC-A16C-0112BDF19598}">
      <dgm:prSet/>
      <dgm:spPr/>
      <dgm:t>
        <a:bodyPr/>
        <a:lstStyle/>
        <a:p>
          <a:r>
            <a:rPr lang="en-GB" b="1" dirty="0"/>
            <a:t>Bourdieu</a:t>
          </a:r>
          <a:r>
            <a:rPr lang="en-GB" dirty="0"/>
            <a:t> – types of capital – which ones do you remember?</a:t>
          </a:r>
          <a:endParaRPr lang="en-US" dirty="0"/>
        </a:p>
      </dgm:t>
    </dgm:pt>
    <dgm:pt modelId="{DD5FCA70-C18A-4598-A3AC-161DA206371B}" type="parTrans" cxnId="{B99F2AE5-8AE5-4FBB-B274-73685E5D79D2}">
      <dgm:prSet/>
      <dgm:spPr/>
      <dgm:t>
        <a:bodyPr/>
        <a:lstStyle/>
        <a:p>
          <a:endParaRPr lang="en-US"/>
        </a:p>
      </dgm:t>
    </dgm:pt>
    <dgm:pt modelId="{EF6662B8-73AF-40B5-8A9C-4B1C64ACE813}" type="sibTrans" cxnId="{B99F2AE5-8AE5-4FBB-B274-73685E5D79D2}">
      <dgm:prSet/>
      <dgm:spPr/>
      <dgm:t>
        <a:bodyPr/>
        <a:lstStyle/>
        <a:p>
          <a:endParaRPr lang="en-US"/>
        </a:p>
      </dgm:t>
    </dgm:pt>
    <dgm:pt modelId="{1CDBF818-8344-4601-A359-B463C56DB31B}">
      <dgm:prSet/>
      <dgm:spPr/>
      <dgm:t>
        <a:bodyPr/>
        <a:lstStyle/>
        <a:p>
          <a:r>
            <a:rPr lang="en-GB" b="1" dirty="0"/>
            <a:t>Marxism</a:t>
          </a:r>
          <a:r>
            <a:rPr lang="en-GB" dirty="0"/>
            <a:t> – what do they say about class?</a:t>
          </a:r>
          <a:endParaRPr lang="en-US" dirty="0"/>
        </a:p>
      </dgm:t>
    </dgm:pt>
    <dgm:pt modelId="{CEAA60FF-D1B0-4C14-83EC-6EE1CDA4E34F}" type="parTrans" cxnId="{D3AE8BD7-781A-4882-9659-6751098E7F8C}">
      <dgm:prSet/>
      <dgm:spPr/>
      <dgm:t>
        <a:bodyPr/>
        <a:lstStyle/>
        <a:p>
          <a:endParaRPr lang="en-US"/>
        </a:p>
      </dgm:t>
    </dgm:pt>
    <dgm:pt modelId="{683DB973-1489-4CCF-9F03-35868C7CB15A}" type="sibTrans" cxnId="{D3AE8BD7-781A-4882-9659-6751098E7F8C}">
      <dgm:prSet/>
      <dgm:spPr/>
      <dgm:t>
        <a:bodyPr/>
        <a:lstStyle/>
        <a:p>
          <a:endParaRPr lang="en-US"/>
        </a:p>
      </dgm:t>
    </dgm:pt>
    <dgm:pt modelId="{35D0AC65-C686-410D-AABA-2413E5FE6AB0}" type="pres">
      <dgm:prSet presAssocID="{BEDC0A00-E8E6-4770-83C6-ED7C31610D54}" presName="linear" presStyleCnt="0">
        <dgm:presLayoutVars>
          <dgm:animLvl val="lvl"/>
          <dgm:resizeHandles val="exact"/>
        </dgm:presLayoutVars>
      </dgm:prSet>
      <dgm:spPr/>
    </dgm:pt>
    <dgm:pt modelId="{738F0B2B-73B7-460A-9C2F-08E95EDFBBD3}" type="pres">
      <dgm:prSet presAssocID="{D1133CE7-2D98-411F-817D-AE760194B094}" presName="parentText" presStyleLbl="node1" presStyleIdx="0" presStyleCnt="3" custLinFactY="-16538" custLinFactNeighborX="-52336" custLinFactNeighborY="-100000">
        <dgm:presLayoutVars>
          <dgm:chMax val="0"/>
          <dgm:bulletEnabled val="1"/>
        </dgm:presLayoutVars>
      </dgm:prSet>
      <dgm:spPr/>
    </dgm:pt>
    <dgm:pt modelId="{5233C3FA-B4C8-44F3-BCFC-A30E0ED65C59}" type="pres">
      <dgm:prSet presAssocID="{FE337A46-4647-4882-A2A0-1C23EDD4B959}" presName="spacer" presStyleCnt="0"/>
      <dgm:spPr/>
    </dgm:pt>
    <dgm:pt modelId="{CC8D5FFE-DC2F-481C-9CD8-C015EC309B02}" type="pres">
      <dgm:prSet presAssocID="{B376370B-529D-49BC-A16C-0112BDF19598}" presName="parentText" presStyleLbl="node1" presStyleIdx="1" presStyleCnt="3" custLinFactY="100000" custLinFactNeighborY="186726">
        <dgm:presLayoutVars>
          <dgm:chMax val="0"/>
          <dgm:bulletEnabled val="1"/>
        </dgm:presLayoutVars>
      </dgm:prSet>
      <dgm:spPr/>
    </dgm:pt>
    <dgm:pt modelId="{CF6B12DF-9067-4B68-8B01-D3C285A45737}" type="pres">
      <dgm:prSet presAssocID="{EF6662B8-73AF-40B5-8A9C-4B1C64ACE813}" presName="spacer" presStyleCnt="0"/>
      <dgm:spPr/>
    </dgm:pt>
    <dgm:pt modelId="{3F535A5E-CBD1-4B65-A480-8B172B507F3A}" type="pres">
      <dgm:prSet presAssocID="{1CDBF818-8344-4601-A359-B463C56DB31B}" presName="parentText" presStyleLbl="node1" presStyleIdx="2" presStyleCnt="3" custLinFactY="-100769" custLinFactNeighborX="-775" custLinFactNeighborY="-200000">
        <dgm:presLayoutVars>
          <dgm:chMax val="0"/>
          <dgm:bulletEnabled val="1"/>
        </dgm:presLayoutVars>
      </dgm:prSet>
      <dgm:spPr/>
    </dgm:pt>
  </dgm:ptLst>
  <dgm:cxnLst>
    <dgm:cxn modelId="{D94B773D-153E-41C3-A0C4-B76E076C20BB}" srcId="{BEDC0A00-E8E6-4770-83C6-ED7C31610D54}" destId="{D1133CE7-2D98-411F-817D-AE760194B094}" srcOrd="0" destOrd="0" parTransId="{7787251B-0BE0-4762-987C-568C1ABFB1F0}" sibTransId="{FE337A46-4647-4882-A2A0-1C23EDD4B959}"/>
    <dgm:cxn modelId="{5D297B64-4859-4CED-817A-2BF288FAEF5A}" type="presOf" srcId="{B376370B-529D-49BC-A16C-0112BDF19598}" destId="{CC8D5FFE-DC2F-481C-9CD8-C015EC309B02}" srcOrd="0" destOrd="0" presId="urn:microsoft.com/office/officeart/2005/8/layout/vList2"/>
    <dgm:cxn modelId="{69A08468-6510-44A9-8685-B0D095A65495}" type="presOf" srcId="{1CDBF818-8344-4601-A359-B463C56DB31B}" destId="{3F535A5E-CBD1-4B65-A480-8B172B507F3A}" srcOrd="0" destOrd="0" presId="urn:microsoft.com/office/officeart/2005/8/layout/vList2"/>
    <dgm:cxn modelId="{E3D9988B-FF67-45D3-941C-6C40D07693C7}" type="presOf" srcId="{D1133CE7-2D98-411F-817D-AE760194B094}" destId="{738F0B2B-73B7-460A-9C2F-08E95EDFBBD3}" srcOrd="0" destOrd="0" presId="urn:microsoft.com/office/officeart/2005/8/layout/vList2"/>
    <dgm:cxn modelId="{A2B627C9-EEE3-4849-BF63-92C9F979B64B}" type="presOf" srcId="{BEDC0A00-E8E6-4770-83C6-ED7C31610D54}" destId="{35D0AC65-C686-410D-AABA-2413E5FE6AB0}" srcOrd="0" destOrd="0" presId="urn:microsoft.com/office/officeart/2005/8/layout/vList2"/>
    <dgm:cxn modelId="{D3AE8BD7-781A-4882-9659-6751098E7F8C}" srcId="{BEDC0A00-E8E6-4770-83C6-ED7C31610D54}" destId="{1CDBF818-8344-4601-A359-B463C56DB31B}" srcOrd="2" destOrd="0" parTransId="{CEAA60FF-D1B0-4C14-83EC-6EE1CDA4E34F}" sibTransId="{683DB973-1489-4CCF-9F03-35868C7CB15A}"/>
    <dgm:cxn modelId="{B99F2AE5-8AE5-4FBB-B274-73685E5D79D2}" srcId="{BEDC0A00-E8E6-4770-83C6-ED7C31610D54}" destId="{B376370B-529D-49BC-A16C-0112BDF19598}" srcOrd="1" destOrd="0" parTransId="{DD5FCA70-C18A-4598-A3AC-161DA206371B}" sibTransId="{EF6662B8-73AF-40B5-8A9C-4B1C64ACE813}"/>
    <dgm:cxn modelId="{543C898B-B50A-4C87-B936-8333F3F3A60D}" type="presParOf" srcId="{35D0AC65-C686-410D-AABA-2413E5FE6AB0}" destId="{738F0B2B-73B7-460A-9C2F-08E95EDFBBD3}" srcOrd="0" destOrd="0" presId="urn:microsoft.com/office/officeart/2005/8/layout/vList2"/>
    <dgm:cxn modelId="{9B462C11-7741-4605-8D23-6374A1882657}" type="presParOf" srcId="{35D0AC65-C686-410D-AABA-2413E5FE6AB0}" destId="{5233C3FA-B4C8-44F3-BCFC-A30E0ED65C59}" srcOrd="1" destOrd="0" presId="urn:microsoft.com/office/officeart/2005/8/layout/vList2"/>
    <dgm:cxn modelId="{6B12D477-AFDC-4C1D-8C5A-5EE84A611783}" type="presParOf" srcId="{35D0AC65-C686-410D-AABA-2413E5FE6AB0}" destId="{CC8D5FFE-DC2F-481C-9CD8-C015EC309B02}" srcOrd="2" destOrd="0" presId="urn:microsoft.com/office/officeart/2005/8/layout/vList2"/>
    <dgm:cxn modelId="{231EB351-EC4B-4E52-9EC7-9CBF367A6EB1}" type="presParOf" srcId="{35D0AC65-C686-410D-AABA-2413E5FE6AB0}" destId="{CF6B12DF-9067-4B68-8B01-D3C285A45737}" srcOrd="3" destOrd="0" presId="urn:microsoft.com/office/officeart/2005/8/layout/vList2"/>
    <dgm:cxn modelId="{6CA0398E-6036-478B-9EBE-06146FF74C78}" type="presParOf" srcId="{35D0AC65-C686-410D-AABA-2413E5FE6AB0}" destId="{3F535A5E-CBD1-4B65-A480-8B172B507F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90AE05-5C00-4D7F-9AEF-7449B395885B}"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D4AEF879-0DC7-4DDA-84CA-5F7ABD805EE2}">
      <dgm:prSet/>
      <dgm:spPr/>
      <dgm:t>
        <a:bodyPr/>
        <a:lstStyle/>
        <a:p>
          <a:r>
            <a:rPr lang="en-GB" dirty="0"/>
            <a:t>Outline three types of ‘capital’ according to Bourdieu (6)</a:t>
          </a:r>
          <a:endParaRPr lang="en-US" dirty="0"/>
        </a:p>
      </dgm:t>
    </dgm:pt>
    <dgm:pt modelId="{678F1BB5-9C33-47A7-94F4-CEB5EBFD7C9F}" type="parTrans" cxnId="{EA5D7810-670F-404C-8E44-352D60082013}">
      <dgm:prSet/>
      <dgm:spPr/>
      <dgm:t>
        <a:bodyPr/>
        <a:lstStyle/>
        <a:p>
          <a:endParaRPr lang="en-US"/>
        </a:p>
      </dgm:t>
    </dgm:pt>
    <dgm:pt modelId="{01F1C12A-B771-4D7F-915E-6E3B5AD54150}" type="sibTrans" cxnId="{EA5D7810-670F-404C-8E44-352D60082013}">
      <dgm:prSet/>
      <dgm:spPr/>
      <dgm:t>
        <a:bodyPr/>
        <a:lstStyle/>
        <a:p>
          <a:endParaRPr lang="en-US"/>
        </a:p>
      </dgm:t>
    </dgm:pt>
    <dgm:pt modelId="{68E61731-AD91-4B67-947D-75F0712344F9}">
      <dgm:prSet/>
      <dgm:spPr/>
      <dgm:t>
        <a:bodyPr/>
        <a:lstStyle/>
        <a:p>
          <a:r>
            <a:rPr lang="en-GB" dirty="0"/>
            <a:t>Outline three ways that class and underachievement can be explained, using internal and/or external factors (6)</a:t>
          </a:r>
          <a:endParaRPr lang="en-US" dirty="0"/>
        </a:p>
      </dgm:t>
    </dgm:pt>
    <dgm:pt modelId="{40FC399E-74C8-41B8-BE25-2DB333B68F85}" type="parTrans" cxnId="{AAAA02F1-8C47-4476-9F66-843E732DB203}">
      <dgm:prSet/>
      <dgm:spPr/>
      <dgm:t>
        <a:bodyPr/>
        <a:lstStyle/>
        <a:p>
          <a:endParaRPr lang="en-US"/>
        </a:p>
      </dgm:t>
    </dgm:pt>
    <dgm:pt modelId="{FA0507C0-CCEB-4441-AE84-82F7DBC4531A}" type="sibTrans" cxnId="{AAAA02F1-8C47-4476-9F66-843E732DB203}">
      <dgm:prSet/>
      <dgm:spPr/>
      <dgm:t>
        <a:bodyPr/>
        <a:lstStyle/>
        <a:p>
          <a:endParaRPr lang="en-US"/>
        </a:p>
      </dgm:t>
    </dgm:pt>
    <dgm:pt modelId="{8125BF0A-716F-4301-8849-4E7292923746}" type="pres">
      <dgm:prSet presAssocID="{3990AE05-5C00-4D7F-9AEF-7449B395885B}" presName="diagram" presStyleCnt="0">
        <dgm:presLayoutVars>
          <dgm:dir/>
          <dgm:resizeHandles val="exact"/>
        </dgm:presLayoutVars>
      </dgm:prSet>
      <dgm:spPr/>
    </dgm:pt>
    <dgm:pt modelId="{CD71981C-1813-4192-B799-AB563B2FE312}" type="pres">
      <dgm:prSet presAssocID="{D4AEF879-0DC7-4DDA-84CA-5F7ABD805EE2}" presName="node" presStyleLbl="node1" presStyleIdx="0" presStyleCnt="2">
        <dgm:presLayoutVars>
          <dgm:bulletEnabled val="1"/>
        </dgm:presLayoutVars>
      </dgm:prSet>
      <dgm:spPr/>
    </dgm:pt>
    <dgm:pt modelId="{F334E6A2-06D3-42C4-9CFF-07E83DADB709}" type="pres">
      <dgm:prSet presAssocID="{01F1C12A-B771-4D7F-915E-6E3B5AD54150}" presName="sibTrans" presStyleCnt="0"/>
      <dgm:spPr/>
    </dgm:pt>
    <dgm:pt modelId="{147CB966-0020-4E61-84D6-5FCF4D893C97}" type="pres">
      <dgm:prSet presAssocID="{68E61731-AD91-4B67-947D-75F0712344F9}" presName="node" presStyleLbl="node1" presStyleIdx="1" presStyleCnt="2">
        <dgm:presLayoutVars>
          <dgm:bulletEnabled val="1"/>
        </dgm:presLayoutVars>
      </dgm:prSet>
      <dgm:spPr/>
    </dgm:pt>
  </dgm:ptLst>
  <dgm:cxnLst>
    <dgm:cxn modelId="{EA5D7810-670F-404C-8E44-352D60082013}" srcId="{3990AE05-5C00-4D7F-9AEF-7449B395885B}" destId="{D4AEF879-0DC7-4DDA-84CA-5F7ABD805EE2}" srcOrd="0" destOrd="0" parTransId="{678F1BB5-9C33-47A7-94F4-CEB5EBFD7C9F}" sibTransId="{01F1C12A-B771-4D7F-915E-6E3B5AD54150}"/>
    <dgm:cxn modelId="{5191E526-81D5-4610-B0F3-4EF1538E5D82}" type="presOf" srcId="{68E61731-AD91-4B67-947D-75F0712344F9}" destId="{147CB966-0020-4E61-84D6-5FCF4D893C97}" srcOrd="0" destOrd="0" presId="urn:microsoft.com/office/officeart/2005/8/layout/default"/>
    <dgm:cxn modelId="{E026A043-B16F-4C4C-A159-8663F5BE66BB}" type="presOf" srcId="{D4AEF879-0DC7-4DDA-84CA-5F7ABD805EE2}" destId="{CD71981C-1813-4192-B799-AB563B2FE312}" srcOrd="0" destOrd="0" presId="urn:microsoft.com/office/officeart/2005/8/layout/default"/>
    <dgm:cxn modelId="{D16A05B5-87E4-45F0-B521-ABC1AC276DA4}" type="presOf" srcId="{3990AE05-5C00-4D7F-9AEF-7449B395885B}" destId="{8125BF0A-716F-4301-8849-4E7292923746}" srcOrd="0" destOrd="0" presId="urn:microsoft.com/office/officeart/2005/8/layout/default"/>
    <dgm:cxn modelId="{AAAA02F1-8C47-4476-9F66-843E732DB203}" srcId="{3990AE05-5C00-4D7F-9AEF-7449B395885B}" destId="{68E61731-AD91-4B67-947D-75F0712344F9}" srcOrd="1" destOrd="0" parTransId="{40FC399E-74C8-41B8-BE25-2DB333B68F85}" sibTransId="{FA0507C0-CCEB-4441-AE84-82F7DBC4531A}"/>
    <dgm:cxn modelId="{071E10B4-1964-438E-BB8F-C62279DC0716}" type="presParOf" srcId="{8125BF0A-716F-4301-8849-4E7292923746}" destId="{CD71981C-1813-4192-B799-AB563B2FE312}" srcOrd="0" destOrd="0" presId="urn:microsoft.com/office/officeart/2005/8/layout/default"/>
    <dgm:cxn modelId="{86E19225-6F23-465E-8335-3C10E60646B0}" type="presParOf" srcId="{8125BF0A-716F-4301-8849-4E7292923746}" destId="{F334E6A2-06D3-42C4-9CFF-07E83DADB709}" srcOrd="1" destOrd="0" presId="urn:microsoft.com/office/officeart/2005/8/layout/default"/>
    <dgm:cxn modelId="{E8290C73-A754-4736-962C-68216DDF29F2}" type="presParOf" srcId="{8125BF0A-716F-4301-8849-4E7292923746}" destId="{147CB966-0020-4E61-84D6-5FCF4D893C9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8DA537-159C-4F3F-9842-3BD83D436D8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D32D716-5F57-4B45-90A7-41822E8C6599}">
      <dgm:prSet/>
      <dgm:spPr/>
      <dgm:t>
        <a:bodyPr/>
        <a:lstStyle/>
        <a:p>
          <a:r>
            <a:rPr lang="en-GB"/>
            <a:t>Material deprivation</a:t>
          </a:r>
          <a:endParaRPr lang="en-US"/>
        </a:p>
      </dgm:t>
    </dgm:pt>
    <dgm:pt modelId="{3E3B56DB-44BE-4EB2-AD14-19004FBB096E}" type="parTrans" cxnId="{D80DEF74-184E-455C-A047-835A5631FA17}">
      <dgm:prSet/>
      <dgm:spPr/>
      <dgm:t>
        <a:bodyPr/>
        <a:lstStyle/>
        <a:p>
          <a:endParaRPr lang="en-US"/>
        </a:p>
      </dgm:t>
    </dgm:pt>
    <dgm:pt modelId="{EDC52776-825E-40E8-859A-F8C87721C114}" type="sibTrans" cxnId="{D80DEF74-184E-455C-A047-835A5631FA17}">
      <dgm:prSet/>
      <dgm:spPr/>
      <dgm:t>
        <a:bodyPr/>
        <a:lstStyle/>
        <a:p>
          <a:endParaRPr lang="en-US"/>
        </a:p>
      </dgm:t>
    </dgm:pt>
    <dgm:pt modelId="{A0A1C19D-7303-4A13-8F62-3DD0B6462B96}">
      <dgm:prSet/>
      <dgm:spPr/>
      <dgm:t>
        <a:bodyPr/>
        <a:lstStyle/>
        <a:p>
          <a:r>
            <a:rPr lang="en-GB"/>
            <a:t>Cultural deprivation</a:t>
          </a:r>
          <a:endParaRPr lang="en-US"/>
        </a:p>
      </dgm:t>
    </dgm:pt>
    <dgm:pt modelId="{D33122EE-77AB-4307-B3B7-0B0DABC82095}" type="parTrans" cxnId="{4B1D446D-5DF8-4B2A-B7F4-EBC9739E4909}">
      <dgm:prSet/>
      <dgm:spPr/>
      <dgm:t>
        <a:bodyPr/>
        <a:lstStyle/>
        <a:p>
          <a:endParaRPr lang="en-US"/>
        </a:p>
      </dgm:t>
    </dgm:pt>
    <dgm:pt modelId="{D6B5E42A-6F33-4640-B89E-4B630012B843}" type="sibTrans" cxnId="{4B1D446D-5DF8-4B2A-B7F4-EBC9739E4909}">
      <dgm:prSet/>
      <dgm:spPr/>
      <dgm:t>
        <a:bodyPr/>
        <a:lstStyle/>
        <a:p>
          <a:endParaRPr lang="en-US"/>
        </a:p>
      </dgm:t>
    </dgm:pt>
    <dgm:pt modelId="{3CF353F6-2523-406D-B76A-49E2F2AC1A4D}">
      <dgm:prSet/>
      <dgm:spPr/>
      <dgm:t>
        <a:bodyPr/>
        <a:lstStyle/>
        <a:p>
          <a:r>
            <a:rPr lang="en-GB"/>
            <a:t>Cultural capital</a:t>
          </a:r>
          <a:endParaRPr lang="en-US"/>
        </a:p>
      </dgm:t>
    </dgm:pt>
    <dgm:pt modelId="{E81A434B-F0BF-49D2-95F4-FD06E8ADF5C8}" type="parTrans" cxnId="{BAE8E305-E447-43B8-B44D-32C79B3222CB}">
      <dgm:prSet/>
      <dgm:spPr/>
      <dgm:t>
        <a:bodyPr/>
        <a:lstStyle/>
        <a:p>
          <a:endParaRPr lang="en-US"/>
        </a:p>
      </dgm:t>
    </dgm:pt>
    <dgm:pt modelId="{C40AA309-10A4-4DF8-8CDF-8F600FEF6EF2}" type="sibTrans" cxnId="{BAE8E305-E447-43B8-B44D-32C79B3222CB}">
      <dgm:prSet/>
      <dgm:spPr/>
      <dgm:t>
        <a:bodyPr/>
        <a:lstStyle/>
        <a:p>
          <a:endParaRPr lang="en-US"/>
        </a:p>
      </dgm:t>
    </dgm:pt>
    <dgm:pt modelId="{FDA2311C-79DC-486B-8838-CA09EC39D593}" type="pres">
      <dgm:prSet presAssocID="{DA8DA537-159C-4F3F-9842-3BD83D436D8D}" presName="linear" presStyleCnt="0">
        <dgm:presLayoutVars>
          <dgm:animLvl val="lvl"/>
          <dgm:resizeHandles val="exact"/>
        </dgm:presLayoutVars>
      </dgm:prSet>
      <dgm:spPr/>
    </dgm:pt>
    <dgm:pt modelId="{561829AE-8750-4407-BF07-55B2068311B1}" type="pres">
      <dgm:prSet presAssocID="{4D32D716-5F57-4B45-90A7-41822E8C6599}" presName="parentText" presStyleLbl="node1" presStyleIdx="0" presStyleCnt="3">
        <dgm:presLayoutVars>
          <dgm:chMax val="0"/>
          <dgm:bulletEnabled val="1"/>
        </dgm:presLayoutVars>
      </dgm:prSet>
      <dgm:spPr/>
    </dgm:pt>
    <dgm:pt modelId="{C24CB09B-BD2F-4FD9-B518-8D35DA87EB4C}" type="pres">
      <dgm:prSet presAssocID="{EDC52776-825E-40E8-859A-F8C87721C114}" presName="spacer" presStyleCnt="0"/>
      <dgm:spPr/>
    </dgm:pt>
    <dgm:pt modelId="{D10C2ED8-FA1C-4245-9393-C35CE8C4AE17}" type="pres">
      <dgm:prSet presAssocID="{A0A1C19D-7303-4A13-8F62-3DD0B6462B96}" presName="parentText" presStyleLbl="node1" presStyleIdx="1" presStyleCnt="3">
        <dgm:presLayoutVars>
          <dgm:chMax val="0"/>
          <dgm:bulletEnabled val="1"/>
        </dgm:presLayoutVars>
      </dgm:prSet>
      <dgm:spPr/>
    </dgm:pt>
    <dgm:pt modelId="{E7D857D7-9055-42DA-96AE-AE074550C8B4}" type="pres">
      <dgm:prSet presAssocID="{D6B5E42A-6F33-4640-B89E-4B630012B843}" presName="spacer" presStyleCnt="0"/>
      <dgm:spPr/>
    </dgm:pt>
    <dgm:pt modelId="{6A4F6731-5507-4C23-95AF-6B66BD014258}" type="pres">
      <dgm:prSet presAssocID="{3CF353F6-2523-406D-B76A-49E2F2AC1A4D}" presName="parentText" presStyleLbl="node1" presStyleIdx="2" presStyleCnt="3">
        <dgm:presLayoutVars>
          <dgm:chMax val="0"/>
          <dgm:bulletEnabled val="1"/>
        </dgm:presLayoutVars>
      </dgm:prSet>
      <dgm:spPr/>
    </dgm:pt>
  </dgm:ptLst>
  <dgm:cxnLst>
    <dgm:cxn modelId="{BAE8E305-E447-43B8-B44D-32C79B3222CB}" srcId="{DA8DA537-159C-4F3F-9842-3BD83D436D8D}" destId="{3CF353F6-2523-406D-B76A-49E2F2AC1A4D}" srcOrd="2" destOrd="0" parTransId="{E81A434B-F0BF-49D2-95F4-FD06E8ADF5C8}" sibTransId="{C40AA309-10A4-4DF8-8CDF-8F600FEF6EF2}"/>
    <dgm:cxn modelId="{EE387047-1428-4B57-8519-C29496DDAED6}" type="presOf" srcId="{DA8DA537-159C-4F3F-9842-3BD83D436D8D}" destId="{FDA2311C-79DC-486B-8838-CA09EC39D593}" srcOrd="0" destOrd="0" presId="urn:microsoft.com/office/officeart/2005/8/layout/vList2"/>
    <dgm:cxn modelId="{4B1D446D-5DF8-4B2A-B7F4-EBC9739E4909}" srcId="{DA8DA537-159C-4F3F-9842-3BD83D436D8D}" destId="{A0A1C19D-7303-4A13-8F62-3DD0B6462B96}" srcOrd="1" destOrd="0" parTransId="{D33122EE-77AB-4307-B3B7-0B0DABC82095}" sibTransId="{D6B5E42A-6F33-4640-B89E-4B630012B843}"/>
    <dgm:cxn modelId="{D80DEF74-184E-455C-A047-835A5631FA17}" srcId="{DA8DA537-159C-4F3F-9842-3BD83D436D8D}" destId="{4D32D716-5F57-4B45-90A7-41822E8C6599}" srcOrd="0" destOrd="0" parTransId="{3E3B56DB-44BE-4EB2-AD14-19004FBB096E}" sibTransId="{EDC52776-825E-40E8-859A-F8C87721C114}"/>
    <dgm:cxn modelId="{DC3BC39D-6801-41AC-8F55-4E42CDC2A954}" type="presOf" srcId="{4D32D716-5F57-4B45-90A7-41822E8C6599}" destId="{561829AE-8750-4407-BF07-55B2068311B1}" srcOrd="0" destOrd="0" presId="urn:microsoft.com/office/officeart/2005/8/layout/vList2"/>
    <dgm:cxn modelId="{EA3F17E7-4732-4935-AEA8-102B052237A6}" type="presOf" srcId="{A0A1C19D-7303-4A13-8F62-3DD0B6462B96}" destId="{D10C2ED8-FA1C-4245-9393-C35CE8C4AE17}" srcOrd="0" destOrd="0" presId="urn:microsoft.com/office/officeart/2005/8/layout/vList2"/>
    <dgm:cxn modelId="{135F0FEE-C594-43C1-AF8F-61C68972FAD0}" type="presOf" srcId="{3CF353F6-2523-406D-B76A-49E2F2AC1A4D}" destId="{6A4F6731-5507-4C23-95AF-6B66BD014258}" srcOrd="0" destOrd="0" presId="urn:microsoft.com/office/officeart/2005/8/layout/vList2"/>
    <dgm:cxn modelId="{A1A60DD0-EBA7-493B-938E-DF04080848CE}" type="presParOf" srcId="{FDA2311C-79DC-486B-8838-CA09EC39D593}" destId="{561829AE-8750-4407-BF07-55B2068311B1}" srcOrd="0" destOrd="0" presId="urn:microsoft.com/office/officeart/2005/8/layout/vList2"/>
    <dgm:cxn modelId="{95F73041-1231-4510-B909-936ED09BF396}" type="presParOf" srcId="{FDA2311C-79DC-486B-8838-CA09EC39D593}" destId="{C24CB09B-BD2F-4FD9-B518-8D35DA87EB4C}" srcOrd="1" destOrd="0" presId="urn:microsoft.com/office/officeart/2005/8/layout/vList2"/>
    <dgm:cxn modelId="{3A3727BD-75B3-4863-99B9-CD1F59A86855}" type="presParOf" srcId="{FDA2311C-79DC-486B-8838-CA09EC39D593}" destId="{D10C2ED8-FA1C-4245-9393-C35CE8C4AE17}" srcOrd="2" destOrd="0" presId="urn:microsoft.com/office/officeart/2005/8/layout/vList2"/>
    <dgm:cxn modelId="{8EA29079-EE2E-403E-901D-1919CFAC97F6}" type="presParOf" srcId="{FDA2311C-79DC-486B-8838-CA09EC39D593}" destId="{E7D857D7-9055-42DA-96AE-AE074550C8B4}" srcOrd="3" destOrd="0" presId="urn:microsoft.com/office/officeart/2005/8/layout/vList2"/>
    <dgm:cxn modelId="{0AE391F0-CBF4-4776-966D-0A7A5D04E775}" type="presParOf" srcId="{FDA2311C-79DC-486B-8838-CA09EC39D593}" destId="{6A4F6731-5507-4C23-95AF-6B66BD01425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DC0A00-E8E6-4770-83C6-ED7C31610D5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1133CE7-2D98-411F-817D-AE760194B094}">
      <dgm:prSet/>
      <dgm:spPr/>
      <dgm:t>
        <a:bodyPr/>
        <a:lstStyle/>
        <a:p>
          <a:r>
            <a:rPr lang="en-GB" dirty="0"/>
            <a:t>How can poverty be linked to educational underachievement?</a:t>
          </a:r>
          <a:endParaRPr lang="en-US" dirty="0"/>
        </a:p>
      </dgm:t>
    </dgm:pt>
    <dgm:pt modelId="{7787251B-0BE0-4762-987C-568C1ABFB1F0}" type="parTrans" cxnId="{D94B773D-153E-41C3-A0C4-B76E076C20BB}">
      <dgm:prSet/>
      <dgm:spPr/>
      <dgm:t>
        <a:bodyPr/>
        <a:lstStyle/>
        <a:p>
          <a:endParaRPr lang="en-US"/>
        </a:p>
      </dgm:t>
    </dgm:pt>
    <dgm:pt modelId="{FE337A46-4647-4882-A2A0-1C23EDD4B959}" type="sibTrans" cxnId="{D94B773D-153E-41C3-A0C4-B76E076C20BB}">
      <dgm:prSet/>
      <dgm:spPr/>
      <dgm:t>
        <a:bodyPr/>
        <a:lstStyle/>
        <a:p>
          <a:endParaRPr lang="en-US"/>
        </a:p>
      </dgm:t>
    </dgm:pt>
    <dgm:pt modelId="{B376370B-529D-49BC-A16C-0112BDF19598}">
      <dgm:prSet/>
      <dgm:spPr/>
      <dgm:t>
        <a:bodyPr/>
        <a:lstStyle/>
        <a:p>
          <a:r>
            <a:rPr lang="en-GB" dirty="0"/>
            <a:t>How might their education be affected?</a:t>
          </a:r>
          <a:endParaRPr lang="en-US" dirty="0"/>
        </a:p>
      </dgm:t>
    </dgm:pt>
    <dgm:pt modelId="{DD5FCA70-C18A-4598-A3AC-161DA206371B}" type="parTrans" cxnId="{B99F2AE5-8AE5-4FBB-B274-73685E5D79D2}">
      <dgm:prSet/>
      <dgm:spPr/>
      <dgm:t>
        <a:bodyPr/>
        <a:lstStyle/>
        <a:p>
          <a:endParaRPr lang="en-US"/>
        </a:p>
      </dgm:t>
    </dgm:pt>
    <dgm:pt modelId="{EF6662B8-73AF-40B5-8A9C-4B1C64ACE813}" type="sibTrans" cxnId="{B99F2AE5-8AE5-4FBB-B274-73685E5D79D2}">
      <dgm:prSet/>
      <dgm:spPr/>
      <dgm:t>
        <a:bodyPr/>
        <a:lstStyle/>
        <a:p>
          <a:endParaRPr lang="en-US"/>
        </a:p>
      </dgm:t>
    </dgm:pt>
    <dgm:pt modelId="{E02E939C-4189-41E5-ACF5-02BB2A278D0E}">
      <dgm:prSet/>
      <dgm:spPr/>
      <dgm:t>
        <a:bodyPr/>
        <a:lstStyle/>
        <a:p>
          <a:r>
            <a:rPr lang="en-GB" dirty="0"/>
            <a:t>How does the cycle of poverty impact upon someone’s life chances?</a:t>
          </a:r>
        </a:p>
      </dgm:t>
    </dgm:pt>
    <dgm:pt modelId="{B18E9F20-253D-4AEB-B84A-787780482250}" type="parTrans" cxnId="{8EDC50A4-3B65-49C7-8B97-FE1924E772E3}">
      <dgm:prSet/>
      <dgm:spPr/>
      <dgm:t>
        <a:bodyPr/>
        <a:lstStyle/>
        <a:p>
          <a:endParaRPr lang="en-GB"/>
        </a:p>
      </dgm:t>
    </dgm:pt>
    <dgm:pt modelId="{6ABDC573-7B14-48C7-8CBD-FE8BF4A42A0C}" type="sibTrans" cxnId="{8EDC50A4-3B65-49C7-8B97-FE1924E772E3}">
      <dgm:prSet/>
      <dgm:spPr/>
      <dgm:t>
        <a:bodyPr/>
        <a:lstStyle/>
        <a:p>
          <a:endParaRPr lang="en-GB"/>
        </a:p>
      </dgm:t>
    </dgm:pt>
    <dgm:pt modelId="{35D0AC65-C686-410D-AABA-2413E5FE6AB0}" type="pres">
      <dgm:prSet presAssocID="{BEDC0A00-E8E6-4770-83C6-ED7C31610D54}" presName="linear" presStyleCnt="0">
        <dgm:presLayoutVars>
          <dgm:animLvl val="lvl"/>
          <dgm:resizeHandles val="exact"/>
        </dgm:presLayoutVars>
      </dgm:prSet>
      <dgm:spPr/>
    </dgm:pt>
    <dgm:pt modelId="{738F0B2B-73B7-460A-9C2F-08E95EDFBBD3}" type="pres">
      <dgm:prSet presAssocID="{D1133CE7-2D98-411F-817D-AE760194B094}" presName="parentText" presStyleLbl="node1" presStyleIdx="0" presStyleCnt="3">
        <dgm:presLayoutVars>
          <dgm:chMax val="0"/>
          <dgm:bulletEnabled val="1"/>
        </dgm:presLayoutVars>
      </dgm:prSet>
      <dgm:spPr/>
    </dgm:pt>
    <dgm:pt modelId="{5233C3FA-B4C8-44F3-BCFC-A30E0ED65C59}" type="pres">
      <dgm:prSet presAssocID="{FE337A46-4647-4882-A2A0-1C23EDD4B959}" presName="spacer" presStyleCnt="0"/>
      <dgm:spPr/>
    </dgm:pt>
    <dgm:pt modelId="{89AFC634-8875-4233-8F83-22E943EDDD88}" type="pres">
      <dgm:prSet presAssocID="{E02E939C-4189-41E5-ACF5-02BB2A278D0E}" presName="parentText" presStyleLbl="node1" presStyleIdx="1" presStyleCnt="3" custLinFactNeighborY="-15078">
        <dgm:presLayoutVars>
          <dgm:chMax val="0"/>
          <dgm:bulletEnabled val="1"/>
        </dgm:presLayoutVars>
      </dgm:prSet>
      <dgm:spPr/>
    </dgm:pt>
    <dgm:pt modelId="{B3E847D3-6894-4840-A576-204BD0A2846A}" type="pres">
      <dgm:prSet presAssocID="{6ABDC573-7B14-48C7-8CBD-FE8BF4A42A0C}" presName="spacer" presStyleCnt="0"/>
      <dgm:spPr/>
    </dgm:pt>
    <dgm:pt modelId="{CC8D5FFE-DC2F-481C-9CD8-C015EC309B02}" type="pres">
      <dgm:prSet presAssocID="{B376370B-529D-49BC-A16C-0112BDF19598}" presName="parentText" presStyleLbl="node1" presStyleIdx="2" presStyleCnt="3" custLinFactY="8765" custLinFactNeighborX="-84" custLinFactNeighborY="100000">
        <dgm:presLayoutVars>
          <dgm:chMax val="0"/>
          <dgm:bulletEnabled val="1"/>
        </dgm:presLayoutVars>
      </dgm:prSet>
      <dgm:spPr/>
    </dgm:pt>
  </dgm:ptLst>
  <dgm:cxnLst>
    <dgm:cxn modelId="{D94B773D-153E-41C3-A0C4-B76E076C20BB}" srcId="{BEDC0A00-E8E6-4770-83C6-ED7C31610D54}" destId="{D1133CE7-2D98-411F-817D-AE760194B094}" srcOrd="0" destOrd="0" parTransId="{7787251B-0BE0-4762-987C-568C1ABFB1F0}" sibTransId="{FE337A46-4647-4882-A2A0-1C23EDD4B959}"/>
    <dgm:cxn modelId="{5D297B64-4859-4CED-817A-2BF288FAEF5A}" type="presOf" srcId="{B376370B-529D-49BC-A16C-0112BDF19598}" destId="{CC8D5FFE-DC2F-481C-9CD8-C015EC309B02}" srcOrd="0" destOrd="0" presId="urn:microsoft.com/office/officeart/2005/8/layout/vList2"/>
    <dgm:cxn modelId="{9664FF7E-727F-427F-9E9D-12CD3046E3B9}" type="presOf" srcId="{E02E939C-4189-41E5-ACF5-02BB2A278D0E}" destId="{89AFC634-8875-4233-8F83-22E943EDDD88}" srcOrd="0" destOrd="0" presId="urn:microsoft.com/office/officeart/2005/8/layout/vList2"/>
    <dgm:cxn modelId="{E3D9988B-FF67-45D3-941C-6C40D07693C7}" type="presOf" srcId="{D1133CE7-2D98-411F-817D-AE760194B094}" destId="{738F0B2B-73B7-460A-9C2F-08E95EDFBBD3}" srcOrd="0" destOrd="0" presId="urn:microsoft.com/office/officeart/2005/8/layout/vList2"/>
    <dgm:cxn modelId="{8EDC50A4-3B65-49C7-8B97-FE1924E772E3}" srcId="{BEDC0A00-E8E6-4770-83C6-ED7C31610D54}" destId="{E02E939C-4189-41E5-ACF5-02BB2A278D0E}" srcOrd="1" destOrd="0" parTransId="{B18E9F20-253D-4AEB-B84A-787780482250}" sibTransId="{6ABDC573-7B14-48C7-8CBD-FE8BF4A42A0C}"/>
    <dgm:cxn modelId="{A2B627C9-EEE3-4849-BF63-92C9F979B64B}" type="presOf" srcId="{BEDC0A00-E8E6-4770-83C6-ED7C31610D54}" destId="{35D0AC65-C686-410D-AABA-2413E5FE6AB0}" srcOrd="0" destOrd="0" presId="urn:microsoft.com/office/officeart/2005/8/layout/vList2"/>
    <dgm:cxn modelId="{B99F2AE5-8AE5-4FBB-B274-73685E5D79D2}" srcId="{BEDC0A00-E8E6-4770-83C6-ED7C31610D54}" destId="{B376370B-529D-49BC-A16C-0112BDF19598}" srcOrd="2" destOrd="0" parTransId="{DD5FCA70-C18A-4598-A3AC-161DA206371B}" sibTransId="{EF6662B8-73AF-40B5-8A9C-4B1C64ACE813}"/>
    <dgm:cxn modelId="{543C898B-B50A-4C87-B936-8333F3F3A60D}" type="presParOf" srcId="{35D0AC65-C686-410D-AABA-2413E5FE6AB0}" destId="{738F0B2B-73B7-460A-9C2F-08E95EDFBBD3}" srcOrd="0" destOrd="0" presId="urn:microsoft.com/office/officeart/2005/8/layout/vList2"/>
    <dgm:cxn modelId="{9B462C11-7741-4605-8D23-6374A1882657}" type="presParOf" srcId="{35D0AC65-C686-410D-AABA-2413E5FE6AB0}" destId="{5233C3FA-B4C8-44F3-BCFC-A30E0ED65C59}" srcOrd="1" destOrd="0" presId="urn:microsoft.com/office/officeart/2005/8/layout/vList2"/>
    <dgm:cxn modelId="{838211C9-0A08-4111-BFEC-B957C6F78B38}" type="presParOf" srcId="{35D0AC65-C686-410D-AABA-2413E5FE6AB0}" destId="{89AFC634-8875-4233-8F83-22E943EDDD88}" srcOrd="2" destOrd="0" presId="urn:microsoft.com/office/officeart/2005/8/layout/vList2"/>
    <dgm:cxn modelId="{E791FC01-C490-4F5E-841D-9382D90C6F91}" type="presParOf" srcId="{35D0AC65-C686-410D-AABA-2413E5FE6AB0}" destId="{B3E847D3-6894-4840-A576-204BD0A2846A}" srcOrd="3" destOrd="0" presId="urn:microsoft.com/office/officeart/2005/8/layout/vList2"/>
    <dgm:cxn modelId="{6B12D477-AFDC-4C1D-8C5A-5EE84A611783}" type="presParOf" srcId="{35D0AC65-C686-410D-AABA-2413E5FE6AB0}" destId="{CC8D5FFE-DC2F-481C-9CD8-C015EC309B0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DC0A00-E8E6-4770-83C6-ED7C31610D54}"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D1133CE7-2D98-411F-817D-AE760194B094}">
      <dgm:prSet/>
      <dgm:spPr>
        <a:solidFill>
          <a:schemeClr val="accent5"/>
        </a:solidFill>
      </dgm:spPr>
      <dgm:t>
        <a:bodyPr/>
        <a:lstStyle/>
        <a:p>
          <a:r>
            <a:rPr lang="en-GB" dirty="0"/>
            <a:t>What studies from the previous booklet could we include here to </a:t>
          </a:r>
          <a:r>
            <a:rPr lang="en-GB"/>
            <a:t>support evidence of disadvantage? </a:t>
          </a:r>
          <a:endParaRPr lang="en-US" dirty="0"/>
        </a:p>
      </dgm:t>
    </dgm:pt>
    <dgm:pt modelId="{7787251B-0BE0-4762-987C-568C1ABFB1F0}" type="parTrans" cxnId="{D94B773D-153E-41C3-A0C4-B76E076C20BB}">
      <dgm:prSet/>
      <dgm:spPr/>
      <dgm:t>
        <a:bodyPr/>
        <a:lstStyle/>
        <a:p>
          <a:endParaRPr lang="en-US"/>
        </a:p>
      </dgm:t>
    </dgm:pt>
    <dgm:pt modelId="{FE337A46-4647-4882-A2A0-1C23EDD4B959}" type="sibTrans" cxnId="{D94B773D-153E-41C3-A0C4-B76E076C20BB}">
      <dgm:prSet/>
      <dgm:spPr/>
      <dgm:t>
        <a:bodyPr/>
        <a:lstStyle/>
        <a:p>
          <a:endParaRPr lang="en-US"/>
        </a:p>
      </dgm:t>
    </dgm:pt>
    <dgm:pt modelId="{33D97A14-6446-43B1-A90B-7CF8A9EF141F}">
      <dgm:prSet/>
      <dgm:spPr>
        <a:solidFill>
          <a:schemeClr val="accent6"/>
        </a:solidFill>
      </dgm:spPr>
      <dgm:t>
        <a:bodyPr/>
        <a:lstStyle/>
        <a:p>
          <a:r>
            <a:rPr lang="en-GB" dirty="0"/>
            <a:t>What policies might be introduced to minimise the impact of poverty on educational success or failure?</a:t>
          </a:r>
          <a:endParaRPr lang="en-US" dirty="0"/>
        </a:p>
      </dgm:t>
    </dgm:pt>
    <dgm:pt modelId="{10E1E2CC-C97E-493D-8545-BDD0557B0D32}" type="parTrans" cxnId="{EB7920F8-BD6C-4956-88E4-3F094636D1D1}">
      <dgm:prSet/>
      <dgm:spPr/>
      <dgm:t>
        <a:bodyPr/>
        <a:lstStyle/>
        <a:p>
          <a:endParaRPr lang="en-GB"/>
        </a:p>
      </dgm:t>
    </dgm:pt>
    <dgm:pt modelId="{8EFA80D4-7245-4496-A38B-16738DA35367}" type="sibTrans" cxnId="{EB7920F8-BD6C-4956-88E4-3F094636D1D1}">
      <dgm:prSet/>
      <dgm:spPr/>
      <dgm:t>
        <a:bodyPr/>
        <a:lstStyle/>
        <a:p>
          <a:endParaRPr lang="en-GB"/>
        </a:p>
      </dgm:t>
    </dgm:pt>
    <dgm:pt modelId="{32F0C2AF-E753-4263-B3A1-C2852DFEBB12}" type="pres">
      <dgm:prSet presAssocID="{BEDC0A00-E8E6-4770-83C6-ED7C31610D54}" presName="linear" presStyleCnt="0">
        <dgm:presLayoutVars>
          <dgm:animLvl val="lvl"/>
          <dgm:resizeHandles val="exact"/>
        </dgm:presLayoutVars>
      </dgm:prSet>
      <dgm:spPr/>
    </dgm:pt>
    <dgm:pt modelId="{7DEFF731-8399-4467-BCB8-534ADFCB907E}" type="pres">
      <dgm:prSet presAssocID="{D1133CE7-2D98-411F-817D-AE760194B094}" presName="parentText" presStyleLbl="node1" presStyleIdx="0" presStyleCnt="2" custLinFactNeighborX="-4968" custLinFactNeighborY="10335">
        <dgm:presLayoutVars>
          <dgm:chMax val="0"/>
          <dgm:bulletEnabled val="1"/>
        </dgm:presLayoutVars>
      </dgm:prSet>
      <dgm:spPr/>
    </dgm:pt>
    <dgm:pt modelId="{6702120C-0371-47B9-978C-595CA4286DE1}" type="pres">
      <dgm:prSet presAssocID="{FE337A46-4647-4882-A2A0-1C23EDD4B959}" presName="spacer" presStyleCnt="0"/>
      <dgm:spPr/>
    </dgm:pt>
    <dgm:pt modelId="{3D2D275E-B27D-4B1B-85C8-17433ED2A13F}" type="pres">
      <dgm:prSet presAssocID="{33D97A14-6446-43B1-A90B-7CF8A9EF141F}" presName="parentText" presStyleLbl="node1" presStyleIdx="1" presStyleCnt="2">
        <dgm:presLayoutVars>
          <dgm:chMax val="0"/>
          <dgm:bulletEnabled val="1"/>
        </dgm:presLayoutVars>
      </dgm:prSet>
      <dgm:spPr/>
    </dgm:pt>
  </dgm:ptLst>
  <dgm:cxnLst>
    <dgm:cxn modelId="{D94B773D-153E-41C3-A0C4-B76E076C20BB}" srcId="{BEDC0A00-E8E6-4770-83C6-ED7C31610D54}" destId="{D1133CE7-2D98-411F-817D-AE760194B094}" srcOrd="0" destOrd="0" parTransId="{7787251B-0BE0-4762-987C-568C1ABFB1F0}" sibTransId="{FE337A46-4647-4882-A2A0-1C23EDD4B959}"/>
    <dgm:cxn modelId="{C99A0247-8866-41A9-86D8-8F8D10F1DF7C}" type="presOf" srcId="{33D97A14-6446-43B1-A90B-7CF8A9EF141F}" destId="{3D2D275E-B27D-4B1B-85C8-17433ED2A13F}" srcOrd="0" destOrd="0" presId="urn:microsoft.com/office/officeart/2005/8/layout/vList2"/>
    <dgm:cxn modelId="{AECF889F-D96C-4C66-9761-30E39A2FD1CF}" type="presOf" srcId="{BEDC0A00-E8E6-4770-83C6-ED7C31610D54}" destId="{32F0C2AF-E753-4263-B3A1-C2852DFEBB12}" srcOrd="0" destOrd="0" presId="urn:microsoft.com/office/officeart/2005/8/layout/vList2"/>
    <dgm:cxn modelId="{5F75E7DB-761E-4986-B98D-E64DD4193EA0}" type="presOf" srcId="{D1133CE7-2D98-411F-817D-AE760194B094}" destId="{7DEFF731-8399-4467-BCB8-534ADFCB907E}" srcOrd="0" destOrd="0" presId="urn:microsoft.com/office/officeart/2005/8/layout/vList2"/>
    <dgm:cxn modelId="{EB7920F8-BD6C-4956-88E4-3F094636D1D1}" srcId="{BEDC0A00-E8E6-4770-83C6-ED7C31610D54}" destId="{33D97A14-6446-43B1-A90B-7CF8A9EF141F}" srcOrd="1" destOrd="0" parTransId="{10E1E2CC-C97E-493D-8545-BDD0557B0D32}" sibTransId="{8EFA80D4-7245-4496-A38B-16738DA35367}"/>
    <dgm:cxn modelId="{A914FDF9-6FEF-41D8-939E-FBE1F49C32D7}" type="presParOf" srcId="{32F0C2AF-E753-4263-B3A1-C2852DFEBB12}" destId="{7DEFF731-8399-4467-BCB8-534ADFCB907E}" srcOrd="0" destOrd="0" presId="urn:microsoft.com/office/officeart/2005/8/layout/vList2"/>
    <dgm:cxn modelId="{B9A7D049-9A40-440E-AFF0-DC03DCD6F883}" type="presParOf" srcId="{32F0C2AF-E753-4263-B3A1-C2852DFEBB12}" destId="{6702120C-0371-47B9-978C-595CA4286DE1}" srcOrd="1" destOrd="0" presId="urn:microsoft.com/office/officeart/2005/8/layout/vList2"/>
    <dgm:cxn modelId="{3D7260E1-3C16-4A7C-A891-89E5F6DDC3EC}" type="presParOf" srcId="{32F0C2AF-E753-4263-B3A1-C2852DFEBB12}" destId="{3D2D275E-B27D-4B1B-85C8-17433ED2A13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C5309C-7FF0-4952-BCE5-4AA48AC13B12}" type="doc">
      <dgm:prSet loTypeId="urn:microsoft.com/office/officeart/2005/8/layout/hierarchy3" loCatId="hierarchy" qsTypeId="urn:microsoft.com/office/officeart/2005/8/quickstyle/simple1" qsCatId="simple" csTypeId="urn:microsoft.com/office/officeart/2005/8/colors/colorful2" csCatId="colorful"/>
      <dgm:spPr/>
      <dgm:t>
        <a:bodyPr/>
        <a:lstStyle/>
        <a:p>
          <a:endParaRPr lang="en-US"/>
        </a:p>
      </dgm:t>
    </dgm:pt>
    <dgm:pt modelId="{9A462CFD-ADDC-4B74-BAFF-366E678DC394}">
      <dgm:prSet/>
      <dgm:spPr/>
      <dgm:t>
        <a:bodyPr/>
        <a:lstStyle/>
        <a:p>
          <a:r>
            <a:rPr lang="en-GB"/>
            <a:t>How is the cultural capital approach different to the cultural deprivation approach? </a:t>
          </a:r>
          <a:endParaRPr lang="en-US"/>
        </a:p>
      </dgm:t>
    </dgm:pt>
    <dgm:pt modelId="{5898F7F7-1EA3-436C-88EA-754043C16235}" type="parTrans" cxnId="{E2561994-C81B-4ECC-97A4-B3F5F1B04784}">
      <dgm:prSet/>
      <dgm:spPr/>
      <dgm:t>
        <a:bodyPr/>
        <a:lstStyle/>
        <a:p>
          <a:endParaRPr lang="en-US"/>
        </a:p>
      </dgm:t>
    </dgm:pt>
    <dgm:pt modelId="{BBF08E81-CE2A-44C0-893D-9DB5FB676F35}" type="sibTrans" cxnId="{E2561994-C81B-4ECC-97A4-B3F5F1B04784}">
      <dgm:prSet/>
      <dgm:spPr/>
      <dgm:t>
        <a:bodyPr/>
        <a:lstStyle/>
        <a:p>
          <a:endParaRPr lang="en-US"/>
        </a:p>
      </dgm:t>
    </dgm:pt>
    <dgm:pt modelId="{B6178FB7-E1B2-46B3-B015-9C9FADEB56CB}">
      <dgm:prSet/>
      <dgm:spPr/>
      <dgm:t>
        <a:bodyPr/>
        <a:lstStyle/>
        <a:p>
          <a:r>
            <a:rPr lang="en-GB"/>
            <a:t>Which do you prefer and why?</a:t>
          </a:r>
          <a:endParaRPr lang="en-US"/>
        </a:p>
      </dgm:t>
    </dgm:pt>
    <dgm:pt modelId="{40954288-934A-4805-B429-76D5213BA693}" type="parTrans" cxnId="{2B2B7D77-EB25-4DED-9659-4DE2C0E8D5A1}">
      <dgm:prSet/>
      <dgm:spPr/>
      <dgm:t>
        <a:bodyPr/>
        <a:lstStyle/>
        <a:p>
          <a:endParaRPr lang="en-US"/>
        </a:p>
      </dgm:t>
    </dgm:pt>
    <dgm:pt modelId="{984DF3F6-BECB-4141-9768-84FFA38CC4DA}" type="sibTrans" cxnId="{2B2B7D77-EB25-4DED-9659-4DE2C0E8D5A1}">
      <dgm:prSet/>
      <dgm:spPr/>
      <dgm:t>
        <a:bodyPr/>
        <a:lstStyle/>
        <a:p>
          <a:endParaRPr lang="en-US"/>
        </a:p>
      </dgm:t>
    </dgm:pt>
    <dgm:pt modelId="{381AEBEF-E6E8-4F32-9C5D-154628F3396E}" type="pres">
      <dgm:prSet presAssocID="{8AC5309C-7FF0-4952-BCE5-4AA48AC13B12}" presName="diagram" presStyleCnt="0">
        <dgm:presLayoutVars>
          <dgm:chPref val="1"/>
          <dgm:dir/>
          <dgm:animOne val="branch"/>
          <dgm:animLvl val="lvl"/>
          <dgm:resizeHandles/>
        </dgm:presLayoutVars>
      </dgm:prSet>
      <dgm:spPr/>
    </dgm:pt>
    <dgm:pt modelId="{7F5D66AC-B99A-49B2-9879-A10DA99709B0}" type="pres">
      <dgm:prSet presAssocID="{9A462CFD-ADDC-4B74-BAFF-366E678DC394}" presName="root" presStyleCnt="0"/>
      <dgm:spPr/>
    </dgm:pt>
    <dgm:pt modelId="{5383C0ED-62D7-417A-BB07-6AEFF8FABD0D}" type="pres">
      <dgm:prSet presAssocID="{9A462CFD-ADDC-4B74-BAFF-366E678DC394}" presName="rootComposite" presStyleCnt="0"/>
      <dgm:spPr/>
    </dgm:pt>
    <dgm:pt modelId="{AE835D77-CA53-4CF7-BA35-29608269C756}" type="pres">
      <dgm:prSet presAssocID="{9A462CFD-ADDC-4B74-BAFF-366E678DC394}" presName="rootText" presStyleLbl="node1" presStyleIdx="0" presStyleCnt="2"/>
      <dgm:spPr/>
    </dgm:pt>
    <dgm:pt modelId="{301B0EFE-4E04-4672-8829-8D007B2A1801}" type="pres">
      <dgm:prSet presAssocID="{9A462CFD-ADDC-4B74-BAFF-366E678DC394}" presName="rootConnector" presStyleLbl="node1" presStyleIdx="0" presStyleCnt="2"/>
      <dgm:spPr/>
    </dgm:pt>
    <dgm:pt modelId="{B7697329-7373-47B3-ACB1-5CB2B29FDAD0}" type="pres">
      <dgm:prSet presAssocID="{9A462CFD-ADDC-4B74-BAFF-366E678DC394}" presName="childShape" presStyleCnt="0"/>
      <dgm:spPr/>
    </dgm:pt>
    <dgm:pt modelId="{4670615B-DFE8-41B4-A4AD-26267155CDEA}" type="pres">
      <dgm:prSet presAssocID="{B6178FB7-E1B2-46B3-B015-9C9FADEB56CB}" presName="root" presStyleCnt="0"/>
      <dgm:spPr/>
    </dgm:pt>
    <dgm:pt modelId="{B192D455-69A0-41AE-979C-759AD8CFEFE4}" type="pres">
      <dgm:prSet presAssocID="{B6178FB7-E1B2-46B3-B015-9C9FADEB56CB}" presName="rootComposite" presStyleCnt="0"/>
      <dgm:spPr/>
    </dgm:pt>
    <dgm:pt modelId="{7DDFFFC6-46FB-45DC-AF84-0DE92368B662}" type="pres">
      <dgm:prSet presAssocID="{B6178FB7-E1B2-46B3-B015-9C9FADEB56CB}" presName="rootText" presStyleLbl="node1" presStyleIdx="1" presStyleCnt="2"/>
      <dgm:spPr/>
    </dgm:pt>
    <dgm:pt modelId="{C2F46C96-A623-486E-8C92-6ACE339AD0FC}" type="pres">
      <dgm:prSet presAssocID="{B6178FB7-E1B2-46B3-B015-9C9FADEB56CB}" presName="rootConnector" presStyleLbl="node1" presStyleIdx="1" presStyleCnt="2"/>
      <dgm:spPr/>
    </dgm:pt>
    <dgm:pt modelId="{01903195-4A90-4B2A-BD39-B4164F47A084}" type="pres">
      <dgm:prSet presAssocID="{B6178FB7-E1B2-46B3-B015-9C9FADEB56CB}" presName="childShape" presStyleCnt="0"/>
      <dgm:spPr/>
    </dgm:pt>
  </dgm:ptLst>
  <dgm:cxnLst>
    <dgm:cxn modelId="{EB803510-DCC7-4556-8BBE-10A08ABAAED4}" type="presOf" srcId="{B6178FB7-E1B2-46B3-B015-9C9FADEB56CB}" destId="{C2F46C96-A623-486E-8C92-6ACE339AD0FC}" srcOrd="1" destOrd="0" presId="urn:microsoft.com/office/officeart/2005/8/layout/hierarchy3"/>
    <dgm:cxn modelId="{2BDA391E-65B1-4402-9300-E4A6E5324262}" type="presOf" srcId="{B6178FB7-E1B2-46B3-B015-9C9FADEB56CB}" destId="{7DDFFFC6-46FB-45DC-AF84-0DE92368B662}" srcOrd="0" destOrd="0" presId="urn:microsoft.com/office/officeart/2005/8/layout/hierarchy3"/>
    <dgm:cxn modelId="{2B2B7D77-EB25-4DED-9659-4DE2C0E8D5A1}" srcId="{8AC5309C-7FF0-4952-BCE5-4AA48AC13B12}" destId="{B6178FB7-E1B2-46B3-B015-9C9FADEB56CB}" srcOrd="1" destOrd="0" parTransId="{40954288-934A-4805-B429-76D5213BA693}" sibTransId="{984DF3F6-BECB-4141-9768-84FFA38CC4DA}"/>
    <dgm:cxn modelId="{D6EDF877-57BE-49C3-940F-21648FA564D5}" type="presOf" srcId="{9A462CFD-ADDC-4B74-BAFF-366E678DC394}" destId="{301B0EFE-4E04-4672-8829-8D007B2A1801}" srcOrd="1" destOrd="0" presId="urn:microsoft.com/office/officeart/2005/8/layout/hierarchy3"/>
    <dgm:cxn modelId="{D8364781-5273-4C02-9F74-E37E9D773EE2}" type="presOf" srcId="{9A462CFD-ADDC-4B74-BAFF-366E678DC394}" destId="{AE835D77-CA53-4CF7-BA35-29608269C756}" srcOrd="0" destOrd="0" presId="urn:microsoft.com/office/officeart/2005/8/layout/hierarchy3"/>
    <dgm:cxn modelId="{E2561994-C81B-4ECC-97A4-B3F5F1B04784}" srcId="{8AC5309C-7FF0-4952-BCE5-4AA48AC13B12}" destId="{9A462CFD-ADDC-4B74-BAFF-366E678DC394}" srcOrd="0" destOrd="0" parTransId="{5898F7F7-1EA3-436C-88EA-754043C16235}" sibTransId="{BBF08E81-CE2A-44C0-893D-9DB5FB676F35}"/>
    <dgm:cxn modelId="{042C9B9D-CAD8-4EC5-8574-8AD7D70E97D3}" type="presOf" srcId="{8AC5309C-7FF0-4952-BCE5-4AA48AC13B12}" destId="{381AEBEF-E6E8-4F32-9C5D-154628F3396E}" srcOrd="0" destOrd="0" presId="urn:microsoft.com/office/officeart/2005/8/layout/hierarchy3"/>
    <dgm:cxn modelId="{42F8B05D-86DB-4B7E-AF7F-B85F07CD1A76}" type="presParOf" srcId="{381AEBEF-E6E8-4F32-9C5D-154628F3396E}" destId="{7F5D66AC-B99A-49B2-9879-A10DA99709B0}" srcOrd="0" destOrd="0" presId="urn:microsoft.com/office/officeart/2005/8/layout/hierarchy3"/>
    <dgm:cxn modelId="{CA4E3AC4-9134-471B-BF0C-75BB6E1B7A89}" type="presParOf" srcId="{7F5D66AC-B99A-49B2-9879-A10DA99709B0}" destId="{5383C0ED-62D7-417A-BB07-6AEFF8FABD0D}" srcOrd="0" destOrd="0" presId="urn:microsoft.com/office/officeart/2005/8/layout/hierarchy3"/>
    <dgm:cxn modelId="{72E20384-769B-4F5C-BB77-F240A9F5D9BE}" type="presParOf" srcId="{5383C0ED-62D7-417A-BB07-6AEFF8FABD0D}" destId="{AE835D77-CA53-4CF7-BA35-29608269C756}" srcOrd="0" destOrd="0" presId="urn:microsoft.com/office/officeart/2005/8/layout/hierarchy3"/>
    <dgm:cxn modelId="{2E345643-B708-4035-9471-3248D7359D0E}" type="presParOf" srcId="{5383C0ED-62D7-417A-BB07-6AEFF8FABD0D}" destId="{301B0EFE-4E04-4672-8829-8D007B2A1801}" srcOrd="1" destOrd="0" presId="urn:microsoft.com/office/officeart/2005/8/layout/hierarchy3"/>
    <dgm:cxn modelId="{B3BA5ADA-3C29-44B6-BF79-2A365A2ED753}" type="presParOf" srcId="{7F5D66AC-B99A-49B2-9879-A10DA99709B0}" destId="{B7697329-7373-47B3-ACB1-5CB2B29FDAD0}" srcOrd="1" destOrd="0" presId="urn:microsoft.com/office/officeart/2005/8/layout/hierarchy3"/>
    <dgm:cxn modelId="{0467084B-D780-4434-BFB1-589EBF6CDC68}" type="presParOf" srcId="{381AEBEF-E6E8-4F32-9C5D-154628F3396E}" destId="{4670615B-DFE8-41B4-A4AD-26267155CDEA}" srcOrd="1" destOrd="0" presId="urn:microsoft.com/office/officeart/2005/8/layout/hierarchy3"/>
    <dgm:cxn modelId="{69D08E2E-87B0-4AF7-9276-086AF931C221}" type="presParOf" srcId="{4670615B-DFE8-41B4-A4AD-26267155CDEA}" destId="{B192D455-69A0-41AE-979C-759AD8CFEFE4}" srcOrd="0" destOrd="0" presId="urn:microsoft.com/office/officeart/2005/8/layout/hierarchy3"/>
    <dgm:cxn modelId="{1E725BA6-F805-4684-90A8-8C4DEEC9996D}" type="presParOf" srcId="{B192D455-69A0-41AE-979C-759AD8CFEFE4}" destId="{7DDFFFC6-46FB-45DC-AF84-0DE92368B662}" srcOrd="0" destOrd="0" presId="urn:microsoft.com/office/officeart/2005/8/layout/hierarchy3"/>
    <dgm:cxn modelId="{C55CD91E-B10F-4BB0-92DC-CC1CA1F4C89B}" type="presParOf" srcId="{B192D455-69A0-41AE-979C-759AD8CFEFE4}" destId="{C2F46C96-A623-486E-8C92-6ACE339AD0FC}" srcOrd="1" destOrd="0" presId="urn:microsoft.com/office/officeart/2005/8/layout/hierarchy3"/>
    <dgm:cxn modelId="{AB37F0CE-5329-4767-A029-4449E95AD017}" type="presParOf" srcId="{4670615B-DFE8-41B4-A4AD-26267155CDEA}" destId="{01903195-4A90-4B2A-BD39-B4164F47A08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9A573-8764-4938-9E71-E84C4159B492}">
      <dsp:nvSpPr>
        <dsp:cNvPr id="0" name=""/>
        <dsp:cNvSpPr/>
      </dsp:nvSpPr>
      <dsp:spPr>
        <a:xfrm>
          <a:off x="0" y="680"/>
          <a:ext cx="6269038" cy="15916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56F5BB-6011-448B-848B-1BBF9D298FA0}">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8474A2-1A10-4493-9D2C-CDAFB4F05663}">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022350">
            <a:lnSpc>
              <a:spcPct val="90000"/>
            </a:lnSpc>
            <a:spcBef>
              <a:spcPct val="0"/>
            </a:spcBef>
            <a:spcAft>
              <a:spcPct val="35000"/>
            </a:spcAft>
            <a:buNone/>
          </a:pPr>
          <a:r>
            <a:rPr lang="en-GB" sz="2300" kern="1200"/>
            <a:t>To know the patterns and trends of class based differences in educational achievement</a:t>
          </a:r>
          <a:endParaRPr lang="en-US" sz="2300" kern="1200"/>
        </a:p>
      </dsp:txBody>
      <dsp:txXfrm>
        <a:off x="1838352" y="680"/>
        <a:ext cx="4430685" cy="1591647"/>
      </dsp:txXfrm>
    </dsp:sp>
    <dsp:sp modelId="{69F8BFA8-4834-4FFA-96E2-5AA7D80FBF55}">
      <dsp:nvSpPr>
        <dsp:cNvPr id="0" name=""/>
        <dsp:cNvSpPr/>
      </dsp:nvSpPr>
      <dsp:spPr>
        <a:xfrm>
          <a:off x="0" y="1990238"/>
          <a:ext cx="6269038" cy="15916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2ECF62-1C9D-488C-8504-87BCB60D42C6}">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C6323F-D95A-454A-B1B5-E2CCC7B1B272}">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022350">
            <a:lnSpc>
              <a:spcPct val="90000"/>
            </a:lnSpc>
            <a:spcBef>
              <a:spcPct val="0"/>
            </a:spcBef>
            <a:spcAft>
              <a:spcPct val="35000"/>
            </a:spcAft>
            <a:buNone/>
          </a:pPr>
          <a:r>
            <a:rPr lang="en-GB" sz="2300" kern="1200"/>
            <a:t>To be able to provide examples of EXTERNAL and INTERNAL reasons why such patterns occur</a:t>
          </a:r>
          <a:endParaRPr lang="en-US" sz="2300" kern="1200"/>
        </a:p>
      </dsp:txBody>
      <dsp:txXfrm>
        <a:off x="1838352" y="1990238"/>
        <a:ext cx="4430685" cy="1591647"/>
      </dsp:txXfrm>
    </dsp:sp>
    <dsp:sp modelId="{6B264869-F81F-4F98-AA07-9ABB74DE2F93}">
      <dsp:nvSpPr>
        <dsp:cNvPr id="0" name=""/>
        <dsp:cNvSpPr/>
      </dsp:nvSpPr>
      <dsp:spPr>
        <a:xfrm>
          <a:off x="0" y="3979797"/>
          <a:ext cx="6269038" cy="15916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A57849-2865-4E72-A616-81B8F1ACFE22}">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390026-31ED-4C7D-9712-E7BB76DD801A}">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022350">
            <a:lnSpc>
              <a:spcPct val="90000"/>
            </a:lnSpc>
            <a:spcBef>
              <a:spcPct val="0"/>
            </a:spcBef>
            <a:spcAft>
              <a:spcPct val="35000"/>
            </a:spcAft>
            <a:buNone/>
          </a:pPr>
          <a:r>
            <a:rPr lang="en-GB" sz="2300" kern="1200"/>
            <a:t>To be able to evaluate and analyse the above reasons and explain how they interact</a:t>
          </a:r>
          <a:endParaRPr lang="en-US" sz="2300" kern="1200"/>
        </a:p>
      </dsp:txBody>
      <dsp:txXfrm>
        <a:off x="1838352" y="3979797"/>
        <a:ext cx="4430685" cy="1591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F0B2B-73B7-460A-9C2F-08E95EDFBBD3}">
      <dsp:nvSpPr>
        <dsp:cNvPr id="0" name=""/>
        <dsp:cNvSpPr/>
      </dsp:nvSpPr>
      <dsp:spPr>
        <a:xfrm>
          <a:off x="0" y="65330"/>
          <a:ext cx="6489509" cy="1649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A form of social stratification, placing people into a hierarchy based on their </a:t>
          </a:r>
          <a:r>
            <a:rPr lang="en-GB" sz="3000" b="1" kern="1200" dirty="0"/>
            <a:t>occupational status</a:t>
          </a:r>
          <a:endParaRPr lang="en-US" sz="3000" kern="1200" dirty="0"/>
        </a:p>
      </dsp:txBody>
      <dsp:txXfrm>
        <a:off x="80532" y="145862"/>
        <a:ext cx="6328445" cy="1488636"/>
      </dsp:txXfrm>
    </dsp:sp>
    <dsp:sp modelId="{CC8D5FFE-DC2F-481C-9CD8-C015EC309B02}">
      <dsp:nvSpPr>
        <dsp:cNvPr id="0" name=""/>
        <dsp:cNvSpPr/>
      </dsp:nvSpPr>
      <dsp:spPr>
        <a:xfrm>
          <a:off x="0" y="3602860"/>
          <a:ext cx="6489509" cy="16497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Class is said to be </a:t>
          </a:r>
          <a:r>
            <a:rPr lang="en-GB" sz="3000" b="1" kern="1200" dirty="0"/>
            <a:t>socially constructed </a:t>
          </a:r>
          <a:r>
            <a:rPr lang="en-GB" sz="3000" kern="1200" dirty="0"/>
            <a:t>– why? (Write your answer on p5)</a:t>
          </a:r>
          <a:endParaRPr lang="en-US" sz="3000" kern="1200" dirty="0"/>
        </a:p>
      </dsp:txBody>
      <dsp:txXfrm>
        <a:off x="80532" y="3683392"/>
        <a:ext cx="6328445" cy="1488636"/>
      </dsp:txXfrm>
    </dsp:sp>
    <dsp:sp modelId="{3F535A5E-CBD1-4B65-A480-8B172B507F3A}">
      <dsp:nvSpPr>
        <dsp:cNvPr id="0" name=""/>
        <dsp:cNvSpPr/>
      </dsp:nvSpPr>
      <dsp:spPr>
        <a:xfrm>
          <a:off x="0" y="1801892"/>
          <a:ext cx="6489509" cy="1649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Complete the diagram on p4 of your booklets – how can you identify  a persons class background?</a:t>
          </a:r>
          <a:endParaRPr lang="en-US" sz="3000" kern="1200" dirty="0"/>
        </a:p>
      </dsp:txBody>
      <dsp:txXfrm>
        <a:off x="80532" y="1882424"/>
        <a:ext cx="6328445" cy="1488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F0B2B-73B7-460A-9C2F-08E95EDFBBD3}">
      <dsp:nvSpPr>
        <dsp:cNvPr id="0" name=""/>
        <dsp:cNvSpPr/>
      </dsp:nvSpPr>
      <dsp:spPr>
        <a:xfrm>
          <a:off x="0" y="0"/>
          <a:ext cx="6489509" cy="1698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NS-SEC</a:t>
          </a:r>
          <a:r>
            <a:rPr lang="en-GB" sz="2200" kern="1200" dirty="0"/>
            <a:t> – current official way that class is measured, considers diverse range of occupation and the way in which people are paid (</a:t>
          </a:r>
          <a:r>
            <a:rPr lang="en-GB" sz="2200" kern="1200" dirty="0" err="1"/>
            <a:t>i.e</a:t>
          </a:r>
          <a:r>
            <a:rPr lang="en-GB" sz="2200" kern="1200" dirty="0"/>
            <a:t> salaried or not)</a:t>
          </a:r>
        </a:p>
        <a:p>
          <a:pPr marL="0" lvl="0" indent="0" algn="l" defTabSz="977900">
            <a:lnSpc>
              <a:spcPct val="90000"/>
            </a:lnSpc>
            <a:spcBef>
              <a:spcPct val="0"/>
            </a:spcBef>
            <a:spcAft>
              <a:spcPct val="35000"/>
            </a:spcAft>
            <a:buNone/>
          </a:pPr>
          <a:r>
            <a:rPr lang="en-GB" sz="2200" kern="1200" dirty="0"/>
            <a:t>See details on P5</a:t>
          </a:r>
        </a:p>
      </dsp:txBody>
      <dsp:txXfrm>
        <a:off x="82931" y="82931"/>
        <a:ext cx="6323647" cy="1532978"/>
      </dsp:txXfrm>
    </dsp:sp>
    <dsp:sp modelId="{CC8D5FFE-DC2F-481C-9CD8-C015EC309B02}">
      <dsp:nvSpPr>
        <dsp:cNvPr id="0" name=""/>
        <dsp:cNvSpPr/>
      </dsp:nvSpPr>
      <dsp:spPr>
        <a:xfrm>
          <a:off x="0" y="3772583"/>
          <a:ext cx="6489509" cy="16988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Bourdieu</a:t>
          </a:r>
          <a:r>
            <a:rPr lang="en-GB" sz="2200" kern="1200" dirty="0"/>
            <a:t> – types of capital – which ones do you remember?</a:t>
          </a:r>
          <a:endParaRPr lang="en-US" sz="2200" kern="1200" dirty="0"/>
        </a:p>
      </dsp:txBody>
      <dsp:txXfrm>
        <a:off x="82931" y="3855514"/>
        <a:ext cx="6323647" cy="1532978"/>
      </dsp:txXfrm>
    </dsp:sp>
    <dsp:sp modelId="{3F535A5E-CBD1-4B65-A480-8B172B507F3A}">
      <dsp:nvSpPr>
        <dsp:cNvPr id="0" name=""/>
        <dsp:cNvSpPr/>
      </dsp:nvSpPr>
      <dsp:spPr>
        <a:xfrm>
          <a:off x="0" y="1879009"/>
          <a:ext cx="6489509" cy="1698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Marxism</a:t>
          </a:r>
          <a:r>
            <a:rPr lang="en-GB" sz="2200" kern="1200" dirty="0"/>
            <a:t> – what do they say about class?</a:t>
          </a:r>
          <a:endParaRPr lang="en-US" sz="2200" kern="1200" dirty="0"/>
        </a:p>
      </dsp:txBody>
      <dsp:txXfrm>
        <a:off x="82931" y="1961940"/>
        <a:ext cx="6323647" cy="1532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981C-1813-4192-B799-AB563B2FE312}">
      <dsp:nvSpPr>
        <dsp:cNvPr id="0" name=""/>
        <dsp:cNvSpPr/>
      </dsp:nvSpPr>
      <dsp:spPr>
        <a:xfrm>
          <a:off x="1293" y="127823"/>
          <a:ext cx="5045505" cy="30273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Outline three types of ‘capital’ according to Bourdieu (6)</a:t>
          </a:r>
          <a:endParaRPr lang="en-US" sz="3500" kern="1200" dirty="0"/>
        </a:p>
      </dsp:txBody>
      <dsp:txXfrm>
        <a:off x="1293" y="127823"/>
        <a:ext cx="5045505" cy="3027303"/>
      </dsp:txXfrm>
    </dsp:sp>
    <dsp:sp modelId="{147CB966-0020-4E61-84D6-5FCF4D893C97}">
      <dsp:nvSpPr>
        <dsp:cNvPr id="0" name=""/>
        <dsp:cNvSpPr/>
      </dsp:nvSpPr>
      <dsp:spPr>
        <a:xfrm>
          <a:off x="5551350" y="127823"/>
          <a:ext cx="5045505" cy="302730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Outline three ways that class and underachievement can be explained, using internal and/or external factors (6)</a:t>
          </a:r>
          <a:endParaRPr lang="en-US" sz="3500" kern="1200" dirty="0"/>
        </a:p>
      </dsp:txBody>
      <dsp:txXfrm>
        <a:off x="5551350" y="127823"/>
        <a:ext cx="5045505" cy="30273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829AE-8750-4407-BF07-55B2068311B1}">
      <dsp:nvSpPr>
        <dsp:cNvPr id="0" name=""/>
        <dsp:cNvSpPr/>
      </dsp:nvSpPr>
      <dsp:spPr>
        <a:xfrm>
          <a:off x="0" y="9460"/>
          <a:ext cx="10598150" cy="10073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a:t>Material deprivation</a:t>
          </a:r>
          <a:endParaRPr lang="en-US" sz="4200" kern="1200"/>
        </a:p>
      </dsp:txBody>
      <dsp:txXfrm>
        <a:off x="49176" y="58636"/>
        <a:ext cx="10499798" cy="909018"/>
      </dsp:txXfrm>
    </dsp:sp>
    <dsp:sp modelId="{D10C2ED8-FA1C-4245-9393-C35CE8C4AE17}">
      <dsp:nvSpPr>
        <dsp:cNvPr id="0" name=""/>
        <dsp:cNvSpPr/>
      </dsp:nvSpPr>
      <dsp:spPr>
        <a:xfrm>
          <a:off x="0" y="1137790"/>
          <a:ext cx="10598150" cy="10073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a:t>Cultural deprivation</a:t>
          </a:r>
          <a:endParaRPr lang="en-US" sz="4200" kern="1200"/>
        </a:p>
      </dsp:txBody>
      <dsp:txXfrm>
        <a:off x="49176" y="1186966"/>
        <a:ext cx="10499798" cy="909018"/>
      </dsp:txXfrm>
    </dsp:sp>
    <dsp:sp modelId="{6A4F6731-5507-4C23-95AF-6B66BD014258}">
      <dsp:nvSpPr>
        <dsp:cNvPr id="0" name=""/>
        <dsp:cNvSpPr/>
      </dsp:nvSpPr>
      <dsp:spPr>
        <a:xfrm>
          <a:off x="0" y="2266120"/>
          <a:ext cx="10598150" cy="10073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a:t>Cultural capital</a:t>
          </a:r>
          <a:endParaRPr lang="en-US" sz="4200" kern="1200"/>
        </a:p>
      </dsp:txBody>
      <dsp:txXfrm>
        <a:off x="49176" y="2315296"/>
        <a:ext cx="10499798" cy="9090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F0B2B-73B7-460A-9C2F-08E95EDFBBD3}">
      <dsp:nvSpPr>
        <dsp:cNvPr id="0" name=""/>
        <dsp:cNvSpPr/>
      </dsp:nvSpPr>
      <dsp:spPr>
        <a:xfrm>
          <a:off x="0" y="4465"/>
          <a:ext cx="6272432" cy="79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How can poverty be linked to educational underachievement?</a:t>
          </a:r>
          <a:endParaRPr lang="en-US" sz="2000" kern="1200" dirty="0"/>
        </a:p>
      </dsp:txBody>
      <dsp:txXfrm>
        <a:off x="38838" y="43303"/>
        <a:ext cx="6194756" cy="717924"/>
      </dsp:txXfrm>
    </dsp:sp>
    <dsp:sp modelId="{89AFC634-8875-4233-8F83-22E943EDDD88}">
      <dsp:nvSpPr>
        <dsp:cNvPr id="0" name=""/>
        <dsp:cNvSpPr/>
      </dsp:nvSpPr>
      <dsp:spPr>
        <a:xfrm>
          <a:off x="0" y="848980"/>
          <a:ext cx="6272432" cy="795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How does the cycle of poverty impact upon someone’s life chances?</a:t>
          </a:r>
        </a:p>
      </dsp:txBody>
      <dsp:txXfrm>
        <a:off x="38838" y="887818"/>
        <a:ext cx="6194756" cy="717924"/>
      </dsp:txXfrm>
    </dsp:sp>
    <dsp:sp modelId="{CC8D5FFE-DC2F-481C-9CD8-C015EC309B02}">
      <dsp:nvSpPr>
        <dsp:cNvPr id="0" name=""/>
        <dsp:cNvSpPr/>
      </dsp:nvSpPr>
      <dsp:spPr>
        <a:xfrm>
          <a:off x="0" y="1715330"/>
          <a:ext cx="6272432" cy="795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How might their education be affected?</a:t>
          </a:r>
          <a:endParaRPr lang="en-US" sz="2000" kern="1200" dirty="0"/>
        </a:p>
      </dsp:txBody>
      <dsp:txXfrm>
        <a:off x="38838" y="1754168"/>
        <a:ext cx="6194756" cy="7179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FF731-8399-4467-BCB8-534ADFCB907E}">
      <dsp:nvSpPr>
        <dsp:cNvPr id="0" name=""/>
        <dsp:cNvSpPr/>
      </dsp:nvSpPr>
      <dsp:spPr>
        <a:xfrm>
          <a:off x="0" y="113795"/>
          <a:ext cx="4053545" cy="1641509"/>
        </a:xfrm>
        <a:prstGeom prst="roundRect">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What studies from the previous booklet could we include here to </a:t>
          </a:r>
          <a:r>
            <a:rPr lang="en-GB" sz="2300" kern="1200"/>
            <a:t>support evidence of disadvantage? </a:t>
          </a:r>
          <a:endParaRPr lang="en-US" sz="2300" kern="1200" dirty="0"/>
        </a:p>
      </dsp:txBody>
      <dsp:txXfrm>
        <a:off x="80132" y="193927"/>
        <a:ext cx="3893281" cy="1481245"/>
      </dsp:txXfrm>
    </dsp:sp>
    <dsp:sp modelId="{3D2D275E-B27D-4B1B-85C8-17433ED2A13F}">
      <dsp:nvSpPr>
        <dsp:cNvPr id="0" name=""/>
        <dsp:cNvSpPr/>
      </dsp:nvSpPr>
      <dsp:spPr>
        <a:xfrm>
          <a:off x="0" y="1814699"/>
          <a:ext cx="4053545" cy="1641509"/>
        </a:xfrm>
        <a:prstGeom prst="round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What policies might be introduced to minimise the impact of poverty on educational success or failure?</a:t>
          </a:r>
          <a:endParaRPr lang="en-US" sz="2300" kern="1200" dirty="0"/>
        </a:p>
      </dsp:txBody>
      <dsp:txXfrm>
        <a:off x="80132" y="1894831"/>
        <a:ext cx="3893281" cy="14812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35D77-CA53-4CF7-BA35-29608269C756}">
      <dsp:nvSpPr>
        <dsp:cNvPr id="0" name=""/>
        <dsp:cNvSpPr/>
      </dsp:nvSpPr>
      <dsp:spPr>
        <a:xfrm>
          <a:off x="1160" y="801186"/>
          <a:ext cx="4224647" cy="211232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GB" sz="3300" kern="1200"/>
            <a:t>How is the cultural capital approach different to the cultural deprivation approach? </a:t>
          </a:r>
          <a:endParaRPr lang="en-US" sz="3300" kern="1200"/>
        </a:p>
      </dsp:txBody>
      <dsp:txXfrm>
        <a:off x="63028" y="863054"/>
        <a:ext cx="4100911" cy="1988587"/>
      </dsp:txXfrm>
    </dsp:sp>
    <dsp:sp modelId="{7DDFFFC6-46FB-45DC-AF84-0DE92368B662}">
      <dsp:nvSpPr>
        <dsp:cNvPr id="0" name=""/>
        <dsp:cNvSpPr/>
      </dsp:nvSpPr>
      <dsp:spPr>
        <a:xfrm>
          <a:off x="5281969" y="801186"/>
          <a:ext cx="4224647" cy="2112323"/>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GB" sz="3300" kern="1200"/>
            <a:t>Which do you prefer and why?</a:t>
          </a:r>
          <a:endParaRPr lang="en-US" sz="3300" kern="1200"/>
        </a:p>
      </dsp:txBody>
      <dsp:txXfrm>
        <a:off x="5343837" y="863054"/>
        <a:ext cx="4100911" cy="19885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D02C-000D-4B51-8B49-4255F11B8E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7B794B-1211-4D0D-AC55-1A5B3FD873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6602E7-F335-4F37-9CFC-D78202A4380C}"/>
              </a:ext>
            </a:extLst>
          </p:cNvPr>
          <p:cNvSpPr>
            <a:spLocks noGrp="1"/>
          </p:cNvSpPr>
          <p:nvPr>
            <p:ph type="dt" sz="half" idx="10"/>
          </p:nvPr>
        </p:nvSpPr>
        <p:spPr/>
        <p:txBody>
          <a:bodyPr/>
          <a:lstStyle/>
          <a:p>
            <a:fld id="{D9AD51A5-1B0A-4981-BF7C-68A3F7EB523F}" type="datetimeFigureOut">
              <a:rPr lang="en-GB" smtClean="0"/>
              <a:t>28/02/2021</a:t>
            </a:fld>
            <a:endParaRPr lang="en-GB"/>
          </a:p>
        </p:txBody>
      </p:sp>
      <p:sp>
        <p:nvSpPr>
          <p:cNvPr id="5" name="Footer Placeholder 4">
            <a:extLst>
              <a:ext uri="{FF2B5EF4-FFF2-40B4-BE49-F238E27FC236}">
                <a16:creationId xmlns:a16="http://schemas.microsoft.com/office/drawing/2014/main" id="{94618117-E2BB-44C9-8CD7-6A490E39C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8F9CEC-0A87-4807-800C-61304A2B7F87}"/>
              </a:ext>
            </a:extLst>
          </p:cNvPr>
          <p:cNvSpPr>
            <a:spLocks noGrp="1"/>
          </p:cNvSpPr>
          <p:nvPr>
            <p:ph type="sldNum" sz="quarter" idx="12"/>
          </p:nvPr>
        </p:nvSpPr>
        <p:spPr/>
        <p:txBody>
          <a:bodyPr/>
          <a:lstStyle/>
          <a:p>
            <a:fld id="{09CBBC6E-7AD9-4E39-81A5-8C0018E7B715}" type="slidenum">
              <a:rPr lang="en-GB" smtClean="0"/>
              <a:t>‹#›</a:t>
            </a:fld>
            <a:endParaRPr lang="en-GB"/>
          </a:p>
        </p:txBody>
      </p:sp>
    </p:spTree>
    <p:extLst>
      <p:ext uri="{BB962C8B-B14F-4D97-AF65-F5344CB8AC3E}">
        <p14:creationId xmlns:p14="http://schemas.microsoft.com/office/powerpoint/2010/main" val="1723365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D7DC-8ED3-4D41-9A2C-82D3D4A230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96F4AE-DF71-45E1-8A6B-32BE8DDE25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5ADEF-EA6C-4CDE-95B5-DB338A94639C}"/>
              </a:ext>
            </a:extLst>
          </p:cNvPr>
          <p:cNvSpPr>
            <a:spLocks noGrp="1"/>
          </p:cNvSpPr>
          <p:nvPr>
            <p:ph type="dt" sz="half" idx="10"/>
          </p:nvPr>
        </p:nvSpPr>
        <p:spPr/>
        <p:txBody>
          <a:bodyPr/>
          <a:lstStyle/>
          <a:p>
            <a:fld id="{D9AD51A5-1B0A-4981-BF7C-68A3F7EB523F}" type="datetimeFigureOut">
              <a:rPr lang="en-GB" smtClean="0"/>
              <a:t>28/02/2021</a:t>
            </a:fld>
            <a:endParaRPr lang="en-GB"/>
          </a:p>
        </p:txBody>
      </p:sp>
      <p:sp>
        <p:nvSpPr>
          <p:cNvPr id="5" name="Footer Placeholder 4">
            <a:extLst>
              <a:ext uri="{FF2B5EF4-FFF2-40B4-BE49-F238E27FC236}">
                <a16:creationId xmlns:a16="http://schemas.microsoft.com/office/drawing/2014/main" id="{4432A6E8-1B64-4292-856F-F06E210162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612B1C-8457-4C99-812A-B08DB590C74E}"/>
              </a:ext>
            </a:extLst>
          </p:cNvPr>
          <p:cNvSpPr>
            <a:spLocks noGrp="1"/>
          </p:cNvSpPr>
          <p:nvPr>
            <p:ph type="sldNum" sz="quarter" idx="12"/>
          </p:nvPr>
        </p:nvSpPr>
        <p:spPr/>
        <p:txBody>
          <a:bodyPr/>
          <a:lstStyle/>
          <a:p>
            <a:fld id="{09CBBC6E-7AD9-4E39-81A5-8C0018E7B715}" type="slidenum">
              <a:rPr lang="en-GB" smtClean="0"/>
              <a:t>‹#›</a:t>
            </a:fld>
            <a:endParaRPr lang="en-GB"/>
          </a:p>
        </p:txBody>
      </p:sp>
    </p:spTree>
    <p:extLst>
      <p:ext uri="{BB962C8B-B14F-4D97-AF65-F5344CB8AC3E}">
        <p14:creationId xmlns:p14="http://schemas.microsoft.com/office/powerpoint/2010/main" val="4143700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F267C-8758-45B8-BCEA-537D21FF56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E16888-4D21-42DC-A8A7-C213B91923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47E4CB-D51F-49EA-B331-D3685D41F9AA}"/>
              </a:ext>
            </a:extLst>
          </p:cNvPr>
          <p:cNvSpPr>
            <a:spLocks noGrp="1"/>
          </p:cNvSpPr>
          <p:nvPr>
            <p:ph type="dt" sz="half" idx="10"/>
          </p:nvPr>
        </p:nvSpPr>
        <p:spPr/>
        <p:txBody>
          <a:bodyPr/>
          <a:lstStyle/>
          <a:p>
            <a:fld id="{D9AD51A5-1B0A-4981-BF7C-68A3F7EB523F}" type="datetimeFigureOut">
              <a:rPr lang="en-GB" smtClean="0"/>
              <a:t>28/02/2021</a:t>
            </a:fld>
            <a:endParaRPr lang="en-GB"/>
          </a:p>
        </p:txBody>
      </p:sp>
      <p:sp>
        <p:nvSpPr>
          <p:cNvPr id="5" name="Footer Placeholder 4">
            <a:extLst>
              <a:ext uri="{FF2B5EF4-FFF2-40B4-BE49-F238E27FC236}">
                <a16:creationId xmlns:a16="http://schemas.microsoft.com/office/drawing/2014/main" id="{15F2AF14-F9C1-4818-99AD-8B6179CFF2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95CDDA-458F-4F02-9E92-2C3DECDDD6F0}"/>
              </a:ext>
            </a:extLst>
          </p:cNvPr>
          <p:cNvSpPr>
            <a:spLocks noGrp="1"/>
          </p:cNvSpPr>
          <p:nvPr>
            <p:ph type="sldNum" sz="quarter" idx="12"/>
          </p:nvPr>
        </p:nvSpPr>
        <p:spPr/>
        <p:txBody>
          <a:bodyPr/>
          <a:lstStyle/>
          <a:p>
            <a:fld id="{09CBBC6E-7AD9-4E39-81A5-8C0018E7B715}" type="slidenum">
              <a:rPr lang="en-GB" smtClean="0"/>
              <a:t>‹#›</a:t>
            </a:fld>
            <a:endParaRPr lang="en-GB"/>
          </a:p>
        </p:txBody>
      </p:sp>
    </p:spTree>
    <p:extLst>
      <p:ext uri="{BB962C8B-B14F-4D97-AF65-F5344CB8AC3E}">
        <p14:creationId xmlns:p14="http://schemas.microsoft.com/office/powerpoint/2010/main" val="268914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2A4F-55F1-4B78-AEF7-8971E69749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A7C933-CDD3-4CE9-92C8-A634E80A8D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D7F715-C6F8-4DAB-A225-91ADE9783079}"/>
              </a:ext>
            </a:extLst>
          </p:cNvPr>
          <p:cNvSpPr>
            <a:spLocks noGrp="1"/>
          </p:cNvSpPr>
          <p:nvPr>
            <p:ph type="dt" sz="half" idx="10"/>
          </p:nvPr>
        </p:nvSpPr>
        <p:spPr/>
        <p:txBody>
          <a:bodyPr/>
          <a:lstStyle/>
          <a:p>
            <a:fld id="{D9AD51A5-1B0A-4981-BF7C-68A3F7EB523F}" type="datetimeFigureOut">
              <a:rPr lang="en-GB" smtClean="0"/>
              <a:t>28/02/2021</a:t>
            </a:fld>
            <a:endParaRPr lang="en-GB"/>
          </a:p>
        </p:txBody>
      </p:sp>
      <p:sp>
        <p:nvSpPr>
          <p:cNvPr id="5" name="Footer Placeholder 4">
            <a:extLst>
              <a:ext uri="{FF2B5EF4-FFF2-40B4-BE49-F238E27FC236}">
                <a16:creationId xmlns:a16="http://schemas.microsoft.com/office/drawing/2014/main" id="{AECD8338-12D7-4D44-A0D8-CF276FCD4B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7227FB-D0D1-484B-9B2A-BF4CACF7604F}"/>
              </a:ext>
            </a:extLst>
          </p:cNvPr>
          <p:cNvSpPr>
            <a:spLocks noGrp="1"/>
          </p:cNvSpPr>
          <p:nvPr>
            <p:ph type="sldNum" sz="quarter" idx="12"/>
          </p:nvPr>
        </p:nvSpPr>
        <p:spPr/>
        <p:txBody>
          <a:bodyPr/>
          <a:lstStyle/>
          <a:p>
            <a:fld id="{09CBBC6E-7AD9-4E39-81A5-8C0018E7B715}" type="slidenum">
              <a:rPr lang="en-GB" smtClean="0"/>
              <a:t>‹#›</a:t>
            </a:fld>
            <a:endParaRPr lang="en-GB"/>
          </a:p>
        </p:txBody>
      </p:sp>
    </p:spTree>
    <p:extLst>
      <p:ext uri="{BB962C8B-B14F-4D97-AF65-F5344CB8AC3E}">
        <p14:creationId xmlns:p14="http://schemas.microsoft.com/office/powerpoint/2010/main" val="307070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049-C973-46A8-A1EE-985725C04F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4446CB-5BA9-4F37-B32C-628C680DD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001467-F07B-4E7B-85F4-DE37EFFEBB7E}"/>
              </a:ext>
            </a:extLst>
          </p:cNvPr>
          <p:cNvSpPr>
            <a:spLocks noGrp="1"/>
          </p:cNvSpPr>
          <p:nvPr>
            <p:ph type="dt" sz="half" idx="10"/>
          </p:nvPr>
        </p:nvSpPr>
        <p:spPr/>
        <p:txBody>
          <a:bodyPr/>
          <a:lstStyle/>
          <a:p>
            <a:fld id="{D9AD51A5-1B0A-4981-BF7C-68A3F7EB523F}" type="datetimeFigureOut">
              <a:rPr lang="en-GB" smtClean="0"/>
              <a:t>28/02/2021</a:t>
            </a:fld>
            <a:endParaRPr lang="en-GB"/>
          </a:p>
        </p:txBody>
      </p:sp>
      <p:sp>
        <p:nvSpPr>
          <p:cNvPr id="5" name="Footer Placeholder 4">
            <a:extLst>
              <a:ext uri="{FF2B5EF4-FFF2-40B4-BE49-F238E27FC236}">
                <a16:creationId xmlns:a16="http://schemas.microsoft.com/office/drawing/2014/main" id="{0706C64A-8797-434D-BF12-880F51BC50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69EA4C-1316-409F-80DD-962BFC76F184}"/>
              </a:ext>
            </a:extLst>
          </p:cNvPr>
          <p:cNvSpPr>
            <a:spLocks noGrp="1"/>
          </p:cNvSpPr>
          <p:nvPr>
            <p:ph type="sldNum" sz="quarter" idx="12"/>
          </p:nvPr>
        </p:nvSpPr>
        <p:spPr/>
        <p:txBody>
          <a:bodyPr/>
          <a:lstStyle/>
          <a:p>
            <a:fld id="{09CBBC6E-7AD9-4E39-81A5-8C0018E7B715}" type="slidenum">
              <a:rPr lang="en-GB" smtClean="0"/>
              <a:t>‹#›</a:t>
            </a:fld>
            <a:endParaRPr lang="en-GB"/>
          </a:p>
        </p:txBody>
      </p:sp>
    </p:spTree>
    <p:extLst>
      <p:ext uri="{BB962C8B-B14F-4D97-AF65-F5344CB8AC3E}">
        <p14:creationId xmlns:p14="http://schemas.microsoft.com/office/powerpoint/2010/main" val="3530055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D447-2233-4B1F-99A9-BDE503DFB5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3E8B5B-553A-4CCC-A465-8C6F813CE7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19F646-ED78-4E84-B5AB-F8AD936E10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1813E1-7FBA-4620-BCC1-B800DF1803A5}"/>
              </a:ext>
            </a:extLst>
          </p:cNvPr>
          <p:cNvSpPr>
            <a:spLocks noGrp="1"/>
          </p:cNvSpPr>
          <p:nvPr>
            <p:ph type="dt" sz="half" idx="10"/>
          </p:nvPr>
        </p:nvSpPr>
        <p:spPr/>
        <p:txBody>
          <a:bodyPr/>
          <a:lstStyle/>
          <a:p>
            <a:fld id="{D9AD51A5-1B0A-4981-BF7C-68A3F7EB523F}" type="datetimeFigureOut">
              <a:rPr lang="en-GB" smtClean="0"/>
              <a:t>28/02/2021</a:t>
            </a:fld>
            <a:endParaRPr lang="en-GB"/>
          </a:p>
        </p:txBody>
      </p:sp>
      <p:sp>
        <p:nvSpPr>
          <p:cNvPr id="6" name="Footer Placeholder 5">
            <a:extLst>
              <a:ext uri="{FF2B5EF4-FFF2-40B4-BE49-F238E27FC236}">
                <a16:creationId xmlns:a16="http://schemas.microsoft.com/office/drawing/2014/main" id="{A152FF57-6D0F-4515-A4A1-F1069E3442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257B77-B92A-43FB-A602-EC08EA272659}"/>
              </a:ext>
            </a:extLst>
          </p:cNvPr>
          <p:cNvSpPr>
            <a:spLocks noGrp="1"/>
          </p:cNvSpPr>
          <p:nvPr>
            <p:ph type="sldNum" sz="quarter" idx="12"/>
          </p:nvPr>
        </p:nvSpPr>
        <p:spPr/>
        <p:txBody>
          <a:bodyPr/>
          <a:lstStyle/>
          <a:p>
            <a:fld id="{09CBBC6E-7AD9-4E39-81A5-8C0018E7B715}" type="slidenum">
              <a:rPr lang="en-GB" smtClean="0"/>
              <a:t>‹#›</a:t>
            </a:fld>
            <a:endParaRPr lang="en-GB"/>
          </a:p>
        </p:txBody>
      </p:sp>
    </p:spTree>
    <p:extLst>
      <p:ext uri="{BB962C8B-B14F-4D97-AF65-F5344CB8AC3E}">
        <p14:creationId xmlns:p14="http://schemas.microsoft.com/office/powerpoint/2010/main" val="242701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85A1-3E66-4DBD-B782-FD9EB45715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FF816C-B9A3-4A5E-BCA2-C4B7697F77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93F2CA-FA9F-4831-B323-A535EF5A97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21FD5C-3EB5-43BA-BCE7-2EEA884FDA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23829C-9FE2-40BA-8853-9FA3B06342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E42A73-F2C3-4D81-A26A-CC5085379ED4}"/>
              </a:ext>
            </a:extLst>
          </p:cNvPr>
          <p:cNvSpPr>
            <a:spLocks noGrp="1"/>
          </p:cNvSpPr>
          <p:nvPr>
            <p:ph type="dt" sz="half" idx="10"/>
          </p:nvPr>
        </p:nvSpPr>
        <p:spPr/>
        <p:txBody>
          <a:bodyPr/>
          <a:lstStyle/>
          <a:p>
            <a:fld id="{D9AD51A5-1B0A-4981-BF7C-68A3F7EB523F}" type="datetimeFigureOut">
              <a:rPr lang="en-GB" smtClean="0"/>
              <a:t>28/02/2021</a:t>
            </a:fld>
            <a:endParaRPr lang="en-GB"/>
          </a:p>
        </p:txBody>
      </p:sp>
      <p:sp>
        <p:nvSpPr>
          <p:cNvPr id="8" name="Footer Placeholder 7">
            <a:extLst>
              <a:ext uri="{FF2B5EF4-FFF2-40B4-BE49-F238E27FC236}">
                <a16:creationId xmlns:a16="http://schemas.microsoft.com/office/drawing/2014/main" id="{74278D9A-B72A-459B-8EEF-A77AF4345D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B8D7DE1-D257-4E90-976B-80DC1954858B}"/>
              </a:ext>
            </a:extLst>
          </p:cNvPr>
          <p:cNvSpPr>
            <a:spLocks noGrp="1"/>
          </p:cNvSpPr>
          <p:nvPr>
            <p:ph type="sldNum" sz="quarter" idx="12"/>
          </p:nvPr>
        </p:nvSpPr>
        <p:spPr/>
        <p:txBody>
          <a:bodyPr/>
          <a:lstStyle/>
          <a:p>
            <a:fld id="{09CBBC6E-7AD9-4E39-81A5-8C0018E7B715}" type="slidenum">
              <a:rPr lang="en-GB" smtClean="0"/>
              <a:t>‹#›</a:t>
            </a:fld>
            <a:endParaRPr lang="en-GB"/>
          </a:p>
        </p:txBody>
      </p:sp>
    </p:spTree>
    <p:extLst>
      <p:ext uri="{BB962C8B-B14F-4D97-AF65-F5344CB8AC3E}">
        <p14:creationId xmlns:p14="http://schemas.microsoft.com/office/powerpoint/2010/main" val="292123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8BD0-AEED-4770-8BDA-670557B1DA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85846E-AA6E-44CC-A52F-C74B24B9E886}"/>
              </a:ext>
            </a:extLst>
          </p:cNvPr>
          <p:cNvSpPr>
            <a:spLocks noGrp="1"/>
          </p:cNvSpPr>
          <p:nvPr>
            <p:ph type="dt" sz="half" idx="10"/>
          </p:nvPr>
        </p:nvSpPr>
        <p:spPr/>
        <p:txBody>
          <a:bodyPr/>
          <a:lstStyle/>
          <a:p>
            <a:fld id="{D9AD51A5-1B0A-4981-BF7C-68A3F7EB523F}" type="datetimeFigureOut">
              <a:rPr lang="en-GB" smtClean="0"/>
              <a:t>28/02/2021</a:t>
            </a:fld>
            <a:endParaRPr lang="en-GB"/>
          </a:p>
        </p:txBody>
      </p:sp>
      <p:sp>
        <p:nvSpPr>
          <p:cNvPr id="4" name="Footer Placeholder 3">
            <a:extLst>
              <a:ext uri="{FF2B5EF4-FFF2-40B4-BE49-F238E27FC236}">
                <a16:creationId xmlns:a16="http://schemas.microsoft.com/office/drawing/2014/main" id="{FF2A866A-A0E1-48D7-8787-47C93E7244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9B8DA1-FC8C-426D-9293-DAA594CC95D4}"/>
              </a:ext>
            </a:extLst>
          </p:cNvPr>
          <p:cNvSpPr>
            <a:spLocks noGrp="1"/>
          </p:cNvSpPr>
          <p:nvPr>
            <p:ph type="sldNum" sz="quarter" idx="12"/>
          </p:nvPr>
        </p:nvSpPr>
        <p:spPr/>
        <p:txBody>
          <a:bodyPr/>
          <a:lstStyle/>
          <a:p>
            <a:fld id="{09CBBC6E-7AD9-4E39-81A5-8C0018E7B715}" type="slidenum">
              <a:rPr lang="en-GB" smtClean="0"/>
              <a:t>‹#›</a:t>
            </a:fld>
            <a:endParaRPr lang="en-GB"/>
          </a:p>
        </p:txBody>
      </p:sp>
    </p:spTree>
    <p:extLst>
      <p:ext uri="{BB962C8B-B14F-4D97-AF65-F5344CB8AC3E}">
        <p14:creationId xmlns:p14="http://schemas.microsoft.com/office/powerpoint/2010/main" val="135800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66237E-D157-4966-BFA1-FE4A2FF0C40B}"/>
              </a:ext>
            </a:extLst>
          </p:cNvPr>
          <p:cNvSpPr>
            <a:spLocks noGrp="1"/>
          </p:cNvSpPr>
          <p:nvPr>
            <p:ph type="dt" sz="half" idx="10"/>
          </p:nvPr>
        </p:nvSpPr>
        <p:spPr/>
        <p:txBody>
          <a:bodyPr/>
          <a:lstStyle/>
          <a:p>
            <a:fld id="{D9AD51A5-1B0A-4981-BF7C-68A3F7EB523F}" type="datetimeFigureOut">
              <a:rPr lang="en-GB" smtClean="0"/>
              <a:t>28/02/2021</a:t>
            </a:fld>
            <a:endParaRPr lang="en-GB"/>
          </a:p>
        </p:txBody>
      </p:sp>
      <p:sp>
        <p:nvSpPr>
          <p:cNvPr id="3" name="Footer Placeholder 2">
            <a:extLst>
              <a:ext uri="{FF2B5EF4-FFF2-40B4-BE49-F238E27FC236}">
                <a16:creationId xmlns:a16="http://schemas.microsoft.com/office/drawing/2014/main" id="{F2D90412-EE31-4C9E-A2B0-72D6DD43E0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87A54D-9904-4673-AC94-37EB2A44CEC9}"/>
              </a:ext>
            </a:extLst>
          </p:cNvPr>
          <p:cNvSpPr>
            <a:spLocks noGrp="1"/>
          </p:cNvSpPr>
          <p:nvPr>
            <p:ph type="sldNum" sz="quarter" idx="12"/>
          </p:nvPr>
        </p:nvSpPr>
        <p:spPr/>
        <p:txBody>
          <a:bodyPr/>
          <a:lstStyle/>
          <a:p>
            <a:fld id="{09CBBC6E-7AD9-4E39-81A5-8C0018E7B715}" type="slidenum">
              <a:rPr lang="en-GB" smtClean="0"/>
              <a:t>‹#›</a:t>
            </a:fld>
            <a:endParaRPr lang="en-GB"/>
          </a:p>
        </p:txBody>
      </p:sp>
    </p:spTree>
    <p:extLst>
      <p:ext uri="{BB962C8B-B14F-4D97-AF65-F5344CB8AC3E}">
        <p14:creationId xmlns:p14="http://schemas.microsoft.com/office/powerpoint/2010/main" val="1437501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5E5B-D26A-4ED5-8269-C89257AAB8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36CB79-AA8D-41BE-8AD0-C297D1F372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220ADE-30C3-4BB2-BD19-D7B577B39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2D1CB7-A70E-40A0-ACA4-C13508D14B71}"/>
              </a:ext>
            </a:extLst>
          </p:cNvPr>
          <p:cNvSpPr>
            <a:spLocks noGrp="1"/>
          </p:cNvSpPr>
          <p:nvPr>
            <p:ph type="dt" sz="half" idx="10"/>
          </p:nvPr>
        </p:nvSpPr>
        <p:spPr/>
        <p:txBody>
          <a:bodyPr/>
          <a:lstStyle/>
          <a:p>
            <a:fld id="{D9AD51A5-1B0A-4981-BF7C-68A3F7EB523F}" type="datetimeFigureOut">
              <a:rPr lang="en-GB" smtClean="0"/>
              <a:t>28/02/2021</a:t>
            </a:fld>
            <a:endParaRPr lang="en-GB"/>
          </a:p>
        </p:txBody>
      </p:sp>
      <p:sp>
        <p:nvSpPr>
          <p:cNvPr id="6" name="Footer Placeholder 5">
            <a:extLst>
              <a:ext uri="{FF2B5EF4-FFF2-40B4-BE49-F238E27FC236}">
                <a16:creationId xmlns:a16="http://schemas.microsoft.com/office/drawing/2014/main" id="{1238AF46-2E47-4D92-BA7F-106E85DE7D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D574B4-AD8A-4C3C-9A93-410AEAE00767}"/>
              </a:ext>
            </a:extLst>
          </p:cNvPr>
          <p:cNvSpPr>
            <a:spLocks noGrp="1"/>
          </p:cNvSpPr>
          <p:nvPr>
            <p:ph type="sldNum" sz="quarter" idx="12"/>
          </p:nvPr>
        </p:nvSpPr>
        <p:spPr/>
        <p:txBody>
          <a:bodyPr/>
          <a:lstStyle/>
          <a:p>
            <a:fld id="{09CBBC6E-7AD9-4E39-81A5-8C0018E7B715}" type="slidenum">
              <a:rPr lang="en-GB" smtClean="0"/>
              <a:t>‹#›</a:t>
            </a:fld>
            <a:endParaRPr lang="en-GB"/>
          </a:p>
        </p:txBody>
      </p:sp>
    </p:spTree>
    <p:extLst>
      <p:ext uri="{BB962C8B-B14F-4D97-AF65-F5344CB8AC3E}">
        <p14:creationId xmlns:p14="http://schemas.microsoft.com/office/powerpoint/2010/main" val="81366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AB25-36F4-4148-86BC-B07C43642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F2D4B6-02FB-4FDB-A059-01F7FA4B4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38B708-4531-41E8-9B10-2FB87CB43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98595C-9CA4-41EF-8877-E374D8CE8CA9}"/>
              </a:ext>
            </a:extLst>
          </p:cNvPr>
          <p:cNvSpPr>
            <a:spLocks noGrp="1"/>
          </p:cNvSpPr>
          <p:nvPr>
            <p:ph type="dt" sz="half" idx="10"/>
          </p:nvPr>
        </p:nvSpPr>
        <p:spPr/>
        <p:txBody>
          <a:bodyPr/>
          <a:lstStyle/>
          <a:p>
            <a:fld id="{D9AD51A5-1B0A-4981-BF7C-68A3F7EB523F}" type="datetimeFigureOut">
              <a:rPr lang="en-GB" smtClean="0"/>
              <a:t>28/02/2021</a:t>
            </a:fld>
            <a:endParaRPr lang="en-GB"/>
          </a:p>
        </p:txBody>
      </p:sp>
      <p:sp>
        <p:nvSpPr>
          <p:cNvPr id="6" name="Footer Placeholder 5">
            <a:extLst>
              <a:ext uri="{FF2B5EF4-FFF2-40B4-BE49-F238E27FC236}">
                <a16:creationId xmlns:a16="http://schemas.microsoft.com/office/drawing/2014/main" id="{C652154A-A13E-4E30-8140-FDCEBF5775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6676E-C5B0-46EC-86D5-C17E9EE207DF}"/>
              </a:ext>
            </a:extLst>
          </p:cNvPr>
          <p:cNvSpPr>
            <a:spLocks noGrp="1"/>
          </p:cNvSpPr>
          <p:nvPr>
            <p:ph type="sldNum" sz="quarter" idx="12"/>
          </p:nvPr>
        </p:nvSpPr>
        <p:spPr/>
        <p:txBody>
          <a:bodyPr/>
          <a:lstStyle/>
          <a:p>
            <a:fld id="{09CBBC6E-7AD9-4E39-81A5-8C0018E7B715}" type="slidenum">
              <a:rPr lang="en-GB" smtClean="0"/>
              <a:t>‹#›</a:t>
            </a:fld>
            <a:endParaRPr lang="en-GB"/>
          </a:p>
        </p:txBody>
      </p:sp>
    </p:spTree>
    <p:extLst>
      <p:ext uri="{BB962C8B-B14F-4D97-AF65-F5344CB8AC3E}">
        <p14:creationId xmlns:p14="http://schemas.microsoft.com/office/powerpoint/2010/main" val="147311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FAFBDC-1C57-4649-A509-7FC317A3C3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77FB7F-3490-467D-BAA6-9B0C1A123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F074ED-290B-4E25-94E7-A36C384929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D51A5-1B0A-4981-BF7C-68A3F7EB523F}" type="datetimeFigureOut">
              <a:rPr lang="en-GB" smtClean="0"/>
              <a:t>28/02/2021</a:t>
            </a:fld>
            <a:endParaRPr lang="en-GB"/>
          </a:p>
        </p:txBody>
      </p:sp>
      <p:sp>
        <p:nvSpPr>
          <p:cNvPr id="5" name="Footer Placeholder 4">
            <a:extLst>
              <a:ext uri="{FF2B5EF4-FFF2-40B4-BE49-F238E27FC236}">
                <a16:creationId xmlns:a16="http://schemas.microsoft.com/office/drawing/2014/main" id="{D2A762C3-006B-4704-8F0A-61EA5D25D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F283F8-6084-4BB6-950B-E7B7D538FF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BBC6E-7AD9-4E39-81A5-8C0018E7B715}" type="slidenum">
              <a:rPr lang="en-GB" smtClean="0"/>
              <a:t>‹#›</a:t>
            </a:fld>
            <a:endParaRPr lang="en-GB"/>
          </a:p>
        </p:txBody>
      </p:sp>
    </p:spTree>
    <p:extLst>
      <p:ext uri="{BB962C8B-B14F-4D97-AF65-F5344CB8AC3E}">
        <p14:creationId xmlns:p14="http://schemas.microsoft.com/office/powerpoint/2010/main" val="2017028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www.bbc.co.uk/news/uk-northern-ireland-41115589"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hyperlink" Target="https://www.cambridge-news.co.uk/whats-on/whats-on-news/working-middle-upper-class-quiz-14599753" TargetMode="External"/><Relationship Id="rId2" Type="http://schemas.openxmlformats.org/officeDocument/2006/relationships/hyperlink" Target="https://inews.co.uk/light-relief/quizzes/social-class-personality-test-quiz-14845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46628" y="1783959"/>
            <a:ext cx="4645250" cy="2889114"/>
          </a:xfrm>
        </p:spPr>
        <p:txBody>
          <a:bodyPr anchor="b">
            <a:normAutofit fontScale="90000"/>
          </a:bodyPr>
          <a:lstStyle/>
          <a:p>
            <a:pPr algn="l"/>
            <a:r>
              <a:rPr lang="en-GB" sz="4700" b="1" dirty="0"/>
              <a:t>Why are there class based differences in education?</a:t>
            </a:r>
            <a:br>
              <a:rPr lang="en-GB" sz="4700" b="1" dirty="0"/>
            </a:br>
            <a:r>
              <a:rPr lang="en-GB" sz="4700" b="1" dirty="0"/>
              <a:t>(Intro to topic and External factors)</a:t>
            </a:r>
          </a:p>
        </p:txBody>
      </p:sp>
      <p:sp>
        <p:nvSpPr>
          <p:cNvPr id="12"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070" r="1089"/>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8609530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146879" y="998002"/>
            <a:ext cx="3182940" cy="1471959"/>
          </a:xfrm>
        </p:spPr>
        <p:txBody>
          <a:bodyPr>
            <a:normAutofit/>
          </a:bodyPr>
          <a:lstStyle/>
          <a:p>
            <a:r>
              <a:rPr lang="en-GB" sz="2800" b="1">
                <a:solidFill>
                  <a:srgbClr val="FFFFFF"/>
                </a:solidFill>
              </a:rPr>
              <a:t>Explaining class and underachievement (P7)</a:t>
            </a:r>
          </a:p>
        </p:txBody>
      </p:sp>
      <p:sp>
        <p:nvSpPr>
          <p:cNvPr id="3" name="Content Placeholder 2"/>
          <p:cNvSpPr>
            <a:spLocks noGrp="1"/>
          </p:cNvSpPr>
          <p:nvPr>
            <p:ph idx="1"/>
          </p:nvPr>
        </p:nvSpPr>
        <p:spPr>
          <a:xfrm>
            <a:off x="1139635" y="2546161"/>
            <a:ext cx="3200451" cy="2985929"/>
          </a:xfrm>
        </p:spPr>
        <p:txBody>
          <a:bodyPr anchor="t">
            <a:normAutofit lnSpcReduction="10000"/>
          </a:bodyPr>
          <a:lstStyle/>
          <a:p>
            <a:pPr marL="0" indent="0">
              <a:buNone/>
            </a:pPr>
            <a:r>
              <a:rPr lang="en-GB" sz="2400" dirty="0">
                <a:solidFill>
                  <a:srgbClr val="FEFFFF"/>
                </a:solidFill>
              </a:rPr>
              <a:t>Think back to the activity we have just completed. (Factors explaining why middle class students are more successful in the education system). How might different theories explain the difference?</a:t>
            </a:r>
          </a:p>
          <a:p>
            <a:pPr marL="0" indent="0">
              <a:buNone/>
            </a:pPr>
            <a:endParaRPr lang="en-GB" sz="2400" dirty="0">
              <a:solidFill>
                <a:srgbClr val="FEFFFF"/>
              </a:solidFill>
            </a:endParaRPr>
          </a:p>
          <a:p>
            <a:pPr marL="0" indent="0">
              <a:buNone/>
            </a:pPr>
            <a:endParaRPr lang="en-GB" sz="2400" dirty="0">
              <a:solidFill>
                <a:srgbClr val="FEFFFF"/>
              </a:solidFill>
            </a:endParaRPr>
          </a:p>
          <a:p>
            <a:pPr marL="0" indent="0">
              <a:buNone/>
            </a:pPr>
            <a:endParaRPr lang="en-GB" sz="2400" dirty="0">
              <a:solidFill>
                <a:srgbClr val="FEFFFF"/>
              </a:solidFill>
            </a:endParaRPr>
          </a:p>
          <a:p>
            <a:pPr marL="0" indent="0">
              <a:buNone/>
            </a:pPr>
            <a:endParaRPr lang="en-GB" sz="2400" dirty="0">
              <a:solidFill>
                <a:srgbClr val="FEFFFF"/>
              </a:solidFill>
            </a:endParaRPr>
          </a:p>
          <a:p>
            <a:pPr marL="0" indent="0">
              <a:buNone/>
            </a:pPr>
            <a:endParaRPr lang="en-GB" sz="2400" dirty="0">
              <a:solidFill>
                <a:srgbClr val="FEFFFF"/>
              </a:solidFill>
            </a:endParaRPr>
          </a:p>
          <a:p>
            <a:pPr marL="0" indent="0">
              <a:buNone/>
            </a:pPr>
            <a:endParaRPr lang="en-GB" sz="2400" dirty="0">
              <a:solidFill>
                <a:srgbClr val="FEFFFF"/>
              </a:solidFill>
            </a:endParaRPr>
          </a:p>
        </p:txBody>
      </p:sp>
      <p:graphicFrame>
        <p:nvGraphicFramePr>
          <p:cNvPr id="4" name="Table 4">
            <a:extLst>
              <a:ext uri="{FF2B5EF4-FFF2-40B4-BE49-F238E27FC236}">
                <a16:creationId xmlns:a16="http://schemas.microsoft.com/office/drawing/2014/main" id="{83167065-503A-4DC0-B027-E405A55C4E91}"/>
              </a:ext>
            </a:extLst>
          </p:cNvPr>
          <p:cNvGraphicFramePr>
            <a:graphicFrameLocks noGrp="1"/>
          </p:cNvGraphicFramePr>
          <p:nvPr>
            <p:extLst>
              <p:ext uri="{D42A27DB-BD31-4B8C-83A1-F6EECF244321}">
                <p14:modId xmlns:p14="http://schemas.microsoft.com/office/powerpoint/2010/main" val="2170165696"/>
              </p:ext>
            </p:extLst>
          </p:nvPr>
        </p:nvGraphicFramePr>
        <p:xfrm>
          <a:off x="5046035" y="643468"/>
          <a:ext cx="6539076" cy="5287734"/>
        </p:xfrm>
        <a:graphic>
          <a:graphicData uri="http://schemas.openxmlformats.org/drawingml/2006/table">
            <a:tbl>
              <a:tblPr firstRow="1" bandRow="1">
                <a:tableStyleId>{00A15C55-8517-42AA-B614-E9B94910E393}</a:tableStyleId>
              </a:tblPr>
              <a:tblGrid>
                <a:gridCol w="3197213">
                  <a:extLst>
                    <a:ext uri="{9D8B030D-6E8A-4147-A177-3AD203B41FA5}">
                      <a16:colId xmlns:a16="http://schemas.microsoft.com/office/drawing/2014/main" val="1465593766"/>
                    </a:ext>
                  </a:extLst>
                </a:gridCol>
                <a:gridCol w="3341863">
                  <a:extLst>
                    <a:ext uri="{9D8B030D-6E8A-4147-A177-3AD203B41FA5}">
                      <a16:colId xmlns:a16="http://schemas.microsoft.com/office/drawing/2014/main" val="969077476"/>
                    </a:ext>
                  </a:extLst>
                </a:gridCol>
              </a:tblGrid>
              <a:tr h="2037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lt1"/>
                          </a:solidFill>
                          <a:effectLst/>
                          <a:latin typeface="+mn-lt"/>
                          <a:ea typeface="+mn-ea"/>
                          <a:cs typeface="+mn-cs"/>
                        </a:rPr>
                        <a:t>Functionalists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lt1"/>
                          </a:solidFill>
                          <a:effectLst/>
                          <a:latin typeface="+mn-lt"/>
                          <a:ea typeface="+mn-ea"/>
                          <a:cs typeface="+mn-cs"/>
                        </a:rPr>
                        <a:t>(E.G Durkheim, Parsons, Davis and Moore)</a:t>
                      </a:r>
                    </a:p>
                    <a:p>
                      <a:endParaRPr lang="en-GB" sz="1800" dirty="0"/>
                    </a:p>
                  </a:txBody>
                  <a:tcPr marL="92362" marR="92362" marT="46181" marB="46181"/>
                </a:tc>
                <a:tc>
                  <a:txBody>
                    <a:bodyPr/>
                    <a:lstStyle/>
                    <a:p>
                      <a:pPr algn="ctr"/>
                      <a:r>
                        <a:rPr lang="en-GB" sz="2800" b="1" kern="1200" dirty="0">
                          <a:solidFill>
                            <a:schemeClr val="lt1"/>
                          </a:solidFill>
                          <a:effectLst/>
                          <a:latin typeface="+mn-lt"/>
                          <a:ea typeface="+mn-ea"/>
                          <a:cs typeface="+mn-cs"/>
                        </a:rPr>
                        <a:t>Marxists</a:t>
                      </a:r>
                    </a:p>
                    <a:p>
                      <a:pPr algn="ctr"/>
                      <a:r>
                        <a:rPr lang="en-GB" sz="2800" b="1" kern="1200" dirty="0">
                          <a:solidFill>
                            <a:schemeClr val="lt1"/>
                          </a:solidFill>
                          <a:effectLst/>
                          <a:latin typeface="+mn-lt"/>
                          <a:ea typeface="+mn-ea"/>
                          <a:cs typeface="+mn-cs"/>
                        </a:rPr>
                        <a:t>(E.G Althusser, Bowles and Gintis, Willis, Bourdieu)</a:t>
                      </a:r>
                    </a:p>
                  </a:txBody>
                  <a:tcPr marL="69271" marR="69271" marT="0" marB="0"/>
                </a:tc>
                <a:extLst>
                  <a:ext uri="{0D108BD9-81ED-4DB2-BD59-A6C34878D82A}">
                    <a16:rowId xmlns:a16="http://schemas.microsoft.com/office/drawing/2014/main" val="1030686689"/>
                  </a:ext>
                </a:extLst>
              </a:tr>
              <a:tr h="3214172">
                <a:tc>
                  <a:txBody>
                    <a:bodyPr/>
                    <a:lstStyle/>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txBody>
                  <a:tcPr marL="92362" marR="92362" marT="46181" marB="46181"/>
                </a:tc>
                <a:tc>
                  <a:txBody>
                    <a:bodyPr/>
                    <a:lstStyle/>
                    <a:p>
                      <a:endParaRPr lang="en-GB" sz="1800" dirty="0"/>
                    </a:p>
                  </a:txBody>
                  <a:tcPr marL="92362" marR="92362" marT="46181" marB="46181"/>
                </a:tc>
                <a:extLst>
                  <a:ext uri="{0D108BD9-81ED-4DB2-BD59-A6C34878D82A}">
                    <a16:rowId xmlns:a16="http://schemas.microsoft.com/office/drawing/2014/main" val="834805754"/>
                  </a:ext>
                </a:extLst>
              </a:tr>
            </a:tbl>
          </a:graphicData>
        </a:graphic>
      </p:graphicFrame>
    </p:spTree>
    <p:extLst>
      <p:ext uri="{BB962C8B-B14F-4D97-AF65-F5344CB8AC3E}">
        <p14:creationId xmlns:p14="http://schemas.microsoft.com/office/powerpoint/2010/main" val="227843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3045213" y="731520"/>
            <a:ext cx="6089904" cy="1426464"/>
          </a:xfrm>
        </p:spPr>
        <p:txBody>
          <a:bodyPr>
            <a:normAutofit/>
          </a:bodyPr>
          <a:lstStyle/>
          <a:p>
            <a:pPr algn="ctr"/>
            <a:r>
              <a:rPr lang="en-GB" b="1" dirty="0">
                <a:solidFill>
                  <a:srgbClr val="FFFFFF"/>
                </a:solidFill>
              </a:rPr>
              <a:t>Recap: </a:t>
            </a:r>
            <a:br>
              <a:rPr lang="en-GB" b="1" dirty="0">
                <a:solidFill>
                  <a:srgbClr val="FFFFFF"/>
                </a:solidFill>
              </a:rPr>
            </a:br>
            <a:r>
              <a:rPr lang="en-GB" b="1" dirty="0">
                <a:solidFill>
                  <a:srgbClr val="FFFFFF"/>
                </a:solidFill>
              </a:rPr>
              <a:t>(Submit onto Teams)</a:t>
            </a:r>
          </a:p>
        </p:txBody>
      </p:sp>
      <p:sp>
        <p:nvSpPr>
          <p:cNvPr id="24" name="Rectangle 2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227419E-45AD-44C8-B64E-C7820601CCFA}"/>
              </a:ext>
            </a:extLst>
          </p:cNvPr>
          <p:cNvGraphicFramePr>
            <a:graphicFrameLocks noGrp="1"/>
          </p:cNvGraphicFramePr>
          <p:nvPr>
            <p:ph idx="1"/>
            <p:extLst>
              <p:ext uri="{D42A27DB-BD31-4B8C-83A1-F6EECF244321}">
                <p14:modId xmlns:p14="http://schemas.microsoft.com/office/powerpoint/2010/main" val="1629415089"/>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494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20" y="731520"/>
            <a:ext cx="6089904" cy="1426464"/>
          </a:xfrm>
        </p:spPr>
        <p:txBody>
          <a:bodyPr>
            <a:normAutofit/>
          </a:bodyPr>
          <a:lstStyle/>
          <a:p>
            <a:r>
              <a:rPr lang="en-GB" b="1">
                <a:solidFill>
                  <a:srgbClr val="FFFFFF"/>
                </a:solidFill>
              </a:rPr>
              <a:t>External (out of school) factors</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C66C12D-8766-4FB6-8947-467BF9BF012E}"/>
              </a:ext>
            </a:extLst>
          </p:cNvPr>
          <p:cNvGraphicFramePr>
            <a:graphicFrameLocks noGrp="1"/>
          </p:cNvGraphicFramePr>
          <p:nvPr>
            <p:ph idx="1"/>
            <p:extLst>
              <p:ext uri="{D42A27DB-BD31-4B8C-83A1-F6EECF244321}">
                <p14:modId xmlns:p14="http://schemas.microsoft.com/office/powerpoint/2010/main" val="2386955787"/>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908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47280" y="759805"/>
            <a:ext cx="10306520" cy="1325563"/>
          </a:xfrm>
        </p:spPr>
        <p:txBody>
          <a:bodyPr>
            <a:normAutofit/>
          </a:bodyPr>
          <a:lstStyle/>
          <a:p>
            <a:r>
              <a:rPr lang="en-GB" sz="4000" b="1" dirty="0">
                <a:solidFill>
                  <a:srgbClr val="FFFFFF"/>
                </a:solidFill>
              </a:rPr>
              <a:t>Material Deprivation – poverty (P9)</a:t>
            </a:r>
          </a:p>
        </p:txBody>
      </p:sp>
      <p:sp>
        <p:nvSpPr>
          <p:cNvPr id="3" name="Content Placeholder 2"/>
          <p:cNvSpPr>
            <a:spLocks noGrp="1"/>
          </p:cNvSpPr>
          <p:nvPr>
            <p:ph idx="1"/>
          </p:nvPr>
        </p:nvSpPr>
        <p:spPr>
          <a:xfrm>
            <a:off x="1119322" y="2286272"/>
            <a:ext cx="6578015" cy="1888399"/>
          </a:xfrm>
        </p:spPr>
        <p:txBody>
          <a:bodyPr>
            <a:normAutofit/>
          </a:bodyPr>
          <a:lstStyle/>
          <a:p>
            <a:r>
              <a:rPr lang="en-GB" sz="1600" dirty="0"/>
              <a:t>Sociologists of poverty have identified the </a:t>
            </a:r>
            <a:r>
              <a:rPr lang="en-GB" sz="1600" b="1" dirty="0"/>
              <a:t>cycle of deprivation</a:t>
            </a:r>
            <a:r>
              <a:rPr lang="en-GB" sz="1600" dirty="0"/>
              <a:t> or </a:t>
            </a:r>
            <a:r>
              <a:rPr lang="en-GB" sz="1600" b="1" dirty="0"/>
              <a:t>cycle of disadvantage</a:t>
            </a:r>
            <a:r>
              <a:rPr lang="en-GB" sz="1600" dirty="0"/>
              <a:t> ‑ this suggests that the "hard core" in society who are in poverty remain largely the same from one generation to another, i.e., deprived children in their turn become parents of deprived children.</a:t>
            </a:r>
          </a:p>
          <a:p>
            <a:r>
              <a:rPr lang="en-GB" sz="1600" b="1" dirty="0"/>
              <a:t>Material deprivation </a:t>
            </a:r>
            <a:r>
              <a:rPr lang="en-GB" sz="1600" dirty="0"/>
              <a:t>is closely linked to the problem of educational failure, partly as cause and partly as effect.</a:t>
            </a:r>
          </a:p>
          <a:p>
            <a:pPr marL="0" indent="0">
              <a:buNone/>
            </a:pPr>
            <a:endParaRPr lang="en-GB" sz="1500" dirty="0"/>
          </a:p>
        </p:txBody>
      </p:sp>
      <p:pic>
        <p:nvPicPr>
          <p:cNvPr id="4" name="Picture 3">
            <a:extLst>
              <a:ext uri="{FF2B5EF4-FFF2-40B4-BE49-F238E27FC236}">
                <a16:creationId xmlns:a16="http://schemas.microsoft.com/office/drawing/2014/main" id="{350C1D82-E3BC-4A37-80FD-4E8E09AEA36E}"/>
              </a:ext>
            </a:extLst>
          </p:cNvPr>
          <p:cNvPicPr>
            <a:picLocks noChangeAspect="1"/>
          </p:cNvPicPr>
          <p:nvPr/>
        </p:nvPicPr>
        <p:blipFill rotWithShape="1">
          <a:blip r:embed="rId2"/>
          <a:srcRect b="2046"/>
          <a:stretch/>
        </p:blipFill>
        <p:spPr>
          <a:xfrm>
            <a:off x="7627281" y="2635498"/>
            <a:ext cx="4216403" cy="3128561"/>
          </a:xfrm>
          <a:prstGeom prst="rect">
            <a:avLst/>
          </a:prstGeom>
        </p:spPr>
      </p:pic>
      <p:graphicFrame>
        <p:nvGraphicFramePr>
          <p:cNvPr id="17" name="Content Placeholder 2">
            <a:extLst>
              <a:ext uri="{FF2B5EF4-FFF2-40B4-BE49-F238E27FC236}">
                <a16:creationId xmlns:a16="http://schemas.microsoft.com/office/drawing/2014/main" id="{8BF77F4E-DD7D-4BDC-BF34-B70D0E448E53}"/>
              </a:ext>
            </a:extLst>
          </p:cNvPr>
          <p:cNvGraphicFramePr>
            <a:graphicFrameLocks/>
          </p:cNvGraphicFramePr>
          <p:nvPr>
            <p:extLst>
              <p:ext uri="{D42A27DB-BD31-4B8C-83A1-F6EECF244321}">
                <p14:modId xmlns:p14="http://schemas.microsoft.com/office/powerpoint/2010/main" val="2719948883"/>
              </p:ext>
            </p:extLst>
          </p:nvPr>
        </p:nvGraphicFramePr>
        <p:xfrm>
          <a:off x="1424904" y="4022571"/>
          <a:ext cx="6272432" cy="251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1173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047280" y="788894"/>
            <a:ext cx="10306520" cy="880730"/>
          </a:xfrm>
        </p:spPr>
        <p:txBody>
          <a:bodyPr>
            <a:normAutofit/>
          </a:bodyPr>
          <a:lstStyle/>
          <a:p>
            <a:r>
              <a:rPr lang="en-GB" sz="4000" b="1">
                <a:solidFill>
                  <a:srgbClr val="FFFFFF"/>
                </a:solidFill>
              </a:rPr>
              <a:t>The Life Cycle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7865556"/>
              </p:ext>
            </p:extLst>
          </p:nvPr>
        </p:nvGraphicFramePr>
        <p:xfrm>
          <a:off x="1047280" y="2661165"/>
          <a:ext cx="10095792" cy="3089621"/>
        </p:xfrm>
        <a:graphic>
          <a:graphicData uri="http://schemas.openxmlformats.org/drawingml/2006/table">
            <a:tbl>
              <a:tblPr>
                <a:tableStyleId>{5C22544A-7EE6-4342-B048-85BDC9FD1C3A}</a:tableStyleId>
              </a:tblPr>
              <a:tblGrid>
                <a:gridCol w="687358">
                  <a:extLst>
                    <a:ext uri="{9D8B030D-6E8A-4147-A177-3AD203B41FA5}">
                      <a16:colId xmlns:a16="http://schemas.microsoft.com/office/drawing/2014/main" val="608455128"/>
                    </a:ext>
                  </a:extLst>
                </a:gridCol>
                <a:gridCol w="2445839">
                  <a:extLst>
                    <a:ext uri="{9D8B030D-6E8A-4147-A177-3AD203B41FA5}">
                      <a16:colId xmlns:a16="http://schemas.microsoft.com/office/drawing/2014/main" val="130402047"/>
                    </a:ext>
                  </a:extLst>
                </a:gridCol>
                <a:gridCol w="4580349">
                  <a:extLst>
                    <a:ext uri="{9D8B030D-6E8A-4147-A177-3AD203B41FA5}">
                      <a16:colId xmlns:a16="http://schemas.microsoft.com/office/drawing/2014/main" val="1521864812"/>
                    </a:ext>
                  </a:extLst>
                </a:gridCol>
                <a:gridCol w="2382246">
                  <a:extLst>
                    <a:ext uri="{9D8B030D-6E8A-4147-A177-3AD203B41FA5}">
                      <a16:colId xmlns:a16="http://schemas.microsoft.com/office/drawing/2014/main" val="2709020840"/>
                    </a:ext>
                  </a:extLst>
                </a:gridCol>
              </a:tblGrid>
              <a:tr h="1019256">
                <a:tc>
                  <a:txBody>
                    <a:bodyPr/>
                    <a:lstStyle/>
                    <a:p>
                      <a:pPr>
                        <a:spcAft>
                          <a:spcPts val="600"/>
                        </a:spcAft>
                      </a:pPr>
                      <a:r>
                        <a:rPr lang="en-GB" sz="3100">
                          <a:effectLst/>
                        </a:rPr>
                        <a:t> </a:t>
                      </a:r>
                      <a:endParaRPr lang="en-GB" sz="3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3100">
                          <a:effectLst/>
                        </a:rPr>
                        <a:t>Stage in lifecycle</a:t>
                      </a:r>
                      <a:endParaRPr lang="en-GB" sz="3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3100">
                          <a:effectLst/>
                        </a:rPr>
                        <a:t>Typical Circumstances</a:t>
                      </a:r>
                      <a:endParaRPr lang="en-GB" sz="3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3100">
                          <a:effectLst/>
                        </a:rPr>
                        <a:t>Poverty status</a:t>
                      </a:r>
                      <a:endParaRPr lang="en-GB" sz="3100">
                        <a:effectLst/>
                        <a:latin typeface="Times New Roman" panose="02020603050405020304" pitchFamily="18" charset="0"/>
                        <a:ea typeface="Times New Roman" panose="02020603050405020304" pitchFamily="18" charset="0"/>
                      </a:endParaRPr>
                    </a:p>
                  </a:txBody>
                  <a:tcPr marL="119444" marR="119444" marT="0" marB="0"/>
                </a:tc>
                <a:extLst>
                  <a:ext uri="{0D108BD9-81ED-4DB2-BD59-A6C34878D82A}">
                    <a16:rowId xmlns:a16="http://schemas.microsoft.com/office/drawing/2014/main" val="270323627"/>
                  </a:ext>
                </a:extLst>
              </a:tr>
              <a:tr h="355678">
                <a:tc>
                  <a:txBody>
                    <a:bodyPr/>
                    <a:lstStyle/>
                    <a:p>
                      <a:pPr>
                        <a:spcAft>
                          <a:spcPts val="600"/>
                        </a:spcAft>
                      </a:pPr>
                      <a:r>
                        <a:rPr lang="en-GB" sz="1900">
                          <a:effectLst/>
                        </a:rPr>
                        <a:t>[a]</a:t>
                      </a:r>
                      <a:endParaRPr lang="en-GB" sz="2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1900">
                          <a:effectLst/>
                        </a:rPr>
                        <a:t>Childhood</a:t>
                      </a:r>
                      <a:endParaRPr lang="en-GB" sz="2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1900">
                          <a:effectLst/>
                        </a:rPr>
                        <a:t>Low family income and children to rear</a:t>
                      </a:r>
                      <a:endParaRPr lang="en-GB" sz="2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1900">
                          <a:effectLst/>
                        </a:rPr>
                        <a:t>In Poverty</a:t>
                      </a:r>
                      <a:endParaRPr lang="en-GB" sz="2100">
                        <a:effectLst/>
                        <a:latin typeface="Times New Roman" panose="02020603050405020304" pitchFamily="18" charset="0"/>
                        <a:ea typeface="Times New Roman" panose="02020603050405020304" pitchFamily="18" charset="0"/>
                      </a:endParaRPr>
                    </a:p>
                  </a:txBody>
                  <a:tcPr marL="119444" marR="119444" marT="0" marB="0"/>
                </a:tc>
                <a:extLst>
                  <a:ext uri="{0D108BD9-81ED-4DB2-BD59-A6C34878D82A}">
                    <a16:rowId xmlns:a16="http://schemas.microsoft.com/office/drawing/2014/main" val="315523562"/>
                  </a:ext>
                </a:extLst>
              </a:tr>
              <a:tr h="647653">
                <a:tc>
                  <a:txBody>
                    <a:bodyPr/>
                    <a:lstStyle/>
                    <a:p>
                      <a:pPr>
                        <a:spcAft>
                          <a:spcPts val="600"/>
                        </a:spcAft>
                      </a:pPr>
                      <a:r>
                        <a:rPr lang="en-GB" sz="1900">
                          <a:effectLst/>
                        </a:rPr>
                        <a:t>[b]</a:t>
                      </a:r>
                      <a:endParaRPr lang="en-GB" sz="2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1900">
                          <a:effectLst/>
                        </a:rPr>
                        <a:t>Working youngster</a:t>
                      </a:r>
                      <a:endParaRPr lang="en-GB" sz="2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1900">
                          <a:effectLst/>
                        </a:rPr>
                        <a:t>Earns more than is paid to parents for keep</a:t>
                      </a:r>
                      <a:endParaRPr lang="en-GB" sz="2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1900">
                          <a:effectLst/>
                        </a:rPr>
                        <a:t>Not in Poverty</a:t>
                      </a:r>
                      <a:endParaRPr lang="en-GB" sz="2100">
                        <a:effectLst/>
                        <a:latin typeface="Times New Roman" panose="02020603050405020304" pitchFamily="18" charset="0"/>
                        <a:ea typeface="Times New Roman" panose="02020603050405020304" pitchFamily="18" charset="0"/>
                      </a:endParaRPr>
                    </a:p>
                  </a:txBody>
                  <a:tcPr marL="119444" marR="119444" marT="0" marB="0"/>
                </a:tc>
                <a:extLst>
                  <a:ext uri="{0D108BD9-81ED-4DB2-BD59-A6C34878D82A}">
                    <a16:rowId xmlns:a16="http://schemas.microsoft.com/office/drawing/2014/main" val="2348643289"/>
                  </a:ext>
                </a:extLst>
              </a:tr>
              <a:tr h="355678">
                <a:tc>
                  <a:txBody>
                    <a:bodyPr/>
                    <a:lstStyle/>
                    <a:p>
                      <a:pPr>
                        <a:spcAft>
                          <a:spcPts val="600"/>
                        </a:spcAft>
                      </a:pPr>
                      <a:r>
                        <a:rPr lang="en-GB" sz="1900">
                          <a:effectLst/>
                        </a:rPr>
                        <a:t>[c]</a:t>
                      </a:r>
                      <a:endParaRPr lang="en-GB" sz="2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1900">
                          <a:effectLst/>
                        </a:rPr>
                        <a:t>Young married</a:t>
                      </a:r>
                      <a:endParaRPr lang="en-GB" sz="2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1900">
                          <a:effectLst/>
                        </a:rPr>
                        <a:t>Children to support</a:t>
                      </a:r>
                      <a:endParaRPr lang="en-GB" sz="2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1900">
                          <a:effectLst/>
                        </a:rPr>
                        <a:t>In Poverty</a:t>
                      </a:r>
                      <a:endParaRPr lang="en-GB" sz="2100">
                        <a:effectLst/>
                        <a:latin typeface="Times New Roman" panose="02020603050405020304" pitchFamily="18" charset="0"/>
                        <a:ea typeface="Times New Roman" panose="02020603050405020304" pitchFamily="18" charset="0"/>
                      </a:endParaRPr>
                    </a:p>
                  </a:txBody>
                  <a:tcPr marL="119444" marR="119444" marT="0" marB="0"/>
                </a:tc>
                <a:extLst>
                  <a:ext uri="{0D108BD9-81ED-4DB2-BD59-A6C34878D82A}">
                    <a16:rowId xmlns:a16="http://schemas.microsoft.com/office/drawing/2014/main" val="2933167896"/>
                  </a:ext>
                </a:extLst>
              </a:tr>
              <a:tr h="355678">
                <a:tc>
                  <a:txBody>
                    <a:bodyPr/>
                    <a:lstStyle/>
                    <a:p>
                      <a:pPr>
                        <a:spcAft>
                          <a:spcPts val="600"/>
                        </a:spcAft>
                      </a:pPr>
                      <a:r>
                        <a:rPr lang="en-GB" sz="1900">
                          <a:effectLst/>
                        </a:rPr>
                        <a:t>[d]</a:t>
                      </a:r>
                      <a:endParaRPr lang="en-GB" sz="2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1900">
                          <a:effectLst/>
                        </a:rPr>
                        <a:t>Middle age</a:t>
                      </a:r>
                      <a:endParaRPr lang="en-GB" sz="2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1900">
                          <a:effectLst/>
                        </a:rPr>
                        <a:t>Children earning or have left home</a:t>
                      </a:r>
                      <a:endParaRPr lang="en-GB" sz="2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1900">
                          <a:effectLst/>
                        </a:rPr>
                        <a:t>Not in Poverty</a:t>
                      </a:r>
                      <a:endParaRPr lang="en-GB" sz="2100">
                        <a:effectLst/>
                        <a:latin typeface="Times New Roman" panose="02020603050405020304" pitchFamily="18" charset="0"/>
                        <a:ea typeface="Times New Roman" panose="02020603050405020304" pitchFamily="18" charset="0"/>
                      </a:endParaRPr>
                    </a:p>
                  </a:txBody>
                  <a:tcPr marL="119444" marR="119444" marT="0" marB="0"/>
                </a:tc>
                <a:extLst>
                  <a:ext uri="{0D108BD9-81ED-4DB2-BD59-A6C34878D82A}">
                    <a16:rowId xmlns:a16="http://schemas.microsoft.com/office/drawing/2014/main" val="2195315759"/>
                  </a:ext>
                </a:extLst>
              </a:tr>
              <a:tr h="355678">
                <a:tc>
                  <a:txBody>
                    <a:bodyPr/>
                    <a:lstStyle/>
                    <a:p>
                      <a:pPr>
                        <a:spcAft>
                          <a:spcPts val="600"/>
                        </a:spcAft>
                      </a:pPr>
                      <a:r>
                        <a:rPr lang="en-GB" sz="1900">
                          <a:effectLst/>
                        </a:rPr>
                        <a:t>[e]</a:t>
                      </a:r>
                      <a:endParaRPr lang="en-GB" sz="2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1900">
                          <a:effectLst/>
                        </a:rPr>
                        <a:t>Old age</a:t>
                      </a:r>
                      <a:endParaRPr lang="en-GB" sz="2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pPr>
                      <a:r>
                        <a:rPr lang="en-GB" sz="1900">
                          <a:effectLst/>
                        </a:rPr>
                        <a:t>Income falls, living on a pension</a:t>
                      </a:r>
                      <a:endParaRPr lang="en-GB" sz="2100">
                        <a:effectLst/>
                        <a:latin typeface="Times New Roman" panose="02020603050405020304" pitchFamily="18" charset="0"/>
                        <a:ea typeface="Times New Roman" panose="02020603050405020304" pitchFamily="18" charset="0"/>
                      </a:endParaRPr>
                    </a:p>
                  </a:txBody>
                  <a:tcPr marL="119444" marR="119444" marT="0" marB="0"/>
                </a:tc>
                <a:tc>
                  <a:txBody>
                    <a:bodyPr/>
                    <a:lstStyle/>
                    <a:p>
                      <a:pPr>
                        <a:spcAft>
                          <a:spcPts val="600"/>
                        </a:spcAft>
                        <a:tabLst>
                          <a:tab pos="1127125" algn="l"/>
                        </a:tabLst>
                      </a:pPr>
                      <a:r>
                        <a:rPr lang="en-GB" sz="1900">
                          <a:effectLst/>
                        </a:rPr>
                        <a:t>In Poverty	</a:t>
                      </a:r>
                      <a:endParaRPr lang="en-GB" sz="2100">
                        <a:effectLst/>
                        <a:latin typeface="Times New Roman" panose="02020603050405020304" pitchFamily="18" charset="0"/>
                        <a:ea typeface="Times New Roman" panose="02020603050405020304" pitchFamily="18" charset="0"/>
                      </a:endParaRPr>
                    </a:p>
                  </a:txBody>
                  <a:tcPr marL="119444" marR="119444" marT="0" marB="0"/>
                </a:tc>
                <a:extLst>
                  <a:ext uri="{0D108BD9-81ED-4DB2-BD59-A6C34878D82A}">
                    <a16:rowId xmlns:a16="http://schemas.microsoft.com/office/drawing/2014/main" val="3352892673"/>
                  </a:ext>
                </a:extLst>
              </a:tr>
            </a:tbl>
          </a:graphicData>
        </a:graphic>
      </p:graphicFrame>
    </p:spTree>
    <p:extLst>
      <p:ext uri="{BB962C8B-B14F-4D97-AF65-F5344CB8AC3E}">
        <p14:creationId xmlns:p14="http://schemas.microsoft.com/office/powerpoint/2010/main" val="1931090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25034" y="841118"/>
            <a:ext cx="4375586" cy="1325563"/>
          </a:xfrm>
        </p:spPr>
        <p:txBody>
          <a:bodyPr>
            <a:normAutofit/>
          </a:bodyPr>
          <a:lstStyle/>
          <a:p>
            <a:r>
              <a:rPr lang="en-GB" b="1" dirty="0"/>
              <a:t>The cost of schooling (P10)</a:t>
            </a:r>
          </a:p>
        </p:txBody>
      </p:sp>
      <p:sp>
        <p:nvSpPr>
          <p:cNvPr id="75" name="Freeform: Shape 74">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See the source image">
            <a:extLst>
              <a:ext uri="{FF2B5EF4-FFF2-40B4-BE49-F238E27FC236}">
                <a16:creationId xmlns:a16="http://schemas.microsoft.com/office/drawing/2014/main" id="{4D7EFBF2-A4F7-4828-A4EA-19CE9C7EC6C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51" r="4" b="18452"/>
          <a:stretch/>
        </p:blipFill>
        <p:spPr bwMode="auto">
          <a:xfrm>
            <a:off x="4700396" y="617591"/>
            <a:ext cx="1691640" cy="169164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814938A-9F5F-49CE-BD84-3F851A495FB2}"/>
              </a:ext>
            </a:extLst>
          </p:cNvPr>
          <p:cNvPicPr>
            <a:picLocks noChangeAspect="1"/>
          </p:cNvPicPr>
          <p:nvPr/>
        </p:nvPicPr>
        <p:blipFill rotWithShape="1">
          <a:blip r:embed="rId3"/>
          <a:srcRect t="19920" r="-4" b="6077"/>
          <a:stretch/>
        </p:blipFill>
        <p:spPr>
          <a:xfrm>
            <a:off x="3545527" y="3028895"/>
            <a:ext cx="2505456" cy="2505456"/>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1030" name="Picture 6" descr="See the source image">
            <a:extLst>
              <a:ext uri="{FF2B5EF4-FFF2-40B4-BE49-F238E27FC236}">
                <a16:creationId xmlns:a16="http://schemas.microsoft.com/office/drawing/2014/main" id="{1D9EB4A0-F346-458A-9957-38E61D7771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74" r="2494" b="2"/>
          <a:stretch/>
        </p:blipFill>
        <p:spPr bwMode="auto">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71DD648-A707-47D2-A318-B82ADFB2E39B}"/>
              </a:ext>
            </a:extLst>
          </p:cNvPr>
          <p:cNvPicPr>
            <a:picLocks noChangeAspect="1"/>
          </p:cNvPicPr>
          <p:nvPr/>
        </p:nvPicPr>
        <p:blipFill rotWithShape="1">
          <a:blip r:embed="rId5"/>
          <a:srcRect l="10248" r="13055" b="4"/>
          <a:stretch/>
        </p:blipFill>
        <p:spPr>
          <a:xfrm>
            <a:off x="1" y="4207014"/>
            <a:ext cx="3050387"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Content Placeholder 2"/>
          <p:cNvSpPr>
            <a:spLocks noGrp="1"/>
          </p:cNvSpPr>
          <p:nvPr>
            <p:ph idx="1"/>
          </p:nvPr>
        </p:nvSpPr>
        <p:spPr>
          <a:xfrm>
            <a:off x="6896100" y="2269671"/>
            <a:ext cx="3859646" cy="4419600"/>
          </a:xfrm>
        </p:spPr>
        <p:txBody>
          <a:bodyPr anchor="t">
            <a:normAutofit fontScale="92500" lnSpcReduction="20000"/>
          </a:bodyPr>
          <a:lstStyle/>
          <a:p>
            <a:r>
              <a:rPr lang="en-GB" dirty="0"/>
              <a:t>Using the list in the booklet and your own experiences, add up the cost of your own schooling per year. </a:t>
            </a:r>
          </a:p>
          <a:p>
            <a:r>
              <a:rPr lang="en-GB" dirty="0"/>
              <a:t>Place the approx. amount in the teams chat.</a:t>
            </a:r>
          </a:p>
          <a:p>
            <a:r>
              <a:rPr lang="en-GB" dirty="0"/>
              <a:t>How does it contrast to the amount in this article?</a:t>
            </a:r>
          </a:p>
          <a:p>
            <a:r>
              <a:rPr lang="en-GB" dirty="0">
                <a:hlinkClick r:id="rId6"/>
              </a:rPr>
              <a:t>School costs parents £1,200 per child annually - BBC News</a:t>
            </a:r>
            <a:endParaRPr lang="en-GB" dirty="0"/>
          </a:p>
          <a:p>
            <a:endParaRPr lang="en-GB" sz="1800" dirty="0"/>
          </a:p>
          <a:p>
            <a:endParaRPr lang="en-GB" sz="1800" dirty="0"/>
          </a:p>
          <a:p>
            <a:pPr marL="0" indent="0">
              <a:buNone/>
            </a:pPr>
            <a:endParaRPr lang="en-GB" sz="1800" dirty="0"/>
          </a:p>
        </p:txBody>
      </p:sp>
      <p:sp>
        <p:nvSpPr>
          <p:cNvPr id="4" name="AutoShape 2" descr="See the source image">
            <a:extLst>
              <a:ext uri="{FF2B5EF4-FFF2-40B4-BE49-F238E27FC236}">
                <a16:creationId xmlns:a16="http://schemas.microsoft.com/office/drawing/2014/main" id="{AD0C6E69-ACCD-4320-B6C4-2A077277A22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4928338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lowchart: Document 7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Free school meals and achievement</a:t>
            </a:r>
          </a:p>
        </p:txBody>
      </p:sp>
      <p:pic>
        <p:nvPicPr>
          <p:cNvPr id="2050" name="Picture 2" descr="free school meal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40490" y="1886441"/>
            <a:ext cx="7347537" cy="4479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F118A44-ADB3-4506-B80F-2B201F392FB6}"/>
              </a:ext>
            </a:extLst>
          </p:cNvPr>
          <p:cNvSpPr txBox="1"/>
          <p:nvPr/>
        </p:nvSpPr>
        <p:spPr>
          <a:xfrm>
            <a:off x="4163786" y="171162"/>
            <a:ext cx="7440385" cy="1077218"/>
          </a:xfrm>
          <a:prstGeom prst="rect">
            <a:avLst/>
          </a:prstGeom>
          <a:noFill/>
        </p:spPr>
        <p:txBody>
          <a:bodyPr wrap="square" rtlCol="0">
            <a:spAutoFit/>
          </a:bodyPr>
          <a:lstStyle/>
          <a:p>
            <a:r>
              <a:rPr lang="en-GB" sz="3200" b="1" u="sng" dirty="0"/>
              <a:t>How does material deprivation affect achievement?</a:t>
            </a:r>
            <a:endParaRPr lang="en-GB" sz="3200" dirty="0"/>
          </a:p>
        </p:txBody>
      </p:sp>
    </p:spTree>
    <p:extLst>
      <p:ext uri="{BB962C8B-B14F-4D97-AF65-F5344CB8AC3E}">
        <p14:creationId xmlns:p14="http://schemas.microsoft.com/office/powerpoint/2010/main" val="2880893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sz="4100" b="1" u="sng">
                <a:solidFill>
                  <a:srgbClr val="FFFFFF"/>
                </a:solidFill>
              </a:rPr>
              <a:t>How does material deprivation affect achievement?</a:t>
            </a:r>
            <a:endParaRPr lang="en-GB" sz="4100">
              <a:solidFill>
                <a:srgbClr val="FFFFFF"/>
              </a:solidFill>
            </a:endParaRPr>
          </a:p>
        </p:txBody>
      </p:sp>
      <p:pic>
        <p:nvPicPr>
          <p:cNvPr id="3074" name="Picture 2" descr="boys fs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21" r="3" b="3"/>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a:bodyPr>
          <a:lstStyle/>
          <a:p>
            <a:r>
              <a:rPr lang="en-GB" sz="2400" dirty="0">
                <a:solidFill>
                  <a:srgbClr val="FFFFFF"/>
                </a:solidFill>
              </a:rPr>
              <a:t>What do you think causes the link between free school meals and underachievement? </a:t>
            </a:r>
          </a:p>
          <a:p>
            <a:r>
              <a:rPr lang="en-GB" sz="2400" dirty="0">
                <a:solidFill>
                  <a:srgbClr val="FFFFFF"/>
                </a:solidFill>
              </a:rPr>
              <a:t>Place your ideas in the Teams chat. </a:t>
            </a:r>
          </a:p>
        </p:txBody>
      </p:sp>
    </p:spTree>
    <p:extLst>
      <p:ext uri="{BB962C8B-B14F-4D97-AF65-F5344CB8AC3E}">
        <p14:creationId xmlns:p14="http://schemas.microsoft.com/office/powerpoint/2010/main" val="889753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b="1">
                <a:solidFill>
                  <a:srgbClr val="FFFFFF"/>
                </a:solidFill>
              </a:rPr>
              <a:t>What causes the link between free school meals and underachievement?</a:t>
            </a:r>
          </a:p>
        </p:txBody>
      </p:sp>
      <p:sp>
        <p:nvSpPr>
          <p:cNvPr id="3" name="Content Placeholder 2"/>
          <p:cNvSpPr>
            <a:spLocks noGrp="1"/>
          </p:cNvSpPr>
          <p:nvPr>
            <p:ph idx="1"/>
          </p:nvPr>
        </p:nvSpPr>
        <p:spPr>
          <a:xfrm>
            <a:off x="1367624" y="2490436"/>
            <a:ext cx="9708995" cy="3567173"/>
          </a:xfrm>
        </p:spPr>
        <p:txBody>
          <a:bodyPr anchor="ctr">
            <a:normAutofit/>
          </a:bodyPr>
          <a:lstStyle/>
          <a:p>
            <a:pPr lvl="0"/>
            <a:r>
              <a:rPr lang="en-GB" sz="2400"/>
              <a:t>Waldfogel and Washbrook (2013) – children from lower income backgrounds are more likely to live in damp and crowded accommodation and a home that is unclean and unsafe.  This makes study at home difficult.  This may also mean poorer diet and higher levels of illness.</a:t>
            </a:r>
          </a:p>
          <a:p>
            <a:pPr marL="0" indent="0">
              <a:buNone/>
            </a:pPr>
            <a:endParaRPr lang="en-GB" sz="2400"/>
          </a:p>
          <a:p>
            <a:pPr lvl="0"/>
            <a:r>
              <a:rPr lang="en-GB" sz="2400"/>
              <a:t>Cooper and Stewart (2013) – being poor may affect a childs cognitive and social-behavioural abilities.</a:t>
            </a:r>
          </a:p>
          <a:p>
            <a:pPr marL="0" indent="0">
              <a:buNone/>
            </a:pPr>
            <a:endParaRPr lang="en-GB" sz="2400"/>
          </a:p>
        </p:txBody>
      </p:sp>
    </p:spTree>
    <p:extLst>
      <p:ext uri="{BB962C8B-B14F-4D97-AF65-F5344CB8AC3E}">
        <p14:creationId xmlns:p14="http://schemas.microsoft.com/office/powerpoint/2010/main" val="15154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b="1">
                <a:solidFill>
                  <a:srgbClr val="FFFFFF"/>
                </a:solidFill>
              </a:rPr>
              <a:t>Reasons continued….</a:t>
            </a:r>
          </a:p>
        </p:txBody>
      </p:sp>
      <p:sp>
        <p:nvSpPr>
          <p:cNvPr id="3" name="Content Placeholder 2"/>
          <p:cNvSpPr>
            <a:spLocks noGrp="1"/>
          </p:cNvSpPr>
          <p:nvPr>
            <p:ph idx="1"/>
          </p:nvPr>
        </p:nvSpPr>
        <p:spPr>
          <a:xfrm>
            <a:off x="1316765" y="3034722"/>
            <a:ext cx="9708995" cy="3567173"/>
          </a:xfrm>
        </p:spPr>
        <p:txBody>
          <a:bodyPr anchor="ctr">
            <a:normAutofit lnSpcReduction="10000"/>
          </a:bodyPr>
          <a:lstStyle/>
          <a:p>
            <a:pPr lvl="0"/>
            <a:r>
              <a:rPr lang="en-GB" dirty="0"/>
              <a:t>Less likely to have access to good preschool facilities</a:t>
            </a:r>
          </a:p>
          <a:p>
            <a:pPr lvl="0"/>
            <a:r>
              <a:rPr lang="en-GB" dirty="0"/>
              <a:t>Cannot afford educational toys, books, tutoring and other resources</a:t>
            </a:r>
          </a:p>
          <a:p>
            <a:pPr lvl="0"/>
            <a:r>
              <a:rPr lang="en-GB" dirty="0"/>
              <a:t>Working class more likely to have part time jobs</a:t>
            </a:r>
          </a:p>
          <a:p>
            <a:pPr lvl="0"/>
            <a:r>
              <a:rPr lang="en-GB" dirty="0"/>
              <a:t>Poor facilities and limited resources at state schools in disadvantage areas</a:t>
            </a:r>
          </a:p>
          <a:p>
            <a:pPr lvl="0"/>
            <a:r>
              <a:rPr lang="en-GB" dirty="0"/>
              <a:t>Parents unable to financially support children in post 16 and higher education</a:t>
            </a:r>
          </a:p>
          <a:p>
            <a:pPr lvl="0"/>
            <a:endParaRPr lang="en-GB" sz="2400" dirty="0"/>
          </a:p>
          <a:p>
            <a:pPr lvl="0"/>
            <a:endParaRPr lang="en-GB" sz="2400" dirty="0"/>
          </a:p>
        </p:txBody>
      </p:sp>
    </p:spTree>
    <p:extLst>
      <p:ext uri="{BB962C8B-B14F-4D97-AF65-F5344CB8AC3E}">
        <p14:creationId xmlns:p14="http://schemas.microsoft.com/office/powerpoint/2010/main" val="118130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3277" y="712269"/>
            <a:ext cx="3370998" cy="5502264"/>
          </a:xfrm>
        </p:spPr>
        <p:txBody>
          <a:bodyPr>
            <a:normAutofit/>
          </a:bodyPr>
          <a:lstStyle/>
          <a:p>
            <a:r>
              <a:rPr lang="en-GB" b="1">
                <a:solidFill>
                  <a:srgbClr val="FFFFFF"/>
                </a:solidFill>
              </a:rPr>
              <a:t>Objectives</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CEE5CFC-FAE5-45F8-BDF3-39BE2D9000A8}"/>
              </a:ext>
            </a:extLst>
          </p:cNvPr>
          <p:cNvGraphicFramePr>
            <a:graphicFrameLocks noGrp="1"/>
          </p:cNvGraphicFramePr>
          <p:nvPr>
            <p:ph idx="1"/>
            <p:extLst>
              <p:ext uri="{D42A27DB-BD31-4B8C-83A1-F6EECF244321}">
                <p14:modId xmlns:p14="http://schemas.microsoft.com/office/powerpoint/2010/main" val="103213015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6921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0759-2C2F-499F-910C-2D5FAC8470C9}"/>
              </a:ext>
            </a:extLst>
          </p:cNvPr>
          <p:cNvSpPr>
            <a:spLocks noGrp="1"/>
          </p:cNvSpPr>
          <p:nvPr>
            <p:ph type="title"/>
          </p:nvPr>
        </p:nvSpPr>
        <p:spPr/>
        <p:txBody>
          <a:bodyPr/>
          <a:lstStyle/>
          <a:p>
            <a:r>
              <a:rPr lang="en-GB">
                <a:cs typeface="Calibri Light"/>
              </a:rPr>
              <a:t>Links to policy pg 21 </a:t>
            </a:r>
            <a:endParaRPr lang="en-GB"/>
          </a:p>
        </p:txBody>
      </p:sp>
      <p:graphicFrame>
        <p:nvGraphicFramePr>
          <p:cNvPr id="4" name="Table 4">
            <a:extLst>
              <a:ext uri="{FF2B5EF4-FFF2-40B4-BE49-F238E27FC236}">
                <a16:creationId xmlns:a16="http://schemas.microsoft.com/office/drawing/2014/main" id="{4A3A25E6-0A37-4A2E-96EF-E45EF7E88AB6}"/>
              </a:ext>
            </a:extLst>
          </p:cNvPr>
          <p:cNvGraphicFramePr>
            <a:graphicFrameLocks noGrp="1"/>
          </p:cNvGraphicFramePr>
          <p:nvPr>
            <p:ph idx="1"/>
            <p:extLst>
              <p:ext uri="{D42A27DB-BD31-4B8C-83A1-F6EECF244321}">
                <p14:modId xmlns:p14="http://schemas.microsoft.com/office/powerpoint/2010/main" val="3138714213"/>
              </p:ext>
            </p:extLst>
          </p:nvPr>
        </p:nvGraphicFramePr>
        <p:xfrm>
          <a:off x="22261" y="26832"/>
          <a:ext cx="12104425" cy="6804335"/>
        </p:xfrm>
        <a:graphic>
          <a:graphicData uri="http://schemas.openxmlformats.org/drawingml/2006/table">
            <a:tbl>
              <a:tblPr firstRow="1" bandRow="1">
                <a:tableStyleId>{5C22544A-7EE6-4342-B048-85BDC9FD1C3A}</a:tableStyleId>
              </a:tblPr>
              <a:tblGrid>
                <a:gridCol w="4311453">
                  <a:extLst>
                    <a:ext uri="{9D8B030D-6E8A-4147-A177-3AD203B41FA5}">
                      <a16:colId xmlns:a16="http://schemas.microsoft.com/office/drawing/2014/main" val="2310899614"/>
                    </a:ext>
                  </a:extLst>
                </a:gridCol>
                <a:gridCol w="7792972">
                  <a:extLst>
                    <a:ext uri="{9D8B030D-6E8A-4147-A177-3AD203B41FA5}">
                      <a16:colId xmlns:a16="http://schemas.microsoft.com/office/drawing/2014/main" val="3443033764"/>
                    </a:ext>
                  </a:extLst>
                </a:gridCol>
              </a:tblGrid>
              <a:tr h="769295">
                <a:tc>
                  <a:txBody>
                    <a:bodyPr/>
                    <a:lstStyle/>
                    <a:p>
                      <a:r>
                        <a:rPr lang="en-GB" dirty="0"/>
                        <a:t>Policy </a:t>
                      </a:r>
                    </a:p>
                  </a:txBody>
                  <a:tcPr/>
                </a:tc>
                <a:tc>
                  <a:txBody>
                    <a:bodyPr/>
                    <a:lstStyle/>
                    <a:p>
                      <a:r>
                        <a:rPr lang="en-GB" dirty="0"/>
                        <a:t>Impact on working class pupils </a:t>
                      </a:r>
                    </a:p>
                  </a:txBody>
                  <a:tcPr/>
                </a:tc>
                <a:extLst>
                  <a:ext uri="{0D108BD9-81ED-4DB2-BD59-A6C34878D82A}">
                    <a16:rowId xmlns:a16="http://schemas.microsoft.com/office/drawing/2014/main" val="1502375181"/>
                  </a:ext>
                </a:extLst>
              </a:tr>
              <a:tr h="769295">
                <a:tc>
                  <a:txBody>
                    <a:bodyPr/>
                    <a:lstStyle/>
                    <a:p>
                      <a:r>
                        <a:rPr lang="en-GB" dirty="0">
                          <a:solidFill>
                            <a:srgbClr val="FF0000"/>
                          </a:solidFill>
                        </a:rPr>
                        <a:t>Marketisation: </a:t>
                      </a:r>
                    </a:p>
                    <a:p>
                      <a:pPr lvl="0">
                        <a:buNone/>
                      </a:pPr>
                      <a:r>
                        <a:rPr lang="en-GB" dirty="0"/>
                        <a:t>Brought in by the 1988 Education Act- Marketisation policies such as publishing school exam results in league tables/ publishing Ofsted reports and increasing the diversity of schools </a:t>
                      </a:r>
                    </a:p>
                  </a:txBody>
                  <a:tcPr/>
                </a:tc>
                <a:tc>
                  <a:txBody>
                    <a:bodyPr/>
                    <a:lstStyle/>
                    <a:p>
                      <a:r>
                        <a:rPr lang="en-GB" dirty="0"/>
                        <a:t>The highest performing schools can " cream skim" the best students- as they are fully subscribed they can " choose" some students ( once catchment students are enrolled) based on their educational  achievement. </a:t>
                      </a:r>
                    </a:p>
                    <a:p>
                      <a:pPr lvl="0">
                        <a:buNone/>
                      </a:pPr>
                      <a:endParaRPr lang="en-GB" dirty="0"/>
                    </a:p>
                    <a:p>
                      <a:pPr lvl="0">
                        <a:buNone/>
                      </a:pPr>
                      <a:r>
                        <a:rPr lang="en-GB" dirty="0"/>
                        <a:t>Due to factors discussed in this topic, MC students perform better in Primary school tests, so high performing secondary school are more likely to attract these students. </a:t>
                      </a:r>
                    </a:p>
                  </a:txBody>
                  <a:tcPr/>
                </a:tc>
                <a:extLst>
                  <a:ext uri="{0D108BD9-81ED-4DB2-BD59-A6C34878D82A}">
                    <a16:rowId xmlns:a16="http://schemas.microsoft.com/office/drawing/2014/main" val="2540733436"/>
                  </a:ext>
                </a:extLst>
              </a:tr>
              <a:tr h="769295">
                <a:tc>
                  <a:txBody>
                    <a:bodyPr/>
                    <a:lstStyle/>
                    <a:p>
                      <a:pPr lvl="0">
                        <a:buNone/>
                      </a:pPr>
                      <a:r>
                        <a:rPr lang="en-GB" dirty="0" err="1">
                          <a:solidFill>
                            <a:srgbClr val="FF0000"/>
                          </a:solidFill>
                        </a:rPr>
                        <a:t>Parentocracy</a:t>
                      </a:r>
                      <a:r>
                        <a:rPr lang="en-GB" dirty="0">
                          <a:solidFill>
                            <a:srgbClr val="FF0000"/>
                          </a:solidFill>
                        </a:rPr>
                        <a:t> </a:t>
                      </a:r>
                      <a:r>
                        <a:rPr lang="en-GB" dirty="0"/>
                        <a:t>- By publishing exam results and Ofsted reports- you create a market approach to education- where some parents are able to " choose" their child's school based on which one is the highest performing </a:t>
                      </a:r>
                    </a:p>
                    <a:p>
                      <a:pPr lvl="0">
                        <a:buNone/>
                      </a:pPr>
                      <a:endParaRPr lang="en-GB" dirty="0"/>
                    </a:p>
                  </a:txBody>
                  <a:tcPr/>
                </a:tc>
                <a:tc>
                  <a:txBody>
                    <a:bodyPr/>
                    <a:lstStyle/>
                    <a:p>
                      <a:pPr lvl="0">
                        <a:buNone/>
                      </a:pPr>
                      <a:r>
                        <a:rPr lang="en-GB" dirty="0"/>
                        <a:t>The reality is only MC parents have a " choice" about where their children go to school- either by paying for private education or moving to an area with schools with the best exam results- they have both the economic and cultural capital to give their children an advantage in attending the best schools. </a:t>
                      </a:r>
                    </a:p>
                  </a:txBody>
                  <a:tcPr/>
                </a:tc>
                <a:extLst>
                  <a:ext uri="{0D108BD9-81ED-4DB2-BD59-A6C34878D82A}">
                    <a16:rowId xmlns:a16="http://schemas.microsoft.com/office/drawing/2014/main" val="3299637361"/>
                  </a:ext>
                </a:extLst>
              </a:tr>
              <a:tr h="769295">
                <a:tc>
                  <a:txBody>
                    <a:bodyPr/>
                    <a:lstStyle/>
                    <a:p>
                      <a:pPr lvl="0">
                        <a:buNone/>
                      </a:pPr>
                      <a:r>
                        <a:rPr lang="en-GB" dirty="0">
                          <a:solidFill>
                            <a:srgbClr val="FF0000"/>
                          </a:solidFill>
                        </a:rPr>
                        <a:t>New Academies/ Free schools </a:t>
                      </a:r>
                    </a:p>
                    <a:p>
                      <a:pPr lvl="0">
                        <a:buNone/>
                      </a:pPr>
                      <a:endParaRPr lang="en-GB" dirty="0"/>
                    </a:p>
                    <a:p>
                      <a:pPr lvl="0">
                        <a:buNone/>
                      </a:pPr>
                      <a:r>
                        <a:rPr lang="en-GB" dirty="0"/>
                        <a:t>Part of 1988 Education act included reducing state control on schools and later policies introducing Academy and Free schools. </a:t>
                      </a:r>
                    </a:p>
                  </a:txBody>
                  <a:tcPr/>
                </a:tc>
                <a:tc>
                  <a:txBody>
                    <a:bodyPr/>
                    <a:lstStyle/>
                    <a:p>
                      <a:pPr lvl="0">
                        <a:buNone/>
                      </a:pPr>
                      <a:r>
                        <a:rPr lang="en-GB" dirty="0"/>
                        <a:t>Evidence shows that Free schools have a lower % of students from disadvantaged  areas than State schools – and tend to be set up in more middle class areas. </a:t>
                      </a:r>
                    </a:p>
                    <a:p>
                      <a:pPr lvl="0">
                        <a:buNone/>
                      </a:pPr>
                      <a:r>
                        <a:rPr lang="en-GB" dirty="0"/>
                        <a:t>The privatisation of education has been criticised by Marxists such as </a:t>
                      </a:r>
                      <a:r>
                        <a:rPr lang="en-GB" dirty="0" err="1"/>
                        <a:t>Rikowski</a:t>
                      </a:r>
                      <a:r>
                        <a:rPr lang="en-GB" dirty="0"/>
                        <a:t> as it puts making a profit before the needs of students. </a:t>
                      </a:r>
                    </a:p>
                    <a:p>
                      <a:pPr lvl="0">
                        <a:buNone/>
                      </a:pPr>
                      <a:endParaRPr lang="en-GB" dirty="0"/>
                    </a:p>
                    <a:p>
                      <a:pPr lvl="0">
                        <a:buNone/>
                      </a:pPr>
                      <a:endParaRPr lang="en-GB" dirty="0"/>
                    </a:p>
                  </a:txBody>
                  <a:tcPr/>
                </a:tc>
                <a:extLst>
                  <a:ext uri="{0D108BD9-81ED-4DB2-BD59-A6C34878D82A}">
                    <a16:rowId xmlns:a16="http://schemas.microsoft.com/office/drawing/2014/main" val="1139139445"/>
                  </a:ext>
                </a:extLst>
              </a:tr>
            </a:tbl>
          </a:graphicData>
        </a:graphic>
      </p:graphicFrame>
    </p:spTree>
    <p:extLst>
      <p:ext uri="{BB962C8B-B14F-4D97-AF65-F5344CB8AC3E}">
        <p14:creationId xmlns:p14="http://schemas.microsoft.com/office/powerpoint/2010/main" val="2164049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E0830B4-FEE7-4DBD-9430-5C33BAF3C685}"/>
              </a:ext>
            </a:extLst>
          </p:cNvPr>
          <p:cNvSpPr>
            <a:spLocks noGrp="1"/>
          </p:cNvSpPr>
          <p:nvPr>
            <p:ph type="title"/>
          </p:nvPr>
        </p:nvSpPr>
        <p:spPr>
          <a:xfrm>
            <a:off x="1047280" y="759805"/>
            <a:ext cx="10306520" cy="1325563"/>
          </a:xfrm>
        </p:spPr>
        <p:txBody>
          <a:bodyPr>
            <a:normAutofit/>
          </a:bodyPr>
          <a:lstStyle/>
          <a:p>
            <a:r>
              <a:rPr lang="en-GB" sz="4000" dirty="0">
                <a:solidFill>
                  <a:srgbClr val="FFFFFF"/>
                </a:solidFill>
              </a:rPr>
              <a:t>(P12) Consider:</a:t>
            </a:r>
          </a:p>
        </p:txBody>
      </p:sp>
      <p:graphicFrame>
        <p:nvGraphicFramePr>
          <p:cNvPr id="4" name="Content Placeholder 2">
            <a:extLst>
              <a:ext uri="{FF2B5EF4-FFF2-40B4-BE49-F238E27FC236}">
                <a16:creationId xmlns:a16="http://schemas.microsoft.com/office/drawing/2014/main" id="{91958D35-9219-4664-8E19-C748CFB60233}"/>
              </a:ext>
            </a:extLst>
          </p:cNvPr>
          <p:cNvGraphicFramePr>
            <a:graphicFrameLocks noGrp="1"/>
          </p:cNvGraphicFramePr>
          <p:nvPr>
            <p:ph idx="1"/>
            <p:extLst>
              <p:ext uri="{D42A27DB-BD31-4B8C-83A1-F6EECF244321}">
                <p14:modId xmlns:p14="http://schemas.microsoft.com/office/powerpoint/2010/main" val="394922481"/>
              </p:ext>
            </p:extLst>
          </p:nvPr>
        </p:nvGraphicFramePr>
        <p:xfrm>
          <a:off x="6835104" y="2450907"/>
          <a:ext cx="4053545" cy="3563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8F25098-FE0C-4731-9447-78F8DBE30563}"/>
              </a:ext>
            </a:extLst>
          </p:cNvPr>
          <p:cNvPicPr>
            <a:picLocks noChangeAspect="1"/>
          </p:cNvPicPr>
          <p:nvPr/>
        </p:nvPicPr>
        <p:blipFill>
          <a:blip r:embed="rId7"/>
          <a:stretch>
            <a:fillRect/>
          </a:stretch>
        </p:blipFill>
        <p:spPr>
          <a:xfrm>
            <a:off x="1205956" y="2329782"/>
            <a:ext cx="5542513" cy="3805408"/>
          </a:xfrm>
          <a:prstGeom prst="rect">
            <a:avLst/>
          </a:prstGeom>
        </p:spPr>
      </p:pic>
    </p:spTree>
    <p:extLst>
      <p:ext uri="{BB962C8B-B14F-4D97-AF65-F5344CB8AC3E}">
        <p14:creationId xmlns:p14="http://schemas.microsoft.com/office/powerpoint/2010/main" val="389786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GB" b="1">
                <a:solidFill>
                  <a:srgbClr val="FFFFFF"/>
                </a:solidFill>
              </a:rPr>
              <a:t>Cultural deprivation</a:t>
            </a:r>
          </a:p>
        </p:txBody>
      </p:sp>
      <p:sp>
        <p:nvSpPr>
          <p:cNvPr id="3" name="Content Placeholder 2"/>
          <p:cNvSpPr>
            <a:spLocks noGrp="1"/>
          </p:cNvSpPr>
          <p:nvPr>
            <p:ph idx="1"/>
          </p:nvPr>
        </p:nvSpPr>
        <p:spPr>
          <a:xfrm>
            <a:off x="4978708" y="885651"/>
            <a:ext cx="6525220" cy="4616849"/>
          </a:xfrm>
        </p:spPr>
        <p:txBody>
          <a:bodyPr anchor="ctr">
            <a:normAutofit/>
          </a:bodyPr>
          <a:lstStyle/>
          <a:p>
            <a:r>
              <a:rPr lang="en-GB" sz="2400" b="1" dirty="0"/>
              <a:t>Cultural deprivation</a:t>
            </a:r>
            <a:r>
              <a:rPr lang="en-GB" sz="2400" dirty="0"/>
              <a:t>” is a kind of cultural “poverty” (as opposed to real, material poverty) and tends to view any culture which is not that of the teacher (white, middle class, etc.) as bad or inferior.</a:t>
            </a:r>
          </a:p>
          <a:p>
            <a:r>
              <a:rPr lang="en-GB" sz="2400" dirty="0"/>
              <a:t>Assumes there is something ‘lacking’ in working class culture that causes underachievement</a:t>
            </a:r>
          </a:p>
          <a:p>
            <a:r>
              <a:rPr lang="en-GB" sz="2400" dirty="0"/>
              <a:t>Working classes have a different </a:t>
            </a:r>
            <a:r>
              <a:rPr lang="en-GB" sz="2400" b="1" dirty="0"/>
              <a:t>value system.</a:t>
            </a:r>
          </a:p>
          <a:p>
            <a:pPr marL="0" indent="0">
              <a:buNone/>
            </a:pPr>
            <a:endParaRPr lang="en-GB" sz="2400" dirty="0"/>
          </a:p>
          <a:p>
            <a:r>
              <a:rPr lang="en-GB" sz="2400" dirty="0"/>
              <a:t>Consider: can you be deprived of a culture?</a:t>
            </a:r>
          </a:p>
          <a:p>
            <a:pPr marL="0" indent="0">
              <a:buNone/>
            </a:pPr>
            <a:endParaRPr lang="en-GB" sz="2400" dirty="0"/>
          </a:p>
        </p:txBody>
      </p:sp>
    </p:spTree>
    <p:extLst>
      <p:ext uri="{BB962C8B-B14F-4D97-AF65-F5344CB8AC3E}">
        <p14:creationId xmlns:p14="http://schemas.microsoft.com/office/powerpoint/2010/main" val="2498252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GB" b="1" dirty="0">
                <a:solidFill>
                  <a:srgbClr val="FFFFFF"/>
                </a:solidFill>
              </a:rPr>
              <a:t>Douglas (1964) The Home and the School (P13)</a:t>
            </a:r>
          </a:p>
        </p:txBody>
      </p:sp>
      <p:sp>
        <p:nvSpPr>
          <p:cNvPr id="3" name="Content Placeholder 2"/>
          <p:cNvSpPr>
            <a:spLocks noGrp="1"/>
          </p:cNvSpPr>
          <p:nvPr>
            <p:ph idx="1"/>
          </p:nvPr>
        </p:nvSpPr>
        <p:spPr>
          <a:xfrm>
            <a:off x="4978708" y="885651"/>
            <a:ext cx="6525220" cy="4616849"/>
          </a:xfrm>
        </p:spPr>
        <p:txBody>
          <a:bodyPr anchor="ctr">
            <a:normAutofit/>
          </a:bodyPr>
          <a:lstStyle/>
          <a:p>
            <a:r>
              <a:rPr lang="en-GB" sz="2400" dirty="0"/>
              <a:t>Working class parents are to blame.  </a:t>
            </a:r>
          </a:p>
          <a:p>
            <a:r>
              <a:rPr lang="en-GB" sz="2400" dirty="0"/>
              <a:t>They do not attend parents evenings and do not value school work, spending insufficient time helping with home work and reading with children.</a:t>
            </a:r>
          </a:p>
          <a:p>
            <a:pPr marL="0" indent="0">
              <a:buNone/>
            </a:pPr>
            <a:endParaRPr lang="en-GB" sz="2400" dirty="0"/>
          </a:p>
          <a:p>
            <a:r>
              <a:rPr lang="en-GB" sz="2400" dirty="0"/>
              <a:t>Evaluation – how could we criticise this study?</a:t>
            </a:r>
          </a:p>
          <a:p>
            <a:endParaRPr lang="en-GB" sz="2400" dirty="0"/>
          </a:p>
        </p:txBody>
      </p:sp>
    </p:spTree>
    <p:extLst>
      <p:ext uri="{BB962C8B-B14F-4D97-AF65-F5344CB8AC3E}">
        <p14:creationId xmlns:p14="http://schemas.microsoft.com/office/powerpoint/2010/main" val="487742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1"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50D7BB6-2D1F-4932-816E-0AE4B45E1BDF}"/>
              </a:ext>
            </a:extLst>
          </p:cNvPr>
          <p:cNvSpPr>
            <a:spLocks noGrp="1"/>
          </p:cNvSpPr>
          <p:nvPr>
            <p:ph type="title"/>
          </p:nvPr>
        </p:nvSpPr>
        <p:spPr>
          <a:xfrm>
            <a:off x="1047280" y="759805"/>
            <a:ext cx="10306520" cy="1325563"/>
          </a:xfrm>
        </p:spPr>
        <p:txBody>
          <a:bodyPr>
            <a:normAutofit/>
          </a:bodyPr>
          <a:lstStyle/>
          <a:p>
            <a:r>
              <a:rPr lang="en-GB" sz="4000">
                <a:solidFill>
                  <a:srgbClr val="FFFFFF"/>
                </a:solidFill>
              </a:rPr>
              <a:t>Barry Sugarman</a:t>
            </a:r>
          </a:p>
        </p:txBody>
      </p:sp>
      <p:pic>
        <p:nvPicPr>
          <p:cNvPr id="4" name="Picture 3">
            <a:extLst>
              <a:ext uri="{FF2B5EF4-FFF2-40B4-BE49-F238E27FC236}">
                <a16:creationId xmlns:a16="http://schemas.microsoft.com/office/drawing/2014/main" id="{5E6CDA22-018E-4CF2-9496-F443B12A5029}"/>
              </a:ext>
            </a:extLst>
          </p:cNvPr>
          <p:cNvPicPr>
            <a:picLocks noChangeAspect="1"/>
          </p:cNvPicPr>
          <p:nvPr/>
        </p:nvPicPr>
        <p:blipFill rotWithShape="1">
          <a:blip r:embed="rId2"/>
          <a:srcRect t="10286" r="3" b="1669"/>
          <a:stretch/>
        </p:blipFill>
        <p:spPr>
          <a:xfrm>
            <a:off x="1424902" y="2492376"/>
            <a:ext cx="3209779" cy="3563372"/>
          </a:xfrm>
          <a:prstGeom prst="rect">
            <a:avLst/>
          </a:prstGeom>
        </p:spPr>
      </p:pic>
      <p:sp>
        <p:nvSpPr>
          <p:cNvPr id="3" name="Content Placeholder 2">
            <a:extLst>
              <a:ext uri="{FF2B5EF4-FFF2-40B4-BE49-F238E27FC236}">
                <a16:creationId xmlns:a16="http://schemas.microsoft.com/office/drawing/2014/main" id="{D9740D2D-A8A6-478C-9354-7AA6776B168D}"/>
              </a:ext>
            </a:extLst>
          </p:cNvPr>
          <p:cNvSpPr>
            <a:spLocks noGrp="1"/>
          </p:cNvSpPr>
          <p:nvPr>
            <p:ph idx="1"/>
          </p:nvPr>
        </p:nvSpPr>
        <p:spPr>
          <a:xfrm>
            <a:off x="5295569" y="2494450"/>
            <a:ext cx="5471529" cy="3563159"/>
          </a:xfrm>
        </p:spPr>
        <p:txBody>
          <a:bodyPr>
            <a:normAutofit/>
          </a:bodyPr>
          <a:lstStyle/>
          <a:p>
            <a:r>
              <a:rPr lang="en-GB" sz="2200" dirty="0"/>
              <a:t>These the work of Herbert Hyman in the USA and Barry Sugarman in the UK have tended to  emphasise the way that the values and norms of the working class household cannot sufficiently support the needs of the educational system. </a:t>
            </a:r>
          </a:p>
          <a:p>
            <a:r>
              <a:rPr lang="en-GB" sz="2200" dirty="0"/>
              <a:t>Working class values and norms stand as obstacles to educational success and there is a tendency to regard working class values as in some sense inferior and inadequate</a:t>
            </a:r>
          </a:p>
        </p:txBody>
      </p:sp>
    </p:spTree>
    <p:extLst>
      <p:ext uri="{BB962C8B-B14F-4D97-AF65-F5344CB8AC3E}">
        <p14:creationId xmlns:p14="http://schemas.microsoft.com/office/powerpoint/2010/main" val="4275234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006250944"/>
              </p:ext>
            </p:extLst>
          </p:nvPr>
        </p:nvGraphicFramePr>
        <p:xfrm>
          <a:off x="841376" y="1875493"/>
          <a:ext cx="10512424" cy="3965571"/>
        </p:xfrm>
        <a:graphic>
          <a:graphicData uri="http://schemas.openxmlformats.org/drawingml/2006/table">
            <a:tbl>
              <a:tblPr firstRow="1" bandRow="1">
                <a:tableStyleId>{5C22544A-7EE6-4342-B048-85BDC9FD1C3A}</a:tableStyleId>
              </a:tblPr>
              <a:tblGrid>
                <a:gridCol w="5256212">
                  <a:extLst>
                    <a:ext uri="{9D8B030D-6E8A-4147-A177-3AD203B41FA5}">
                      <a16:colId xmlns:a16="http://schemas.microsoft.com/office/drawing/2014/main" val="2923359266"/>
                    </a:ext>
                  </a:extLst>
                </a:gridCol>
                <a:gridCol w="5256212">
                  <a:extLst>
                    <a:ext uri="{9D8B030D-6E8A-4147-A177-3AD203B41FA5}">
                      <a16:colId xmlns:a16="http://schemas.microsoft.com/office/drawing/2014/main" val="1457439610"/>
                    </a:ext>
                  </a:extLst>
                </a:gridCol>
              </a:tblGrid>
              <a:tr h="623161">
                <a:tc>
                  <a:txBody>
                    <a:bodyPr/>
                    <a:lstStyle/>
                    <a:p>
                      <a:r>
                        <a:rPr lang="en-GB" sz="1900" dirty="0"/>
                        <a:t>Middle class</a:t>
                      </a:r>
                    </a:p>
                  </a:txBody>
                  <a:tcPr marL="95074" marR="95074" marT="47537" marB="47537"/>
                </a:tc>
                <a:tc>
                  <a:txBody>
                    <a:bodyPr/>
                    <a:lstStyle/>
                    <a:p>
                      <a:r>
                        <a:rPr lang="en-GB" sz="1900"/>
                        <a:t>Working class</a:t>
                      </a:r>
                    </a:p>
                  </a:txBody>
                  <a:tcPr marL="95074" marR="95074" marT="47537" marB="47537"/>
                </a:tc>
                <a:extLst>
                  <a:ext uri="{0D108BD9-81ED-4DB2-BD59-A6C34878D82A}">
                    <a16:rowId xmlns:a16="http://schemas.microsoft.com/office/drawing/2014/main" val="1828650446"/>
                  </a:ext>
                </a:extLst>
              </a:tr>
              <a:tr h="623161">
                <a:tc>
                  <a:txBody>
                    <a:bodyPr/>
                    <a:lstStyle/>
                    <a:p>
                      <a:r>
                        <a:rPr lang="en-GB" sz="1900"/>
                        <a:t>Deferred gratification</a:t>
                      </a:r>
                    </a:p>
                  </a:txBody>
                  <a:tcPr marL="95074" marR="95074" marT="47537" marB="47537"/>
                </a:tc>
                <a:tc>
                  <a:txBody>
                    <a:bodyPr/>
                    <a:lstStyle/>
                    <a:p>
                      <a:r>
                        <a:rPr lang="en-GB" sz="1900"/>
                        <a:t>Immediate gratification</a:t>
                      </a:r>
                    </a:p>
                  </a:txBody>
                  <a:tcPr marL="95074" marR="95074" marT="47537" marB="47537"/>
                </a:tc>
                <a:extLst>
                  <a:ext uri="{0D108BD9-81ED-4DB2-BD59-A6C34878D82A}">
                    <a16:rowId xmlns:a16="http://schemas.microsoft.com/office/drawing/2014/main" val="2386159137"/>
                  </a:ext>
                </a:extLst>
              </a:tr>
              <a:tr h="623161">
                <a:tc>
                  <a:txBody>
                    <a:bodyPr/>
                    <a:lstStyle/>
                    <a:p>
                      <a:r>
                        <a:rPr lang="en-GB" sz="1900"/>
                        <a:t>Individualism</a:t>
                      </a:r>
                    </a:p>
                  </a:txBody>
                  <a:tcPr marL="95074" marR="95074" marT="47537" marB="47537"/>
                </a:tc>
                <a:tc>
                  <a:txBody>
                    <a:bodyPr/>
                    <a:lstStyle/>
                    <a:p>
                      <a:r>
                        <a:rPr lang="en-GB" sz="1900"/>
                        <a:t>Collectivism</a:t>
                      </a:r>
                    </a:p>
                  </a:txBody>
                  <a:tcPr marL="95074" marR="95074" marT="47537" marB="47537"/>
                </a:tc>
                <a:extLst>
                  <a:ext uri="{0D108BD9-81ED-4DB2-BD59-A6C34878D82A}">
                    <a16:rowId xmlns:a16="http://schemas.microsoft.com/office/drawing/2014/main" val="1783117237"/>
                  </a:ext>
                </a:extLst>
              </a:tr>
              <a:tr h="104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900"/>
                        <a:t>Future orientated</a:t>
                      </a:r>
                    </a:p>
                    <a:p>
                      <a:endParaRPr lang="en-GB" sz="1900"/>
                    </a:p>
                  </a:txBody>
                  <a:tcPr marL="95074" marR="95074" marT="47537" marB="475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900"/>
                        <a:t>Present time orientated</a:t>
                      </a:r>
                    </a:p>
                  </a:txBody>
                  <a:tcPr marL="95074" marR="95074" marT="47537" marB="47537"/>
                </a:tc>
                <a:extLst>
                  <a:ext uri="{0D108BD9-81ED-4DB2-BD59-A6C34878D82A}">
                    <a16:rowId xmlns:a16="http://schemas.microsoft.com/office/drawing/2014/main" val="301195237"/>
                  </a:ext>
                </a:extLst>
              </a:tr>
              <a:tr h="1048044">
                <a:tc>
                  <a:txBody>
                    <a:bodyPr/>
                    <a:lstStyle/>
                    <a:p>
                      <a:r>
                        <a:rPr lang="en-GB" sz="1900"/>
                        <a:t>Optimistic about the future and their chances of success</a:t>
                      </a:r>
                    </a:p>
                  </a:txBody>
                  <a:tcPr marL="95074" marR="95074" marT="47537" marB="47537"/>
                </a:tc>
                <a:tc>
                  <a:txBody>
                    <a:bodyPr/>
                    <a:lstStyle/>
                    <a:p>
                      <a:r>
                        <a:rPr lang="en-GB" sz="1900" dirty="0"/>
                        <a:t>Fatalistic</a:t>
                      </a:r>
                    </a:p>
                  </a:txBody>
                  <a:tcPr marL="95074" marR="95074" marT="47537" marB="47537"/>
                </a:tc>
                <a:extLst>
                  <a:ext uri="{0D108BD9-81ED-4DB2-BD59-A6C34878D82A}">
                    <a16:rowId xmlns:a16="http://schemas.microsoft.com/office/drawing/2014/main" val="1623906402"/>
                  </a:ext>
                </a:extLst>
              </a:tr>
            </a:tbl>
          </a:graphicData>
        </a:graphic>
      </p:graphicFrame>
      <p:sp>
        <p:nvSpPr>
          <p:cNvPr id="2" name="Title 1"/>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b="1" kern="1200" dirty="0">
                <a:solidFill>
                  <a:schemeClr val="tx1"/>
                </a:solidFill>
                <a:latin typeface="+mj-lt"/>
                <a:ea typeface="+mj-ea"/>
                <a:cs typeface="+mj-cs"/>
              </a:rPr>
              <a:t>Sugarman – different values (P13/14)</a:t>
            </a:r>
          </a:p>
        </p:txBody>
      </p:sp>
    </p:spTree>
    <p:extLst>
      <p:ext uri="{BB962C8B-B14F-4D97-AF65-F5344CB8AC3E}">
        <p14:creationId xmlns:p14="http://schemas.microsoft.com/office/powerpoint/2010/main" val="3348695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828ADB7-C4B1-4F2E-A77D-94DD96879C76}"/>
              </a:ext>
            </a:extLst>
          </p:cNvPr>
          <p:cNvSpPr>
            <a:spLocks noGrp="1"/>
          </p:cNvSpPr>
          <p:nvPr>
            <p:ph type="title"/>
          </p:nvPr>
        </p:nvSpPr>
        <p:spPr>
          <a:xfrm>
            <a:off x="958506" y="800392"/>
            <a:ext cx="10264697" cy="1212102"/>
          </a:xfrm>
        </p:spPr>
        <p:txBody>
          <a:bodyPr>
            <a:normAutofit/>
          </a:bodyPr>
          <a:lstStyle/>
          <a:p>
            <a:r>
              <a:rPr lang="en-GB" sz="4000" dirty="0">
                <a:solidFill>
                  <a:srgbClr val="FFFFFF"/>
                </a:solidFill>
              </a:rPr>
              <a:t>Evaluation of subcultural theories:</a:t>
            </a:r>
          </a:p>
        </p:txBody>
      </p:sp>
      <p:sp>
        <p:nvSpPr>
          <p:cNvPr id="3" name="Content Placeholder 2">
            <a:extLst>
              <a:ext uri="{FF2B5EF4-FFF2-40B4-BE49-F238E27FC236}">
                <a16:creationId xmlns:a16="http://schemas.microsoft.com/office/drawing/2014/main" id="{4A29B9CA-BAA1-485A-B8B8-DE07634C4D6B}"/>
              </a:ext>
            </a:extLst>
          </p:cNvPr>
          <p:cNvSpPr>
            <a:spLocks noGrp="1"/>
          </p:cNvSpPr>
          <p:nvPr>
            <p:ph idx="1"/>
          </p:nvPr>
        </p:nvSpPr>
        <p:spPr>
          <a:xfrm>
            <a:off x="1367624" y="2490436"/>
            <a:ext cx="9708995" cy="3567173"/>
          </a:xfrm>
        </p:spPr>
        <p:txBody>
          <a:bodyPr anchor="ctr">
            <a:normAutofit/>
          </a:bodyPr>
          <a:lstStyle/>
          <a:p>
            <a:r>
              <a:rPr lang="en-GB" dirty="0"/>
              <a:t>Subcultural theories of education may offer some insight but they have been criticised in a number of ways. They may simply reflect the prejudices and opinions of middle-class sociological researchers, blaming the victim of deprivation or discrimination for their own failure.</a:t>
            </a:r>
          </a:p>
          <a:p>
            <a:r>
              <a:rPr lang="en-GB" dirty="0"/>
              <a:t>What other problems can you see with this approach?</a:t>
            </a:r>
          </a:p>
          <a:p>
            <a:r>
              <a:rPr lang="en-GB" dirty="0"/>
              <a:t>Write your answer on page 14 of your workbook</a:t>
            </a:r>
          </a:p>
        </p:txBody>
      </p:sp>
    </p:spTree>
    <p:extLst>
      <p:ext uri="{BB962C8B-B14F-4D97-AF65-F5344CB8AC3E}">
        <p14:creationId xmlns:p14="http://schemas.microsoft.com/office/powerpoint/2010/main" val="1438353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1"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47280" y="759805"/>
            <a:ext cx="10306520" cy="1325563"/>
          </a:xfrm>
        </p:spPr>
        <p:txBody>
          <a:bodyPr>
            <a:normAutofit/>
          </a:bodyPr>
          <a:lstStyle/>
          <a:p>
            <a:r>
              <a:rPr lang="en-GB" sz="4000" b="1">
                <a:solidFill>
                  <a:srgbClr val="FFFFFF"/>
                </a:solidFill>
              </a:rPr>
              <a:t>Bernstein - Language</a:t>
            </a:r>
          </a:p>
        </p:txBody>
      </p:sp>
      <p:pic>
        <p:nvPicPr>
          <p:cNvPr id="4" name="Picture 3">
            <a:extLst>
              <a:ext uri="{FF2B5EF4-FFF2-40B4-BE49-F238E27FC236}">
                <a16:creationId xmlns:a16="http://schemas.microsoft.com/office/drawing/2014/main" id="{6E51B385-5033-4C40-A4C3-1CFFB5775B85}"/>
              </a:ext>
            </a:extLst>
          </p:cNvPr>
          <p:cNvPicPr>
            <a:picLocks noChangeAspect="1"/>
          </p:cNvPicPr>
          <p:nvPr/>
        </p:nvPicPr>
        <p:blipFill rotWithShape="1">
          <a:blip r:embed="rId2"/>
          <a:srcRect t="18584" r="-1" b="4669"/>
          <a:stretch/>
        </p:blipFill>
        <p:spPr>
          <a:xfrm>
            <a:off x="1424902" y="2492376"/>
            <a:ext cx="3209779" cy="3563372"/>
          </a:xfrm>
          <a:prstGeom prst="rect">
            <a:avLst/>
          </a:prstGeom>
        </p:spPr>
      </p:pic>
      <p:sp>
        <p:nvSpPr>
          <p:cNvPr id="3" name="Content Placeholder 2"/>
          <p:cNvSpPr>
            <a:spLocks noGrp="1"/>
          </p:cNvSpPr>
          <p:nvPr>
            <p:ph idx="1"/>
          </p:nvPr>
        </p:nvSpPr>
        <p:spPr>
          <a:xfrm>
            <a:off x="5295569" y="2494450"/>
            <a:ext cx="5471529" cy="3563159"/>
          </a:xfrm>
        </p:spPr>
        <p:txBody>
          <a:bodyPr>
            <a:normAutofit/>
          </a:bodyPr>
          <a:lstStyle/>
          <a:p>
            <a:pPr hangingPunct="0"/>
            <a:r>
              <a:rPr lang="en-GB" sz="2000" b="1"/>
              <a:t>Elaborate code</a:t>
            </a:r>
            <a:r>
              <a:rPr lang="en-GB" sz="2000"/>
              <a:t>- used mainly by middle class people. Involves a far greater range of words and the ability to communicate and understand. This sort of language tends to be used in a more formal context.</a:t>
            </a:r>
            <a:endParaRPr lang="en-GB" sz="2000" b="1" i="1"/>
          </a:p>
          <a:p>
            <a:pPr hangingPunct="0"/>
            <a:r>
              <a:rPr lang="en-GB" sz="2000" b="1"/>
              <a:t>Restricted code</a:t>
            </a:r>
            <a:r>
              <a:rPr lang="en-GB" sz="2000"/>
              <a:t>- Bernstein argues all people use the restricted code but lower-working class people tend to use this language predominately, and are constrained to its use. This is the more informal language used between friends and family. It tends to include slang and everyday language. </a:t>
            </a:r>
            <a:endParaRPr lang="en-GB" sz="2000" b="1" i="1"/>
          </a:p>
          <a:p>
            <a:pPr marL="0" indent="0">
              <a:buNone/>
            </a:pPr>
            <a:endParaRPr lang="en-GB" sz="2000"/>
          </a:p>
          <a:p>
            <a:pPr marL="0" indent="0">
              <a:buNone/>
            </a:pPr>
            <a:endParaRPr lang="en-GB" sz="2000"/>
          </a:p>
        </p:txBody>
      </p:sp>
    </p:spTree>
    <p:extLst>
      <p:ext uri="{BB962C8B-B14F-4D97-AF65-F5344CB8AC3E}">
        <p14:creationId xmlns:p14="http://schemas.microsoft.com/office/powerpoint/2010/main" val="1223534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EA8698D-ABCA-4974-9B0E-53957DDA9063}"/>
              </a:ext>
            </a:extLst>
          </p:cNvPr>
          <p:cNvSpPr>
            <a:spLocks noGrp="1"/>
          </p:cNvSpPr>
          <p:nvPr>
            <p:ph type="title"/>
          </p:nvPr>
        </p:nvSpPr>
        <p:spPr>
          <a:xfrm>
            <a:off x="1047280" y="759805"/>
            <a:ext cx="10306520" cy="1325563"/>
          </a:xfrm>
        </p:spPr>
        <p:txBody>
          <a:bodyPr>
            <a:normAutofit/>
          </a:bodyPr>
          <a:lstStyle/>
          <a:p>
            <a:r>
              <a:rPr lang="en-GB" sz="4000" dirty="0">
                <a:solidFill>
                  <a:srgbClr val="FFFFFF"/>
                </a:solidFill>
              </a:rPr>
              <a:t>Bernstein:</a:t>
            </a:r>
          </a:p>
        </p:txBody>
      </p:sp>
      <p:sp>
        <p:nvSpPr>
          <p:cNvPr id="3" name="Content Placeholder 2">
            <a:extLst>
              <a:ext uri="{FF2B5EF4-FFF2-40B4-BE49-F238E27FC236}">
                <a16:creationId xmlns:a16="http://schemas.microsoft.com/office/drawing/2014/main" id="{711BFFB4-F391-40A3-9F65-61BB3B9772AF}"/>
              </a:ext>
            </a:extLst>
          </p:cNvPr>
          <p:cNvSpPr>
            <a:spLocks noGrp="1"/>
          </p:cNvSpPr>
          <p:nvPr>
            <p:ph idx="1"/>
          </p:nvPr>
        </p:nvSpPr>
        <p:spPr>
          <a:xfrm>
            <a:off x="1179976" y="2642797"/>
            <a:ext cx="4053545" cy="3563159"/>
          </a:xfrm>
        </p:spPr>
        <p:txBody>
          <a:bodyPr>
            <a:normAutofit/>
          </a:bodyPr>
          <a:lstStyle/>
          <a:p>
            <a:r>
              <a:rPr lang="en-GB" dirty="0"/>
              <a:t>How does this cartoon explain how access to elaborate code might provide advantages in education? </a:t>
            </a:r>
          </a:p>
          <a:p>
            <a:r>
              <a:rPr lang="en-GB" dirty="0"/>
              <a:t>After discussion, write your answer on page 15 of your workbook.</a:t>
            </a:r>
          </a:p>
          <a:p>
            <a:endParaRPr lang="en-GB" sz="2400" dirty="0"/>
          </a:p>
        </p:txBody>
      </p:sp>
      <p:pic>
        <p:nvPicPr>
          <p:cNvPr id="2050" name="Picture 2">
            <a:extLst>
              <a:ext uri="{FF2B5EF4-FFF2-40B4-BE49-F238E27FC236}">
                <a16:creationId xmlns:a16="http://schemas.microsoft.com/office/drawing/2014/main" id="{18162158-155B-41E2-B127-66A56BA2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67"/>
          <a:stretch/>
        </p:blipFill>
        <p:spPr bwMode="auto">
          <a:xfrm>
            <a:off x="5853964" y="2640723"/>
            <a:ext cx="4802404" cy="35633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480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GB" b="1">
                <a:solidFill>
                  <a:srgbClr val="FFFFFF"/>
                </a:solidFill>
              </a:rPr>
              <a:t>Bourdieu – Cultural Capital</a:t>
            </a:r>
          </a:p>
        </p:txBody>
      </p:sp>
      <p:sp>
        <p:nvSpPr>
          <p:cNvPr id="3" name="Content Placeholder 2"/>
          <p:cNvSpPr>
            <a:spLocks noGrp="1"/>
          </p:cNvSpPr>
          <p:nvPr>
            <p:ph idx="1"/>
          </p:nvPr>
        </p:nvSpPr>
        <p:spPr>
          <a:xfrm>
            <a:off x="4978708" y="885651"/>
            <a:ext cx="6525220" cy="4616849"/>
          </a:xfrm>
        </p:spPr>
        <p:txBody>
          <a:bodyPr anchor="ctr">
            <a:normAutofit/>
          </a:bodyPr>
          <a:lstStyle/>
          <a:p>
            <a:r>
              <a:rPr lang="en-GB" sz="2400" b="1" dirty="0"/>
              <a:t>Cultural capital </a:t>
            </a:r>
            <a:r>
              <a:rPr lang="en-GB" sz="2400" dirty="0"/>
              <a:t>– high status knowledge that is valued by the school</a:t>
            </a:r>
          </a:p>
          <a:p>
            <a:r>
              <a:rPr lang="en-GB" sz="2400" dirty="0"/>
              <a:t>Middle classes possess more of this.</a:t>
            </a:r>
          </a:p>
          <a:p>
            <a:endParaRPr lang="en-GB" sz="2400" dirty="0"/>
          </a:p>
          <a:p>
            <a:endParaRPr lang="en-GB" sz="2400" dirty="0"/>
          </a:p>
          <a:p>
            <a:r>
              <a:rPr lang="en-GB" sz="2400" dirty="0"/>
              <a:t>Read the list in the article and consider whether you have cultural capital?!</a:t>
            </a:r>
          </a:p>
          <a:p>
            <a:endParaRPr lang="en-GB" sz="2400" dirty="0"/>
          </a:p>
          <a:p>
            <a:r>
              <a:rPr lang="en-GB" sz="2400" dirty="0"/>
              <a:t>In what ways might some of the examples help with achievement at school?!</a:t>
            </a:r>
          </a:p>
        </p:txBody>
      </p:sp>
    </p:spTree>
    <p:extLst>
      <p:ext uri="{BB962C8B-B14F-4D97-AF65-F5344CB8AC3E}">
        <p14:creationId xmlns:p14="http://schemas.microsoft.com/office/powerpoint/2010/main" val="319260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322754" y="1522820"/>
            <a:ext cx="2748041" cy="3601914"/>
          </a:xfrm>
        </p:spPr>
        <p:txBody>
          <a:bodyPr anchor="ctr">
            <a:normAutofit/>
          </a:bodyPr>
          <a:lstStyle/>
          <a:p>
            <a:r>
              <a:rPr lang="en-GB" sz="3600" b="1">
                <a:solidFill>
                  <a:srgbClr val="FFFFFF"/>
                </a:solidFill>
              </a:rPr>
              <a:t>What is class?</a:t>
            </a:r>
          </a:p>
        </p:txBody>
      </p:sp>
      <p:graphicFrame>
        <p:nvGraphicFramePr>
          <p:cNvPr id="5" name="Content Placeholder 2">
            <a:extLst>
              <a:ext uri="{FF2B5EF4-FFF2-40B4-BE49-F238E27FC236}">
                <a16:creationId xmlns:a16="http://schemas.microsoft.com/office/drawing/2014/main" id="{2556426A-4DDF-4D21-BF95-860460A44633}"/>
              </a:ext>
            </a:extLst>
          </p:cNvPr>
          <p:cNvGraphicFramePr>
            <a:graphicFrameLocks noGrp="1"/>
          </p:cNvGraphicFramePr>
          <p:nvPr>
            <p:ph idx="1"/>
            <p:extLst>
              <p:ext uri="{D42A27DB-BD31-4B8C-83A1-F6EECF244321}">
                <p14:modId xmlns:p14="http://schemas.microsoft.com/office/powerpoint/2010/main" val="836469329"/>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8210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b="1">
                <a:solidFill>
                  <a:srgbClr val="FFFFFF"/>
                </a:solidFill>
              </a:rPr>
              <a:t>Evaluations</a:t>
            </a:r>
          </a:p>
        </p:txBody>
      </p:sp>
      <p:sp>
        <p:nvSpPr>
          <p:cNvPr id="3" name="Content Placeholder 2"/>
          <p:cNvSpPr>
            <a:spLocks noGrp="1"/>
          </p:cNvSpPr>
          <p:nvPr>
            <p:ph idx="1"/>
          </p:nvPr>
        </p:nvSpPr>
        <p:spPr>
          <a:xfrm>
            <a:off x="1367624" y="2490436"/>
            <a:ext cx="9708995" cy="3567173"/>
          </a:xfrm>
        </p:spPr>
        <p:txBody>
          <a:bodyPr anchor="ctr">
            <a:normAutofit/>
          </a:bodyPr>
          <a:lstStyle/>
          <a:p>
            <a:pPr lvl="0"/>
            <a:r>
              <a:rPr lang="en-GB" sz="2200"/>
              <a:t>Keddie (1973) states that cultural deprivation is a myth and argues it is a form of victim blaming.  Argues that working classes are culturally different and not deprived – does this link with Bourdieus ideas?</a:t>
            </a:r>
          </a:p>
          <a:p>
            <a:pPr lvl="0"/>
            <a:r>
              <a:rPr lang="en-GB" sz="2200"/>
              <a:t>Mortimore and Whitty (1997) state that material deprivation has a greater effect on achievement than cultural ones.  Robinson says that addressing child poverty is the most important thing that can be done to solve the issue – how would a Marxist respond to this?</a:t>
            </a:r>
          </a:p>
          <a:p>
            <a:pPr lvl="0"/>
            <a:r>
              <a:rPr lang="en-GB" sz="2200"/>
              <a:t>Sullivan (2001) argued that cultural capital only explains part of the picture.  She states that greater resources and aspirations of the middle classes are the most significant factor.</a:t>
            </a:r>
          </a:p>
          <a:p>
            <a:endParaRPr lang="en-GB" sz="2200"/>
          </a:p>
        </p:txBody>
      </p:sp>
    </p:spTree>
    <p:extLst>
      <p:ext uri="{BB962C8B-B14F-4D97-AF65-F5344CB8AC3E}">
        <p14:creationId xmlns:p14="http://schemas.microsoft.com/office/powerpoint/2010/main" val="107232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353666" y="759805"/>
            <a:ext cx="10000133" cy="1325563"/>
          </a:xfrm>
        </p:spPr>
        <p:txBody>
          <a:bodyPr>
            <a:normAutofit/>
          </a:bodyPr>
          <a:lstStyle/>
          <a:p>
            <a:r>
              <a:rPr lang="en-GB" sz="4000" dirty="0">
                <a:solidFill>
                  <a:srgbClr val="FFFFFF"/>
                </a:solidFill>
              </a:rPr>
              <a:t>(P15) Evaluation:</a:t>
            </a:r>
          </a:p>
        </p:txBody>
      </p:sp>
      <p:graphicFrame>
        <p:nvGraphicFramePr>
          <p:cNvPr id="5" name="Content Placeholder 2">
            <a:extLst>
              <a:ext uri="{FF2B5EF4-FFF2-40B4-BE49-F238E27FC236}">
                <a16:creationId xmlns:a16="http://schemas.microsoft.com/office/drawing/2014/main" id="{78CD930B-E5D5-4664-8FCB-8EF627388026}"/>
              </a:ext>
            </a:extLst>
          </p:cNvPr>
          <p:cNvGraphicFramePr>
            <a:graphicFrameLocks noGrp="1"/>
          </p:cNvGraphicFramePr>
          <p:nvPr>
            <p:ph idx="1"/>
            <p:extLst>
              <p:ext uri="{D42A27DB-BD31-4B8C-83A1-F6EECF244321}">
                <p14:modId xmlns:p14="http://schemas.microsoft.com/office/powerpoint/2010/main" val="1026428698"/>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51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466529-EB4A-402A-B9D5-CD10DC9C9F36}"/>
              </a:ext>
            </a:extLst>
          </p:cNvPr>
          <p:cNvPicPr>
            <a:picLocks noChangeAspect="1"/>
          </p:cNvPicPr>
          <p:nvPr/>
        </p:nvPicPr>
        <p:blipFill>
          <a:blip r:embed="rId2"/>
          <a:stretch>
            <a:fillRect/>
          </a:stretch>
        </p:blipFill>
        <p:spPr>
          <a:xfrm>
            <a:off x="1038525" y="0"/>
            <a:ext cx="10114950" cy="6858000"/>
          </a:xfrm>
          <a:prstGeom prst="rect">
            <a:avLst/>
          </a:prstGeom>
        </p:spPr>
      </p:pic>
    </p:spTree>
    <p:extLst>
      <p:ext uri="{BB962C8B-B14F-4D97-AF65-F5344CB8AC3E}">
        <p14:creationId xmlns:p14="http://schemas.microsoft.com/office/powerpoint/2010/main" val="4088935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GB" b="1" dirty="0">
                <a:solidFill>
                  <a:srgbClr val="FFFFFF"/>
                </a:solidFill>
              </a:rPr>
              <a:t>Ways to measure class</a:t>
            </a:r>
          </a:p>
        </p:txBody>
      </p:sp>
      <p:graphicFrame>
        <p:nvGraphicFramePr>
          <p:cNvPr id="9" name="Content Placeholder 2">
            <a:extLst>
              <a:ext uri="{FF2B5EF4-FFF2-40B4-BE49-F238E27FC236}">
                <a16:creationId xmlns:a16="http://schemas.microsoft.com/office/drawing/2014/main" id="{8EE08076-9119-4A16-B1FF-6A8049C753BC}"/>
              </a:ext>
            </a:extLst>
          </p:cNvPr>
          <p:cNvGraphicFramePr>
            <a:graphicFrameLocks/>
          </p:cNvGraphicFramePr>
          <p:nvPr>
            <p:extLst>
              <p:ext uri="{D42A27DB-BD31-4B8C-83A1-F6EECF244321}">
                <p14:modId xmlns:p14="http://schemas.microsoft.com/office/powerpoint/2010/main" val="1168082472"/>
              </p:ext>
            </p:extLst>
          </p:nvPr>
        </p:nvGraphicFramePr>
        <p:xfrm>
          <a:off x="4937671" y="257693"/>
          <a:ext cx="6489510" cy="5609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69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GB" b="1">
                <a:solidFill>
                  <a:srgbClr val="FFFFFF"/>
                </a:solidFill>
              </a:rPr>
              <a:t>Which class are you?</a:t>
            </a:r>
          </a:p>
        </p:txBody>
      </p:sp>
      <p:sp>
        <p:nvSpPr>
          <p:cNvPr id="3" name="Content Placeholder 2"/>
          <p:cNvSpPr>
            <a:spLocks noGrp="1"/>
          </p:cNvSpPr>
          <p:nvPr>
            <p:ph idx="1"/>
          </p:nvPr>
        </p:nvSpPr>
        <p:spPr>
          <a:xfrm>
            <a:off x="4978708" y="885651"/>
            <a:ext cx="6525220" cy="2390949"/>
          </a:xfrm>
        </p:spPr>
        <p:txBody>
          <a:bodyPr anchor="ctr">
            <a:normAutofit/>
          </a:bodyPr>
          <a:lstStyle/>
          <a:p>
            <a:pPr marL="0" indent="0">
              <a:buNone/>
            </a:pPr>
            <a:r>
              <a:rPr lang="en-GB" sz="2400" dirty="0"/>
              <a:t>Take the following class quizzes:</a:t>
            </a:r>
          </a:p>
          <a:p>
            <a:pPr marL="0" indent="0">
              <a:buNone/>
            </a:pPr>
            <a:r>
              <a:rPr lang="en-GB" sz="2400" dirty="0">
                <a:hlinkClick r:id="rId2"/>
              </a:rPr>
              <a:t>Social class test: Are you upper, middle or working class? (inews.co.uk)</a:t>
            </a:r>
            <a:endParaRPr lang="en-GB" sz="2400" dirty="0"/>
          </a:p>
          <a:p>
            <a:pPr marL="0" indent="0">
              <a:buNone/>
            </a:pPr>
            <a:r>
              <a:rPr lang="en-GB" sz="2400" dirty="0">
                <a:hlinkClick r:id="rId3"/>
              </a:rPr>
              <a:t>Are you as working class or as middle class as you think? Take this quiz and find out - Cambridgeshire Live (cambridge-news.co.uk)</a:t>
            </a:r>
            <a:endParaRPr lang="en-GB" sz="2400" dirty="0"/>
          </a:p>
          <a:p>
            <a:pPr marL="0" indent="0">
              <a:buNone/>
            </a:pPr>
            <a:endParaRPr lang="en-GB" sz="2400" dirty="0"/>
          </a:p>
        </p:txBody>
      </p:sp>
      <p:grpSp>
        <p:nvGrpSpPr>
          <p:cNvPr id="14" name="Group 13">
            <a:extLst>
              <a:ext uri="{FF2B5EF4-FFF2-40B4-BE49-F238E27FC236}">
                <a16:creationId xmlns:a16="http://schemas.microsoft.com/office/drawing/2014/main" id="{F576858C-42AE-45F7-8975-FF3577A3F9D2}"/>
              </a:ext>
            </a:extLst>
          </p:cNvPr>
          <p:cNvGrpSpPr/>
          <p:nvPr/>
        </p:nvGrpSpPr>
        <p:grpSpPr>
          <a:xfrm>
            <a:off x="5014419" y="3070459"/>
            <a:ext cx="6489509" cy="1233179"/>
            <a:chOff x="0" y="26000"/>
            <a:chExt cx="6489509" cy="1233179"/>
          </a:xfrm>
        </p:grpSpPr>
        <p:sp>
          <p:nvSpPr>
            <p:cNvPr id="15" name="Rectangle: Rounded Corners 14">
              <a:extLst>
                <a:ext uri="{FF2B5EF4-FFF2-40B4-BE49-F238E27FC236}">
                  <a16:creationId xmlns:a16="http://schemas.microsoft.com/office/drawing/2014/main" id="{903FD489-99B7-40B3-A363-950F0B821311}"/>
                </a:ext>
              </a:extLst>
            </p:cNvPr>
            <p:cNvSpPr/>
            <p:nvPr/>
          </p:nvSpPr>
          <p:spPr>
            <a:xfrm>
              <a:off x="0" y="26000"/>
              <a:ext cx="6489509" cy="1233179"/>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A44316F2-50D7-4D24-8F11-0B10E88B6BB4}"/>
                </a:ext>
              </a:extLst>
            </p:cNvPr>
            <p:cNvSpPr txBox="1"/>
            <p:nvPr/>
          </p:nvSpPr>
          <p:spPr>
            <a:xfrm>
              <a:off x="60199" y="86199"/>
              <a:ext cx="6369111" cy="11127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What are the different features of the different classes in this survey?</a:t>
              </a:r>
              <a:endParaRPr lang="en-US" sz="3100" kern="1200" dirty="0"/>
            </a:p>
          </p:txBody>
        </p:sp>
      </p:grpSp>
      <p:grpSp>
        <p:nvGrpSpPr>
          <p:cNvPr id="17" name="Group 16">
            <a:extLst>
              <a:ext uri="{FF2B5EF4-FFF2-40B4-BE49-F238E27FC236}">
                <a16:creationId xmlns:a16="http://schemas.microsoft.com/office/drawing/2014/main" id="{C040E96F-D104-409D-9FEB-31EAD684239A}"/>
              </a:ext>
            </a:extLst>
          </p:cNvPr>
          <p:cNvGrpSpPr/>
          <p:nvPr/>
        </p:nvGrpSpPr>
        <p:grpSpPr>
          <a:xfrm>
            <a:off x="5014419" y="4450710"/>
            <a:ext cx="6489509" cy="1233179"/>
            <a:chOff x="0" y="1023260"/>
            <a:chExt cx="6489509" cy="1233179"/>
          </a:xfrm>
        </p:grpSpPr>
        <p:sp>
          <p:nvSpPr>
            <p:cNvPr id="18" name="Rectangle: Rounded Corners 17">
              <a:extLst>
                <a:ext uri="{FF2B5EF4-FFF2-40B4-BE49-F238E27FC236}">
                  <a16:creationId xmlns:a16="http://schemas.microsoft.com/office/drawing/2014/main" id="{EE885B6C-7655-4198-A0D5-85833D9136BC}"/>
                </a:ext>
              </a:extLst>
            </p:cNvPr>
            <p:cNvSpPr/>
            <p:nvPr/>
          </p:nvSpPr>
          <p:spPr>
            <a:xfrm>
              <a:off x="0" y="1023260"/>
              <a:ext cx="6489509" cy="1233179"/>
            </a:xfrm>
            <a:prstGeom prst="roundRect">
              <a:avLst/>
            </a:prstGeom>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sp>
        <p:sp>
          <p:nvSpPr>
            <p:cNvPr id="19" name="Rectangle: Rounded Corners 4">
              <a:extLst>
                <a:ext uri="{FF2B5EF4-FFF2-40B4-BE49-F238E27FC236}">
                  <a16:creationId xmlns:a16="http://schemas.microsoft.com/office/drawing/2014/main" id="{C4151D20-5749-4AA4-9BBC-37C9444852B9}"/>
                </a:ext>
              </a:extLst>
            </p:cNvPr>
            <p:cNvSpPr txBox="1"/>
            <p:nvPr/>
          </p:nvSpPr>
          <p:spPr>
            <a:xfrm>
              <a:off x="60199" y="1083459"/>
              <a:ext cx="6369111" cy="11127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What does this tell us about the way in which class has changed?</a:t>
              </a:r>
            </a:p>
          </p:txBody>
        </p:sp>
      </p:grpSp>
    </p:spTree>
    <p:extLst>
      <p:ext uri="{BB962C8B-B14F-4D97-AF65-F5344CB8AC3E}">
        <p14:creationId xmlns:p14="http://schemas.microsoft.com/office/powerpoint/2010/main" val="18544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b="1">
                <a:solidFill>
                  <a:srgbClr val="FFFFFF"/>
                </a:solidFill>
              </a:rPr>
              <a:t>Why does class matter?</a:t>
            </a:r>
          </a:p>
        </p:txBody>
      </p:sp>
      <p:sp>
        <p:nvSpPr>
          <p:cNvPr id="3" name="Content Placeholder 2"/>
          <p:cNvSpPr>
            <a:spLocks noGrp="1"/>
          </p:cNvSpPr>
          <p:nvPr>
            <p:ph idx="1"/>
          </p:nvPr>
        </p:nvSpPr>
        <p:spPr>
          <a:xfrm>
            <a:off x="1367624" y="2490436"/>
            <a:ext cx="9708995" cy="4190143"/>
          </a:xfrm>
        </p:spPr>
        <p:txBody>
          <a:bodyPr anchor="ctr">
            <a:normAutofit lnSpcReduction="10000"/>
          </a:bodyPr>
          <a:lstStyle/>
          <a:p>
            <a:pPr marL="0" indent="0">
              <a:buNone/>
            </a:pPr>
            <a:r>
              <a:rPr lang="en-GB" sz="1800" b="1" u="sng" dirty="0"/>
              <a:t>Why does class matter?</a:t>
            </a:r>
            <a:endParaRPr lang="en-GB" sz="1800" dirty="0"/>
          </a:p>
          <a:p>
            <a:pPr marL="0" indent="0">
              <a:buNone/>
            </a:pPr>
            <a:r>
              <a:rPr lang="en-GB" sz="1800" dirty="0"/>
              <a:t>When students from lower working class backgrounds have been compared to middle class children of the same ability, it has been found that;</a:t>
            </a:r>
          </a:p>
          <a:p>
            <a:pPr lvl="0"/>
            <a:r>
              <a:rPr lang="en-GB" sz="1800" dirty="0"/>
              <a:t>They are more likely to start school unable to read</a:t>
            </a:r>
          </a:p>
          <a:p>
            <a:pPr lvl="0"/>
            <a:r>
              <a:rPr lang="en-GB" sz="1800" dirty="0"/>
              <a:t>They will do less well in SATS</a:t>
            </a:r>
          </a:p>
          <a:p>
            <a:pPr lvl="0"/>
            <a:r>
              <a:rPr lang="en-GB" sz="1800" dirty="0"/>
              <a:t>They are less likely to get places in the best state schools</a:t>
            </a:r>
          </a:p>
          <a:p>
            <a:pPr lvl="0"/>
            <a:r>
              <a:rPr lang="en-GB" sz="1800" dirty="0"/>
              <a:t>They are more likely to be placed in lower streams and sets</a:t>
            </a:r>
          </a:p>
          <a:p>
            <a:pPr lvl="0"/>
            <a:r>
              <a:rPr lang="en-GB" sz="1800" dirty="0"/>
              <a:t>They get poorer exam results – 75% of children from upper middle class backgrounds get 5 or more A*-C grades at GCSE compared to less than 33% from working class backgrounds</a:t>
            </a:r>
          </a:p>
          <a:p>
            <a:pPr lvl="0"/>
            <a:r>
              <a:rPr lang="en-GB" sz="1800" dirty="0"/>
              <a:t>They are more likely to leave school at the minimum age of 16 (but they have to stay in some form of education and training until they are 18) with no qualifications.  Around 50% of working class children stay in post 16 full time education, compared to 90% of middle class children</a:t>
            </a:r>
          </a:p>
          <a:p>
            <a:pPr lvl="0"/>
            <a:r>
              <a:rPr lang="en-GB" sz="1800" dirty="0"/>
              <a:t>They are less likely to go to University – in 2008, 70% of children who went to University were from middle class backgrounds, 5% of children were from unskilled backgrounds.</a:t>
            </a:r>
          </a:p>
          <a:p>
            <a:endParaRPr lang="en-GB" sz="1100" dirty="0"/>
          </a:p>
        </p:txBody>
      </p:sp>
    </p:spTree>
    <p:extLst>
      <p:ext uri="{BB962C8B-B14F-4D97-AF65-F5344CB8AC3E}">
        <p14:creationId xmlns:p14="http://schemas.microsoft.com/office/powerpoint/2010/main" val="27140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b="1" dirty="0">
                <a:solidFill>
                  <a:srgbClr val="FFFFFF"/>
                </a:solidFill>
              </a:rPr>
              <a:t>Explaining class and underachievement (P7)</a:t>
            </a:r>
          </a:p>
        </p:txBody>
      </p:sp>
      <p:sp>
        <p:nvSpPr>
          <p:cNvPr id="3" name="Content Placeholder 2"/>
          <p:cNvSpPr>
            <a:spLocks noGrp="1"/>
          </p:cNvSpPr>
          <p:nvPr>
            <p:ph idx="1"/>
          </p:nvPr>
        </p:nvSpPr>
        <p:spPr>
          <a:xfrm>
            <a:off x="1367624" y="2490437"/>
            <a:ext cx="9708995" cy="3562346"/>
          </a:xfrm>
        </p:spPr>
        <p:txBody>
          <a:bodyPr anchor="ctr">
            <a:normAutofit/>
          </a:bodyPr>
          <a:lstStyle/>
          <a:p>
            <a:pPr marL="0" indent="0">
              <a:buNone/>
            </a:pPr>
            <a:r>
              <a:rPr lang="en-GB" dirty="0"/>
              <a:t>What possible reasons can you think of that explain why middle class students are more successful in the education system?</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graphicFrame>
        <p:nvGraphicFramePr>
          <p:cNvPr id="4" name="Table 4">
            <a:extLst>
              <a:ext uri="{FF2B5EF4-FFF2-40B4-BE49-F238E27FC236}">
                <a16:creationId xmlns:a16="http://schemas.microsoft.com/office/drawing/2014/main" id="{83167065-503A-4DC0-B027-E405A55C4E91}"/>
              </a:ext>
            </a:extLst>
          </p:cNvPr>
          <p:cNvGraphicFramePr>
            <a:graphicFrameLocks noGrp="1"/>
          </p:cNvGraphicFramePr>
          <p:nvPr>
            <p:extLst>
              <p:ext uri="{D42A27DB-BD31-4B8C-83A1-F6EECF244321}">
                <p14:modId xmlns:p14="http://schemas.microsoft.com/office/powerpoint/2010/main" val="46907366"/>
              </p:ext>
            </p:extLst>
          </p:nvPr>
        </p:nvGraphicFramePr>
        <p:xfrm>
          <a:off x="1115381" y="3429000"/>
          <a:ext cx="10015262" cy="3186793"/>
        </p:xfrm>
        <a:graphic>
          <a:graphicData uri="http://schemas.openxmlformats.org/drawingml/2006/table">
            <a:tbl>
              <a:tblPr firstRow="1" bandRow="1">
                <a:tableStyleId>{00A15C55-8517-42AA-B614-E9B94910E393}</a:tableStyleId>
              </a:tblPr>
              <a:tblGrid>
                <a:gridCol w="5007631">
                  <a:extLst>
                    <a:ext uri="{9D8B030D-6E8A-4147-A177-3AD203B41FA5}">
                      <a16:colId xmlns:a16="http://schemas.microsoft.com/office/drawing/2014/main" val="1465593766"/>
                    </a:ext>
                  </a:extLst>
                </a:gridCol>
                <a:gridCol w="5007631">
                  <a:extLst>
                    <a:ext uri="{9D8B030D-6E8A-4147-A177-3AD203B41FA5}">
                      <a16:colId xmlns:a16="http://schemas.microsoft.com/office/drawing/2014/main" val="969077476"/>
                    </a:ext>
                  </a:extLst>
                </a:gridCol>
              </a:tblGrid>
              <a:tr h="9007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kern="1200" dirty="0">
                          <a:solidFill>
                            <a:schemeClr val="lt1"/>
                          </a:solidFill>
                          <a:effectLst/>
                          <a:latin typeface="+mn-lt"/>
                          <a:ea typeface="+mn-ea"/>
                          <a:cs typeface="+mn-cs"/>
                        </a:rPr>
                        <a:t>What goes on at home:</a:t>
                      </a:r>
                    </a:p>
                    <a:p>
                      <a:endParaRPr lang="en-GB" dirty="0"/>
                    </a:p>
                  </a:txBody>
                  <a:tcPr/>
                </a:tc>
                <a:tc>
                  <a:txBody>
                    <a:bodyPr/>
                    <a:lstStyle/>
                    <a:p>
                      <a:pPr algn="ctr"/>
                      <a:r>
                        <a:rPr lang="en-GB" sz="3200" b="1" kern="1200" dirty="0">
                          <a:solidFill>
                            <a:schemeClr val="lt1"/>
                          </a:solidFill>
                          <a:effectLst/>
                          <a:latin typeface="+mn-lt"/>
                          <a:ea typeface="+mn-ea"/>
                          <a:cs typeface="+mn-cs"/>
                        </a:rPr>
                        <a:t>What goes on in the school: </a:t>
                      </a:r>
                    </a:p>
                  </a:txBody>
                  <a:tcPr marL="68580" marR="68580" marT="0" marB="0"/>
                </a:tc>
                <a:extLst>
                  <a:ext uri="{0D108BD9-81ED-4DB2-BD59-A6C34878D82A}">
                    <a16:rowId xmlns:a16="http://schemas.microsoft.com/office/drawing/2014/main" val="1030686689"/>
                  </a:ext>
                </a:extLst>
              </a:tr>
              <a:tr h="900793">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834805754"/>
                  </a:ext>
                </a:extLst>
              </a:tr>
            </a:tbl>
          </a:graphicData>
        </a:graphic>
      </p:graphicFrame>
    </p:spTree>
    <p:extLst>
      <p:ext uri="{BB962C8B-B14F-4D97-AF65-F5344CB8AC3E}">
        <p14:creationId xmlns:p14="http://schemas.microsoft.com/office/powerpoint/2010/main" val="182984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b="1">
                <a:solidFill>
                  <a:srgbClr val="FFFFFF"/>
                </a:solidFill>
              </a:rPr>
              <a:t>External and Internal reasons</a:t>
            </a:r>
          </a:p>
        </p:txBody>
      </p:sp>
      <p:sp>
        <p:nvSpPr>
          <p:cNvPr id="3" name="Content Placeholder 2"/>
          <p:cNvSpPr>
            <a:spLocks noGrp="1"/>
          </p:cNvSpPr>
          <p:nvPr>
            <p:ph idx="1"/>
          </p:nvPr>
        </p:nvSpPr>
        <p:spPr>
          <a:xfrm>
            <a:off x="1367624" y="2490436"/>
            <a:ext cx="9708995" cy="3567173"/>
          </a:xfrm>
        </p:spPr>
        <p:txBody>
          <a:bodyPr anchor="ctr">
            <a:noAutofit/>
          </a:bodyPr>
          <a:lstStyle/>
          <a:p>
            <a:pPr marL="0" indent="0">
              <a:buNone/>
            </a:pPr>
            <a:r>
              <a:rPr lang="en-GB" sz="2400" b="1" dirty="0"/>
              <a:t>Reasons for class differences can be explained in the following ways:</a:t>
            </a:r>
          </a:p>
          <a:p>
            <a:pPr marL="0" indent="0">
              <a:buNone/>
            </a:pPr>
            <a:endParaRPr lang="en-GB" sz="2400" dirty="0"/>
          </a:p>
          <a:p>
            <a:pPr marL="0" indent="0">
              <a:buNone/>
            </a:pPr>
            <a:r>
              <a:rPr lang="en-GB" sz="2400" b="1" dirty="0"/>
              <a:t>EXTERNAL -</a:t>
            </a:r>
            <a:r>
              <a:rPr lang="en-GB" sz="2400" dirty="0"/>
              <a:t> Factors that occur </a:t>
            </a:r>
            <a:r>
              <a:rPr lang="en-GB" sz="2400" b="1" dirty="0"/>
              <a:t>OUTSIDE</a:t>
            </a:r>
            <a:r>
              <a:rPr lang="en-GB" sz="2400" dirty="0"/>
              <a:t> the school.  These are…. </a:t>
            </a:r>
          </a:p>
          <a:p>
            <a:pPr lvl="0"/>
            <a:r>
              <a:rPr lang="en-GB" sz="2400" b="1" dirty="0"/>
              <a:t>Material explanations- social</a:t>
            </a:r>
            <a:r>
              <a:rPr lang="en-GB" sz="2400" dirty="0"/>
              <a:t> and </a:t>
            </a:r>
            <a:r>
              <a:rPr lang="en-GB" sz="2400" b="1" dirty="0"/>
              <a:t>economic</a:t>
            </a:r>
            <a:r>
              <a:rPr lang="en-GB" sz="2400" dirty="0"/>
              <a:t> reasons</a:t>
            </a:r>
          </a:p>
          <a:p>
            <a:pPr lvl="0"/>
            <a:r>
              <a:rPr lang="en-GB" sz="2400" b="1" dirty="0"/>
              <a:t>Cultural explanations- socialisation, </a:t>
            </a:r>
            <a:r>
              <a:rPr lang="en-GB" sz="2400" dirty="0"/>
              <a:t>values, attitudes and lifestyles</a:t>
            </a:r>
          </a:p>
          <a:p>
            <a:pPr marL="0" indent="0">
              <a:buNone/>
            </a:pPr>
            <a:endParaRPr lang="en-GB" sz="2400" dirty="0"/>
          </a:p>
          <a:p>
            <a:pPr marL="0" indent="0">
              <a:buNone/>
            </a:pPr>
            <a:r>
              <a:rPr lang="en-GB" sz="2400" b="1" dirty="0"/>
              <a:t>INTERNAL</a:t>
            </a:r>
            <a:r>
              <a:rPr lang="en-GB" sz="2400" dirty="0"/>
              <a:t> - Factors that occur </a:t>
            </a:r>
            <a:r>
              <a:rPr lang="en-GB" sz="2400" b="1" dirty="0"/>
              <a:t>INSIDE</a:t>
            </a:r>
            <a:r>
              <a:rPr lang="en-GB" sz="2400" dirty="0"/>
              <a:t> the school.  These are….</a:t>
            </a:r>
          </a:p>
          <a:p>
            <a:pPr lvl="0"/>
            <a:r>
              <a:rPr lang="en-GB" sz="2400" dirty="0"/>
              <a:t> The way in which the school process works – how students are</a:t>
            </a:r>
            <a:r>
              <a:rPr lang="en-GB" sz="2400" b="1" dirty="0"/>
              <a:t> labelled </a:t>
            </a:r>
            <a:r>
              <a:rPr lang="en-GB" sz="2400" dirty="0"/>
              <a:t>and </a:t>
            </a:r>
            <a:r>
              <a:rPr lang="en-GB" sz="2400" b="1" dirty="0"/>
              <a:t>stereotypes</a:t>
            </a:r>
            <a:r>
              <a:rPr lang="en-GB" sz="2400" dirty="0"/>
              <a:t>, </a:t>
            </a:r>
            <a:r>
              <a:rPr lang="en-GB" sz="2400" b="1" dirty="0"/>
              <a:t>setting and streaming</a:t>
            </a:r>
            <a:r>
              <a:rPr lang="en-GB" sz="2400" dirty="0"/>
              <a:t>, </a:t>
            </a:r>
            <a:r>
              <a:rPr lang="en-GB" sz="2400" b="1" dirty="0"/>
              <a:t>language</a:t>
            </a:r>
            <a:r>
              <a:rPr lang="en-GB" sz="2400" dirty="0"/>
              <a:t> used and the </a:t>
            </a:r>
            <a:r>
              <a:rPr lang="en-GB" sz="2400" b="1" dirty="0"/>
              <a:t>hidden curriculum</a:t>
            </a:r>
          </a:p>
        </p:txBody>
      </p:sp>
    </p:spTree>
    <p:extLst>
      <p:ext uri="{BB962C8B-B14F-4D97-AF65-F5344CB8AC3E}">
        <p14:creationId xmlns:p14="http://schemas.microsoft.com/office/powerpoint/2010/main" val="3524055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7149d4a2238e98f5d7aa19b0c9112fc5">
  <xsd:schema xmlns:xsd="http://www.w3.org/2001/XMLSchema" xmlns:xs="http://www.w3.org/2001/XMLSchema" xmlns:p="http://schemas.microsoft.com/office/2006/metadata/properties" xmlns:ns2="506ac514-9468-4ce6-abae-8e7a4c758df2" targetNamespace="http://schemas.microsoft.com/office/2006/metadata/properties" ma:root="true" ma:fieldsID="bf1c390ac50f2502d0e9e1b42dfbac26"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9B67A4-C380-4FB9-BAB8-DFEFAAF2696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E0C67D4-76F4-43A8-A31E-237215D22FA7}"/>
</file>

<file path=customXml/itemProps3.xml><?xml version="1.0" encoding="utf-8"?>
<ds:datastoreItem xmlns:ds="http://schemas.openxmlformats.org/officeDocument/2006/customXml" ds:itemID="{327DD9FC-87A1-4E54-A0ED-5469FE6055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2077</Words>
  <Application>Microsoft Office PowerPoint</Application>
  <PresentationFormat>Widescreen</PresentationFormat>
  <Paragraphs>198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Why are there class based differences in education? (Intro to topic and External factors)</vt:lpstr>
      <vt:lpstr>Objectives</vt:lpstr>
      <vt:lpstr>What is class?</vt:lpstr>
      <vt:lpstr>PowerPoint Presentation</vt:lpstr>
      <vt:lpstr>Ways to measure class</vt:lpstr>
      <vt:lpstr>Which class are you?</vt:lpstr>
      <vt:lpstr>Why does class matter?</vt:lpstr>
      <vt:lpstr>Explaining class and underachievement (P7)</vt:lpstr>
      <vt:lpstr>External and Internal reasons</vt:lpstr>
      <vt:lpstr>Explaining class and underachievement (P7)</vt:lpstr>
      <vt:lpstr>Recap:  (Submit onto Teams)</vt:lpstr>
      <vt:lpstr>External (out of school) factors</vt:lpstr>
      <vt:lpstr>Material Deprivation – poverty (P9)</vt:lpstr>
      <vt:lpstr>The Life Cycle</vt:lpstr>
      <vt:lpstr>The cost of schooling (P10)</vt:lpstr>
      <vt:lpstr> Free school meals and achievement</vt:lpstr>
      <vt:lpstr>How does material deprivation affect achievement?</vt:lpstr>
      <vt:lpstr>What causes the link between free school meals and underachievement?</vt:lpstr>
      <vt:lpstr>Reasons continued….</vt:lpstr>
      <vt:lpstr>Links to policy pg 21 </vt:lpstr>
      <vt:lpstr>(P12) Consider:</vt:lpstr>
      <vt:lpstr>Cultural deprivation</vt:lpstr>
      <vt:lpstr>Douglas (1964) The Home and the School (P13)</vt:lpstr>
      <vt:lpstr>Barry Sugarman</vt:lpstr>
      <vt:lpstr>Sugarman – different values (P13/14)</vt:lpstr>
      <vt:lpstr>Evaluation of subcultural theories:</vt:lpstr>
      <vt:lpstr>Bernstein - Language</vt:lpstr>
      <vt:lpstr>Bernstein:</vt:lpstr>
      <vt:lpstr>Bourdieu – Cultural Capital</vt:lpstr>
      <vt:lpstr>Evaluations</vt:lpstr>
      <vt:lpstr>(P15)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there class based differences in education?</dc:title>
  <dc:creator>Amy J Tidd</dc:creator>
  <cp:lastModifiedBy>Amy J Tidd</cp:lastModifiedBy>
  <cp:revision>2</cp:revision>
  <dcterms:created xsi:type="dcterms:W3CDTF">2021-02-28T20:03:45Z</dcterms:created>
  <dcterms:modified xsi:type="dcterms:W3CDTF">2021-02-28T20:14:23Z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